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7" r:id="rId1"/>
  </p:sldMasterIdLst>
  <p:notesMasterIdLst>
    <p:notesMasterId r:id="rId37"/>
  </p:notesMasterIdLst>
  <p:sldIdLst>
    <p:sldId id="256" r:id="rId2"/>
    <p:sldId id="263" r:id="rId3"/>
    <p:sldId id="264" r:id="rId4"/>
    <p:sldId id="265" r:id="rId5"/>
    <p:sldId id="266" r:id="rId6"/>
    <p:sldId id="267" r:id="rId7"/>
    <p:sldId id="268" r:id="rId8"/>
    <p:sldId id="269" r:id="rId9"/>
    <p:sldId id="270" r:id="rId10"/>
    <p:sldId id="271" r:id="rId11"/>
    <p:sldId id="272" r:id="rId12"/>
    <p:sldId id="275" r:id="rId13"/>
    <p:sldId id="274" r:id="rId14"/>
    <p:sldId id="273" r:id="rId15"/>
    <p:sldId id="276" r:id="rId16"/>
    <p:sldId id="277" r:id="rId17"/>
    <p:sldId id="278" r:id="rId18"/>
    <p:sldId id="279" r:id="rId19"/>
    <p:sldId id="281" r:id="rId20"/>
    <p:sldId id="280"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96FA"/>
    <a:srgbClr val="90C22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DEC67E-1CF3-41B8-9D40-DC73310579F4}" v="219" dt="2023-05-11T17:35:36.204"/>
    <p1510:client id="{9B179213-BE2B-44FA-8272-91F0F21A03E9}" v="2" dt="2023-05-12T17:05:06.3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882" autoAdjust="0"/>
    <p:restoredTop sz="94660"/>
  </p:normalViewPr>
  <p:slideViewPr>
    <p:cSldViewPr snapToGrid="0">
      <p:cViewPr varScale="1">
        <p:scale>
          <a:sx n="72" d="100"/>
          <a:sy n="72" d="100"/>
        </p:scale>
        <p:origin x="21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slide" Target="../slides/slide14.xml"/><Relationship Id="rId3" Type="http://schemas.openxmlformats.org/officeDocument/2006/relationships/slide" Target="../slides/slide6.xml"/><Relationship Id="rId7" Type="http://schemas.openxmlformats.org/officeDocument/2006/relationships/slide" Target="../slides/slide17.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13.xml"/><Relationship Id="rId5" Type="http://schemas.openxmlformats.org/officeDocument/2006/relationships/slide" Target="../slides/slide12.xml"/><Relationship Id="rId10" Type="http://schemas.openxmlformats.org/officeDocument/2006/relationships/slide" Target="../slides/slide18.xml"/><Relationship Id="rId4" Type="http://schemas.openxmlformats.org/officeDocument/2006/relationships/slide" Target="../slides/slide9.xml"/><Relationship Id="rId9" Type="http://schemas.openxmlformats.org/officeDocument/2006/relationships/slide" Target="../slides/slide15.xml"/></Relationships>
</file>

<file path=ppt/diagrams/_rels/data2.xml.rels><?xml version="1.0" encoding="UTF-8" standalone="yes"?>
<Relationships xmlns="http://schemas.openxmlformats.org/package/2006/relationships"><Relationship Id="rId8" Type="http://schemas.openxmlformats.org/officeDocument/2006/relationships/slide" Target="../slides/slide21.xml"/><Relationship Id="rId3" Type="http://schemas.openxmlformats.org/officeDocument/2006/relationships/slide" Target="../slides/slide26.xml"/><Relationship Id="rId7" Type="http://schemas.openxmlformats.org/officeDocument/2006/relationships/slide" Target="../slides/slide20.xml"/><Relationship Id="rId2" Type="http://schemas.openxmlformats.org/officeDocument/2006/relationships/slide" Target="../slides/slide24.xml"/><Relationship Id="rId1" Type="http://schemas.openxmlformats.org/officeDocument/2006/relationships/slide" Target="../slides/slide19.xml"/><Relationship Id="rId6" Type="http://schemas.openxmlformats.org/officeDocument/2006/relationships/slide" Target="../slides/slide33.xml"/><Relationship Id="rId5" Type="http://schemas.openxmlformats.org/officeDocument/2006/relationships/slide" Target="../slides/slide31.xml"/><Relationship Id="rId4"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9C0E9A-327C-40DB-A9EB-983EC9E0D98F}" type="doc">
      <dgm:prSet loTypeId="urn:microsoft.com/office/officeart/2008/layout/LinedList" loCatId="list" qsTypeId="urn:microsoft.com/office/officeart/2005/8/quickstyle/simple4" qsCatId="simple" csTypeId="urn:microsoft.com/office/officeart/2005/8/colors/accent2_1" csCatId="accent2" phldr="1"/>
      <dgm:spPr/>
      <dgm:t>
        <a:bodyPr/>
        <a:lstStyle/>
        <a:p>
          <a:endParaRPr lang="en-US"/>
        </a:p>
      </dgm:t>
    </dgm:pt>
    <dgm:pt modelId="{00D4A4E5-B87F-4FD6-95A8-366532276A02}">
      <dgm:prSet custT="1"/>
      <dgm:spPr/>
      <dgm:t>
        <a:bodyPr/>
        <a:lstStyle/>
        <a:p>
          <a:r>
            <a:rPr lang="pt-BR" sz="1600" b="1"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1" action="ppaction://hlinksldjump">
                <a:extLst>
                  <a:ext uri="{A12FA001-AC4F-418D-AE19-62706E023703}">
                    <ahyp:hlinkClr xmlns:ahyp="http://schemas.microsoft.com/office/drawing/2018/hyperlinkcolor" val="tx"/>
                  </a:ext>
                </a:extLst>
              </a:hlinkClick>
            </a:rPr>
            <a:t>Capítulo 1</a:t>
          </a:r>
          <a:endParaRPr lang="pt-BR" sz="1600" b="1" noProof="0" dirty="0">
            <a:solidFill>
              <a:schemeClr val="tx1"/>
            </a:solidFill>
          </a:endParaRPr>
        </a:p>
      </dgm:t>
    </dgm:pt>
    <dgm:pt modelId="{353AC31F-7D9C-42BB-9E96-468AF42982B7}" type="parTrans" cxnId="{B86ADA12-3BDD-4D1C-9645-455E91BCEFFC}">
      <dgm:prSet/>
      <dgm:spPr/>
      <dgm:t>
        <a:bodyPr/>
        <a:lstStyle/>
        <a:p>
          <a:endParaRPr lang="pt-BR" sz="1600" b="0">
            <a:solidFill>
              <a:schemeClr val="tx1"/>
            </a:solidFill>
          </a:endParaRPr>
        </a:p>
      </dgm:t>
    </dgm:pt>
    <dgm:pt modelId="{4DE8CDCF-9E51-4296-8706-7B9B079875C9}" type="sibTrans" cxnId="{B86ADA12-3BDD-4D1C-9645-455E91BCEFFC}">
      <dgm:prSet/>
      <dgm:spPr/>
      <dgm:t>
        <a:bodyPr/>
        <a:lstStyle/>
        <a:p>
          <a:endParaRPr lang="pt-BR" sz="1600" b="0">
            <a:solidFill>
              <a:schemeClr val="tx1"/>
            </a:solidFill>
          </a:endParaRPr>
        </a:p>
      </dgm:t>
    </dgm:pt>
    <dgm:pt modelId="{08E89F34-619E-4800-AB0F-02E7B1D9B0E0}">
      <dgm:prSet custT="1"/>
      <dgm:spPr/>
      <dgm:t>
        <a:bodyPr/>
        <a:lstStyle/>
        <a:p>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2" action="ppaction://hlinksldjump">
                <a:extLst>
                  <a:ext uri="{A12FA001-AC4F-418D-AE19-62706E023703}">
                    <ahyp:hlinkClr xmlns:ahyp="http://schemas.microsoft.com/office/drawing/2018/hyperlinkcolor" val="tx"/>
                  </a:ext>
                </a:extLst>
              </a:hlinkClick>
            </a:rPr>
            <a:t>Imagem e palavra – Visual e verbal</a:t>
          </a:r>
          <a:endPar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61DC4264-8F86-4EB3-B531-5DE95020ADA2}" type="parTrans" cxnId="{CD99AEBE-8B6C-4CE2-8E62-5C3BD57053F2}">
      <dgm:prSet/>
      <dgm:spPr/>
      <dgm:t>
        <a:bodyPr/>
        <a:lstStyle/>
        <a:p>
          <a:endParaRPr lang="pt-BR" sz="1600" b="0">
            <a:solidFill>
              <a:schemeClr val="tx1"/>
            </a:solidFill>
          </a:endParaRPr>
        </a:p>
      </dgm:t>
    </dgm:pt>
    <dgm:pt modelId="{B904A26B-6CBB-4F72-BF51-099428B097C4}" type="sibTrans" cxnId="{CD99AEBE-8B6C-4CE2-8E62-5C3BD57053F2}">
      <dgm:prSet/>
      <dgm:spPr/>
      <dgm:t>
        <a:bodyPr/>
        <a:lstStyle/>
        <a:p>
          <a:endParaRPr lang="pt-BR" sz="1600" b="0">
            <a:solidFill>
              <a:schemeClr val="tx1"/>
            </a:solidFill>
          </a:endParaRPr>
        </a:p>
      </dgm:t>
    </dgm:pt>
    <dgm:pt modelId="{8C6348C8-7723-40CC-9732-3DA650AEEFED}">
      <dgm:prSet custT="1"/>
      <dgm:spPr/>
      <dgm:t>
        <a:bodyPr/>
        <a:lstStyle/>
        <a:p>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3" action="ppaction://hlinksldjump">
                <a:extLst>
                  <a:ext uri="{A12FA001-AC4F-418D-AE19-62706E023703}">
                    <ahyp:hlinkClr xmlns:ahyp="http://schemas.microsoft.com/office/drawing/2018/hyperlinkcolor" val="tx"/>
                  </a:ext>
                </a:extLst>
              </a:hlinkClick>
            </a:rPr>
            <a:t>Imagem e palavra – Palavra, imagem e sonoridade</a:t>
          </a:r>
          <a:endPar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a:p>
          <a:endPar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A236AF4A-F79D-4D0F-99AA-962A2337D42D}" type="parTrans" cxnId="{64922570-BD95-4C4C-8F6A-18FAF32C5F40}">
      <dgm:prSet/>
      <dgm:spPr/>
      <dgm:t>
        <a:bodyPr/>
        <a:lstStyle/>
        <a:p>
          <a:endParaRPr lang="pt-BR" sz="1600" b="0">
            <a:solidFill>
              <a:schemeClr val="tx1"/>
            </a:solidFill>
          </a:endParaRPr>
        </a:p>
      </dgm:t>
    </dgm:pt>
    <dgm:pt modelId="{2673D63E-56E8-4869-BE69-F9DAD6A17906}" type="sibTrans" cxnId="{64922570-BD95-4C4C-8F6A-18FAF32C5F40}">
      <dgm:prSet/>
      <dgm:spPr/>
      <dgm:t>
        <a:bodyPr/>
        <a:lstStyle/>
        <a:p>
          <a:endParaRPr lang="pt-BR" sz="1600" b="0">
            <a:solidFill>
              <a:schemeClr val="tx1"/>
            </a:solidFill>
          </a:endParaRPr>
        </a:p>
      </dgm:t>
    </dgm:pt>
    <dgm:pt modelId="{A7FBF56E-48A2-4540-9836-B8D835970894}">
      <dgm:prSet custT="1"/>
      <dgm:spPr/>
      <dgm:t>
        <a:bodyPr/>
        <a:lstStyle/>
        <a:p>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4" action="ppaction://hlinksldjump">
                <a:extLst>
                  <a:ext uri="{A12FA001-AC4F-418D-AE19-62706E023703}">
                    <ahyp:hlinkClr xmlns:ahyp="http://schemas.microsoft.com/office/drawing/2018/hyperlinkcolor" val="tx"/>
                  </a:ext>
                </a:extLst>
              </a:hlinkClick>
            </a:rPr>
            <a:t>Imagem e palavra – Ideais artísticos e matemáticos</a:t>
          </a:r>
          <a:endPar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28B09AAC-3691-4123-BD42-01C5FA8F5902}" type="parTrans" cxnId="{9475BC6C-BC82-488C-B813-591BAAA92E5F}">
      <dgm:prSet/>
      <dgm:spPr/>
      <dgm:t>
        <a:bodyPr/>
        <a:lstStyle/>
        <a:p>
          <a:endParaRPr lang="pt-BR" sz="1600" b="0">
            <a:solidFill>
              <a:schemeClr val="tx1"/>
            </a:solidFill>
          </a:endParaRPr>
        </a:p>
      </dgm:t>
    </dgm:pt>
    <dgm:pt modelId="{987284E2-9BC2-49FC-8E52-3C31AB60AD19}" type="sibTrans" cxnId="{9475BC6C-BC82-488C-B813-591BAAA92E5F}">
      <dgm:prSet/>
      <dgm:spPr/>
      <dgm:t>
        <a:bodyPr/>
        <a:lstStyle/>
        <a:p>
          <a:endParaRPr lang="pt-BR" sz="1600" b="0">
            <a:solidFill>
              <a:schemeClr val="tx1"/>
            </a:solidFill>
          </a:endParaRPr>
        </a:p>
      </dgm:t>
    </dgm:pt>
    <dgm:pt modelId="{97C83A9F-94EF-47C4-9848-6FCA247C3B4C}">
      <dgm:prSet custT="1"/>
      <dgm:spPr/>
      <dgm:t>
        <a:bodyPr/>
        <a:lstStyle/>
        <a:p>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5" action="ppaction://hlinksldjump">
                <a:extLst>
                  <a:ext uri="{A12FA001-AC4F-418D-AE19-62706E023703}">
                    <ahyp:hlinkClr xmlns:ahyp="http://schemas.microsoft.com/office/drawing/2018/hyperlinkcolor" val="tx"/>
                  </a:ext>
                </a:extLst>
              </a:hlinkClick>
            </a:rPr>
            <a:t>Imagem e palavra – A forma e conteúdo da poesia</a:t>
          </a:r>
          <a:endPar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969C3974-A06A-4F4E-838F-99DC5357727F}" type="parTrans" cxnId="{EFDB46C0-2B63-48D1-A16C-36A77A104A3F}">
      <dgm:prSet/>
      <dgm:spPr/>
      <dgm:t>
        <a:bodyPr/>
        <a:lstStyle/>
        <a:p>
          <a:endParaRPr lang="pt-BR" sz="1600" b="0">
            <a:solidFill>
              <a:schemeClr val="tx1"/>
            </a:solidFill>
          </a:endParaRPr>
        </a:p>
      </dgm:t>
    </dgm:pt>
    <dgm:pt modelId="{12F25260-6384-4D13-9EC7-F846D5F9E5E7}" type="sibTrans" cxnId="{EFDB46C0-2B63-48D1-A16C-36A77A104A3F}">
      <dgm:prSet/>
      <dgm:spPr/>
      <dgm:t>
        <a:bodyPr/>
        <a:lstStyle/>
        <a:p>
          <a:endParaRPr lang="pt-BR" sz="1600" b="0">
            <a:solidFill>
              <a:schemeClr val="tx1"/>
            </a:solidFill>
          </a:endParaRPr>
        </a:p>
      </dgm:t>
    </dgm:pt>
    <dgm:pt modelId="{FFB41C92-8FEA-4843-ABBC-ED76E4C79127}">
      <dgm:prSet custT="1"/>
      <dgm:spPr/>
      <dgm:t>
        <a:bodyPr/>
        <a:lstStyle/>
        <a:p>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6" action="ppaction://hlinksldjump">
                <a:extLst>
                  <a:ext uri="{A12FA001-AC4F-418D-AE19-62706E023703}">
                    <ahyp:hlinkClr xmlns:ahyp="http://schemas.microsoft.com/office/drawing/2018/hyperlinkcolor" val="tx"/>
                  </a:ext>
                </a:extLst>
              </a:hlinkClick>
            </a:rPr>
            <a:t>Artes integradas – Visual e verbal</a:t>
          </a:r>
          <a:endPar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8A2F33ED-D4E3-4A62-982A-E71804119171}" type="parTrans" cxnId="{2C2D18BC-2BC5-49D2-B35A-E6A6B99C6799}">
      <dgm:prSet/>
      <dgm:spPr/>
      <dgm:t>
        <a:bodyPr/>
        <a:lstStyle/>
        <a:p>
          <a:endParaRPr lang="pt-BR" sz="1600" b="0">
            <a:solidFill>
              <a:schemeClr val="tx1"/>
            </a:solidFill>
          </a:endParaRPr>
        </a:p>
      </dgm:t>
    </dgm:pt>
    <dgm:pt modelId="{405E48A6-18E2-44F5-8AD4-9BDA22681D5B}" type="sibTrans" cxnId="{2C2D18BC-2BC5-49D2-B35A-E6A6B99C6799}">
      <dgm:prSet/>
      <dgm:spPr/>
      <dgm:t>
        <a:bodyPr/>
        <a:lstStyle/>
        <a:p>
          <a:endParaRPr lang="pt-BR" sz="1600" b="0">
            <a:solidFill>
              <a:schemeClr val="tx1"/>
            </a:solidFill>
          </a:endParaRPr>
        </a:p>
      </dgm:t>
    </dgm:pt>
    <dgm:pt modelId="{B0CEDA36-BECB-4786-9A5A-E963F1910D96}">
      <dgm:prSet custT="1"/>
      <dgm:spPr/>
      <dgm:t>
        <a:bodyPr/>
        <a:lstStyle/>
        <a:p>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7" action="ppaction://hlinksldjump">
                <a:extLst>
                  <a:ext uri="{A12FA001-AC4F-418D-AE19-62706E023703}">
                    <ahyp:hlinkClr xmlns:ahyp="http://schemas.microsoft.com/office/drawing/2018/hyperlinkcolor" val="tx"/>
                  </a:ext>
                </a:extLst>
              </a:hlinkClick>
            </a:rPr>
            <a:t>Teatro, gestos e palavras – Teatro Essencial</a:t>
          </a:r>
          <a:endPar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5732A757-716E-4C79-A6F6-68CAD88477F8}" type="parTrans" cxnId="{FA77CD83-DFEF-4A45-BAB4-5B66DCB90970}">
      <dgm:prSet/>
      <dgm:spPr/>
      <dgm:t>
        <a:bodyPr/>
        <a:lstStyle/>
        <a:p>
          <a:endParaRPr lang="pt-BR" sz="1600" b="0">
            <a:solidFill>
              <a:schemeClr val="tx1"/>
            </a:solidFill>
          </a:endParaRPr>
        </a:p>
      </dgm:t>
    </dgm:pt>
    <dgm:pt modelId="{4646DD10-C13B-448D-A97F-23D96196259F}" type="sibTrans" cxnId="{FA77CD83-DFEF-4A45-BAB4-5B66DCB90970}">
      <dgm:prSet/>
      <dgm:spPr/>
      <dgm:t>
        <a:bodyPr/>
        <a:lstStyle/>
        <a:p>
          <a:endParaRPr lang="pt-BR" sz="1600" b="0">
            <a:solidFill>
              <a:schemeClr val="tx1"/>
            </a:solidFill>
          </a:endParaRPr>
        </a:p>
      </dgm:t>
    </dgm:pt>
    <dgm:pt modelId="{518EB4F0-25CD-4BBC-8890-7E9E81FA80D7}">
      <dgm:prSet custT="1"/>
      <dgm:spPr/>
      <dgm:t>
        <a:bodyPr/>
        <a:lstStyle/>
        <a:p>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8" action="ppaction://hlinksldjump">
                <a:extLst>
                  <a:ext uri="{A12FA001-AC4F-418D-AE19-62706E023703}">
                    <ahyp:hlinkClr xmlns:ahyp="http://schemas.microsoft.com/office/drawing/2018/hyperlinkcolor" val="tx"/>
                  </a:ext>
                </a:extLst>
              </a:hlinkClick>
            </a:rPr>
            <a:t>Artes visuais – Fotografia abstrata</a:t>
          </a:r>
          <a:endPar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D0876571-BFF8-4BFD-9401-BC8D60EF1C6B}" type="parTrans" cxnId="{2639CBDA-4EE9-4F4B-80FC-6143C69D4195}">
      <dgm:prSet/>
      <dgm:spPr/>
      <dgm:t>
        <a:bodyPr/>
        <a:lstStyle/>
        <a:p>
          <a:endParaRPr lang="pt-BR" sz="1600" b="0">
            <a:solidFill>
              <a:schemeClr val="tx1"/>
            </a:solidFill>
          </a:endParaRPr>
        </a:p>
      </dgm:t>
    </dgm:pt>
    <dgm:pt modelId="{8EF7D6E1-4EA6-4C28-B956-4DF3DF3B4602}" type="sibTrans" cxnId="{2639CBDA-4EE9-4F4B-80FC-6143C69D4195}">
      <dgm:prSet/>
      <dgm:spPr/>
      <dgm:t>
        <a:bodyPr/>
        <a:lstStyle/>
        <a:p>
          <a:endParaRPr lang="pt-BR" sz="1600" b="0">
            <a:solidFill>
              <a:schemeClr val="tx1"/>
            </a:solidFill>
          </a:endParaRPr>
        </a:p>
      </dgm:t>
    </dgm:pt>
    <dgm:pt modelId="{4BE36340-6F8E-418D-B671-D8B868263CE6}">
      <dgm:prSet custT="1"/>
      <dgm:spPr/>
      <dgm:t>
        <a:bodyPr/>
        <a:lstStyle/>
        <a:p>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9" action="ppaction://hlinksldjump">
                <a:extLst>
                  <a:ext uri="{A12FA001-AC4F-418D-AE19-62706E023703}">
                    <ahyp:hlinkClr xmlns:ahyp="http://schemas.microsoft.com/office/drawing/2018/hyperlinkcolor" val="tx"/>
                  </a:ext>
                </a:extLst>
              </a:hlinkClick>
            </a:rPr>
            <a:t>Teatro, gestos e palavras – A arte do silêncio e do gesto</a:t>
          </a:r>
          <a:endPar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7A88994A-38E7-4DAD-BB29-FAD2CEA48D6F}" type="parTrans" cxnId="{41F72519-A973-451B-BBCE-6B01DC0178F9}">
      <dgm:prSet/>
      <dgm:spPr/>
      <dgm:t>
        <a:bodyPr/>
        <a:lstStyle/>
        <a:p>
          <a:endParaRPr lang="pt-BR" sz="1600" b="0">
            <a:solidFill>
              <a:schemeClr val="tx1"/>
            </a:solidFill>
          </a:endParaRPr>
        </a:p>
      </dgm:t>
    </dgm:pt>
    <dgm:pt modelId="{7B342805-A581-4880-84DF-5E269748E697}" type="sibTrans" cxnId="{41F72519-A973-451B-BBCE-6B01DC0178F9}">
      <dgm:prSet/>
      <dgm:spPr/>
      <dgm:t>
        <a:bodyPr/>
        <a:lstStyle/>
        <a:p>
          <a:endParaRPr lang="pt-BR" sz="1600" b="0">
            <a:solidFill>
              <a:schemeClr val="tx1"/>
            </a:solidFill>
          </a:endParaRPr>
        </a:p>
      </dgm:t>
    </dgm:pt>
    <dgm:pt modelId="{678CDE3B-0A1B-4B0A-AD2D-1C779025D66F}">
      <dgm:prSet custT="1"/>
      <dgm:spPr/>
      <dgm:t>
        <a:bodyPr/>
        <a:lstStyle/>
        <a:p>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10" action="ppaction://hlinksldjump">
                <a:extLst>
                  <a:ext uri="{A12FA001-AC4F-418D-AE19-62706E023703}">
                    <ahyp:hlinkClr xmlns:ahyp="http://schemas.microsoft.com/office/drawing/2018/hyperlinkcolor" val="tx"/>
                  </a:ext>
                </a:extLst>
              </a:hlinkClick>
            </a:rPr>
            <a:t>Teatro – Corpo expressivo</a:t>
          </a:r>
          <a:endPar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2C552CC6-65DE-4C60-9132-2CA12D5D3D47}" type="parTrans" cxnId="{F4967365-8095-4262-B539-07580F7E7A60}">
      <dgm:prSet/>
      <dgm:spPr/>
      <dgm:t>
        <a:bodyPr/>
        <a:lstStyle/>
        <a:p>
          <a:endParaRPr lang="pt-BR" sz="1600" b="0">
            <a:solidFill>
              <a:schemeClr val="tx1"/>
            </a:solidFill>
          </a:endParaRPr>
        </a:p>
      </dgm:t>
    </dgm:pt>
    <dgm:pt modelId="{496C6AD5-0710-40E0-8643-DF7632AAB616}" type="sibTrans" cxnId="{F4967365-8095-4262-B539-07580F7E7A60}">
      <dgm:prSet/>
      <dgm:spPr/>
      <dgm:t>
        <a:bodyPr/>
        <a:lstStyle/>
        <a:p>
          <a:endParaRPr lang="pt-BR" sz="1600" b="0">
            <a:solidFill>
              <a:schemeClr val="tx1"/>
            </a:solidFill>
          </a:endParaRPr>
        </a:p>
      </dgm:t>
    </dgm:pt>
    <dgm:pt modelId="{983EBE8F-2CFB-4918-8A71-8FB6106D1EE5}" type="pres">
      <dgm:prSet presAssocID="{9D9C0E9A-327C-40DB-A9EB-983EC9E0D98F}" presName="vert0" presStyleCnt="0">
        <dgm:presLayoutVars>
          <dgm:dir/>
          <dgm:animOne val="branch"/>
          <dgm:animLvl val="lvl"/>
        </dgm:presLayoutVars>
      </dgm:prSet>
      <dgm:spPr/>
    </dgm:pt>
    <dgm:pt modelId="{F676CC95-B65C-489A-97C1-DD3F5726BB73}" type="pres">
      <dgm:prSet presAssocID="{00D4A4E5-B87F-4FD6-95A8-366532276A02}" presName="thickLine" presStyleLbl="alignNode1" presStyleIdx="0" presStyleCnt="10" custLinFactNeighborX="90"/>
      <dgm:spPr>
        <a:effectLst/>
      </dgm:spPr>
    </dgm:pt>
    <dgm:pt modelId="{593D31F7-BE91-4F11-BE88-746F47D7321A}" type="pres">
      <dgm:prSet presAssocID="{00D4A4E5-B87F-4FD6-95A8-366532276A02}" presName="horz1" presStyleCnt="0"/>
      <dgm:spPr/>
    </dgm:pt>
    <dgm:pt modelId="{DBF86662-0E6D-440F-968E-5B5E57FBB264}" type="pres">
      <dgm:prSet presAssocID="{00D4A4E5-B87F-4FD6-95A8-366532276A02}" presName="tx1" presStyleLbl="revTx" presStyleIdx="0" presStyleCnt="10"/>
      <dgm:spPr/>
    </dgm:pt>
    <dgm:pt modelId="{6ED7848D-AF23-4B80-9CFE-5690AC4806C2}" type="pres">
      <dgm:prSet presAssocID="{00D4A4E5-B87F-4FD6-95A8-366532276A02}" presName="vert1" presStyleCnt="0"/>
      <dgm:spPr/>
    </dgm:pt>
    <dgm:pt modelId="{9DFD053A-7BF7-4A21-8CED-DF51AFF8521D}" type="pres">
      <dgm:prSet presAssocID="{08E89F34-619E-4800-AB0F-02E7B1D9B0E0}" presName="thickLine" presStyleLbl="alignNode1" presStyleIdx="1" presStyleCnt="10"/>
      <dgm:spPr>
        <a:effectLst/>
      </dgm:spPr>
    </dgm:pt>
    <dgm:pt modelId="{F4268F8D-1FDC-440A-8F30-D5646C556DDA}" type="pres">
      <dgm:prSet presAssocID="{08E89F34-619E-4800-AB0F-02E7B1D9B0E0}" presName="horz1" presStyleCnt="0"/>
      <dgm:spPr/>
    </dgm:pt>
    <dgm:pt modelId="{ED6EB9F2-3501-4E7D-AFA2-08D465589A43}" type="pres">
      <dgm:prSet presAssocID="{08E89F34-619E-4800-AB0F-02E7B1D9B0E0}" presName="tx1" presStyleLbl="revTx" presStyleIdx="1" presStyleCnt="10"/>
      <dgm:spPr/>
    </dgm:pt>
    <dgm:pt modelId="{1A5ABA82-BD72-4017-B493-21F5A979EC5D}" type="pres">
      <dgm:prSet presAssocID="{08E89F34-619E-4800-AB0F-02E7B1D9B0E0}" presName="vert1" presStyleCnt="0"/>
      <dgm:spPr/>
    </dgm:pt>
    <dgm:pt modelId="{3DCB6411-05ED-40C9-B60C-875A3A0A7CBF}" type="pres">
      <dgm:prSet presAssocID="{8C6348C8-7723-40CC-9732-3DA650AEEFED}" presName="thickLine" presStyleLbl="alignNode1" presStyleIdx="2" presStyleCnt="10"/>
      <dgm:spPr>
        <a:effectLst/>
      </dgm:spPr>
    </dgm:pt>
    <dgm:pt modelId="{822F945C-70DE-4073-9D1F-5258D41E2670}" type="pres">
      <dgm:prSet presAssocID="{8C6348C8-7723-40CC-9732-3DA650AEEFED}" presName="horz1" presStyleCnt="0"/>
      <dgm:spPr/>
    </dgm:pt>
    <dgm:pt modelId="{B26B8F14-7E4A-4E84-BC1A-BC1693A4AA34}" type="pres">
      <dgm:prSet presAssocID="{8C6348C8-7723-40CC-9732-3DA650AEEFED}" presName="tx1" presStyleLbl="revTx" presStyleIdx="2" presStyleCnt="10" custScaleX="98274" custScaleY="101921"/>
      <dgm:spPr/>
    </dgm:pt>
    <dgm:pt modelId="{B7CC687D-BE93-4413-9240-AB2F3893133A}" type="pres">
      <dgm:prSet presAssocID="{8C6348C8-7723-40CC-9732-3DA650AEEFED}" presName="vert1" presStyleCnt="0"/>
      <dgm:spPr/>
    </dgm:pt>
    <dgm:pt modelId="{B6FD1163-4051-49BD-9126-09328ADB4678}" type="pres">
      <dgm:prSet presAssocID="{A7FBF56E-48A2-4540-9836-B8D835970894}" presName="thickLine" presStyleLbl="alignNode1" presStyleIdx="3" presStyleCnt="10"/>
      <dgm:spPr>
        <a:effectLst/>
      </dgm:spPr>
    </dgm:pt>
    <dgm:pt modelId="{8938AF50-0DB4-44D9-8549-64AB8CF44418}" type="pres">
      <dgm:prSet presAssocID="{A7FBF56E-48A2-4540-9836-B8D835970894}" presName="horz1" presStyleCnt="0"/>
      <dgm:spPr/>
    </dgm:pt>
    <dgm:pt modelId="{80C939BB-D3D0-499F-803D-1E5D7EE3C824}" type="pres">
      <dgm:prSet presAssocID="{A7FBF56E-48A2-4540-9836-B8D835970894}" presName="tx1" presStyleLbl="revTx" presStyleIdx="3" presStyleCnt="10"/>
      <dgm:spPr/>
    </dgm:pt>
    <dgm:pt modelId="{1D17834B-9B78-4C6E-81D2-0CF2C98B5C32}" type="pres">
      <dgm:prSet presAssocID="{A7FBF56E-48A2-4540-9836-B8D835970894}" presName="vert1" presStyleCnt="0"/>
      <dgm:spPr/>
    </dgm:pt>
    <dgm:pt modelId="{BF1F663C-B4A0-4A74-9A84-F0979A0FAB67}" type="pres">
      <dgm:prSet presAssocID="{97C83A9F-94EF-47C4-9848-6FCA247C3B4C}" presName="thickLine" presStyleLbl="alignNode1" presStyleIdx="4" presStyleCnt="10"/>
      <dgm:spPr>
        <a:effectLst/>
      </dgm:spPr>
    </dgm:pt>
    <dgm:pt modelId="{82780281-6DCE-47F8-B87D-88384392FFB4}" type="pres">
      <dgm:prSet presAssocID="{97C83A9F-94EF-47C4-9848-6FCA247C3B4C}" presName="horz1" presStyleCnt="0"/>
      <dgm:spPr/>
    </dgm:pt>
    <dgm:pt modelId="{1D3380FE-C8E0-4142-A61C-2D7E570D20A6}" type="pres">
      <dgm:prSet presAssocID="{97C83A9F-94EF-47C4-9848-6FCA247C3B4C}" presName="tx1" presStyleLbl="revTx" presStyleIdx="4" presStyleCnt="10"/>
      <dgm:spPr/>
    </dgm:pt>
    <dgm:pt modelId="{C129F1B0-D621-492A-8910-4E642CE8F446}" type="pres">
      <dgm:prSet presAssocID="{97C83A9F-94EF-47C4-9848-6FCA247C3B4C}" presName="vert1" presStyleCnt="0"/>
      <dgm:spPr/>
    </dgm:pt>
    <dgm:pt modelId="{3C93E00C-2EE8-4C99-96DF-297201A28CDE}" type="pres">
      <dgm:prSet presAssocID="{FFB41C92-8FEA-4843-ABBC-ED76E4C79127}" presName="thickLine" presStyleLbl="alignNode1" presStyleIdx="5" presStyleCnt="10"/>
      <dgm:spPr>
        <a:effectLst/>
      </dgm:spPr>
    </dgm:pt>
    <dgm:pt modelId="{1027262D-DDDD-4D1E-A030-DE6B34628482}" type="pres">
      <dgm:prSet presAssocID="{FFB41C92-8FEA-4843-ABBC-ED76E4C79127}" presName="horz1" presStyleCnt="0"/>
      <dgm:spPr/>
    </dgm:pt>
    <dgm:pt modelId="{21A4760C-4D4D-4F6F-9D8A-9A0878D14487}" type="pres">
      <dgm:prSet presAssocID="{FFB41C92-8FEA-4843-ABBC-ED76E4C79127}" presName="tx1" presStyleLbl="revTx" presStyleIdx="5" presStyleCnt="10"/>
      <dgm:spPr/>
    </dgm:pt>
    <dgm:pt modelId="{09BB8665-FFB5-4D9C-A2CE-7F000E5FC039}" type="pres">
      <dgm:prSet presAssocID="{FFB41C92-8FEA-4843-ABBC-ED76E4C79127}" presName="vert1" presStyleCnt="0"/>
      <dgm:spPr/>
    </dgm:pt>
    <dgm:pt modelId="{AF39DB50-A2B3-4F9E-A13B-62E0B022C4CC}" type="pres">
      <dgm:prSet presAssocID="{518EB4F0-25CD-4BBC-8890-7E9E81FA80D7}" presName="thickLine" presStyleLbl="alignNode1" presStyleIdx="6" presStyleCnt="10"/>
      <dgm:spPr>
        <a:effectLst/>
      </dgm:spPr>
    </dgm:pt>
    <dgm:pt modelId="{2EE557C7-0F1F-4CC8-B6E4-27AAAF2DCB89}" type="pres">
      <dgm:prSet presAssocID="{518EB4F0-25CD-4BBC-8890-7E9E81FA80D7}" presName="horz1" presStyleCnt="0"/>
      <dgm:spPr/>
    </dgm:pt>
    <dgm:pt modelId="{1030C696-838E-4FC6-BDED-8244888BF020}" type="pres">
      <dgm:prSet presAssocID="{518EB4F0-25CD-4BBC-8890-7E9E81FA80D7}" presName="tx1" presStyleLbl="revTx" presStyleIdx="6" presStyleCnt="10"/>
      <dgm:spPr/>
    </dgm:pt>
    <dgm:pt modelId="{EBF10AD9-8309-4CA4-AB09-97AA98440946}" type="pres">
      <dgm:prSet presAssocID="{518EB4F0-25CD-4BBC-8890-7E9E81FA80D7}" presName="vert1" presStyleCnt="0"/>
      <dgm:spPr/>
    </dgm:pt>
    <dgm:pt modelId="{E5B20767-4AD0-4B98-BC4E-6C23A6BB9C30}" type="pres">
      <dgm:prSet presAssocID="{4BE36340-6F8E-418D-B671-D8B868263CE6}" presName="thickLine" presStyleLbl="alignNode1" presStyleIdx="7" presStyleCnt="10"/>
      <dgm:spPr>
        <a:effectLst/>
      </dgm:spPr>
    </dgm:pt>
    <dgm:pt modelId="{E24B80A9-66BA-4E8B-9351-82DBC2844FBD}" type="pres">
      <dgm:prSet presAssocID="{4BE36340-6F8E-418D-B671-D8B868263CE6}" presName="horz1" presStyleCnt="0"/>
      <dgm:spPr/>
    </dgm:pt>
    <dgm:pt modelId="{89556DD0-8DF5-4861-8DD6-C45D53636828}" type="pres">
      <dgm:prSet presAssocID="{4BE36340-6F8E-418D-B671-D8B868263CE6}" presName="tx1" presStyleLbl="revTx" presStyleIdx="7" presStyleCnt="10" custScaleY="129839"/>
      <dgm:spPr/>
    </dgm:pt>
    <dgm:pt modelId="{46B95B7C-29B5-459C-AF88-CF02D6E2774B}" type="pres">
      <dgm:prSet presAssocID="{4BE36340-6F8E-418D-B671-D8B868263CE6}" presName="vert1" presStyleCnt="0"/>
      <dgm:spPr/>
    </dgm:pt>
    <dgm:pt modelId="{41582AF7-FECF-4946-BDAC-1CE4CA4E0DFE}" type="pres">
      <dgm:prSet presAssocID="{B0CEDA36-BECB-4786-9A5A-E963F1910D96}" presName="thickLine" presStyleLbl="alignNode1" presStyleIdx="8" presStyleCnt="10"/>
      <dgm:spPr>
        <a:effectLst/>
      </dgm:spPr>
    </dgm:pt>
    <dgm:pt modelId="{B4B1A458-4960-41D0-A438-FFCC2BFC5270}" type="pres">
      <dgm:prSet presAssocID="{B0CEDA36-BECB-4786-9A5A-E963F1910D96}" presName="horz1" presStyleCnt="0"/>
      <dgm:spPr/>
    </dgm:pt>
    <dgm:pt modelId="{BA4EEDC4-7B08-4160-B039-C8748830A175}" type="pres">
      <dgm:prSet presAssocID="{B0CEDA36-BECB-4786-9A5A-E963F1910D96}" presName="tx1" presStyleLbl="revTx" presStyleIdx="8" presStyleCnt="10"/>
      <dgm:spPr/>
    </dgm:pt>
    <dgm:pt modelId="{B4DAB95B-161C-412C-ABAA-C2B8E0494D09}" type="pres">
      <dgm:prSet presAssocID="{B0CEDA36-BECB-4786-9A5A-E963F1910D96}" presName="vert1" presStyleCnt="0"/>
      <dgm:spPr/>
    </dgm:pt>
    <dgm:pt modelId="{13B6E6FF-917B-4FE1-AB30-7C19CEAFD3E5}" type="pres">
      <dgm:prSet presAssocID="{678CDE3B-0A1B-4B0A-AD2D-1C779025D66F}" presName="thickLine" presStyleLbl="alignNode1" presStyleIdx="9" presStyleCnt="10"/>
      <dgm:spPr>
        <a:effectLst/>
      </dgm:spPr>
    </dgm:pt>
    <dgm:pt modelId="{913DAF3A-1C33-4FBF-8648-60AA899490D8}" type="pres">
      <dgm:prSet presAssocID="{678CDE3B-0A1B-4B0A-AD2D-1C779025D66F}" presName="horz1" presStyleCnt="0"/>
      <dgm:spPr/>
    </dgm:pt>
    <dgm:pt modelId="{90245A7C-96AE-4683-93D0-1E65F66913BA}" type="pres">
      <dgm:prSet presAssocID="{678CDE3B-0A1B-4B0A-AD2D-1C779025D66F}" presName="tx1" presStyleLbl="revTx" presStyleIdx="9" presStyleCnt="10"/>
      <dgm:spPr/>
    </dgm:pt>
    <dgm:pt modelId="{D4833A77-6DEC-4581-A641-97F2ABE7A7B8}" type="pres">
      <dgm:prSet presAssocID="{678CDE3B-0A1B-4B0A-AD2D-1C779025D66F}" presName="vert1" presStyleCnt="0"/>
      <dgm:spPr/>
    </dgm:pt>
  </dgm:ptLst>
  <dgm:cxnLst>
    <dgm:cxn modelId="{B86ADA12-3BDD-4D1C-9645-455E91BCEFFC}" srcId="{9D9C0E9A-327C-40DB-A9EB-983EC9E0D98F}" destId="{00D4A4E5-B87F-4FD6-95A8-366532276A02}" srcOrd="0" destOrd="0" parTransId="{353AC31F-7D9C-42BB-9E96-468AF42982B7}" sibTransId="{4DE8CDCF-9E51-4296-8706-7B9B079875C9}"/>
    <dgm:cxn modelId="{41F72519-A973-451B-BBCE-6B01DC0178F9}" srcId="{9D9C0E9A-327C-40DB-A9EB-983EC9E0D98F}" destId="{4BE36340-6F8E-418D-B671-D8B868263CE6}" srcOrd="7" destOrd="0" parTransId="{7A88994A-38E7-4DAD-BB29-FAD2CEA48D6F}" sibTransId="{7B342805-A581-4880-84DF-5E269748E697}"/>
    <dgm:cxn modelId="{8D4A151E-85C4-4585-90F0-1F4150820A67}" type="presOf" srcId="{8C6348C8-7723-40CC-9732-3DA650AEEFED}" destId="{B26B8F14-7E4A-4E84-BC1A-BC1693A4AA34}" srcOrd="0" destOrd="0" presId="urn:microsoft.com/office/officeart/2008/layout/LinedList"/>
    <dgm:cxn modelId="{FB34D63E-1288-41B9-A18C-76118E579E1A}" type="presOf" srcId="{9D9C0E9A-327C-40DB-A9EB-983EC9E0D98F}" destId="{983EBE8F-2CFB-4918-8A71-8FB6106D1EE5}" srcOrd="0" destOrd="0" presId="urn:microsoft.com/office/officeart/2008/layout/LinedList"/>
    <dgm:cxn modelId="{719E0D45-BD5E-4C56-95D3-EBD4428654E4}" type="presOf" srcId="{B0CEDA36-BECB-4786-9A5A-E963F1910D96}" destId="{BA4EEDC4-7B08-4160-B039-C8748830A175}" srcOrd="0" destOrd="0" presId="urn:microsoft.com/office/officeart/2008/layout/LinedList"/>
    <dgm:cxn modelId="{F4967365-8095-4262-B539-07580F7E7A60}" srcId="{9D9C0E9A-327C-40DB-A9EB-983EC9E0D98F}" destId="{678CDE3B-0A1B-4B0A-AD2D-1C779025D66F}" srcOrd="9" destOrd="0" parTransId="{2C552CC6-65DE-4C60-9132-2CA12D5D3D47}" sibTransId="{496C6AD5-0710-40E0-8643-DF7632AAB616}"/>
    <dgm:cxn modelId="{FB3FB665-8A30-469D-B8EA-21B1EC42F91D}" type="presOf" srcId="{4BE36340-6F8E-418D-B671-D8B868263CE6}" destId="{89556DD0-8DF5-4861-8DD6-C45D53636828}" srcOrd="0" destOrd="0" presId="urn:microsoft.com/office/officeart/2008/layout/LinedList"/>
    <dgm:cxn modelId="{48BF9D67-3D08-4F88-BF48-9B3F9749CDFB}" type="presOf" srcId="{518EB4F0-25CD-4BBC-8890-7E9E81FA80D7}" destId="{1030C696-838E-4FC6-BDED-8244888BF020}" srcOrd="0" destOrd="0" presId="urn:microsoft.com/office/officeart/2008/layout/LinedList"/>
    <dgm:cxn modelId="{9475BC6C-BC82-488C-B813-591BAAA92E5F}" srcId="{9D9C0E9A-327C-40DB-A9EB-983EC9E0D98F}" destId="{A7FBF56E-48A2-4540-9836-B8D835970894}" srcOrd="3" destOrd="0" parTransId="{28B09AAC-3691-4123-BD42-01C5FA8F5902}" sibTransId="{987284E2-9BC2-49FC-8E52-3C31AB60AD19}"/>
    <dgm:cxn modelId="{64922570-BD95-4C4C-8F6A-18FAF32C5F40}" srcId="{9D9C0E9A-327C-40DB-A9EB-983EC9E0D98F}" destId="{8C6348C8-7723-40CC-9732-3DA650AEEFED}" srcOrd="2" destOrd="0" parTransId="{A236AF4A-F79D-4D0F-99AA-962A2337D42D}" sibTransId="{2673D63E-56E8-4869-BE69-F9DAD6A17906}"/>
    <dgm:cxn modelId="{D468DA5A-783C-4C8E-B93E-4F3DF99E8F66}" type="presOf" srcId="{00D4A4E5-B87F-4FD6-95A8-366532276A02}" destId="{DBF86662-0E6D-440F-968E-5B5E57FBB264}" srcOrd="0" destOrd="0" presId="urn:microsoft.com/office/officeart/2008/layout/LinedList"/>
    <dgm:cxn modelId="{76D9A37E-F37F-4EC1-A91C-6363AB4D9FBE}" type="presOf" srcId="{08E89F34-619E-4800-AB0F-02E7B1D9B0E0}" destId="{ED6EB9F2-3501-4E7D-AFA2-08D465589A43}" srcOrd="0" destOrd="0" presId="urn:microsoft.com/office/officeart/2008/layout/LinedList"/>
    <dgm:cxn modelId="{2FD6B980-444D-4CCA-B872-504EB12F3C71}" type="presOf" srcId="{97C83A9F-94EF-47C4-9848-6FCA247C3B4C}" destId="{1D3380FE-C8E0-4142-A61C-2D7E570D20A6}" srcOrd="0" destOrd="0" presId="urn:microsoft.com/office/officeart/2008/layout/LinedList"/>
    <dgm:cxn modelId="{FA77CD83-DFEF-4A45-BAB4-5B66DCB90970}" srcId="{9D9C0E9A-327C-40DB-A9EB-983EC9E0D98F}" destId="{B0CEDA36-BECB-4786-9A5A-E963F1910D96}" srcOrd="8" destOrd="0" parTransId="{5732A757-716E-4C79-A6F6-68CAD88477F8}" sibTransId="{4646DD10-C13B-448D-A97F-23D96196259F}"/>
    <dgm:cxn modelId="{5D0456B4-C8F5-47F0-9CF5-723BF489CA00}" type="presOf" srcId="{678CDE3B-0A1B-4B0A-AD2D-1C779025D66F}" destId="{90245A7C-96AE-4683-93D0-1E65F66913BA}" srcOrd="0" destOrd="0" presId="urn:microsoft.com/office/officeart/2008/layout/LinedList"/>
    <dgm:cxn modelId="{2C2D18BC-2BC5-49D2-B35A-E6A6B99C6799}" srcId="{9D9C0E9A-327C-40DB-A9EB-983EC9E0D98F}" destId="{FFB41C92-8FEA-4843-ABBC-ED76E4C79127}" srcOrd="5" destOrd="0" parTransId="{8A2F33ED-D4E3-4A62-982A-E71804119171}" sibTransId="{405E48A6-18E2-44F5-8AD4-9BDA22681D5B}"/>
    <dgm:cxn modelId="{CD99AEBE-8B6C-4CE2-8E62-5C3BD57053F2}" srcId="{9D9C0E9A-327C-40DB-A9EB-983EC9E0D98F}" destId="{08E89F34-619E-4800-AB0F-02E7B1D9B0E0}" srcOrd="1" destOrd="0" parTransId="{61DC4264-8F86-4EB3-B531-5DE95020ADA2}" sibTransId="{B904A26B-6CBB-4F72-BF51-099428B097C4}"/>
    <dgm:cxn modelId="{EFDB46C0-2B63-48D1-A16C-36A77A104A3F}" srcId="{9D9C0E9A-327C-40DB-A9EB-983EC9E0D98F}" destId="{97C83A9F-94EF-47C4-9848-6FCA247C3B4C}" srcOrd="4" destOrd="0" parTransId="{969C3974-A06A-4F4E-838F-99DC5357727F}" sibTransId="{12F25260-6384-4D13-9EC7-F846D5F9E5E7}"/>
    <dgm:cxn modelId="{B8527FD6-9F1C-4BA3-A8CA-53F82876C3E7}" type="presOf" srcId="{FFB41C92-8FEA-4843-ABBC-ED76E4C79127}" destId="{21A4760C-4D4D-4F6F-9D8A-9A0878D14487}" srcOrd="0" destOrd="0" presId="urn:microsoft.com/office/officeart/2008/layout/LinedList"/>
    <dgm:cxn modelId="{2639CBDA-4EE9-4F4B-80FC-6143C69D4195}" srcId="{9D9C0E9A-327C-40DB-A9EB-983EC9E0D98F}" destId="{518EB4F0-25CD-4BBC-8890-7E9E81FA80D7}" srcOrd="6" destOrd="0" parTransId="{D0876571-BFF8-4BFD-9401-BC8D60EF1C6B}" sibTransId="{8EF7D6E1-4EA6-4C28-B956-4DF3DF3B4602}"/>
    <dgm:cxn modelId="{68AB14DD-C3AD-49C5-8B00-FF2433C8A781}" type="presOf" srcId="{A7FBF56E-48A2-4540-9836-B8D835970894}" destId="{80C939BB-D3D0-499F-803D-1E5D7EE3C824}" srcOrd="0" destOrd="0" presId="urn:microsoft.com/office/officeart/2008/layout/LinedList"/>
    <dgm:cxn modelId="{D0016722-0CFF-4C26-9FFE-BBD03868285E}" type="presParOf" srcId="{983EBE8F-2CFB-4918-8A71-8FB6106D1EE5}" destId="{F676CC95-B65C-489A-97C1-DD3F5726BB73}" srcOrd="0" destOrd="0" presId="urn:microsoft.com/office/officeart/2008/layout/LinedList"/>
    <dgm:cxn modelId="{A6673C05-A11E-4473-9F21-DF040CF931C6}" type="presParOf" srcId="{983EBE8F-2CFB-4918-8A71-8FB6106D1EE5}" destId="{593D31F7-BE91-4F11-BE88-746F47D7321A}" srcOrd="1" destOrd="0" presId="urn:microsoft.com/office/officeart/2008/layout/LinedList"/>
    <dgm:cxn modelId="{404DD807-8B76-475B-87E4-36ABEFBCF407}" type="presParOf" srcId="{593D31F7-BE91-4F11-BE88-746F47D7321A}" destId="{DBF86662-0E6D-440F-968E-5B5E57FBB264}" srcOrd="0" destOrd="0" presId="urn:microsoft.com/office/officeart/2008/layout/LinedList"/>
    <dgm:cxn modelId="{CB1338F6-C14E-43D7-BA69-D7478D3098A7}" type="presParOf" srcId="{593D31F7-BE91-4F11-BE88-746F47D7321A}" destId="{6ED7848D-AF23-4B80-9CFE-5690AC4806C2}" srcOrd="1" destOrd="0" presId="urn:microsoft.com/office/officeart/2008/layout/LinedList"/>
    <dgm:cxn modelId="{17F34B34-BB41-46BA-8041-31C30C8DC3BB}" type="presParOf" srcId="{983EBE8F-2CFB-4918-8A71-8FB6106D1EE5}" destId="{9DFD053A-7BF7-4A21-8CED-DF51AFF8521D}" srcOrd="2" destOrd="0" presId="urn:microsoft.com/office/officeart/2008/layout/LinedList"/>
    <dgm:cxn modelId="{CF5C928C-9167-4D37-807B-611EB6B8115C}" type="presParOf" srcId="{983EBE8F-2CFB-4918-8A71-8FB6106D1EE5}" destId="{F4268F8D-1FDC-440A-8F30-D5646C556DDA}" srcOrd="3" destOrd="0" presId="urn:microsoft.com/office/officeart/2008/layout/LinedList"/>
    <dgm:cxn modelId="{852426A2-17A9-4A10-B978-FA6A8CF8456A}" type="presParOf" srcId="{F4268F8D-1FDC-440A-8F30-D5646C556DDA}" destId="{ED6EB9F2-3501-4E7D-AFA2-08D465589A43}" srcOrd="0" destOrd="0" presId="urn:microsoft.com/office/officeart/2008/layout/LinedList"/>
    <dgm:cxn modelId="{3872C12A-3F82-4750-A5FB-E5BD853E64A2}" type="presParOf" srcId="{F4268F8D-1FDC-440A-8F30-D5646C556DDA}" destId="{1A5ABA82-BD72-4017-B493-21F5A979EC5D}" srcOrd="1" destOrd="0" presId="urn:microsoft.com/office/officeart/2008/layout/LinedList"/>
    <dgm:cxn modelId="{E9B792CB-85A3-4C6E-8099-51BBB142A70F}" type="presParOf" srcId="{983EBE8F-2CFB-4918-8A71-8FB6106D1EE5}" destId="{3DCB6411-05ED-40C9-B60C-875A3A0A7CBF}" srcOrd="4" destOrd="0" presId="urn:microsoft.com/office/officeart/2008/layout/LinedList"/>
    <dgm:cxn modelId="{C0A24454-8B26-47F1-A822-3002420FFC17}" type="presParOf" srcId="{983EBE8F-2CFB-4918-8A71-8FB6106D1EE5}" destId="{822F945C-70DE-4073-9D1F-5258D41E2670}" srcOrd="5" destOrd="0" presId="urn:microsoft.com/office/officeart/2008/layout/LinedList"/>
    <dgm:cxn modelId="{4E4C4D13-F5AB-4421-A823-E3D22BC15693}" type="presParOf" srcId="{822F945C-70DE-4073-9D1F-5258D41E2670}" destId="{B26B8F14-7E4A-4E84-BC1A-BC1693A4AA34}" srcOrd="0" destOrd="0" presId="urn:microsoft.com/office/officeart/2008/layout/LinedList"/>
    <dgm:cxn modelId="{D3630523-B9A2-4DEE-B879-6B1D8BC2BFAC}" type="presParOf" srcId="{822F945C-70DE-4073-9D1F-5258D41E2670}" destId="{B7CC687D-BE93-4413-9240-AB2F3893133A}" srcOrd="1" destOrd="0" presId="urn:microsoft.com/office/officeart/2008/layout/LinedList"/>
    <dgm:cxn modelId="{E18980ED-58C0-4962-82D3-17F0EC09893B}" type="presParOf" srcId="{983EBE8F-2CFB-4918-8A71-8FB6106D1EE5}" destId="{B6FD1163-4051-49BD-9126-09328ADB4678}" srcOrd="6" destOrd="0" presId="urn:microsoft.com/office/officeart/2008/layout/LinedList"/>
    <dgm:cxn modelId="{7C6BB598-1F36-4469-8DA0-1169418216A5}" type="presParOf" srcId="{983EBE8F-2CFB-4918-8A71-8FB6106D1EE5}" destId="{8938AF50-0DB4-44D9-8549-64AB8CF44418}" srcOrd="7" destOrd="0" presId="urn:microsoft.com/office/officeart/2008/layout/LinedList"/>
    <dgm:cxn modelId="{664D07A2-1C10-4510-A465-3BDFCA0B6C1F}" type="presParOf" srcId="{8938AF50-0DB4-44D9-8549-64AB8CF44418}" destId="{80C939BB-D3D0-499F-803D-1E5D7EE3C824}" srcOrd="0" destOrd="0" presId="urn:microsoft.com/office/officeart/2008/layout/LinedList"/>
    <dgm:cxn modelId="{CCAA698A-1AD3-4D47-A90D-6A2E63258B18}" type="presParOf" srcId="{8938AF50-0DB4-44D9-8549-64AB8CF44418}" destId="{1D17834B-9B78-4C6E-81D2-0CF2C98B5C32}" srcOrd="1" destOrd="0" presId="urn:microsoft.com/office/officeart/2008/layout/LinedList"/>
    <dgm:cxn modelId="{1D6DE68F-CC36-49A4-AF57-75F177573A4E}" type="presParOf" srcId="{983EBE8F-2CFB-4918-8A71-8FB6106D1EE5}" destId="{BF1F663C-B4A0-4A74-9A84-F0979A0FAB67}" srcOrd="8" destOrd="0" presId="urn:microsoft.com/office/officeart/2008/layout/LinedList"/>
    <dgm:cxn modelId="{64B554F3-CC80-401A-8128-892182FBA79A}" type="presParOf" srcId="{983EBE8F-2CFB-4918-8A71-8FB6106D1EE5}" destId="{82780281-6DCE-47F8-B87D-88384392FFB4}" srcOrd="9" destOrd="0" presId="urn:microsoft.com/office/officeart/2008/layout/LinedList"/>
    <dgm:cxn modelId="{4A65F7F3-761B-44C5-8826-DF083A1A9370}" type="presParOf" srcId="{82780281-6DCE-47F8-B87D-88384392FFB4}" destId="{1D3380FE-C8E0-4142-A61C-2D7E570D20A6}" srcOrd="0" destOrd="0" presId="urn:microsoft.com/office/officeart/2008/layout/LinedList"/>
    <dgm:cxn modelId="{6E4A4617-85AD-4297-9AED-7EB491D225A0}" type="presParOf" srcId="{82780281-6DCE-47F8-B87D-88384392FFB4}" destId="{C129F1B0-D621-492A-8910-4E642CE8F446}" srcOrd="1" destOrd="0" presId="urn:microsoft.com/office/officeart/2008/layout/LinedList"/>
    <dgm:cxn modelId="{B8077F08-3426-4AC0-8823-27E9643663FF}" type="presParOf" srcId="{983EBE8F-2CFB-4918-8A71-8FB6106D1EE5}" destId="{3C93E00C-2EE8-4C99-96DF-297201A28CDE}" srcOrd="10" destOrd="0" presId="urn:microsoft.com/office/officeart/2008/layout/LinedList"/>
    <dgm:cxn modelId="{78C1F935-B3A6-459A-B44F-5068C6115C6B}" type="presParOf" srcId="{983EBE8F-2CFB-4918-8A71-8FB6106D1EE5}" destId="{1027262D-DDDD-4D1E-A030-DE6B34628482}" srcOrd="11" destOrd="0" presId="urn:microsoft.com/office/officeart/2008/layout/LinedList"/>
    <dgm:cxn modelId="{23CEAB25-D935-4C38-A8E5-229BED5351B9}" type="presParOf" srcId="{1027262D-DDDD-4D1E-A030-DE6B34628482}" destId="{21A4760C-4D4D-4F6F-9D8A-9A0878D14487}" srcOrd="0" destOrd="0" presId="urn:microsoft.com/office/officeart/2008/layout/LinedList"/>
    <dgm:cxn modelId="{EB70180D-7448-4EBD-9F6C-8694AFFF6269}" type="presParOf" srcId="{1027262D-DDDD-4D1E-A030-DE6B34628482}" destId="{09BB8665-FFB5-4D9C-A2CE-7F000E5FC039}" srcOrd="1" destOrd="0" presId="urn:microsoft.com/office/officeart/2008/layout/LinedList"/>
    <dgm:cxn modelId="{289F2C40-3BCD-4094-87F6-16B587C2F8C1}" type="presParOf" srcId="{983EBE8F-2CFB-4918-8A71-8FB6106D1EE5}" destId="{AF39DB50-A2B3-4F9E-A13B-62E0B022C4CC}" srcOrd="12" destOrd="0" presId="urn:microsoft.com/office/officeart/2008/layout/LinedList"/>
    <dgm:cxn modelId="{53CBCD8C-6AE8-4F02-A055-96B8E049C7EF}" type="presParOf" srcId="{983EBE8F-2CFB-4918-8A71-8FB6106D1EE5}" destId="{2EE557C7-0F1F-4CC8-B6E4-27AAAF2DCB89}" srcOrd="13" destOrd="0" presId="urn:microsoft.com/office/officeart/2008/layout/LinedList"/>
    <dgm:cxn modelId="{F3CF00F1-8AA0-452A-B59D-D8040CEA856C}" type="presParOf" srcId="{2EE557C7-0F1F-4CC8-B6E4-27AAAF2DCB89}" destId="{1030C696-838E-4FC6-BDED-8244888BF020}" srcOrd="0" destOrd="0" presId="urn:microsoft.com/office/officeart/2008/layout/LinedList"/>
    <dgm:cxn modelId="{1563D656-F0EF-4EAF-A324-A242E0D88A10}" type="presParOf" srcId="{2EE557C7-0F1F-4CC8-B6E4-27AAAF2DCB89}" destId="{EBF10AD9-8309-4CA4-AB09-97AA98440946}" srcOrd="1" destOrd="0" presId="urn:microsoft.com/office/officeart/2008/layout/LinedList"/>
    <dgm:cxn modelId="{27A519EB-5157-403C-BFD0-B1F6266BD15F}" type="presParOf" srcId="{983EBE8F-2CFB-4918-8A71-8FB6106D1EE5}" destId="{E5B20767-4AD0-4B98-BC4E-6C23A6BB9C30}" srcOrd="14" destOrd="0" presId="urn:microsoft.com/office/officeart/2008/layout/LinedList"/>
    <dgm:cxn modelId="{BC07401D-2713-494C-A939-35E5C15EA369}" type="presParOf" srcId="{983EBE8F-2CFB-4918-8A71-8FB6106D1EE5}" destId="{E24B80A9-66BA-4E8B-9351-82DBC2844FBD}" srcOrd="15" destOrd="0" presId="urn:microsoft.com/office/officeart/2008/layout/LinedList"/>
    <dgm:cxn modelId="{EF0B7466-B5CF-4AEB-8709-B4BB06E28B9C}" type="presParOf" srcId="{E24B80A9-66BA-4E8B-9351-82DBC2844FBD}" destId="{89556DD0-8DF5-4861-8DD6-C45D53636828}" srcOrd="0" destOrd="0" presId="urn:microsoft.com/office/officeart/2008/layout/LinedList"/>
    <dgm:cxn modelId="{AC43BB4A-0A81-4DB0-8831-2008D789F7D5}" type="presParOf" srcId="{E24B80A9-66BA-4E8B-9351-82DBC2844FBD}" destId="{46B95B7C-29B5-459C-AF88-CF02D6E2774B}" srcOrd="1" destOrd="0" presId="urn:microsoft.com/office/officeart/2008/layout/LinedList"/>
    <dgm:cxn modelId="{549310B1-7B97-487D-A283-032A70521948}" type="presParOf" srcId="{983EBE8F-2CFB-4918-8A71-8FB6106D1EE5}" destId="{41582AF7-FECF-4946-BDAC-1CE4CA4E0DFE}" srcOrd="16" destOrd="0" presId="urn:microsoft.com/office/officeart/2008/layout/LinedList"/>
    <dgm:cxn modelId="{9FA092B9-AEB2-4FB1-BC71-074B3F268CD7}" type="presParOf" srcId="{983EBE8F-2CFB-4918-8A71-8FB6106D1EE5}" destId="{B4B1A458-4960-41D0-A438-FFCC2BFC5270}" srcOrd="17" destOrd="0" presId="urn:microsoft.com/office/officeart/2008/layout/LinedList"/>
    <dgm:cxn modelId="{48D27C67-8AB8-44B8-97A2-05DC73624754}" type="presParOf" srcId="{B4B1A458-4960-41D0-A438-FFCC2BFC5270}" destId="{BA4EEDC4-7B08-4160-B039-C8748830A175}" srcOrd="0" destOrd="0" presId="urn:microsoft.com/office/officeart/2008/layout/LinedList"/>
    <dgm:cxn modelId="{D12B72A1-7A55-47F5-82FA-5927F353878B}" type="presParOf" srcId="{B4B1A458-4960-41D0-A438-FFCC2BFC5270}" destId="{B4DAB95B-161C-412C-ABAA-C2B8E0494D09}" srcOrd="1" destOrd="0" presId="urn:microsoft.com/office/officeart/2008/layout/LinedList"/>
    <dgm:cxn modelId="{28F0AB47-ED7E-436B-8EAE-3BF7F9B0DCB2}" type="presParOf" srcId="{983EBE8F-2CFB-4918-8A71-8FB6106D1EE5}" destId="{13B6E6FF-917B-4FE1-AB30-7C19CEAFD3E5}" srcOrd="18" destOrd="0" presId="urn:microsoft.com/office/officeart/2008/layout/LinedList"/>
    <dgm:cxn modelId="{09951BCC-6B38-4716-9704-55AB1F1AA1A8}" type="presParOf" srcId="{983EBE8F-2CFB-4918-8A71-8FB6106D1EE5}" destId="{913DAF3A-1C33-4FBF-8648-60AA899490D8}" srcOrd="19" destOrd="0" presId="urn:microsoft.com/office/officeart/2008/layout/LinedList"/>
    <dgm:cxn modelId="{BE0340AC-CEBD-46E0-8657-F6ED97B222F4}" type="presParOf" srcId="{913DAF3A-1C33-4FBF-8648-60AA899490D8}" destId="{90245A7C-96AE-4683-93D0-1E65F66913BA}" srcOrd="0" destOrd="0" presId="urn:microsoft.com/office/officeart/2008/layout/LinedList"/>
    <dgm:cxn modelId="{273DC910-93D6-46F6-8DE4-CD60677656B2}" type="presParOf" srcId="{913DAF3A-1C33-4FBF-8648-60AA899490D8}" destId="{D4833A77-6DEC-4581-A641-97F2ABE7A7B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9C0E9A-327C-40DB-A9EB-983EC9E0D98F}" type="doc">
      <dgm:prSet loTypeId="urn:microsoft.com/office/officeart/2008/layout/LinedList" loCatId="list" qsTypeId="urn:microsoft.com/office/officeart/2005/8/quickstyle/simple4" qsCatId="simple" csTypeId="urn:microsoft.com/office/officeart/2005/8/colors/accent2_1" csCatId="accent2" phldr="1"/>
      <dgm:spPr/>
      <dgm:t>
        <a:bodyPr/>
        <a:lstStyle/>
        <a:p>
          <a:endParaRPr lang="en-US"/>
        </a:p>
      </dgm:t>
    </dgm:pt>
    <dgm:pt modelId="{9F485EF8-1598-45FB-AA5D-065E03A47783}">
      <dgm:prSet custT="1"/>
      <dgm:spPr/>
      <dgm:t>
        <a:bodyPr/>
        <a:lstStyle/>
        <a:p>
          <a:r>
            <a:rPr lang="pt-BR" sz="1600" b="1" i="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1" action="ppaction://hlinksldjump">
                <a:extLst>
                  <a:ext uri="{A12FA001-AC4F-418D-AE19-62706E023703}">
                    <ahyp:hlinkClr xmlns:ahyp="http://schemas.microsoft.com/office/drawing/2018/hyperlinkcolor" val="tx"/>
                  </a:ext>
                </a:extLst>
              </a:hlinkClick>
            </a:rPr>
            <a:t>Capítulo 2</a:t>
          </a:r>
          <a:endParaRPr lang="pt-BR" sz="1600" b="1"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E24D79D0-892A-4B38-89F9-DBC1C14B9490}" type="sibTrans" cxnId="{F5D0760A-57A2-4DB8-91E7-4817556D64FD}">
      <dgm:prSet/>
      <dgm:spPr/>
      <dgm:t>
        <a:bodyPr/>
        <a:lstStyle/>
        <a:p>
          <a:endParaRPr lang="pt-BR" sz="1600" b="0">
            <a:solidFill>
              <a:schemeClr val="tx1"/>
            </a:solidFill>
          </a:endParaRPr>
        </a:p>
      </dgm:t>
    </dgm:pt>
    <dgm:pt modelId="{C5A7C961-ECB5-42F2-AA37-6B5CDDF14735}" type="parTrans" cxnId="{F5D0760A-57A2-4DB8-91E7-4817556D64FD}">
      <dgm:prSet/>
      <dgm:spPr/>
      <dgm:t>
        <a:bodyPr/>
        <a:lstStyle/>
        <a:p>
          <a:endParaRPr lang="pt-BR" sz="1600" b="0">
            <a:solidFill>
              <a:schemeClr val="tx1"/>
            </a:solidFill>
          </a:endParaRPr>
        </a:p>
      </dgm:t>
    </dgm:pt>
    <dgm:pt modelId="{F71F08AC-C979-43A2-BBF7-CEFD390ACEF9}">
      <dgm:prSet custT="1"/>
      <dgm:spPr/>
      <dgm:t>
        <a:bodyPr/>
        <a:lstStyle/>
        <a:p>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2" action="ppaction://hlinksldjump">
                <a:extLst>
                  <a:ext uri="{A12FA001-AC4F-418D-AE19-62706E023703}">
                    <ahyp:hlinkClr xmlns:ahyp="http://schemas.microsoft.com/office/drawing/2018/hyperlinkcolor" val="tx"/>
                  </a:ext>
                </a:extLst>
              </a:hlinkClick>
            </a:rPr>
            <a:t>Inventos e transformações – Gravações e transições eletromagnéticas</a:t>
          </a:r>
          <a:endParaRPr lang="pt-BR" sz="1600" b="0" i="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888D4E5D-F3E2-4992-AA4F-7521E91E9FE5}" type="sibTrans" cxnId="{3C1238D7-02FD-48DD-9DEF-9B3B5CD45701}">
      <dgm:prSet/>
      <dgm:spPr/>
      <dgm:t>
        <a:bodyPr/>
        <a:lstStyle/>
        <a:p>
          <a:endParaRPr lang="pt-BR" sz="1600" b="0">
            <a:solidFill>
              <a:schemeClr val="tx1"/>
            </a:solidFill>
          </a:endParaRPr>
        </a:p>
      </dgm:t>
    </dgm:pt>
    <dgm:pt modelId="{4D3079AC-B719-4071-BDFA-70CB56AA3B60}" type="parTrans" cxnId="{3C1238D7-02FD-48DD-9DEF-9B3B5CD45701}">
      <dgm:prSet/>
      <dgm:spPr/>
      <dgm:t>
        <a:bodyPr/>
        <a:lstStyle/>
        <a:p>
          <a:endParaRPr lang="pt-BR" sz="1600" b="0">
            <a:solidFill>
              <a:schemeClr val="tx1"/>
            </a:solidFill>
          </a:endParaRPr>
        </a:p>
      </dgm:t>
    </dgm:pt>
    <dgm:pt modelId="{576AF4D8-6553-49C9-AB70-113AEAD2297A}">
      <dgm:prSet custT="1"/>
      <dgm:spPr/>
      <dgm:t>
        <a:bodyPr/>
        <a:lstStyle/>
        <a:p>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3" action="ppaction://hlinksldjump">
                <a:extLst>
                  <a:ext uri="{A12FA001-AC4F-418D-AE19-62706E023703}">
                    <ahyp:hlinkClr xmlns:ahyp="http://schemas.microsoft.com/office/drawing/2018/hyperlinkcolor" val="tx"/>
                  </a:ext>
                </a:extLst>
              </a:hlinkClick>
            </a:rPr>
            <a:t>Artes integradas – Criando videocriaturas</a:t>
          </a:r>
          <a:endParaRPr lang="pt-BR" sz="1600" b="0" i="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73C5CE8C-D725-426A-A405-EE38817D8E3F}" type="sibTrans" cxnId="{B86DFFA8-6DB5-445F-9029-003506120336}">
      <dgm:prSet/>
      <dgm:spPr/>
      <dgm:t>
        <a:bodyPr/>
        <a:lstStyle/>
        <a:p>
          <a:endParaRPr lang="pt-BR" sz="1600" b="0">
            <a:solidFill>
              <a:schemeClr val="tx1"/>
            </a:solidFill>
          </a:endParaRPr>
        </a:p>
      </dgm:t>
    </dgm:pt>
    <dgm:pt modelId="{A99BBB29-E847-4EB4-A866-A1C81197BC93}" type="parTrans" cxnId="{B86DFFA8-6DB5-445F-9029-003506120336}">
      <dgm:prSet/>
      <dgm:spPr/>
      <dgm:t>
        <a:bodyPr/>
        <a:lstStyle/>
        <a:p>
          <a:endParaRPr lang="pt-BR" sz="1600" b="0">
            <a:solidFill>
              <a:schemeClr val="tx1"/>
            </a:solidFill>
          </a:endParaRPr>
        </a:p>
      </dgm:t>
    </dgm:pt>
    <dgm:pt modelId="{8AC605D7-4DC6-4738-A7B7-2EA0A168FA3D}">
      <dgm:prSet custT="1"/>
      <dgm:spPr/>
      <dgm:t>
        <a:bodyPr/>
        <a:lstStyle/>
        <a:p>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4" action="ppaction://hlinksldjump">
                <a:extLst>
                  <a:ext uri="{A12FA001-AC4F-418D-AE19-62706E023703}">
                    <ahyp:hlinkClr xmlns:ahyp="http://schemas.microsoft.com/office/drawing/2018/hyperlinkcolor" val="tx"/>
                  </a:ext>
                </a:extLst>
              </a:hlinkClick>
            </a:rPr>
            <a:t>Todos os tempos ao mesmo tempo – Música moderna do século XX: novas percepções da realidade</a:t>
          </a:r>
          <a:endParaRPr lang="pt-BR" sz="1600" b="0" i="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7BF03C4C-63E2-49A0-8F77-A2791100213F}" type="sibTrans" cxnId="{887C8ED4-9EF6-4909-B003-A1E9E25EB4B5}">
      <dgm:prSet/>
      <dgm:spPr/>
      <dgm:t>
        <a:bodyPr/>
        <a:lstStyle/>
        <a:p>
          <a:endParaRPr lang="pt-BR" sz="1600" b="0">
            <a:solidFill>
              <a:schemeClr val="tx1"/>
            </a:solidFill>
          </a:endParaRPr>
        </a:p>
      </dgm:t>
    </dgm:pt>
    <dgm:pt modelId="{EC538841-E2AC-4DE9-A380-3FB6F3E7702D}" type="parTrans" cxnId="{887C8ED4-9EF6-4909-B003-A1E9E25EB4B5}">
      <dgm:prSet/>
      <dgm:spPr/>
      <dgm:t>
        <a:bodyPr/>
        <a:lstStyle/>
        <a:p>
          <a:endParaRPr lang="pt-BR" sz="1600" b="0">
            <a:solidFill>
              <a:schemeClr val="tx1"/>
            </a:solidFill>
          </a:endParaRPr>
        </a:p>
      </dgm:t>
    </dgm:pt>
    <dgm:pt modelId="{B1ADE6C4-9E21-4709-85F4-CD4BE34B3F0B}">
      <dgm:prSet custT="1"/>
      <dgm:spPr/>
      <dgm:t>
        <a:bodyPr/>
        <a:lstStyle/>
        <a:p>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5" action="ppaction://hlinksldjump">
                <a:extLst>
                  <a:ext uri="{A12FA001-AC4F-418D-AE19-62706E023703}">
                    <ahyp:hlinkClr xmlns:ahyp="http://schemas.microsoft.com/office/drawing/2018/hyperlinkcolor" val="tx"/>
                  </a:ext>
                </a:extLst>
              </a:hlinkClick>
            </a:rPr>
            <a:t>Todos os tempos ao mesmo tempo – Babel, sons e imagens</a:t>
          </a:r>
          <a:endParaRPr lang="pt-BR" sz="1600" b="0" i="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BE4F26CD-865D-454A-8B14-307BCE5A065D}" type="sibTrans" cxnId="{8ECA6B37-AB48-4B16-8A74-46DEAE6C6D18}">
      <dgm:prSet/>
      <dgm:spPr/>
      <dgm:t>
        <a:bodyPr/>
        <a:lstStyle/>
        <a:p>
          <a:endParaRPr lang="pt-BR" sz="1600" b="0">
            <a:solidFill>
              <a:schemeClr val="tx1"/>
            </a:solidFill>
          </a:endParaRPr>
        </a:p>
      </dgm:t>
    </dgm:pt>
    <dgm:pt modelId="{7520116B-5D99-45B7-AA1B-993EC36C7155}" type="parTrans" cxnId="{8ECA6B37-AB48-4B16-8A74-46DEAE6C6D18}">
      <dgm:prSet/>
      <dgm:spPr/>
      <dgm:t>
        <a:bodyPr/>
        <a:lstStyle/>
        <a:p>
          <a:endParaRPr lang="pt-BR" sz="1600" b="0">
            <a:solidFill>
              <a:schemeClr val="tx1"/>
            </a:solidFill>
          </a:endParaRPr>
        </a:p>
      </dgm:t>
    </dgm:pt>
    <dgm:pt modelId="{02C8CFA0-0670-4E1F-8851-9CCE548B4CF0}">
      <dgm:prSet custT="1"/>
      <dgm:spPr/>
      <dgm:t>
        <a:bodyPr/>
        <a:lstStyle/>
        <a:p>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6" action="ppaction://hlinksldjump">
                <a:extLst>
                  <a:ext uri="{A12FA001-AC4F-418D-AE19-62706E023703}">
                    <ahyp:hlinkClr xmlns:ahyp="http://schemas.microsoft.com/office/drawing/2018/hyperlinkcolor" val="tx"/>
                  </a:ext>
                </a:extLst>
              </a:hlinkClick>
            </a:rPr>
            <a:t>Música – Babel musical</a:t>
          </a:r>
          <a:endParaRPr lang="pt-BR" sz="1600" b="0" i="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F15B5306-096B-4F1D-8B43-F651E0E0AF7E}" type="sibTrans" cxnId="{5CBF35C5-1AD1-49BB-8825-80232A45CE24}">
      <dgm:prSet/>
      <dgm:spPr/>
      <dgm:t>
        <a:bodyPr/>
        <a:lstStyle/>
        <a:p>
          <a:endParaRPr lang="pt-BR" sz="1600" b="0">
            <a:solidFill>
              <a:schemeClr val="tx1"/>
            </a:solidFill>
          </a:endParaRPr>
        </a:p>
      </dgm:t>
    </dgm:pt>
    <dgm:pt modelId="{A261E2D7-C829-48D2-A148-0815F4330280}" type="parTrans" cxnId="{5CBF35C5-1AD1-49BB-8825-80232A45CE24}">
      <dgm:prSet/>
      <dgm:spPr/>
      <dgm:t>
        <a:bodyPr/>
        <a:lstStyle/>
        <a:p>
          <a:endParaRPr lang="pt-BR" sz="1600" b="0">
            <a:solidFill>
              <a:schemeClr val="tx1"/>
            </a:solidFill>
          </a:endParaRPr>
        </a:p>
      </dgm:t>
    </dgm:pt>
    <dgm:pt modelId="{92424C35-F9B2-4CE6-A0A0-83A45CA93C43}">
      <dgm:prSet custT="1"/>
      <dgm:spPr/>
      <dgm:t>
        <a:bodyPr/>
        <a:lstStyle/>
        <a:p>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7" action="ppaction://hlinksldjump">
                <a:extLst>
                  <a:ext uri="{A12FA001-AC4F-418D-AE19-62706E023703}">
                    <ahyp:hlinkClr xmlns:ahyp="http://schemas.microsoft.com/office/drawing/2018/hyperlinkcolor" val="tx"/>
                  </a:ext>
                </a:extLst>
              </a:hlinkClick>
            </a:rPr>
            <a:t>Inventos e transformações – Arte, mídia e participação</a:t>
          </a:r>
          <a:endPar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CA9F8BB5-6624-48D5-B590-884286C24A69}" type="parTrans" cxnId="{55347B6E-CB2D-44D2-BB69-7061562FFE6A}">
      <dgm:prSet/>
      <dgm:spPr/>
      <dgm:t>
        <a:bodyPr/>
        <a:lstStyle/>
        <a:p>
          <a:endParaRPr lang="pt-BR" sz="1600" b="0">
            <a:solidFill>
              <a:schemeClr val="tx1"/>
            </a:solidFill>
          </a:endParaRPr>
        </a:p>
      </dgm:t>
    </dgm:pt>
    <dgm:pt modelId="{952F8A2B-FBF8-4D52-8D7E-98156CE7FD5D}" type="sibTrans" cxnId="{55347B6E-CB2D-44D2-BB69-7061562FFE6A}">
      <dgm:prSet/>
      <dgm:spPr/>
      <dgm:t>
        <a:bodyPr/>
        <a:lstStyle/>
        <a:p>
          <a:endParaRPr lang="pt-BR" sz="1600" b="0">
            <a:solidFill>
              <a:schemeClr val="tx1"/>
            </a:solidFill>
          </a:endParaRPr>
        </a:p>
      </dgm:t>
    </dgm:pt>
    <dgm:pt modelId="{246075A2-87A9-4998-B084-585B733C87F4}">
      <dgm:prSet custT="1"/>
      <dgm:spPr/>
      <dgm:t>
        <a:bodyPr/>
        <a:lstStyle/>
        <a:p>
          <a:r>
            <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rId8" action="ppaction://hlinksldjump">
                <a:extLst>
                  <a:ext uri="{A12FA001-AC4F-418D-AE19-62706E023703}">
                    <ahyp:hlinkClr xmlns:ahyp="http://schemas.microsoft.com/office/drawing/2018/hyperlinkcolor" val="tx"/>
                  </a:ext>
                </a:extLst>
              </a:hlinkClick>
            </a:rPr>
            <a:t>Inventos e transformações – Arte e tecnologia</a:t>
          </a:r>
          <a:endParaRPr lang="pt-BR" sz="1600" b="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D28C6587-03D8-461F-AF7E-0939F3F1DCB5}" type="parTrans" cxnId="{65A25173-0319-4D39-8664-3AE09DE0AFFB}">
      <dgm:prSet/>
      <dgm:spPr/>
      <dgm:t>
        <a:bodyPr/>
        <a:lstStyle/>
        <a:p>
          <a:endParaRPr lang="pt-BR">
            <a:solidFill>
              <a:schemeClr val="tx1"/>
            </a:solidFill>
          </a:endParaRPr>
        </a:p>
      </dgm:t>
    </dgm:pt>
    <dgm:pt modelId="{81007775-5208-4CE9-82F0-DB13D5659481}" type="sibTrans" cxnId="{65A25173-0319-4D39-8664-3AE09DE0AFFB}">
      <dgm:prSet/>
      <dgm:spPr/>
      <dgm:t>
        <a:bodyPr/>
        <a:lstStyle/>
        <a:p>
          <a:endParaRPr lang="pt-BR">
            <a:solidFill>
              <a:schemeClr val="tx1"/>
            </a:solidFill>
          </a:endParaRPr>
        </a:p>
      </dgm:t>
    </dgm:pt>
    <dgm:pt modelId="{983EBE8F-2CFB-4918-8A71-8FB6106D1EE5}" type="pres">
      <dgm:prSet presAssocID="{9D9C0E9A-327C-40DB-A9EB-983EC9E0D98F}" presName="vert0" presStyleCnt="0">
        <dgm:presLayoutVars>
          <dgm:dir/>
          <dgm:animOne val="branch"/>
          <dgm:animLvl val="lvl"/>
        </dgm:presLayoutVars>
      </dgm:prSet>
      <dgm:spPr/>
    </dgm:pt>
    <dgm:pt modelId="{B10EDC1A-B2BB-4460-9AF3-05337226EAA6}" type="pres">
      <dgm:prSet presAssocID="{9F485EF8-1598-45FB-AA5D-065E03A47783}" presName="thickLine" presStyleLbl="alignNode1" presStyleIdx="0" presStyleCnt="8"/>
      <dgm:spPr>
        <a:effectLst/>
      </dgm:spPr>
    </dgm:pt>
    <dgm:pt modelId="{971DB005-D9E0-475E-83E0-93CBD260CB5B}" type="pres">
      <dgm:prSet presAssocID="{9F485EF8-1598-45FB-AA5D-065E03A47783}" presName="horz1" presStyleCnt="0"/>
      <dgm:spPr/>
    </dgm:pt>
    <dgm:pt modelId="{1B6A2254-CE51-410C-8D17-84A5366017B3}" type="pres">
      <dgm:prSet presAssocID="{9F485EF8-1598-45FB-AA5D-065E03A47783}" presName="tx1" presStyleLbl="revTx" presStyleIdx="0" presStyleCnt="8" custScaleY="122305"/>
      <dgm:spPr/>
    </dgm:pt>
    <dgm:pt modelId="{8A95B0EA-10F7-4091-B29E-A0C0F559EFDF}" type="pres">
      <dgm:prSet presAssocID="{9F485EF8-1598-45FB-AA5D-065E03A47783}" presName="vert1" presStyleCnt="0"/>
      <dgm:spPr/>
    </dgm:pt>
    <dgm:pt modelId="{EDD43256-336B-4D7B-ABC1-19092AFB857E}" type="pres">
      <dgm:prSet presAssocID="{92424C35-F9B2-4CE6-A0A0-83A45CA93C43}" presName="thickLine" presStyleLbl="alignNode1" presStyleIdx="1" presStyleCnt="8"/>
      <dgm:spPr>
        <a:effectLst/>
      </dgm:spPr>
    </dgm:pt>
    <dgm:pt modelId="{5DCC9D83-638D-4BD7-A1D4-28A3BAFEDFE2}" type="pres">
      <dgm:prSet presAssocID="{92424C35-F9B2-4CE6-A0A0-83A45CA93C43}" presName="horz1" presStyleCnt="0"/>
      <dgm:spPr/>
    </dgm:pt>
    <dgm:pt modelId="{C05ABB05-A61D-41AE-808F-FD73C8CDBF83}" type="pres">
      <dgm:prSet presAssocID="{92424C35-F9B2-4CE6-A0A0-83A45CA93C43}" presName="tx1" presStyleLbl="revTx" presStyleIdx="1" presStyleCnt="8" custScaleY="216629"/>
      <dgm:spPr/>
    </dgm:pt>
    <dgm:pt modelId="{E907C291-3C0F-48C7-9F83-AA1C739FF12B}" type="pres">
      <dgm:prSet presAssocID="{92424C35-F9B2-4CE6-A0A0-83A45CA93C43}" presName="vert1" presStyleCnt="0"/>
      <dgm:spPr/>
    </dgm:pt>
    <dgm:pt modelId="{B501308A-11AC-4F9A-80A0-901CCF99F0C7}" type="pres">
      <dgm:prSet presAssocID="{246075A2-87A9-4998-B084-585B733C87F4}" presName="thickLine" presStyleLbl="alignNode1" presStyleIdx="2" presStyleCnt="8"/>
      <dgm:spPr>
        <a:effectLst/>
      </dgm:spPr>
    </dgm:pt>
    <dgm:pt modelId="{87BA7C76-5452-4583-9913-9FB23C4FE8C2}" type="pres">
      <dgm:prSet presAssocID="{246075A2-87A9-4998-B084-585B733C87F4}" presName="horz1" presStyleCnt="0"/>
      <dgm:spPr/>
    </dgm:pt>
    <dgm:pt modelId="{5FEF0128-250C-4B11-AE91-14963DEFAE88}" type="pres">
      <dgm:prSet presAssocID="{246075A2-87A9-4998-B084-585B733C87F4}" presName="tx1" presStyleLbl="revTx" presStyleIdx="2" presStyleCnt="8" custScaleY="157530"/>
      <dgm:spPr/>
    </dgm:pt>
    <dgm:pt modelId="{BF69AF83-91C7-4A1D-8882-48AC05A1820C}" type="pres">
      <dgm:prSet presAssocID="{246075A2-87A9-4998-B084-585B733C87F4}" presName="vert1" presStyleCnt="0"/>
      <dgm:spPr/>
    </dgm:pt>
    <dgm:pt modelId="{FB12B792-5576-40ED-B650-6655365D9E93}" type="pres">
      <dgm:prSet presAssocID="{F71F08AC-C979-43A2-BBF7-CEFD390ACEF9}" presName="thickLine" presStyleLbl="alignNode1" presStyleIdx="3" presStyleCnt="8"/>
      <dgm:spPr>
        <a:effectLst/>
      </dgm:spPr>
    </dgm:pt>
    <dgm:pt modelId="{15DCA0E9-03D8-49DD-899F-607B318B4296}" type="pres">
      <dgm:prSet presAssocID="{F71F08AC-C979-43A2-BBF7-CEFD390ACEF9}" presName="horz1" presStyleCnt="0"/>
      <dgm:spPr/>
    </dgm:pt>
    <dgm:pt modelId="{6882B609-FD89-4C4F-BB21-33FC238338AA}" type="pres">
      <dgm:prSet presAssocID="{F71F08AC-C979-43A2-BBF7-CEFD390ACEF9}" presName="tx1" presStyleLbl="revTx" presStyleIdx="3" presStyleCnt="8" custScaleY="225365"/>
      <dgm:spPr/>
    </dgm:pt>
    <dgm:pt modelId="{BD2078F9-59AD-4C0D-8BF5-B22FB93E201A}" type="pres">
      <dgm:prSet presAssocID="{F71F08AC-C979-43A2-BBF7-CEFD390ACEF9}" presName="vert1" presStyleCnt="0"/>
      <dgm:spPr/>
    </dgm:pt>
    <dgm:pt modelId="{6E31BAA4-9A5D-45E4-80F8-8A94C3983592}" type="pres">
      <dgm:prSet presAssocID="{576AF4D8-6553-49C9-AB70-113AEAD2297A}" presName="thickLine" presStyleLbl="alignNode1" presStyleIdx="4" presStyleCnt="8"/>
      <dgm:spPr>
        <a:effectLst/>
      </dgm:spPr>
    </dgm:pt>
    <dgm:pt modelId="{B85999F4-BBD8-4D07-A7D9-3A0A72BE7A16}" type="pres">
      <dgm:prSet presAssocID="{576AF4D8-6553-49C9-AB70-113AEAD2297A}" presName="horz1" presStyleCnt="0"/>
      <dgm:spPr/>
    </dgm:pt>
    <dgm:pt modelId="{2818C2B6-73D6-40DD-966B-D9B4D3DD0740}" type="pres">
      <dgm:prSet presAssocID="{576AF4D8-6553-49C9-AB70-113AEAD2297A}" presName="tx1" presStyleLbl="revTx" presStyleIdx="4" presStyleCnt="8" custScaleY="156104"/>
      <dgm:spPr/>
    </dgm:pt>
    <dgm:pt modelId="{97A1BFD4-E54D-4D77-93E5-C9F907F70AB8}" type="pres">
      <dgm:prSet presAssocID="{576AF4D8-6553-49C9-AB70-113AEAD2297A}" presName="vert1" presStyleCnt="0"/>
      <dgm:spPr/>
    </dgm:pt>
    <dgm:pt modelId="{4F10F980-43A1-4FEE-9CC4-E030123014FA}" type="pres">
      <dgm:prSet presAssocID="{8AC605D7-4DC6-4738-A7B7-2EA0A168FA3D}" presName="thickLine" presStyleLbl="alignNode1" presStyleIdx="5" presStyleCnt="8"/>
      <dgm:spPr>
        <a:effectLst/>
      </dgm:spPr>
    </dgm:pt>
    <dgm:pt modelId="{8E754A4F-F4F3-4CAD-8862-B40D8AA170AF}" type="pres">
      <dgm:prSet presAssocID="{8AC605D7-4DC6-4738-A7B7-2EA0A168FA3D}" presName="horz1" presStyleCnt="0"/>
      <dgm:spPr/>
    </dgm:pt>
    <dgm:pt modelId="{7FA088EA-3559-4FAD-91AB-5E86E02339D7}" type="pres">
      <dgm:prSet presAssocID="{8AC605D7-4DC6-4738-A7B7-2EA0A168FA3D}" presName="tx1" presStyleLbl="revTx" presStyleIdx="5" presStyleCnt="8" custScaleY="301126"/>
      <dgm:spPr/>
    </dgm:pt>
    <dgm:pt modelId="{FDD70BF9-C88A-4D13-97D2-1B87D18B593C}" type="pres">
      <dgm:prSet presAssocID="{8AC605D7-4DC6-4738-A7B7-2EA0A168FA3D}" presName="vert1" presStyleCnt="0"/>
      <dgm:spPr/>
    </dgm:pt>
    <dgm:pt modelId="{6D603044-3DED-4CCA-95AE-A58C5D033211}" type="pres">
      <dgm:prSet presAssocID="{B1ADE6C4-9E21-4709-85F4-CD4BE34B3F0B}" presName="thickLine" presStyleLbl="alignNode1" presStyleIdx="6" presStyleCnt="8"/>
      <dgm:spPr>
        <a:effectLst/>
      </dgm:spPr>
    </dgm:pt>
    <dgm:pt modelId="{CF46D7BB-C054-4D92-9704-BE949E3FA94A}" type="pres">
      <dgm:prSet presAssocID="{B1ADE6C4-9E21-4709-85F4-CD4BE34B3F0B}" presName="horz1" presStyleCnt="0"/>
      <dgm:spPr/>
    </dgm:pt>
    <dgm:pt modelId="{55176152-89BD-48F2-8A22-862947A1EE47}" type="pres">
      <dgm:prSet presAssocID="{B1ADE6C4-9E21-4709-85F4-CD4BE34B3F0B}" presName="tx1" presStyleLbl="revTx" presStyleIdx="6" presStyleCnt="8" custScaleY="224266"/>
      <dgm:spPr/>
    </dgm:pt>
    <dgm:pt modelId="{FA119355-A854-4533-A8D1-DB4DF3DCE978}" type="pres">
      <dgm:prSet presAssocID="{B1ADE6C4-9E21-4709-85F4-CD4BE34B3F0B}" presName="vert1" presStyleCnt="0"/>
      <dgm:spPr/>
    </dgm:pt>
    <dgm:pt modelId="{825B3AB3-F805-4DE9-9E21-BBE4A1047FCB}" type="pres">
      <dgm:prSet presAssocID="{02C8CFA0-0670-4E1F-8851-9CCE548B4CF0}" presName="thickLine" presStyleLbl="alignNode1" presStyleIdx="7" presStyleCnt="8"/>
      <dgm:spPr>
        <a:effectLst/>
      </dgm:spPr>
    </dgm:pt>
    <dgm:pt modelId="{1010D880-3932-4D58-86A1-A3F417EA999D}" type="pres">
      <dgm:prSet presAssocID="{02C8CFA0-0670-4E1F-8851-9CCE548B4CF0}" presName="horz1" presStyleCnt="0"/>
      <dgm:spPr/>
    </dgm:pt>
    <dgm:pt modelId="{BE2FD546-0E0A-4FF2-8C37-D8492F6A2384}" type="pres">
      <dgm:prSet presAssocID="{02C8CFA0-0670-4E1F-8851-9CCE548B4CF0}" presName="tx1" presStyleLbl="revTx" presStyleIdx="7" presStyleCnt="8" custScaleY="170273"/>
      <dgm:spPr/>
    </dgm:pt>
    <dgm:pt modelId="{A125CA5E-AD8E-405D-9909-646A7EE0ABA2}" type="pres">
      <dgm:prSet presAssocID="{02C8CFA0-0670-4E1F-8851-9CCE548B4CF0}" presName="vert1" presStyleCnt="0"/>
      <dgm:spPr/>
    </dgm:pt>
  </dgm:ptLst>
  <dgm:cxnLst>
    <dgm:cxn modelId="{2DA9B507-7CB8-48CF-953B-82386B44C602}" type="presOf" srcId="{B1ADE6C4-9E21-4709-85F4-CD4BE34B3F0B}" destId="{55176152-89BD-48F2-8A22-862947A1EE47}" srcOrd="0" destOrd="0" presId="urn:microsoft.com/office/officeart/2008/layout/LinedList"/>
    <dgm:cxn modelId="{F5D0760A-57A2-4DB8-91E7-4817556D64FD}" srcId="{9D9C0E9A-327C-40DB-A9EB-983EC9E0D98F}" destId="{9F485EF8-1598-45FB-AA5D-065E03A47783}" srcOrd="0" destOrd="0" parTransId="{C5A7C961-ECB5-42F2-AA37-6B5CDDF14735}" sibTransId="{E24D79D0-892A-4B38-89F9-DBC1C14B9490}"/>
    <dgm:cxn modelId="{8ECA6B37-AB48-4B16-8A74-46DEAE6C6D18}" srcId="{9D9C0E9A-327C-40DB-A9EB-983EC9E0D98F}" destId="{B1ADE6C4-9E21-4709-85F4-CD4BE34B3F0B}" srcOrd="6" destOrd="0" parTransId="{7520116B-5D99-45B7-AA1B-993EC36C7155}" sibTransId="{BE4F26CD-865D-454A-8B14-307BCE5A065D}"/>
    <dgm:cxn modelId="{FB34D63E-1288-41B9-A18C-76118E579E1A}" type="presOf" srcId="{9D9C0E9A-327C-40DB-A9EB-983EC9E0D98F}" destId="{983EBE8F-2CFB-4918-8A71-8FB6106D1EE5}" srcOrd="0" destOrd="0" presId="urn:microsoft.com/office/officeart/2008/layout/LinedList"/>
    <dgm:cxn modelId="{E841E065-4DFD-4255-BFE2-849C38000F5B}" type="presOf" srcId="{8AC605D7-4DC6-4738-A7B7-2EA0A168FA3D}" destId="{7FA088EA-3559-4FAD-91AB-5E86E02339D7}" srcOrd="0" destOrd="0" presId="urn:microsoft.com/office/officeart/2008/layout/LinedList"/>
    <dgm:cxn modelId="{55347B6E-CB2D-44D2-BB69-7061562FFE6A}" srcId="{9D9C0E9A-327C-40DB-A9EB-983EC9E0D98F}" destId="{92424C35-F9B2-4CE6-A0A0-83A45CA93C43}" srcOrd="1" destOrd="0" parTransId="{CA9F8BB5-6624-48D5-B590-884286C24A69}" sibTransId="{952F8A2B-FBF8-4D52-8D7E-98156CE7FD5D}"/>
    <dgm:cxn modelId="{65A25173-0319-4D39-8664-3AE09DE0AFFB}" srcId="{9D9C0E9A-327C-40DB-A9EB-983EC9E0D98F}" destId="{246075A2-87A9-4998-B084-585B733C87F4}" srcOrd="2" destOrd="0" parTransId="{D28C6587-03D8-461F-AF7E-0939F3F1DCB5}" sibTransId="{81007775-5208-4CE9-82F0-DB13D5659481}"/>
    <dgm:cxn modelId="{A530C959-0291-4FD4-9068-A23816526F65}" type="presOf" srcId="{246075A2-87A9-4998-B084-585B733C87F4}" destId="{5FEF0128-250C-4B11-AE91-14963DEFAE88}" srcOrd="0" destOrd="0" presId="urn:microsoft.com/office/officeart/2008/layout/LinedList"/>
    <dgm:cxn modelId="{569AB77B-C1E7-4D63-94EA-67F4CB206006}" type="presOf" srcId="{92424C35-F9B2-4CE6-A0A0-83A45CA93C43}" destId="{C05ABB05-A61D-41AE-808F-FD73C8CDBF83}" srcOrd="0" destOrd="0" presId="urn:microsoft.com/office/officeart/2008/layout/LinedList"/>
    <dgm:cxn modelId="{0C986787-BAD6-4044-8D0E-4A671051882C}" type="presOf" srcId="{9F485EF8-1598-45FB-AA5D-065E03A47783}" destId="{1B6A2254-CE51-410C-8D17-84A5366017B3}" srcOrd="0" destOrd="0" presId="urn:microsoft.com/office/officeart/2008/layout/LinedList"/>
    <dgm:cxn modelId="{B86DFFA8-6DB5-445F-9029-003506120336}" srcId="{9D9C0E9A-327C-40DB-A9EB-983EC9E0D98F}" destId="{576AF4D8-6553-49C9-AB70-113AEAD2297A}" srcOrd="4" destOrd="0" parTransId="{A99BBB29-E847-4EB4-A866-A1C81197BC93}" sibTransId="{73C5CE8C-D725-426A-A405-EE38817D8E3F}"/>
    <dgm:cxn modelId="{5CBF35C5-1AD1-49BB-8825-80232A45CE24}" srcId="{9D9C0E9A-327C-40DB-A9EB-983EC9E0D98F}" destId="{02C8CFA0-0670-4E1F-8851-9CCE548B4CF0}" srcOrd="7" destOrd="0" parTransId="{A261E2D7-C829-48D2-A148-0815F4330280}" sibTransId="{F15B5306-096B-4F1D-8B43-F651E0E0AF7E}"/>
    <dgm:cxn modelId="{887C8ED4-9EF6-4909-B003-A1E9E25EB4B5}" srcId="{9D9C0E9A-327C-40DB-A9EB-983EC9E0D98F}" destId="{8AC605D7-4DC6-4738-A7B7-2EA0A168FA3D}" srcOrd="5" destOrd="0" parTransId="{EC538841-E2AC-4DE9-A380-3FB6F3E7702D}" sibTransId="{7BF03C4C-63E2-49A0-8F77-A2791100213F}"/>
    <dgm:cxn modelId="{3C1238D7-02FD-48DD-9DEF-9B3B5CD45701}" srcId="{9D9C0E9A-327C-40DB-A9EB-983EC9E0D98F}" destId="{F71F08AC-C979-43A2-BBF7-CEFD390ACEF9}" srcOrd="3" destOrd="0" parTransId="{4D3079AC-B719-4071-BDFA-70CB56AA3B60}" sibTransId="{888D4E5D-F3E2-4992-AA4F-7521E91E9FE5}"/>
    <dgm:cxn modelId="{5ED9AAE7-3A66-4E57-8180-AA614333906D}" type="presOf" srcId="{02C8CFA0-0670-4E1F-8851-9CCE548B4CF0}" destId="{BE2FD546-0E0A-4FF2-8C37-D8492F6A2384}" srcOrd="0" destOrd="0" presId="urn:microsoft.com/office/officeart/2008/layout/LinedList"/>
    <dgm:cxn modelId="{108276EF-3C70-4A0E-93BC-CF78CC47F819}" type="presOf" srcId="{F71F08AC-C979-43A2-BBF7-CEFD390ACEF9}" destId="{6882B609-FD89-4C4F-BB21-33FC238338AA}" srcOrd="0" destOrd="0" presId="urn:microsoft.com/office/officeart/2008/layout/LinedList"/>
    <dgm:cxn modelId="{0DD5B2FE-1DC6-45E8-9F85-C38704C09D46}" type="presOf" srcId="{576AF4D8-6553-49C9-AB70-113AEAD2297A}" destId="{2818C2B6-73D6-40DD-966B-D9B4D3DD0740}" srcOrd="0" destOrd="0" presId="urn:microsoft.com/office/officeart/2008/layout/LinedList"/>
    <dgm:cxn modelId="{08F8E34F-3167-42E3-AAB3-B8CCC057452E}" type="presParOf" srcId="{983EBE8F-2CFB-4918-8A71-8FB6106D1EE5}" destId="{B10EDC1A-B2BB-4460-9AF3-05337226EAA6}" srcOrd="0" destOrd="0" presId="urn:microsoft.com/office/officeart/2008/layout/LinedList"/>
    <dgm:cxn modelId="{D2E13634-B791-4070-9A0B-A28333C25AE3}" type="presParOf" srcId="{983EBE8F-2CFB-4918-8A71-8FB6106D1EE5}" destId="{971DB005-D9E0-475E-83E0-93CBD260CB5B}" srcOrd="1" destOrd="0" presId="urn:microsoft.com/office/officeart/2008/layout/LinedList"/>
    <dgm:cxn modelId="{6AFE986A-AF6D-450B-B4B5-DA0274C44142}" type="presParOf" srcId="{971DB005-D9E0-475E-83E0-93CBD260CB5B}" destId="{1B6A2254-CE51-410C-8D17-84A5366017B3}" srcOrd="0" destOrd="0" presId="urn:microsoft.com/office/officeart/2008/layout/LinedList"/>
    <dgm:cxn modelId="{39DFABB4-3EF6-4E1C-80F4-7E7E6B27F9ED}" type="presParOf" srcId="{971DB005-D9E0-475E-83E0-93CBD260CB5B}" destId="{8A95B0EA-10F7-4091-B29E-A0C0F559EFDF}" srcOrd="1" destOrd="0" presId="urn:microsoft.com/office/officeart/2008/layout/LinedList"/>
    <dgm:cxn modelId="{6035E1C3-6C83-458E-BDC8-7915BE01D624}" type="presParOf" srcId="{983EBE8F-2CFB-4918-8A71-8FB6106D1EE5}" destId="{EDD43256-336B-4D7B-ABC1-19092AFB857E}" srcOrd="2" destOrd="0" presId="urn:microsoft.com/office/officeart/2008/layout/LinedList"/>
    <dgm:cxn modelId="{3630F25A-D670-461F-8741-F64B56BC7DAF}" type="presParOf" srcId="{983EBE8F-2CFB-4918-8A71-8FB6106D1EE5}" destId="{5DCC9D83-638D-4BD7-A1D4-28A3BAFEDFE2}" srcOrd="3" destOrd="0" presId="urn:microsoft.com/office/officeart/2008/layout/LinedList"/>
    <dgm:cxn modelId="{5C2ECC91-F7A8-4D0F-A15A-552CC9355D70}" type="presParOf" srcId="{5DCC9D83-638D-4BD7-A1D4-28A3BAFEDFE2}" destId="{C05ABB05-A61D-41AE-808F-FD73C8CDBF83}" srcOrd="0" destOrd="0" presId="urn:microsoft.com/office/officeart/2008/layout/LinedList"/>
    <dgm:cxn modelId="{B3032CBD-DB3A-4ABA-9F16-B67A2D48CDCB}" type="presParOf" srcId="{5DCC9D83-638D-4BD7-A1D4-28A3BAFEDFE2}" destId="{E907C291-3C0F-48C7-9F83-AA1C739FF12B}" srcOrd="1" destOrd="0" presId="urn:microsoft.com/office/officeart/2008/layout/LinedList"/>
    <dgm:cxn modelId="{AA9A9AFE-2F81-44AF-AEC4-DD68E5916195}" type="presParOf" srcId="{983EBE8F-2CFB-4918-8A71-8FB6106D1EE5}" destId="{B501308A-11AC-4F9A-80A0-901CCF99F0C7}" srcOrd="4" destOrd="0" presId="urn:microsoft.com/office/officeart/2008/layout/LinedList"/>
    <dgm:cxn modelId="{906F1530-AA10-40F9-A8EA-1B9C96B2BD28}" type="presParOf" srcId="{983EBE8F-2CFB-4918-8A71-8FB6106D1EE5}" destId="{87BA7C76-5452-4583-9913-9FB23C4FE8C2}" srcOrd="5" destOrd="0" presId="urn:microsoft.com/office/officeart/2008/layout/LinedList"/>
    <dgm:cxn modelId="{DCAF8EAD-2A10-4200-8ECE-D0F3E0781ED4}" type="presParOf" srcId="{87BA7C76-5452-4583-9913-9FB23C4FE8C2}" destId="{5FEF0128-250C-4B11-AE91-14963DEFAE88}" srcOrd="0" destOrd="0" presId="urn:microsoft.com/office/officeart/2008/layout/LinedList"/>
    <dgm:cxn modelId="{20DAE765-A43F-4C10-85E3-390D4746B78B}" type="presParOf" srcId="{87BA7C76-5452-4583-9913-9FB23C4FE8C2}" destId="{BF69AF83-91C7-4A1D-8882-48AC05A1820C}" srcOrd="1" destOrd="0" presId="urn:microsoft.com/office/officeart/2008/layout/LinedList"/>
    <dgm:cxn modelId="{C7F64AFE-C3CC-4986-9634-C65893F3518C}" type="presParOf" srcId="{983EBE8F-2CFB-4918-8A71-8FB6106D1EE5}" destId="{FB12B792-5576-40ED-B650-6655365D9E93}" srcOrd="6" destOrd="0" presId="urn:microsoft.com/office/officeart/2008/layout/LinedList"/>
    <dgm:cxn modelId="{4B2B33D1-DA1F-4298-96BF-53146A7BF338}" type="presParOf" srcId="{983EBE8F-2CFB-4918-8A71-8FB6106D1EE5}" destId="{15DCA0E9-03D8-49DD-899F-607B318B4296}" srcOrd="7" destOrd="0" presId="urn:microsoft.com/office/officeart/2008/layout/LinedList"/>
    <dgm:cxn modelId="{FF9E6520-8AB9-4AA1-85B2-3C49235BBBA6}" type="presParOf" srcId="{15DCA0E9-03D8-49DD-899F-607B318B4296}" destId="{6882B609-FD89-4C4F-BB21-33FC238338AA}" srcOrd="0" destOrd="0" presId="urn:microsoft.com/office/officeart/2008/layout/LinedList"/>
    <dgm:cxn modelId="{429401D2-CA3D-4F74-8D48-B4623A6604DB}" type="presParOf" srcId="{15DCA0E9-03D8-49DD-899F-607B318B4296}" destId="{BD2078F9-59AD-4C0D-8BF5-B22FB93E201A}" srcOrd="1" destOrd="0" presId="urn:microsoft.com/office/officeart/2008/layout/LinedList"/>
    <dgm:cxn modelId="{BE2A6359-6871-49A9-8C38-F686B7B07F53}" type="presParOf" srcId="{983EBE8F-2CFB-4918-8A71-8FB6106D1EE5}" destId="{6E31BAA4-9A5D-45E4-80F8-8A94C3983592}" srcOrd="8" destOrd="0" presId="urn:microsoft.com/office/officeart/2008/layout/LinedList"/>
    <dgm:cxn modelId="{AFA1C8AF-F322-4A07-AF0F-7BC03FB56DAB}" type="presParOf" srcId="{983EBE8F-2CFB-4918-8A71-8FB6106D1EE5}" destId="{B85999F4-BBD8-4D07-A7D9-3A0A72BE7A16}" srcOrd="9" destOrd="0" presId="urn:microsoft.com/office/officeart/2008/layout/LinedList"/>
    <dgm:cxn modelId="{0C258D32-B2D9-46C6-95A0-20946C04F0DA}" type="presParOf" srcId="{B85999F4-BBD8-4D07-A7D9-3A0A72BE7A16}" destId="{2818C2B6-73D6-40DD-966B-D9B4D3DD0740}" srcOrd="0" destOrd="0" presId="urn:microsoft.com/office/officeart/2008/layout/LinedList"/>
    <dgm:cxn modelId="{056ED80B-8EE9-4E4E-B0F7-D50C1B32E6C1}" type="presParOf" srcId="{B85999F4-BBD8-4D07-A7D9-3A0A72BE7A16}" destId="{97A1BFD4-E54D-4D77-93E5-C9F907F70AB8}" srcOrd="1" destOrd="0" presId="urn:microsoft.com/office/officeart/2008/layout/LinedList"/>
    <dgm:cxn modelId="{E610BA82-79A7-4F33-87E4-8C07DF701050}" type="presParOf" srcId="{983EBE8F-2CFB-4918-8A71-8FB6106D1EE5}" destId="{4F10F980-43A1-4FEE-9CC4-E030123014FA}" srcOrd="10" destOrd="0" presId="urn:microsoft.com/office/officeart/2008/layout/LinedList"/>
    <dgm:cxn modelId="{F1A01E2F-2E09-4040-9C03-5595191C0916}" type="presParOf" srcId="{983EBE8F-2CFB-4918-8A71-8FB6106D1EE5}" destId="{8E754A4F-F4F3-4CAD-8862-B40D8AA170AF}" srcOrd="11" destOrd="0" presId="urn:microsoft.com/office/officeart/2008/layout/LinedList"/>
    <dgm:cxn modelId="{4670C672-DD91-41BB-A733-2C17B8C09769}" type="presParOf" srcId="{8E754A4F-F4F3-4CAD-8862-B40D8AA170AF}" destId="{7FA088EA-3559-4FAD-91AB-5E86E02339D7}" srcOrd="0" destOrd="0" presId="urn:microsoft.com/office/officeart/2008/layout/LinedList"/>
    <dgm:cxn modelId="{C8176BF0-C706-4061-9252-5F1E2D44E751}" type="presParOf" srcId="{8E754A4F-F4F3-4CAD-8862-B40D8AA170AF}" destId="{FDD70BF9-C88A-4D13-97D2-1B87D18B593C}" srcOrd="1" destOrd="0" presId="urn:microsoft.com/office/officeart/2008/layout/LinedList"/>
    <dgm:cxn modelId="{B4FE2B97-8644-4642-9802-C30ECA60315A}" type="presParOf" srcId="{983EBE8F-2CFB-4918-8A71-8FB6106D1EE5}" destId="{6D603044-3DED-4CCA-95AE-A58C5D033211}" srcOrd="12" destOrd="0" presId="urn:microsoft.com/office/officeart/2008/layout/LinedList"/>
    <dgm:cxn modelId="{2593ED31-D045-4D4F-A9E5-019830D1E9F4}" type="presParOf" srcId="{983EBE8F-2CFB-4918-8A71-8FB6106D1EE5}" destId="{CF46D7BB-C054-4D92-9704-BE949E3FA94A}" srcOrd="13" destOrd="0" presId="urn:microsoft.com/office/officeart/2008/layout/LinedList"/>
    <dgm:cxn modelId="{8E5C9A1A-697B-43A6-9AD1-F4224E5BCBC4}" type="presParOf" srcId="{CF46D7BB-C054-4D92-9704-BE949E3FA94A}" destId="{55176152-89BD-48F2-8A22-862947A1EE47}" srcOrd="0" destOrd="0" presId="urn:microsoft.com/office/officeart/2008/layout/LinedList"/>
    <dgm:cxn modelId="{0CD30E27-8A24-4A2B-843D-15DE77A06817}" type="presParOf" srcId="{CF46D7BB-C054-4D92-9704-BE949E3FA94A}" destId="{FA119355-A854-4533-A8D1-DB4DF3DCE978}" srcOrd="1" destOrd="0" presId="urn:microsoft.com/office/officeart/2008/layout/LinedList"/>
    <dgm:cxn modelId="{DB9B4E9C-868C-4D0C-ADDD-10017A70564F}" type="presParOf" srcId="{983EBE8F-2CFB-4918-8A71-8FB6106D1EE5}" destId="{825B3AB3-F805-4DE9-9E21-BBE4A1047FCB}" srcOrd="14" destOrd="0" presId="urn:microsoft.com/office/officeart/2008/layout/LinedList"/>
    <dgm:cxn modelId="{66BB5B70-2CDC-4974-BD89-85BC5D2FA6CF}" type="presParOf" srcId="{983EBE8F-2CFB-4918-8A71-8FB6106D1EE5}" destId="{1010D880-3932-4D58-86A1-A3F417EA999D}" srcOrd="15" destOrd="0" presId="urn:microsoft.com/office/officeart/2008/layout/LinedList"/>
    <dgm:cxn modelId="{123FA0AA-0045-4233-8B70-8DB1B719FF53}" type="presParOf" srcId="{1010D880-3932-4D58-86A1-A3F417EA999D}" destId="{BE2FD546-0E0A-4FF2-8C37-D8492F6A2384}" srcOrd="0" destOrd="0" presId="urn:microsoft.com/office/officeart/2008/layout/LinedList"/>
    <dgm:cxn modelId="{FB3F166F-201F-4DB0-8E3F-AF65B93890F8}" type="presParOf" srcId="{1010D880-3932-4D58-86A1-A3F417EA999D}" destId="{A125CA5E-AD8E-405D-9909-646A7EE0ABA2}" srcOrd="1"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76CC95-B65C-489A-97C1-DD3F5726BB73}">
      <dsp:nvSpPr>
        <dsp:cNvPr id="0" name=""/>
        <dsp:cNvSpPr/>
      </dsp:nvSpPr>
      <dsp:spPr>
        <a:xfrm>
          <a:off x="0" y="2801"/>
          <a:ext cx="5036872"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DBF86662-0E6D-440F-968E-5B5E57FBB264}">
      <dsp:nvSpPr>
        <dsp:cNvPr id="0" name=""/>
        <dsp:cNvSpPr/>
      </dsp:nvSpPr>
      <dsp:spPr>
        <a:xfrm>
          <a:off x="0" y="2801"/>
          <a:ext cx="5036872" cy="438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1"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Capítulo 1</a:t>
          </a:r>
          <a:endParaRPr lang="pt-BR" sz="1600" b="1" kern="1200" noProof="0" dirty="0">
            <a:solidFill>
              <a:schemeClr val="tx1"/>
            </a:solidFill>
          </a:endParaRPr>
        </a:p>
      </dsp:txBody>
      <dsp:txXfrm>
        <a:off x="0" y="2801"/>
        <a:ext cx="5036872" cy="438061"/>
      </dsp:txXfrm>
    </dsp:sp>
    <dsp:sp modelId="{9DFD053A-7BF7-4A21-8CED-DF51AFF8521D}">
      <dsp:nvSpPr>
        <dsp:cNvPr id="0" name=""/>
        <dsp:cNvSpPr/>
      </dsp:nvSpPr>
      <dsp:spPr>
        <a:xfrm>
          <a:off x="0" y="440862"/>
          <a:ext cx="5036872"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ED6EB9F2-3501-4E7D-AFA2-08D465589A43}">
      <dsp:nvSpPr>
        <dsp:cNvPr id="0" name=""/>
        <dsp:cNvSpPr/>
      </dsp:nvSpPr>
      <dsp:spPr>
        <a:xfrm>
          <a:off x="0" y="440862"/>
          <a:ext cx="5036872" cy="438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Imagem e palavra – Visual e verbal</a:t>
          </a:r>
          <a:endPar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440862"/>
        <a:ext cx="5036872" cy="438061"/>
      </dsp:txXfrm>
    </dsp:sp>
    <dsp:sp modelId="{3DCB6411-05ED-40C9-B60C-875A3A0A7CBF}">
      <dsp:nvSpPr>
        <dsp:cNvPr id="0" name=""/>
        <dsp:cNvSpPr/>
      </dsp:nvSpPr>
      <dsp:spPr>
        <a:xfrm>
          <a:off x="0" y="878924"/>
          <a:ext cx="5036872"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B26B8F14-7E4A-4E84-BC1A-BC1693A4AA34}">
      <dsp:nvSpPr>
        <dsp:cNvPr id="0" name=""/>
        <dsp:cNvSpPr/>
      </dsp:nvSpPr>
      <dsp:spPr>
        <a:xfrm>
          <a:off x="0" y="878924"/>
          <a:ext cx="4945101" cy="446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Imagem e palavra – Palavra, imagem e sonoridade</a:t>
          </a:r>
          <a:endPar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a:p>
          <a:pPr marL="0" lvl="0" indent="0" algn="l" defTabSz="711200">
            <a:lnSpc>
              <a:spcPct val="90000"/>
            </a:lnSpc>
            <a:spcBef>
              <a:spcPct val="0"/>
            </a:spcBef>
            <a:spcAft>
              <a:spcPct val="35000"/>
            </a:spcAft>
            <a:buNone/>
          </a:pPr>
          <a:endPar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878924"/>
        <a:ext cx="4945101" cy="446476"/>
      </dsp:txXfrm>
    </dsp:sp>
    <dsp:sp modelId="{B6FD1163-4051-49BD-9126-09328ADB4678}">
      <dsp:nvSpPr>
        <dsp:cNvPr id="0" name=""/>
        <dsp:cNvSpPr/>
      </dsp:nvSpPr>
      <dsp:spPr>
        <a:xfrm>
          <a:off x="0" y="1325400"/>
          <a:ext cx="5036872"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80C939BB-D3D0-499F-803D-1E5D7EE3C824}">
      <dsp:nvSpPr>
        <dsp:cNvPr id="0" name=""/>
        <dsp:cNvSpPr/>
      </dsp:nvSpPr>
      <dsp:spPr>
        <a:xfrm>
          <a:off x="0" y="1325400"/>
          <a:ext cx="5036872" cy="438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Imagem e palavra – Ideais artísticos e matemáticos</a:t>
          </a:r>
          <a:endPar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1325400"/>
        <a:ext cx="5036872" cy="438061"/>
      </dsp:txXfrm>
    </dsp:sp>
    <dsp:sp modelId="{BF1F663C-B4A0-4A74-9A84-F0979A0FAB67}">
      <dsp:nvSpPr>
        <dsp:cNvPr id="0" name=""/>
        <dsp:cNvSpPr/>
      </dsp:nvSpPr>
      <dsp:spPr>
        <a:xfrm>
          <a:off x="0" y="1763462"/>
          <a:ext cx="5036872"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1D3380FE-C8E0-4142-A61C-2D7E570D20A6}">
      <dsp:nvSpPr>
        <dsp:cNvPr id="0" name=""/>
        <dsp:cNvSpPr/>
      </dsp:nvSpPr>
      <dsp:spPr>
        <a:xfrm>
          <a:off x="0" y="1763462"/>
          <a:ext cx="5036872" cy="438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Imagem e palavra – A forma e conteúdo da poesia</a:t>
          </a:r>
          <a:endPar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1763462"/>
        <a:ext cx="5036872" cy="438061"/>
      </dsp:txXfrm>
    </dsp:sp>
    <dsp:sp modelId="{3C93E00C-2EE8-4C99-96DF-297201A28CDE}">
      <dsp:nvSpPr>
        <dsp:cNvPr id="0" name=""/>
        <dsp:cNvSpPr/>
      </dsp:nvSpPr>
      <dsp:spPr>
        <a:xfrm>
          <a:off x="0" y="2201523"/>
          <a:ext cx="5036872"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21A4760C-4D4D-4F6F-9D8A-9A0878D14487}">
      <dsp:nvSpPr>
        <dsp:cNvPr id="0" name=""/>
        <dsp:cNvSpPr/>
      </dsp:nvSpPr>
      <dsp:spPr>
        <a:xfrm>
          <a:off x="0" y="2201523"/>
          <a:ext cx="5036872" cy="438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Artes integradas – Visual e verbal</a:t>
          </a:r>
          <a:endPar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2201523"/>
        <a:ext cx="5036872" cy="438061"/>
      </dsp:txXfrm>
    </dsp:sp>
    <dsp:sp modelId="{AF39DB50-A2B3-4F9E-A13B-62E0B022C4CC}">
      <dsp:nvSpPr>
        <dsp:cNvPr id="0" name=""/>
        <dsp:cNvSpPr/>
      </dsp:nvSpPr>
      <dsp:spPr>
        <a:xfrm>
          <a:off x="0" y="2639584"/>
          <a:ext cx="5036872"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1030C696-838E-4FC6-BDED-8244888BF020}">
      <dsp:nvSpPr>
        <dsp:cNvPr id="0" name=""/>
        <dsp:cNvSpPr/>
      </dsp:nvSpPr>
      <dsp:spPr>
        <a:xfrm>
          <a:off x="0" y="2639584"/>
          <a:ext cx="5036872" cy="438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Artes visuais – Fotografia abstrata</a:t>
          </a:r>
          <a:endPar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2639584"/>
        <a:ext cx="5036872" cy="438061"/>
      </dsp:txXfrm>
    </dsp:sp>
    <dsp:sp modelId="{E5B20767-4AD0-4B98-BC4E-6C23A6BB9C30}">
      <dsp:nvSpPr>
        <dsp:cNvPr id="0" name=""/>
        <dsp:cNvSpPr/>
      </dsp:nvSpPr>
      <dsp:spPr>
        <a:xfrm>
          <a:off x="0" y="3077646"/>
          <a:ext cx="5036872"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89556DD0-8DF5-4861-8DD6-C45D53636828}">
      <dsp:nvSpPr>
        <dsp:cNvPr id="0" name=""/>
        <dsp:cNvSpPr/>
      </dsp:nvSpPr>
      <dsp:spPr>
        <a:xfrm>
          <a:off x="0" y="3077646"/>
          <a:ext cx="5031953" cy="568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Teatro, gestos e palavras – A arte do silêncio e do gesto</a:t>
          </a:r>
          <a:endPar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3077646"/>
        <a:ext cx="5031953" cy="568774"/>
      </dsp:txXfrm>
    </dsp:sp>
    <dsp:sp modelId="{41582AF7-FECF-4946-BDAC-1CE4CA4E0DFE}">
      <dsp:nvSpPr>
        <dsp:cNvPr id="0" name=""/>
        <dsp:cNvSpPr/>
      </dsp:nvSpPr>
      <dsp:spPr>
        <a:xfrm>
          <a:off x="0" y="3646420"/>
          <a:ext cx="5036872"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BA4EEDC4-7B08-4160-B039-C8748830A175}">
      <dsp:nvSpPr>
        <dsp:cNvPr id="0" name=""/>
        <dsp:cNvSpPr/>
      </dsp:nvSpPr>
      <dsp:spPr>
        <a:xfrm>
          <a:off x="0" y="3646420"/>
          <a:ext cx="5036872" cy="438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Teatro, gestos e palavras – Teatro Essencial</a:t>
          </a:r>
          <a:endPar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3646420"/>
        <a:ext cx="5036872" cy="438061"/>
      </dsp:txXfrm>
    </dsp:sp>
    <dsp:sp modelId="{13B6E6FF-917B-4FE1-AB30-7C19CEAFD3E5}">
      <dsp:nvSpPr>
        <dsp:cNvPr id="0" name=""/>
        <dsp:cNvSpPr/>
      </dsp:nvSpPr>
      <dsp:spPr>
        <a:xfrm>
          <a:off x="0" y="4084482"/>
          <a:ext cx="5036872"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90245A7C-96AE-4683-93D0-1E65F66913BA}">
      <dsp:nvSpPr>
        <dsp:cNvPr id="0" name=""/>
        <dsp:cNvSpPr/>
      </dsp:nvSpPr>
      <dsp:spPr>
        <a:xfrm>
          <a:off x="0" y="4084482"/>
          <a:ext cx="5036872" cy="438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Teatro – Corpo expressivo</a:t>
          </a:r>
          <a:endPar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4084482"/>
        <a:ext cx="5036872" cy="4380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0EDC1A-B2BB-4460-9AF3-05337226EAA6}">
      <dsp:nvSpPr>
        <dsp:cNvPr id="0" name=""/>
        <dsp:cNvSpPr/>
      </dsp:nvSpPr>
      <dsp:spPr>
        <a:xfrm>
          <a:off x="0" y="2603"/>
          <a:ext cx="4792823"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1B6A2254-CE51-410C-8D17-84A5366017B3}">
      <dsp:nvSpPr>
        <dsp:cNvPr id="0" name=""/>
        <dsp:cNvSpPr/>
      </dsp:nvSpPr>
      <dsp:spPr>
        <a:xfrm>
          <a:off x="0" y="2603"/>
          <a:ext cx="4788143" cy="356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1" i="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Capítulo 2</a:t>
          </a:r>
          <a:endParaRPr lang="pt-BR" sz="1600" b="1"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2603"/>
        <a:ext cx="4788143" cy="356395"/>
      </dsp:txXfrm>
    </dsp:sp>
    <dsp:sp modelId="{EDD43256-336B-4D7B-ABC1-19092AFB857E}">
      <dsp:nvSpPr>
        <dsp:cNvPr id="0" name=""/>
        <dsp:cNvSpPr/>
      </dsp:nvSpPr>
      <dsp:spPr>
        <a:xfrm>
          <a:off x="0" y="358998"/>
          <a:ext cx="4792823"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C05ABB05-A61D-41AE-808F-FD73C8CDBF83}">
      <dsp:nvSpPr>
        <dsp:cNvPr id="0" name=""/>
        <dsp:cNvSpPr/>
      </dsp:nvSpPr>
      <dsp:spPr>
        <a:xfrm>
          <a:off x="0" y="358998"/>
          <a:ext cx="4788143" cy="631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Inventos e transformações – Arte, mídia e participação</a:t>
          </a:r>
          <a:endPar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358998"/>
        <a:ext cx="4788143" cy="631255"/>
      </dsp:txXfrm>
    </dsp:sp>
    <dsp:sp modelId="{B501308A-11AC-4F9A-80A0-901CCF99F0C7}">
      <dsp:nvSpPr>
        <dsp:cNvPr id="0" name=""/>
        <dsp:cNvSpPr/>
      </dsp:nvSpPr>
      <dsp:spPr>
        <a:xfrm>
          <a:off x="0" y="990254"/>
          <a:ext cx="4792823"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5FEF0128-250C-4B11-AE91-14963DEFAE88}">
      <dsp:nvSpPr>
        <dsp:cNvPr id="0" name=""/>
        <dsp:cNvSpPr/>
      </dsp:nvSpPr>
      <dsp:spPr>
        <a:xfrm>
          <a:off x="0" y="990254"/>
          <a:ext cx="4788143" cy="459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Inventos e transformações – Arte e tecnologia</a:t>
          </a:r>
          <a:endPar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990254"/>
        <a:ext cx="4788143" cy="459041"/>
      </dsp:txXfrm>
    </dsp:sp>
    <dsp:sp modelId="{FB12B792-5576-40ED-B650-6655365D9E93}">
      <dsp:nvSpPr>
        <dsp:cNvPr id="0" name=""/>
        <dsp:cNvSpPr/>
      </dsp:nvSpPr>
      <dsp:spPr>
        <a:xfrm>
          <a:off x="0" y="1449295"/>
          <a:ext cx="4792823"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6882B609-FD89-4C4F-BB21-33FC238338AA}">
      <dsp:nvSpPr>
        <dsp:cNvPr id="0" name=""/>
        <dsp:cNvSpPr/>
      </dsp:nvSpPr>
      <dsp:spPr>
        <a:xfrm>
          <a:off x="0" y="1449295"/>
          <a:ext cx="4788143" cy="656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Inventos e transformações – Gravações e transições eletromagnéticas</a:t>
          </a:r>
          <a:endParaRPr lang="pt-BR" sz="1600" b="0" i="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1449295"/>
        <a:ext cx="4788143" cy="656711"/>
      </dsp:txXfrm>
    </dsp:sp>
    <dsp:sp modelId="{6E31BAA4-9A5D-45E4-80F8-8A94C3983592}">
      <dsp:nvSpPr>
        <dsp:cNvPr id="0" name=""/>
        <dsp:cNvSpPr/>
      </dsp:nvSpPr>
      <dsp:spPr>
        <a:xfrm>
          <a:off x="0" y="2106007"/>
          <a:ext cx="4792823"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2818C2B6-73D6-40DD-966B-D9B4D3DD0740}">
      <dsp:nvSpPr>
        <dsp:cNvPr id="0" name=""/>
        <dsp:cNvSpPr/>
      </dsp:nvSpPr>
      <dsp:spPr>
        <a:xfrm>
          <a:off x="0" y="2106007"/>
          <a:ext cx="4788143" cy="454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Artes integradas – Criando videocriaturas</a:t>
          </a:r>
          <a:endParaRPr lang="pt-BR" sz="1600" b="0" i="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2106007"/>
        <a:ext cx="4788143" cy="454885"/>
      </dsp:txXfrm>
    </dsp:sp>
    <dsp:sp modelId="{4F10F980-43A1-4FEE-9CC4-E030123014FA}">
      <dsp:nvSpPr>
        <dsp:cNvPr id="0" name=""/>
        <dsp:cNvSpPr/>
      </dsp:nvSpPr>
      <dsp:spPr>
        <a:xfrm>
          <a:off x="0" y="2560893"/>
          <a:ext cx="4792823"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7FA088EA-3559-4FAD-91AB-5E86E02339D7}">
      <dsp:nvSpPr>
        <dsp:cNvPr id="0" name=""/>
        <dsp:cNvSpPr/>
      </dsp:nvSpPr>
      <dsp:spPr>
        <a:xfrm>
          <a:off x="0" y="2560893"/>
          <a:ext cx="4788143" cy="877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Todos os tempos ao mesmo tempo – Música moderna do século XX: novas percepções da realidade</a:t>
          </a:r>
          <a:endParaRPr lang="pt-BR" sz="1600" b="0" i="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2560893"/>
        <a:ext cx="4788143" cy="877478"/>
      </dsp:txXfrm>
    </dsp:sp>
    <dsp:sp modelId="{6D603044-3DED-4CCA-95AE-A58C5D033211}">
      <dsp:nvSpPr>
        <dsp:cNvPr id="0" name=""/>
        <dsp:cNvSpPr/>
      </dsp:nvSpPr>
      <dsp:spPr>
        <a:xfrm>
          <a:off x="0" y="3438372"/>
          <a:ext cx="4792823"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55176152-89BD-48F2-8A22-862947A1EE47}">
      <dsp:nvSpPr>
        <dsp:cNvPr id="0" name=""/>
        <dsp:cNvSpPr/>
      </dsp:nvSpPr>
      <dsp:spPr>
        <a:xfrm>
          <a:off x="0" y="3438372"/>
          <a:ext cx="4788143" cy="653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Todos os tempos ao mesmo tempo – Babel, sons e imagens</a:t>
          </a:r>
          <a:endParaRPr lang="pt-BR" sz="1600" b="0" i="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3438372"/>
        <a:ext cx="4788143" cy="653509"/>
      </dsp:txXfrm>
    </dsp:sp>
    <dsp:sp modelId="{825B3AB3-F805-4DE9-9E21-BBE4A1047FCB}">
      <dsp:nvSpPr>
        <dsp:cNvPr id="0" name=""/>
        <dsp:cNvSpPr/>
      </dsp:nvSpPr>
      <dsp:spPr>
        <a:xfrm>
          <a:off x="0" y="4091881"/>
          <a:ext cx="4792823" cy="0"/>
        </a:xfrm>
        <a:prstGeom prst="line">
          <a:avLst/>
        </a:prstGeom>
        <a:gradFill rotWithShape="0">
          <a:gsLst>
            <a:gs pos="0">
              <a:schemeClr val="lt1">
                <a:hueOff val="0"/>
                <a:satOff val="0"/>
                <a:lumOff val="0"/>
                <a:alphaOff val="0"/>
                <a:tint val="96000"/>
                <a:lumMod val="100000"/>
              </a:schemeClr>
            </a:gs>
            <a:gs pos="78000">
              <a:schemeClr val="lt1">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BE2FD546-0E0A-4FF2-8C37-D8492F6A2384}">
      <dsp:nvSpPr>
        <dsp:cNvPr id="0" name=""/>
        <dsp:cNvSpPr/>
      </dsp:nvSpPr>
      <dsp:spPr>
        <a:xfrm>
          <a:off x="0" y="4091881"/>
          <a:ext cx="4788143" cy="496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t-BR" sz="1600" b="0" kern="1200" noProof="0" dirty="0">
              <a:solidFill>
                <a:schemeClr val="tx1"/>
              </a:solidFill>
              <a:latin typeface="Roboto" panose="02000000000000000000" pitchFamily="2" charset="0"/>
              <a:ea typeface="Roboto" panose="02000000000000000000" pitchFamily="2" charset="0"/>
              <a:cs typeface="Roboto" panose="02000000000000000000" pitchFamily="2"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Música – Babel musical</a:t>
          </a:r>
          <a:endParaRPr lang="pt-BR" sz="1600" b="0" i="0" kern="1200" noProof="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0" y="4091881"/>
        <a:ext cx="4788143" cy="49617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1AA537-8141-4672-BEDA-B33592DC5019}" type="datetimeFigureOut">
              <a:rPr lang="pt-BR" smtClean="0"/>
              <a:t>22/06/2023</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4720DB-F001-4A7F-B1AE-E369E3CC8B71}" type="slidenum">
              <a:rPr lang="pt-BR" smtClean="0"/>
              <a:t>‹nº›</a:t>
            </a:fld>
            <a:endParaRPr lang="pt-BR"/>
          </a:p>
        </p:txBody>
      </p:sp>
    </p:spTree>
    <p:extLst>
      <p:ext uri="{BB962C8B-B14F-4D97-AF65-F5344CB8AC3E}">
        <p14:creationId xmlns:p14="http://schemas.microsoft.com/office/powerpoint/2010/main" val="1970466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pt-BR"/>
              <a:t>Clique para editar o título Mestre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2A3FC873-72E5-46FC-B4FF-BDB0DD4463B9}" type="datetime1">
              <a:rPr lang="en-US" smtClean="0"/>
              <a:t>6/22/2023</a:t>
            </a:fld>
            <a:endParaRPr lang="en-US" dirty="0"/>
          </a:p>
        </p:txBody>
      </p:sp>
      <p:sp>
        <p:nvSpPr>
          <p:cNvPr id="5" name="Footer Placeholder 4"/>
          <p:cNvSpPr>
            <a:spLocks noGrp="1"/>
          </p:cNvSpPr>
          <p:nvPr>
            <p:ph type="ftr" sz="quarter" idx="11"/>
          </p:nvPr>
        </p:nvSpPr>
        <p:spPr/>
        <p:txBody>
          <a:bodyPr/>
          <a:lstStyle/>
          <a:p>
            <a:r>
              <a:rPr lang="en-US"/>
              <a:t>COMPONENTE | 9º ANO</a:t>
            </a:r>
            <a:endParaRPr lang="en-US" dirty="0"/>
          </a:p>
        </p:txBody>
      </p:sp>
      <p:sp>
        <p:nvSpPr>
          <p:cNvPr id="6" name="Slide Number Placeholder 5"/>
          <p:cNvSpPr>
            <a:spLocks noGrp="1"/>
          </p:cNvSpPr>
          <p:nvPr>
            <p:ph type="sldNum" sz="quarter" idx="12"/>
          </p:nvPr>
        </p:nvSpPr>
        <p:spPr/>
        <p:txBody>
          <a:bodyPr/>
          <a:lstStyle/>
          <a:p>
            <a:fld id="{1F646F3F-274D-499B-ABBE-824EB4ABDC3D}" type="slidenum">
              <a:rPr lang="en-US" smtClean="0"/>
              <a:pPr/>
              <a:t>‹nº›</a:t>
            </a:fld>
            <a:endParaRPr lang="en-US"/>
          </a:p>
        </p:txBody>
      </p:sp>
    </p:spTree>
    <p:extLst>
      <p:ext uri="{BB962C8B-B14F-4D97-AF65-F5344CB8AC3E}">
        <p14:creationId xmlns:p14="http://schemas.microsoft.com/office/powerpoint/2010/main" val="2197613504"/>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pt-BR"/>
              <a:t>Clique para editar o título Mestre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2A3FC873-72E5-46FC-B4FF-BDB0DD4463B9}" type="datetime1">
              <a:rPr lang="en-US" smtClean="0"/>
              <a:t>6/22/2023</a:t>
            </a:fld>
            <a:endParaRPr lang="en-US" dirty="0"/>
          </a:p>
        </p:txBody>
      </p:sp>
      <p:sp>
        <p:nvSpPr>
          <p:cNvPr id="5" name="Footer Placeholder 4"/>
          <p:cNvSpPr>
            <a:spLocks noGrp="1"/>
          </p:cNvSpPr>
          <p:nvPr>
            <p:ph type="ftr" sz="quarter" idx="11"/>
          </p:nvPr>
        </p:nvSpPr>
        <p:spPr/>
        <p:txBody>
          <a:bodyPr/>
          <a:lstStyle/>
          <a:p>
            <a:r>
              <a:rPr lang="en-US"/>
              <a:t>COMPONENTE | 9º ANO</a:t>
            </a:r>
            <a:endParaRPr lang="en-US" dirty="0"/>
          </a:p>
        </p:txBody>
      </p:sp>
      <p:sp>
        <p:nvSpPr>
          <p:cNvPr id="6" name="Slide Number Placeholder 5"/>
          <p:cNvSpPr>
            <a:spLocks noGrp="1"/>
          </p:cNvSpPr>
          <p:nvPr>
            <p:ph type="sldNum" sz="quarter" idx="12"/>
          </p:nvPr>
        </p:nvSpPr>
        <p:spPr/>
        <p:txBody>
          <a:bodyPr/>
          <a:lstStyle/>
          <a:p>
            <a:fld id="{1F646F3F-274D-499B-ABBE-824EB4ABDC3D}" type="slidenum">
              <a:rPr lang="en-US" smtClean="0"/>
              <a:pPr/>
              <a:t>‹nº›</a:t>
            </a:fld>
            <a:endParaRPr lang="en-US"/>
          </a:p>
        </p:txBody>
      </p:sp>
    </p:spTree>
    <p:extLst>
      <p:ext uri="{BB962C8B-B14F-4D97-AF65-F5344CB8AC3E}">
        <p14:creationId xmlns:p14="http://schemas.microsoft.com/office/powerpoint/2010/main" val="3994795088"/>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t-BR"/>
              <a:t>Clique para editar o título Mestre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Clique para editar os estilos de texto Mestres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2A3FC873-72E5-46FC-B4FF-BDB0DD4463B9}" type="datetime1">
              <a:rPr lang="en-US" smtClean="0"/>
              <a:t>6/22/2023</a:t>
            </a:fld>
            <a:endParaRPr lang="en-US" dirty="0"/>
          </a:p>
        </p:txBody>
      </p:sp>
      <p:sp>
        <p:nvSpPr>
          <p:cNvPr id="5" name="Footer Placeholder 4"/>
          <p:cNvSpPr>
            <a:spLocks noGrp="1"/>
          </p:cNvSpPr>
          <p:nvPr>
            <p:ph type="ftr" sz="quarter" idx="11"/>
          </p:nvPr>
        </p:nvSpPr>
        <p:spPr/>
        <p:txBody>
          <a:bodyPr/>
          <a:lstStyle/>
          <a:p>
            <a:r>
              <a:rPr lang="en-US"/>
              <a:t>COMPONENTE | 9º ANO</a:t>
            </a:r>
            <a:endParaRPr lang="en-US" dirty="0"/>
          </a:p>
        </p:txBody>
      </p:sp>
      <p:sp>
        <p:nvSpPr>
          <p:cNvPr id="6" name="Slide Number Placeholder 5"/>
          <p:cNvSpPr>
            <a:spLocks noGrp="1"/>
          </p:cNvSpPr>
          <p:nvPr>
            <p:ph type="sldNum" sz="quarter" idx="12"/>
          </p:nvPr>
        </p:nvSpPr>
        <p:spPr/>
        <p:txBody>
          <a:bodyPr/>
          <a:lstStyle/>
          <a:p>
            <a:fld id="{1F646F3F-274D-499B-ABBE-824EB4ABDC3D}" type="slidenum">
              <a:rPr lang="en-US" smtClean="0"/>
              <a:pPr/>
              <a:t>‹nº›</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724306397"/>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pt-BR"/>
              <a:t>Clique para editar o título Mestre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2A3FC873-72E5-46FC-B4FF-BDB0DD4463B9}" type="datetime1">
              <a:rPr lang="en-US" smtClean="0"/>
              <a:t>6/22/2023</a:t>
            </a:fld>
            <a:endParaRPr lang="en-US" dirty="0"/>
          </a:p>
        </p:txBody>
      </p:sp>
      <p:sp>
        <p:nvSpPr>
          <p:cNvPr id="5" name="Footer Placeholder 4"/>
          <p:cNvSpPr>
            <a:spLocks noGrp="1"/>
          </p:cNvSpPr>
          <p:nvPr>
            <p:ph type="ftr" sz="quarter" idx="11"/>
          </p:nvPr>
        </p:nvSpPr>
        <p:spPr/>
        <p:txBody>
          <a:bodyPr/>
          <a:lstStyle/>
          <a:p>
            <a:r>
              <a:rPr lang="en-US"/>
              <a:t>COMPONENTE | 9º ANO</a:t>
            </a:r>
            <a:endParaRPr lang="en-US" dirty="0"/>
          </a:p>
        </p:txBody>
      </p:sp>
      <p:sp>
        <p:nvSpPr>
          <p:cNvPr id="6" name="Slide Number Placeholder 5"/>
          <p:cNvSpPr>
            <a:spLocks noGrp="1"/>
          </p:cNvSpPr>
          <p:nvPr>
            <p:ph type="sldNum" sz="quarter" idx="12"/>
          </p:nvPr>
        </p:nvSpPr>
        <p:spPr/>
        <p:txBody>
          <a:bodyPr/>
          <a:lstStyle/>
          <a:p>
            <a:fld id="{1F646F3F-274D-499B-ABBE-824EB4ABDC3D}" type="slidenum">
              <a:rPr lang="en-US" smtClean="0"/>
              <a:pPr/>
              <a:t>‹nº›</a:t>
            </a:fld>
            <a:endParaRPr lang="en-US"/>
          </a:p>
        </p:txBody>
      </p:sp>
    </p:spTree>
    <p:extLst>
      <p:ext uri="{BB962C8B-B14F-4D97-AF65-F5344CB8AC3E}">
        <p14:creationId xmlns:p14="http://schemas.microsoft.com/office/powerpoint/2010/main" val="4148687072"/>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itar o 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t-BR"/>
              <a:t>Clique para editar o título Mestre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Clique para editar os estilos de texto Mestres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2A3FC873-72E5-46FC-B4FF-BDB0DD4463B9}" type="datetime1">
              <a:rPr lang="en-US" smtClean="0"/>
              <a:t>6/22/2023</a:t>
            </a:fld>
            <a:endParaRPr lang="en-US" dirty="0"/>
          </a:p>
        </p:txBody>
      </p:sp>
      <p:sp>
        <p:nvSpPr>
          <p:cNvPr id="5" name="Footer Placeholder 4"/>
          <p:cNvSpPr>
            <a:spLocks noGrp="1"/>
          </p:cNvSpPr>
          <p:nvPr>
            <p:ph type="ftr" sz="quarter" idx="11"/>
          </p:nvPr>
        </p:nvSpPr>
        <p:spPr/>
        <p:txBody>
          <a:bodyPr/>
          <a:lstStyle/>
          <a:p>
            <a:r>
              <a:rPr lang="en-US"/>
              <a:t>COMPONENTE | 9º ANO</a:t>
            </a:r>
            <a:endParaRPr lang="en-US" dirty="0"/>
          </a:p>
        </p:txBody>
      </p:sp>
      <p:sp>
        <p:nvSpPr>
          <p:cNvPr id="6" name="Slide Number Placeholder 5"/>
          <p:cNvSpPr>
            <a:spLocks noGrp="1"/>
          </p:cNvSpPr>
          <p:nvPr>
            <p:ph type="sldNum" sz="quarter" idx="12"/>
          </p:nvPr>
        </p:nvSpPr>
        <p:spPr/>
        <p:txBody>
          <a:bodyPr/>
          <a:lstStyle/>
          <a:p>
            <a:fld id="{1F646F3F-274D-499B-ABBE-824EB4ABDC3D}" type="slidenum">
              <a:rPr lang="en-US" smtClean="0"/>
              <a:pPr/>
              <a:t>‹nº›</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80602898"/>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Verdadeiro ou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pt-BR"/>
              <a:t>Clique para editar o título Mestre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Clique para editar os estilos de texto Mestres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2A3FC873-72E5-46FC-B4FF-BDB0DD4463B9}" type="datetime1">
              <a:rPr lang="en-US" smtClean="0"/>
              <a:t>6/22/2023</a:t>
            </a:fld>
            <a:endParaRPr lang="en-US" dirty="0"/>
          </a:p>
        </p:txBody>
      </p:sp>
      <p:sp>
        <p:nvSpPr>
          <p:cNvPr id="5" name="Footer Placeholder 4"/>
          <p:cNvSpPr>
            <a:spLocks noGrp="1"/>
          </p:cNvSpPr>
          <p:nvPr>
            <p:ph type="ftr" sz="quarter" idx="11"/>
          </p:nvPr>
        </p:nvSpPr>
        <p:spPr/>
        <p:txBody>
          <a:bodyPr/>
          <a:lstStyle/>
          <a:p>
            <a:r>
              <a:rPr lang="en-US"/>
              <a:t>COMPONENTE | 9º ANO</a:t>
            </a:r>
            <a:endParaRPr lang="en-US" dirty="0"/>
          </a:p>
        </p:txBody>
      </p:sp>
      <p:sp>
        <p:nvSpPr>
          <p:cNvPr id="6" name="Slide Number Placeholder 5"/>
          <p:cNvSpPr>
            <a:spLocks noGrp="1"/>
          </p:cNvSpPr>
          <p:nvPr>
            <p:ph type="sldNum" sz="quarter" idx="12"/>
          </p:nvPr>
        </p:nvSpPr>
        <p:spPr/>
        <p:txBody>
          <a:bodyPr/>
          <a:lstStyle/>
          <a:p>
            <a:fld id="{1F646F3F-274D-499B-ABBE-824EB4ABDC3D}" type="slidenum">
              <a:rPr lang="en-US" smtClean="0"/>
              <a:pPr/>
              <a:t>‹nº›</a:t>
            </a:fld>
            <a:endParaRPr lang="en-US"/>
          </a:p>
        </p:txBody>
      </p:sp>
    </p:spTree>
    <p:extLst>
      <p:ext uri="{BB962C8B-B14F-4D97-AF65-F5344CB8AC3E}">
        <p14:creationId xmlns:p14="http://schemas.microsoft.com/office/powerpoint/2010/main" val="4166805050"/>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2A3FC873-72E5-46FC-B4FF-BDB0DD4463B9}" type="datetime1">
              <a:rPr lang="en-US" smtClean="0"/>
              <a:t>6/22/2023</a:t>
            </a:fld>
            <a:endParaRPr lang="en-US" dirty="0"/>
          </a:p>
        </p:txBody>
      </p:sp>
      <p:sp>
        <p:nvSpPr>
          <p:cNvPr id="5" name="Footer Placeholder 4"/>
          <p:cNvSpPr>
            <a:spLocks noGrp="1"/>
          </p:cNvSpPr>
          <p:nvPr>
            <p:ph type="ftr" sz="quarter" idx="11"/>
          </p:nvPr>
        </p:nvSpPr>
        <p:spPr/>
        <p:txBody>
          <a:bodyPr/>
          <a:lstStyle/>
          <a:p>
            <a:r>
              <a:rPr lang="en-US"/>
              <a:t>COMPONENTE | 9º ANO</a:t>
            </a:r>
            <a:endParaRPr lang="en-US" dirty="0"/>
          </a:p>
        </p:txBody>
      </p:sp>
      <p:sp>
        <p:nvSpPr>
          <p:cNvPr id="6" name="Slide Number Placeholder 5"/>
          <p:cNvSpPr>
            <a:spLocks noGrp="1"/>
          </p:cNvSpPr>
          <p:nvPr>
            <p:ph type="sldNum" sz="quarter" idx="12"/>
          </p:nvPr>
        </p:nvSpPr>
        <p:spPr/>
        <p:txBody>
          <a:bodyPr/>
          <a:lstStyle/>
          <a:p>
            <a:fld id="{1F646F3F-274D-499B-ABBE-824EB4ABDC3D}" type="slidenum">
              <a:rPr lang="en-US" smtClean="0"/>
              <a:pPr/>
              <a:t>‹nº›</a:t>
            </a:fld>
            <a:endParaRPr lang="en-US"/>
          </a:p>
        </p:txBody>
      </p:sp>
    </p:spTree>
    <p:extLst>
      <p:ext uri="{BB962C8B-B14F-4D97-AF65-F5344CB8AC3E}">
        <p14:creationId xmlns:p14="http://schemas.microsoft.com/office/powerpoint/2010/main" val="576950990"/>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pt-BR"/>
              <a:t>Clique para editar o título Mestre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2A3FC873-72E5-46FC-B4FF-BDB0DD4463B9}" type="datetime1">
              <a:rPr lang="en-US" smtClean="0"/>
              <a:t>6/22/2023</a:t>
            </a:fld>
            <a:endParaRPr lang="en-US" dirty="0"/>
          </a:p>
        </p:txBody>
      </p:sp>
      <p:sp>
        <p:nvSpPr>
          <p:cNvPr id="5" name="Footer Placeholder 4"/>
          <p:cNvSpPr>
            <a:spLocks noGrp="1"/>
          </p:cNvSpPr>
          <p:nvPr>
            <p:ph type="ftr" sz="quarter" idx="11"/>
          </p:nvPr>
        </p:nvSpPr>
        <p:spPr/>
        <p:txBody>
          <a:bodyPr/>
          <a:lstStyle/>
          <a:p>
            <a:r>
              <a:rPr lang="en-US"/>
              <a:t>COMPONENTE | 9º ANO</a:t>
            </a:r>
            <a:endParaRPr lang="en-US" dirty="0"/>
          </a:p>
        </p:txBody>
      </p:sp>
      <p:sp>
        <p:nvSpPr>
          <p:cNvPr id="6" name="Slide Number Placeholder 5"/>
          <p:cNvSpPr>
            <a:spLocks noGrp="1"/>
          </p:cNvSpPr>
          <p:nvPr>
            <p:ph type="sldNum" sz="quarter" idx="12"/>
          </p:nvPr>
        </p:nvSpPr>
        <p:spPr/>
        <p:txBody>
          <a:bodyPr/>
          <a:lstStyle/>
          <a:p>
            <a:fld id="{1F646F3F-274D-499B-ABBE-824EB4ABDC3D}" type="slidenum">
              <a:rPr lang="en-US" smtClean="0"/>
              <a:pPr/>
              <a:t>‹nº›</a:t>
            </a:fld>
            <a:endParaRPr lang="en-US"/>
          </a:p>
        </p:txBody>
      </p:sp>
    </p:spTree>
    <p:extLst>
      <p:ext uri="{BB962C8B-B14F-4D97-AF65-F5344CB8AC3E}">
        <p14:creationId xmlns:p14="http://schemas.microsoft.com/office/powerpoint/2010/main" val="1223572535"/>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2A3FC873-72E5-46FC-B4FF-BDB0DD4463B9}" type="datetime1">
              <a:rPr lang="en-US" smtClean="0"/>
              <a:t>6/22/2023</a:t>
            </a:fld>
            <a:endParaRPr lang="en-US" dirty="0"/>
          </a:p>
        </p:txBody>
      </p:sp>
      <p:sp>
        <p:nvSpPr>
          <p:cNvPr id="5" name="Footer Placeholder 4"/>
          <p:cNvSpPr>
            <a:spLocks noGrp="1"/>
          </p:cNvSpPr>
          <p:nvPr>
            <p:ph type="ftr" sz="quarter" idx="11"/>
          </p:nvPr>
        </p:nvSpPr>
        <p:spPr/>
        <p:txBody>
          <a:bodyPr/>
          <a:lstStyle/>
          <a:p>
            <a:r>
              <a:rPr lang="en-US"/>
              <a:t>COMPONENTE | 9º ANO</a:t>
            </a:r>
            <a:endParaRPr lang="en-US" dirty="0"/>
          </a:p>
        </p:txBody>
      </p:sp>
      <p:sp>
        <p:nvSpPr>
          <p:cNvPr id="6" name="Slide Number Placeholder 5"/>
          <p:cNvSpPr>
            <a:spLocks noGrp="1"/>
          </p:cNvSpPr>
          <p:nvPr>
            <p:ph type="sldNum" sz="quarter" idx="12"/>
          </p:nvPr>
        </p:nvSpPr>
        <p:spPr/>
        <p:txBody>
          <a:bodyPr/>
          <a:lstStyle/>
          <a:p>
            <a:fld id="{1F646F3F-274D-499B-ABBE-824EB4ABDC3D}" type="slidenum">
              <a:rPr lang="en-US" smtClean="0"/>
              <a:pPr/>
              <a:t>‹nº›</a:t>
            </a:fld>
            <a:endParaRPr lang="en-US"/>
          </a:p>
        </p:txBody>
      </p:sp>
    </p:spTree>
    <p:extLst>
      <p:ext uri="{BB962C8B-B14F-4D97-AF65-F5344CB8AC3E}">
        <p14:creationId xmlns:p14="http://schemas.microsoft.com/office/powerpoint/2010/main" val="3878293985"/>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pt-BR"/>
              <a:t>Clique para editar o título Mestre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2A3FC873-72E5-46FC-B4FF-BDB0DD4463B9}" type="datetime1">
              <a:rPr lang="en-US" smtClean="0"/>
              <a:t>6/22/2023</a:t>
            </a:fld>
            <a:endParaRPr lang="en-US" dirty="0"/>
          </a:p>
        </p:txBody>
      </p:sp>
      <p:sp>
        <p:nvSpPr>
          <p:cNvPr id="5" name="Footer Placeholder 4"/>
          <p:cNvSpPr>
            <a:spLocks noGrp="1"/>
          </p:cNvSpPr>
          <p:nvPr>
            <p:ph type="ftr" sz="quarter" idx="11"/>
          </p:nvPr>
        </p:nvSpPr>
        <p:spPr/>
        <p:txBody>
          <a:bodyPr/>
          <a:lstStyle/>
          <a:p>
            <a:r>
              <a:rPr lang="en-US"/>
              <a:t>COMPONENTE | 9º ANO</a:t>
            </a:r>
            <a:endParaRPr lang="en-US" dirty="0"/>
          </a:p>
        </p:txBody>
      </p:sp>
      <p:sp>
        <p:nvSpPr>
          <p:cNvPr id="6" name="Slide Number Placeholder 5"/>
          <p:cNvSpPr>
            <a:spLocks noGrp="1"/>
          </p:cNvSpPr>
          <p:nvPr>
            <p:ph type="sldNum" sz="quarter" idx="12"/>
          </p:nvPr>
        </p:nvSpPr>
        <p:spPr/>
        <p:txBody>
          <a:bodyPr/>
          <a:lstStyle/>
          <a:p>
            <a:fld id="{1F646F3F-274D-499B-ABBE-824EB4ABDC3D}" type="slidenum">
              <a:rPr lang="en-US" smtClean="0"/>
              <a:pPr/>
              <a:t>‹nº›</a:t>
            </a:fld>
            <a:endParaRPr lang="en-US"/>
          </a:p>
        </p:txBody>
      </p:sp>
    </p:spTree>
    <p:extLst>
      <p:ext uri="{BB962C8B-B14F-4D97-AF65-F5344CB8AC3E}">
        <p14:creationId xmlns:p14="http://schemas.microsoft.com/office/powerpoint/2010/main" val="3725735738"/>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2A3FC873-72E5-46FC-B4FF-BDB0DD4463B9}" type="datetime1">
              <a:rPr lang="en-US" smtClean="0"/>
              <a:t>6/22/2023</a:t>
            </a:fld>
            <a:endParaRPr lang="en-US" dirty="0"/>
          </a:p>
        </p:txBody>
      </p:sp>
      <p:sp>
        <p:nvSpPr>
          <p:cNvPr id="6" name="Footer Placeholder 5"/>
          <p:cNvSpPr>
            <a:spLocks noGrp="1"/>
          </p:cNvSpPr>
          <p:nvPr>
            <p:ph type="ftr" sz="quarter" idx="11"/>
          </p:nvPr>
        </p:nvSpPr>
        <p:spPr/>
        <p:txBody>
          <a:bodyPr/>
          <a:lstStyle/>
          <a:p>
            <a:r>
              <a:rPr lang="en-US"/>
              <a:t>COMPONENTE | 9º ANO</a:t>
            </a:r>
            <a:endParaRPr lang="en-US" dirty="0"/>
          </a:p>
        </p:txBody>
      </p:sp>
      <p:sp>
        <p:nvSpPr>
          <p:cNvPr id="7" name="Slide Number Placeholder 6"/>
          <p:cNvSpPr>
            <a:spLocks noGrp="1"/>
          </p:cNvSpPr>
          <p:nvPr>
            <p:ph type="sldNum" sz="quarter" idx="12"/>
          </p:nvPr>
        </p:nvSpPr>
        <p:spPr/>
        <p:txBody>
          <a:bodyPr/>
          <a:lstStyle/>
          <a:p>
            <a:fld id="{1F646F3F-274D-499B-ABBE-824EB4ABDC3D}" type="slidenum">
              <a:rPr lang="en-US" smtClean="0"/>
              <a:pPr/>
              <a:t>‹nº›</a:t>
            </a:fld>
            <a:endParaRPr lang="en-US"/>
          </a:p>
        </p:txBody>
      </p:sp>
    </p:spTree>
    <p:extLst>
      <p:ext uri="{BB962C8B-B14F-4D97-AF65-F5344CB8AC3E}">
        <p14:creationId xmlns:p14="http://schemas.microsoft.com/office/powerpoint/2010/main" val="3238560275"/>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a:t>Clique para editar o título Mestre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2A3FC873-72E5-46FC-B4FF-BDB0DD4463B9}" type="datetime1">
              <a:rPr lang="en-US" smtClean="0"/>
              <a:t>6/22/2023</a:t>
            </a:fld>
            <a:endParaRPr lang="en-US" dirty="0"/>
          </a:p>
        </p:txBody>
      </p:sp>
      <p:sp>
        <p:nvSpPr>
          <p:cNvPr id="8" name="Footer Placeholder 7"/>
          <p:cNvSpPr>
            <a:spLocks noGrp="1"/>
          </p:cNvSpPr>
          <p:nvPr>
            <p:ph type="ftr" sz="quarter" idx="11"/>
          </p:nvPr>
        </p:nvSpPr>
        <p:spPr/>
        <p:txBody>
          <a:bodyPr/>
          <a:lstStyle/>
          <a:p>
            <a:r>
              <a:rPr lang="en-US"/>
              <a:t>COMPONENTE | 9º ANO</a:t>
            </a:r>
            <a:endParaRPr lang="en-US" dirty="0"/>
          </a:p>
        </p:txBody>
      </p:sp>
      <p:sp>
        <p:nvSpPr>
          <p:cNvPr id="9" name="Slide Number Placeholder 8"/>
          <p:cNvSpPr>
            <a:spLocks noGrp="1"/>
          </p:cNvSpPr>
          <p:nvPr>
            <p:ph type="sldNum" sz="quarter" idx="12"/>
          </p:nvPr>
        </p:nvSpPr>
        <p:spPr/>
        <p:txBody>
          <a:bodyPr/>
          <a:lstStyle/>
          <a:p>
            <a:fld id="{1F646F3F-274D-499B-ABBE-824EB4ABDC3D}" type="slidenum">
              <a:rPr lang="en-US" smtClean="0"/>
              <a:pPr/>
              <a:t>‹nº›</a:t>
            </a:fld>
            <a:endParaRPr lang="en-US"/>
          </a:p>
        </p:txBody>
      </p:sp>
    </p:spTree>
    <p:extLst>
      <p:ext uri="{BB962C8B-B14F-4D97-AF65-F5344CB8AC3E}">
        <p14:creationId xmlns:p14="http://schemas.microsoft.com/office/powerpoint/2010/main" val="160224222"/>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2A3FC873-72E5-46FC-B4FF-BDB0DD4463B9}" type="datetime1">
              <a:rPr lang="en-US" smtClean="0"/>
              <a:t>6/22/2023</a:t>
            </a:fld>
            <a:endParaRPr lang="en-US" dirty="0"/>
          </a:p>
        </p:txBody>
      </p:sp>
      <p:sp>
        <p:nvSpPr>
          <p:cNvPr id="4" name="Footer Placeholder 3"/>
          <p:cNvSpPr>
            <a:spLocks noGrp="1"/>
          </p:cNvSpPr>
          <p:nvPr>
            <p:ph type="ftr" sz="quarter" idx="11"/>
          </p:nvPr>
        </p:nvSpPr>
        <p:spPr/>
        <p:txBody>
          <a:bodyPr/>
          <a:lstStyle/>
          <a:p>
            <a:r>
              <a:rPr lang="en-US"/>
              <a:t>COMPONENTE | 9º ANO</a:t>
            </a:r>
            <a:endParaRPr lang="en-US" dirty="0"/>
          </a:p>
        </p:txBody>
      </p:sp>
      <p:sp>
        <p:nvSpPr>
          <p:cNvPr id="5" name="Slide Number Placeholder 4"/>
          <p:cNvSpPr>
            <a:spLocks noGrp="1"/>
          </p:cNvSpPr>
          <p:nvPr>
            <p:ph type="sldNum" sz="quarter" idx="12"/>
          </p:nvPr>
        </p:nvSpPr>
        <p:spPr/>
        <p:txBody>
          <a:bodyPr/>
          <a:lstStyle/>
          <a:p>
            <a:fld id="{1F646F3F-274D-499B-ABBE-824EB4ABDC3D}" type="slidenum">
              <a:rPr lang="en-US" smtClean="0"/>
              <a:pPr/>
              <a:t>‹nº›</a:t>
            </a:fld>
            <a:endParaRPr lang="en-US"/>
          </a:p>
        </p:txBody>
      </p:sp>
    </p:spTree>
    <p:extLst>
      <p:ext uri="{BB962C8B-B14F-4D97-AF65-F5344CB8AC3E}">
        <p14:creationId xmlns:p14="http://schemas.microsoft.com/office/powerpoint/2010/main" val="825685651"/>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3FC873-72E5-46FC-B4FF-BDB0DD4463B9}" type="datetime1">
              <a:rPr lang="en-US" smtClean="0"/>
              <a:t>6/22/2023</a:t>
            </a:fld>
            <a:endParaRPr lang="en-US" dirty="0"/>
          </a:p>
        </p:txBody>
      </p:sp>
      <p:sp>
        <p:nvSpPr>
          <p:cNvPr id="3" name="Footer Placeholder 2"/>
          <p:cNvSpPr>
            <a:spLocks noGrp="1"/>
          </p:cNvSpPr>
          <p:nvPr>
            <p:ph type="ftr" sz="quarter" idx="11"/>
          </p:nvPr>
        </p:nvSpPr>
        <p:spPr/>
        <p:txBody>
          <a:bodyPr/>
          <a:lstStyle/>
          <a:p>
            <a:r>
              <a:rPr lang="en-US"/>
              <a:t>COMPONENTE | 9º ANO</a:t>
            </a:r>
            <a:endParaRPr lang="en-US" dirty="0"/>
          </a:p>
        </p:txBody>
      </p:sp>
      <p:sp>
        <p:nvSpPr>
          <p:cNvPr id="4" name="Slide Number Placeholder 3"/>
          <p:cNvSpPr>
            <a:spLocks noGrp="1"/>
          </p:cNvSpPr>
          <p:nvPr>
            <p:ph type="sldNum" sz="quarter" idx="12"/>
          </p:nvPr>
        </p:nvSpPr>
        <p:spPr/>
        <p:txBody>
          <a:bodyPr/>
          <a:lstStyle/>
          <a:p>
            <a:fld id="{1F646F3F-274D-499B-ABBE-824EB4ABDC3D}" type="slidenum">
              <a:rPr lang="en-US" smtClean="0"/>
              <a:pPr/>
              <a:t>‹nº›</a:t>
            </a:fld>
            <a:endParaRPr lang="en-US"/>
          </a:p>
        </p:txBody>
      </p:sp>
    </p:spTree>
    <p:extLst>
      <p:ext uri="{BB962C8B-B14F-4D97-AF65-F5344CB8AC3E}">
        <p14:creationId xmlns:p14="http://schemas.microsoft.com/office/powerpoint/2010/main" val="783468202"/>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pt-BR"/>
              <a:t>Clique para editar o título Mestre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2A3FC873-72E5-46FC-B4FF-BDB0DD4463B9}" type="datetime1">
              <a:rPr lang="en-US" smtClean="0"/>
              <a:t>6/22/2023</a:t>
            </a:fld>
            <a:endParaRPr lang="en-US" dirty="0"/>
          </a:p>
        </p:txBody>
      </p:sp>
      <p:sp>
        <p:nvSpPr>
          <p:cNvPr id="6" name="Footer Placeholder 5"/>
          <p:cNvSpPr>
            <a:spLocks noGrp="1"/>
          </p:cNvSpPr>
          <p:nvPr>
            <p:ph type="ftr" sz="quarter" idx="11"/>
          </p:nvPr>
        </p:nvSpPr>
        <p:spPr/>
        <p:txBody>
          <a:bodyPr/>
          <a:lstStyle/>
          <a:p>
            <a:r>
              <a:rPr lang="en-US"/>
              <a:t>COMPONENTE | 9º ANO</a:t>
            </a:r>
            <a:endParaRPr lang="en-US" dirty="0"/>
          </a:p>
        </p:txBody>
      </p:sp>
      <p:sp>
        <p:nvSpPr>
          <p:cNvPr id="7" name="Slide Number Placeholder 6"/>
          <p:cNvSpPr>
            <a:spLocks noGrp="1"/>
          </p:cNvSpPr>
          <p:nvPr>
            <p:ph type="sldNum" sz="quarter" idx="12"/>
          </p:nvPr>
        </p:nvSpPr>
        <p:spPr/>
        <p:txBody>
          <a:bodyPr/>
          <a:lstStyle/>
          <a:p>
            <a:fld id="{1F646F3F-274D-499B-ABBE-824EB4ABDC3D}" type="slidenum">
              <a:rPr lang="en-US" smtClean="0"/>
              <a:pPr/>
              <a:t>‹nº›</a:t>
            </a:fld>
            <a:endParaRPr lang="en-US"/>
          </a:p>
        </p:txBody>
      </p:sp>
    </p:spTree>
    <p:extLst>
      <p:ext uri="{BB962C8B-B14F-4D97-AF65-F5344CB8AC3E}">
        <p14:creationId xmlns:p14="http://schemas.microsoft.com/office/powerpoint/2010/main" val="3358876018"/>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2A3FC873-72E5-46FC-B4FF-BDB0DD4463B9}" type="datetime1">
              <a:rPr lang="en-US" smtClean="0"/>
              <a:t>6/22/2023</a:t>
            </a:fld>
            <a:endParaRPr lang="en-US" dirty="0"/>
          </a:p>
        </p:txBody>
      </p:sp>
      <p:sp>
        <p:nvSpPr>
          <p:cNvPr id="6" name="Footer Placeholder 5"/>
          <p:cNvSpPr>
            <a:spLocks noGrp="1"/>
          </p:cNvSpPr>
          <p:nvPr>
            <p:ph type="ftr" sz="quarter" idx="11"/>
          </p:nvPr>
        </p:nvSpPr>
        <p:spPr/>
        <p:txBody>
          <a:bodyPr/>
          <a:lstStyle/>
          <a:p>
            <a:r>
              <a:rPr lang="en-US"/>
              <a:t>COMPONENTE | 9º ANO</a:t>
            </a:r>
            <a:endParaRPr lang="en-US" dirty="0"/>
          </a:p>
        </p:txBody>
      </p:sp>
      <p:sp>
        <p:nvSpPr>
          <p:cNvPr id="7" name="Slide Number Placeholder 6"/>
          <p:cNvSpPr>
            <a:spLocks noGrp="1"/>
          </p:cNvSpPr>
          <p:nvPr>
            <p:ph type="sldNum" sz="quarter" idx="12"/>
          </p:nvPr>
        </p:nvSpPr>
        <p:spPr/>
        <p:txBody>
          <a:bodyPr/>
          <a:lstStyle/>
          <a:p>
            <a:fld id="{1F646F3F-274D-499B-ABBE-824EB4ABDC3D}" type="slidenum">
              <a:rPr lang="en-US" smtClean="0"/>
              <a:pPr/>
              <a:t>‹nº›</a:t>
            </a:fld>
            <a:endParaRPr lang="en-US"/>
          </a:p>
        </p:txBody>
      </p:sp>
    </p:spTree>
    <p:extLst>
      <p:ext uri="{BB962C8B-B14F-4D97-AF65-F5344CB8AC3E}">
        <p14:creationId xmlns:p14="http://schemas.microsoft.com/office/powerpoint/2010/main" val="1267721306"/>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pt-BR"/>
              <a:t>Clique para editar o título Mestre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A3FC873-72E5-46FC-B4FF-BDB0DD4463B9}" type="datetime1">
              <a:rPr lang="en-US" smtClean="0"/>
              <a:t>6/22/2023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COMPONENTE | 9º ANO</a:t>
            </a:r>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F646F3F-274D-499B-ABBE-824EB4ABDC3D}" type="slidenum">
              <a:rPr lang="en-US" smtClean="0"/>
              <a:pPr/>
              <a:t>‹nº›</a:t>
            </a:fld>
            <a:endParaRPr lang="en-US"/>
          </a:p>
        </p:txBody>
      </p:sp>
    </p:spTree>
    <p:extLst>
      <p:ext uri="{BB962C8B-B14F-4D97-AF65-F5344CB8AC3E}">
        <p14:creationId xmlns:p14="http://schemas.microsoft.com/office/powerpoint/2010/main" val="221166080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Lst>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sp>
        <p:nvSpPr>
          <p:cNvPr id="4" name="Rectangle 23">
            <a:extLst>
              <a:ext uri="{FF2B5EF4-FFF2-40B4-BE49-F238E27FC236}">
                <a16:creationId xmlns:a16="http://schemas.microsoft.com/office/drawing/2014/main" id="{264B994A-F034-DD2E-F979-4586DEB65DE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16" name="Picture 3">
            <a:extLst>
              <a:ext uri="{FF2B5EF4-FFF2-40B4-BE49-F238E27FC236}">
                <a16:creationId xmlns:a16="http://schemas.microsoft.com/office/drawing/2014/main" id="{5C4646C8-3366-8D16-8216-71CD87F9F689}"/>
              </a:ext>
            </a:extLst>
          </p:cNvPr>
          <p:cNvPicPr>
            <a:picLocks noGrp="1" noRot="1" noChangeAspect="1" noMove="1" noResize="1" noEditPoints="1" noAdjustHandles="1" noChangeArrowheads="1" noChangeShapeType="1" noCrop="1"/>
          </p:cNvPicPr>
          <p:nvPr/>
        </p:nvPicPr>
        <p:blipFill rotWithShape="1">
          <a:blip r:embed="rId2">
            <a:alphaModFix/>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6300"/>
                    </a14:imgEffect>
                    <a14:imgEffect>
                      <a14:brightnessContrast contrast="-6000"/>
                    </a14:imgEffect>
                  </a14:imgLayer>
                </a14:imgProps>
              </a:ext>
            </a:extLst>
          </a:blip>
          <a:srcRect l="7985" r="19735" b="-1"/>
          <a:stretch/>
        </p:blipFill>
        <p:spPr>
          <a:xfrm>
            <a:off x="4955602" y="10"/>
            <a:ext cx="7236398" cy="6857990"/>
          </a:xfrm>
          <a:custGeom>
            <a:avLst/>
            <a:gdLst/>
            <a:ahLst/>
            <a:cxnLst/>
            <a:rect l="l" t="t" r="r" b="b"/>
            <a:pathLst>
              <a:path w="7726675" h="6858000">
                <a:moveTo>
                  <a:pt x="2975226" y="5978334"/>
                </a:moveTo>
                <a:cubicBezTo>
                  <a:pt x="3002582" y="5978928"/>
                  <a:pt x="3030286" y="5982273"/>
                  <a:pt x="3058007" y="5988576"/>
                </a:cubicBezTo>
                <a:cubicBezTo>
                  <a:pt x="3279778" y="6038998"/>
                  <a:pt x="3418684" y="6259656"/>
                  <a:pt x="3368261" y="6481427"/>
                </a:cubicBezTo>
                <a:cubicBezTo>
                  <a:pt x="3317839" y="6703198"/>
                  <a:pt x="3097182" y="6842104"/>
                  <a:pt x="2875410" y="6791681"/>
                </a:cubicBezTo>
                <a:cubicBezTo>
                  <a:pt x="2653640" y="6741259"/>
                  <a:pt x="2514734" y="6520601"/>
                  <a:pt x="2565157" y="6298830"/>
                </a:cubicBezTo>
                <a:cubicBezTo>
                  <a:pt x="2609276" y="6104780"/>
                  <a:pt x="2783732" y="5974174"/>
                  <a:pt x="2975226" y="5978334"/>
                </a:cubicBezTo>
                <a:close/>
                <a:moveTo>
                  <a:pt x="542891" y="1298362"/>
                </a:moveTo>
                <a:cubicBezTo>
                  <a:pt x="578216" y="1299129"/>
                  <a:pt x="613991" y="1303448"/>
                  <a:pt x="649789" y="1311587"/>
                </a:cubicBezTo>
                <a:cubicBezTo>
                  <a:pt x="936170" y="1376700"/>
                  <a:pt x="1115545" y="1661643"/>
                  <a:pt x="1050432" y="1948025"/>
                </a:cubicBezTo>
                <a:cubicBezTo>
                  <a:pt x="985319" y="2234407"/>
                  <a:pt x="700376" y="2413781"/>
                  <a:pt x="413995" y="2348669"/>
                </a:cubicBezTo>
                <a:cubicBezTo>
                  <a:pt x="127612" y="2283556"/>
                  <a:pt x="-51762" y="1998612"/>
                  <a:pt x="13351" y="1712231"/>
                </a:cubicBezTo>
                <a:cubicBezTo>
                  <a:pt x="70325" y="1461647"/>
                  <a:pt x="295606" y="1292990"/>
                  <a:pt x="542891" y="1298362"/>
                </a:cubicBezTo>
                <a:close/>
                <a:moveTo>
                  <a:pt x="362049" y="446831"/>
                </a:moveTo>
                <a:cubicBezTo>
                  <a:pt x="382746" y="447281"/>
                  <a:pt x="403706" y="449811"/>
                  <a:pt x="424679" y="454579"/>
                </a:cubicBezTo>
                <a:cubicBezTo>
                  <a:pt x="592463" y="492727"/>
                  <a:pt x="697554" y="659668"/>
                  <a:pt x="659405" y="827452"/>
                </a:cubicBezTo>
                <a:cubicBezTo>
                  <a:pt x="621257" y="995236"/>
                  <a:pt x="454318" y="1100327"/>
                  <a:pt x="286534" y="1062179"/>
                </a:cubicBezTo>
                <a:cubicBezTo>
                  <a:pt x="118749" y="1024031"/>
                  <a:pt x="13658" y="857091"/>
                  <a:pt x="51806" y="689306"/>
                </a:cubicBezTo>
                <a:cubicBezTo>
                  <a:pt x="85186" y="542495"/>
                  <a:pt x="217172" y="443684"/>
                  <a:pt x="362049" y="446831"/>
                </a:cubicBezTo>
                <a:close/>
                <a:moveTo>
                  <a:pt x="688320" y="0"/>
                </a:moveTo>
                <a:lnTo>
                  <a:pt x="5442022" y="0"/>
                </a:lnTo>
                <a:lnTo>
                  <a:pt x="7726675" y="0"/>
                </a:lnTo>
                <a:lnTo>
                  <a:pt x="7726675" y="988372"/>
                </a:lnTo>
                <a:lnTo>
                  <a:pt x="7726675" y="6858000"/>
                </a:lnTo>
                <a:lnTo>
                  <a:pt x="4265234" y="6858000"/>
                </a:lnTo>
                <a:lnTo>
                  <a:pt x="4167452" y="6648946"/>
                </a:lnTo>
                <a:cubicBezTo>
                  <a:pt x="4064668" y="6438534"/>
                  <a:pt x="3951418" y="6237194"/>
                  <a:pt x="3802376" y="6067515"/>
                </a:cubicBezTo>
                <a:cubicBezTo>
                  <a:pt x="3433898" y="5648543"/>
                  <a:pt x="2855445" y="5560200"/>
                  <a:pt x="2314714" y="5492960"/>
                </a:cubicBezTo>
                <a:cubicBezTo>
                  <a:pt x="1689319" y="5415368"/>
                  <a:pt x="1105502" y="5269445"/>
                  <a:pt x="626568" y="4822392"/>
                </a:cubicBezTo>
                <a:cubicBezTo>
                  <a:pt x="42544" y="4277286"/>
                  <a:pt x="59772" y="3691233"/>
                  <a:pt x="462831" y="3184007"/>
                </a:cubicBezTo>
                <a:cubicBezTo>
                  <a:pt x="688845" y="2899538"/>
                  <a:pt x="972083" y="2660548"/>
                  <a:pt x="1228189" y="2399566"/>
                </a:cubicBezTo>
                <a:cubicBezTo>
                  <a:pt x="1460698" y="2161897"/>
                  <a:pt x="1522193" y="1866062"/>
                  <a:pt x="1384674" y="1566341"/>
                </a:cubicBezTo>
                <a:cubicBezTo>
                  <a:pt x="1239184" y="1249484"/>
                  <a:pt x="1095206" y="930335"/>
                  <a:pt x="922279" y="628332"/>
                </a:cubicBezTo>
                <a:cubicBezTo>
                  <a:pt x="805583" y="424593"/>
                  <a:pt x="731712" y="225291"/>
                  <a:pt x="693729" y="33341"/>
                </a:cubicBezTo>
                <a:close/>
              </a:path>
            </a:pathLst>
          </a:custGeom>
        </p:spPr>
      </p:pic>
      <p:sp>
        <p:nvSpPr>
          <p:cNvPr id="10" name="Título 1">
            <a:extLst>
              <a:ext uri="{FF2B5EF4-FFF2-40B4-BE49-F238E27FC236}">
                <a16:creationId xmlns:a16="http://schemas.microsoft.com/office/drawing/2014/main" id="{3E9E7A2C-CEC8-8DF8-B046-E7890FDF952C}"/>
              </a:ext>
            </a:extLst>
          </p:cNvPr>
          <p:cNvSpPr>
            <a:spLocks noGrp="1" noRot="1" noMove="1" noResize="1" noEditPoints="1" noAdjustHandles="1" noChangeArrowheads="1" noChangeShapeType="1"/>
          </p:cNvSpPr>
          <p:nvPr>
            <p:ph type="ctrTitle"/>
          </p:nvPr>
        </p:nvSpPr>
        <p:spPr>
          <a:xfrm>
            <a:off x="612648" y="557783"/>
            <a:ext cx="4014770" cy="3130807"/>
          </a:xfrm>
        </p:spPr>
        <p:txBody>
          <a:bodyPr>
            <a:normAutofit/>
          </a:bodyPr>
          <a:lstStyle/>
          <a:p>
            <a:pPr algn="l"/>
            <a:r>
              <a:rPr lang="pt-BR" sz="10000" dirty="0">
                <a:solidFill>
                  <a:schemeClr val="bg1"/>
                </a:solidFill>
                <a:latin typeface="Posterama" panose="020B0504020200020000" pitchFamily="34" charset="0"/>
                <a:cs typeface="Posterama" panose="020B0504020200020000" pitchFamily="34" charset="0"/>
              </a:rPr>
              <a:t>ARTE</a:t>
            </a:r>
          </a:p>
        </p:txBody>
      </p:sp>
      <p:sp>
        <p:nvSpPr>
          <p:cNvPr id="11" name="Subtítulo 2">
            <a:extLst>
              <a:ext uri="{FF2B5EF4-FFF2-40B4-BE49-F238E27FC236}">
                <a16:creationId xmlns:a16="http://schemas.microsoft.com/office/drawing/2014/main" id="{85C0A55A-543B-5D00-F544-386EFCB29CCE}"/>
              </a:ext>
            </a:extLst>
          </p:cNvPr>
          <p:cNvSpPr>
            <a:spLocks noGrp="1" noRot="1" noMove="1" noResize="1" noEditPoints="1" noAdjustHandles="1" noChangeArrowheads="1" noChangeShapeType="1"/>
          </p:cNvSpPr>
          <p:nvPr>
            <p:ph type="subTitle" idx="1"/>
          </p:nvPr>
        </p:nvSpPr>
        <p:spPr>
          <a:xfrm>
            <a:off x="612648" y="3902206"/>
            <a:ext cx="4014770" cy="2240529"/>
          </a:xfrm>
        </p:spPr>
        <p:txBody>
          <a:bodyPr>
            <a:noAutofit/>
          </a:bodyPr>
          <a:lstStyle/>
          <a:p>
            <a:pPr algn="l">
              <a:lnSpc>
                <a:spcPct val="110000"/>
              </a:lnSpc>
            </a:pPr>
            <a:r>
              <a:rPr lang="pt-BR" sz="2000" dirty="0">
                <a:solidFill>
                  <a:schemeClr val="bg1"/>
                </a:solidFill>
                <a:latin typeface="Roboto" panose="02000000000000000000" pitchFamily="2" charset="0"/>
                <a:ea typeface="Roboto" panose="02000000000000000000" pitchFamily="2" charset="0"/>
                <a:cs typeface="Roboto" panose="02000000000000000000" pitchFamily="2" charset="0"/>
              </a:rPr>
              <a:t>9</a:t>
            </a:r>
            <a:r>
              <a:rPr lang="pt-BR" sz="2000" u="sng" baseline="30000" dirty="0">
                <a:solidFill>
                  <a:schemeClr val="bg1"/>
                </a:solidFill>
                <a:latin typeface="Roboto" panose="02000000000000000000" pitchFamily="2" charset="0"/>
                <a:ea typeface="Roboto" panose="02000000000000000000" pitchFamily="2" charset="0"/>
                <a:cs typeface="Roboto" panose="02000000000000000000" pitchFamily="2" charset="0"/>
              </a:rPr>
              <a:t>o</a:t>
            </a:r>
            <a:r>
              <a:rPr lang="pt-BR" sz="2000" dirty="0">
                <a:solidFill>
                  <a:schemeClr val="bg1"/>
                </a:solidFill>
                <a:latin typeface="Roboto" panose="02000000000000000000" pitchFamily="2" charset="0"/>
                <a:ea typeface="Roboto" panose="02000000000000000000" pitchFamily="2" charset="0"/>
                <a:cs typeface="Roboto" panose="02000000000000000000" pitchFamily="2" charset="0"/>
              </a:rPr>
              <a:t> ANO</a:t>
            </a:r>
          </a:p>
          <a:p>
            <a:pPr algn="l">
              <a:lnSpc>
                <a:spcPct val="110000"/>
              </a:lnSpc>
            </a:pPr>
            <a:r>
              <a:rPr lang="pt-BR" sz="2000" dirty="0">
                <a:solidFill>
                  <a:schemeClr val="bg1"/>
                </a:solidFill>
                <a:latin typeface="Roboto" panose="02000000000000000000" pitchFamily="2" charset="0"/>
                <a:ea typeface="Roboto" panose="02000000000000000000" pitchFamily="2" charset="0"/>
                <a:cs typeface="Roboto" panose="02000000000000000000" pitchFamily="2" charset="0"/>
              </a:rPr>
              <a:t>APOIO PARA AULAS E ESTUDOS</a:t>
            </a:r>
          </a:p>
        </p:txBody>
      </p:sp>
    </p:spTree>
    <p:extLst>
      <p:ext uri="{BB962C8B-B14F-4D97-AF65-F5344CB8AC3E}">
        <p14:creationId xmlns:p14="http://schemas.microsoft.com/office/powerpoint/2010/main" val="358639801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72191574-588B-BCB9-7F4B-5C51EE480AD8}"/>
              </a:ext>
            </a:extLst>
          </p:cNvPr>
          <p:cNvPicPr>
            <a:picLocks noChangeAspect="1"/>
          </p:cNvPicPr>
          <p:nvPr/>
        </p:nvPicPr>
        <p:blipFill>
          <a:blip r:embed="rId2"/>
          <a:stretch>
            <a:fillRect/>
          </a:stretch>
        </p:blipFill>
        <p:spPr>
          <a:xfrm>
            <a:off x="5231505" y="1679024"/>
            <a:ext cx="6960495" cy="4829731"/>
          </a:xfrm>
          <a:prstGeom prst="rect">
            <a:avLst/>
          </a:prstGeom>
          <a:effectLst>
            <a:outerShdw blurRad="50800" dist="38100" dir="13500000" algn="br"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1</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0" u="none" strike="noStrike" kern="1200" cap="none" spc="0" normalizeH="0" baseline="0" noProof="0" dirty="0">
                <a:ln>
                  <a:noFill/>
                </a:ln>
                <a:solidFill>
                  <a:schemeClr val="accent1"/>
                </a:solidFill>
                <a:effectLst/>
                <a:uLnTx/>
                <a:uFillTx/>
                <a:latin typeface="Posterama"/>
                <a:ea typeface="+mj-ea"/>
                <a:cs typeface="+mj-cs"/>
              </a:rPr>
              <a:t>Imagem e palavra</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0" y="930815"/>
            <a:ext cx="591312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Ideais artísticos e matemáticos</a:t>
            </a:r>
          </a:p>
        </p:txBody>
      </p:sp>
      <p:sp>
        <p:nvSpPr>
          <p:cNvPr id="6" name="CaixaDeTexto 5">
            <a:extLst>
              <a:ext uri="{FF2B5EF4-FFF2-40B4-BE49-F238E27FC236}">
                <a16:creationId xmlns:a16="http://schemas.microsoft.com/office/drawing/2014/main" id="{B2BA721C-0954-2842-96D7-38C621BC52B6}"/>
              </a:ext>
            </a:extLst>
          </p:cNvPr>
          <p:cNvSpPr txBox="1"/>
          <p:nvPr/>
        </p:nvSpPr>
        <p:spPr>
          <a:xfrm>
            <a:off x="1249681" y="5459138"/>
            <a:ext cx="3753050" cy="811367"/>
          </a:xfrm>
          <a:prstGeom prst="rect">
            <a:avLst/>
          </a:prstGeom>
          <a:noFill/>
          <a:ln>
            <a:noFill/>
          </a:ln>
          <a:effectLst/>
        </p:spPr>
        <p:txBody>
          <a:bodyPr wrap="square" lIns="0" tIns="36000" rIns="0" bIns="36000">
            <a:spAutoFit/>
          </a:bodyPr>
          <a:lstStyle/>
          <a:p>
            <a:pPr algn="r"/>
            <a:r>
              <a:rPr lang="pt-BR" sz="1600" b="1" dirty="0">
                <a:solidFill>
                  <a:srgbClr val="2F2F2E"/>
                </a:solidFill>
                <a:latin typeface="Roboto" panose="02000000000000000000" pitchFamily="2" charset="0"/>
                <a:ea typeface="Roboto" panose="02000000000000000000" pitchFamily="2" charset="0"/>
                <a:cs typeface="Roboto" panose="02000000000000000000" pitchFamily="2" charset="0"/>
              </a:rPr>
              <a:t>Cubo aberto </a:t>
            </a: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(1987), de Franz Joseph Weissmann. Aço pintado. Praça da Sé, São Paulo (SP).</a:t>
            </a:r>
            <a:endParaRPr lang="pt-BR" sz="1600" dirty="0">
              <a:latin typeface="Roboto" panose="02000000000000000000" pitchFamily="2" charset="0"/>
              <a:ea typeface="Roboto" panose="02000000000000000000" pitchFamily="2" charset="0"/>
              <a:cs typeface="Roboto" panose="02000000000000000000" pitchFamily="2" charset="0"/>
            </a:endParaRPr>
          </a:p>
        </p:txBody>
      </p:sp>
      <p:sp>
        <p:nvSpPr>
          <p:cNvPr id="7" name="CaixaDeTexto 6">
            <a:extLst>
              <a:ext uri="{FF2B5EF4-FFF2-40B4-BE49-F238E27FC236}">
                <a16:creationId xmlns:a16="http://schemas.microsoft.com/office/drawing/2014/main" id="{ECE1AC82-735E-4110-97D4-ED30FBB55C2D}"/>
              </a:ext>
            </a:extLst>
          </p:cNvPr>
          <p:cNvSpPr txBox="1"/>
          <p:nvPr/>
        </p:nvSpPr>
        <p:spPr>
          <a:xfrm>
            <a:off x="10345420" y="1499861"/>
            <a:ext cx="1866900" cy="123111"/>
          </a:xfrm>
          <a:prstGeom prst="rect">
            <a:avLst/>
          </a:prstGeom>
          <a:noFill/>
        </p:spPr>
        <p:txBody>
          <a:bodyPr wrap="square" lIns="0" tIns="0" rIns="0" bIns="0" anchor="b">
            <a:spAutoFit/>
          </a:bodyPr>
          <a:lstStyle/>
          <a:p>
            <a:r>
              <a:rPr lang="pt-BR" sz="800" dirty="0">
                <a:latin typeface="Roboto" panose="02000000000000000000" pitchFamily="2" charset="0"/>
                <a:ea typeface="Roboto" panose="02000000000000000000" pitchFamily="2" charset="0"/>
                <a:cs typeface="Roboto" panose="02000000000000000000" pitchFamily="2" charset="0"/>
              </a:rPr>
              <a:t>ROMULO FIALDINI/TEMPO COMPOSTO</a:t>
            </a:r>
          </a:p>
        </p:txBody>
      </p:sp>
      <p:sp>
        <p:nvSpPr>
          <p:cNvPr id="13" name="CaixaDeTexto 12">
            <a:extLst>
              <a:ext uri="{FF2B5EF4-FFF2-40B4-BE49-F238E27FC236}">
                <a16:creationId xmlns:a16="http://schemas.microsoft.com/office/drawing/2014/main" id="{9382EA45-92DF-60AD-2DD7-1C0013A07A32}"/>
              </a:ext>
            </a:extLst>
          </p:cNvPr>
          <p:cNvSpPr txBox="1"/>
          <p:nvPr/>
        </p:nvSpPr>
        <p:spPr>
          <a:xfrm>
            <a:off x="609601" y="2341527"/>
            <a:ext cx="4164355" cy="2511457"/>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Na arte concreta e, em especial, nas artes visuais, os artistas estavam interessados em explorar todas as possibilidades de composição, estabelecendo, por exemplo, relações entre Arte e Matemática, por meio da exploração de formas abstratas, geometrias, medidas e proporções.</a:t>
            </a:r>
          </a:p>
        </p:txBody>
      </p:sp>
    </p:spTree>
    <p:extLst>
      <p:ext uri="{BB962C8B-B14F-4D97-AF65-F5344CB8AC3E}">
        <p14:creationId xmlns:p14="http://schemas.microsoft.com/office/powerpoint/2010/main" val="802020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F66B6BD3-6CF4-E20F-3F85-C2DF37C42AA4}"/>
              </a:ext>
            </a:extLst>
          </p:cNvPr>
          <p:cNvPicPr>
            <a:picLocks noChangeAspect="1"/>
          </p:cNvPicPr>
          <p:nvPr/>
        </p:nvPicPr>
        <p:blipFill>
          <a:blip r:embed="rId2"/>
          <a:stretch>
            <a:fillRect/>
          </a:stretch>
        </p:blipFill>
        <p:spPr>
          <a:xfrm>
            <a:off x="0" y="1642921"/>
            <a:ext cx="5812972" cy="4875165"/>
          </a:xfrm>
          <a:prstGeom prst="rect">
            <a:avLst/>
          </a:prstGeom>
          <a:effectLst>
            <a:outerShdw blurRad="50800" dist="38100" dir="18900000" algn="bl"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1</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0" u="none" strike="noStrike" kern="1200" cap="none" spc="0" normalizeH="0" baseline="0" noProof="0" dirty="0">
                <a:ln>
                  <a:noFill/>
                </a:ln>
                <a:solidFill>
                  <a:schemeClr val="accent1"/>
                </a:solidFill>
                <a:effectLst/>
                <a:uLnTx/>
                <a:uFillTx/>
                <a:latin typeface="Posterama"/>
                <a:ea typeface="+mj-ea"/>
                <a:cs typeface="+mj-cs"/>
              </a:rPr>
              <a:t>Imagem e palavra</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0" y="930815"/>
            <a:ext cx="591312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Ideais artísticos e matemáticos</a:t>
            </a:r>
          </a:p>
        </p:txBody>
      </p:sp>
      <p:sp>
        <p:nvSpPr>
          <p:cNvPr id="6" name="CaixaDeTexto 5">
            <a:extLst>
              <a:ext uri="{FF2B5EF4-FFF2-40B4-BE49-F238E27FC236}">
                <a16:creationId xmlns:a16="http://schemas.microsoft.com/office/drawing/2014/main" id="{B2BA721C-0954-2842-96D7-38C621BC52B6}"/>
              </a:ext>
            </a:extLst>
          </p:cNvPr>
          <p:cNvSpPr txBox="1"/>
          <p:nvPr/>
        </p:nvSpPr>
        <p:spPr>
          <a:xfrm>
            <a:off x="6096000" y="5881036"/>
            <a:ext cx="4792824" cy="318924"/>
          </a:xfrm>
          <a:prstGeom prst="rect">
            <a:avLst/>
          </a:prstGeom>
          <a:noFill/>
          <a:ln>
            <a:noFill/>
          </a:ln>
          <a:effectLst/>
        </p:spPr>
        <p:txBody>
          <a:bodyPr wrap="square" lIns="0" tIns="36000" rIns="0" bIns="36000">
            <a:spAutoFit/>
          </a:bodyPr>
          <a:lstStyle/>
          <a:p>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a:t>
            </a:r>
            <a:r>
              <a:rPr lang="pt-BR" sz="1600" b="1" dirty="0">
                <a:solidFill>
                  <a:srgbClr val="2F2F2E"/>
                </a:solidFill>
                <a:latin typeface="Roboto" panose="02000000000000000000" pitchFamily="2" charset="0"/>
                <a:ea typeface="Roboto" panose="02000000000000000000" pitchFamily="2" charset="0"/>
                <a:cs typeface="Roboto" panose="02000000000000000000" pitchFamily="2" charset="0"/>
              </a:rPr>
              <a:t>Sem título</a:t>
            </a: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 1948, fotografia de Geraldo de Barros.</a:t>
            </a:r>
            <a:endParaRPr lang="pt-BR" sz="1600" dirty="0">
              <a:latin typeface="Roboto" panose="02000000000000000000" pitchFamily="2" charset="0"/>
              <a:ea typeface="Roboto" panose="02000000000000000000" pitchFamily="2" charset="0"/>
              <a:cs typeface="Roboto" panose="02000000000000000000" pitchFamily="2" charset="0"/>
            </a:endParaRPr>
          </a:p>
        </p:txBody>
      </p:sp>
      <p:sp>
        <p:nvSpPr>
          <p:cNvPr id="7" name="CaixaDeTexto 6">
            <a:extLst>
              <a:ext uri="{FF2B5EF4-FFF2-40B4-BE49-F238E27FC236}">
                <a16:creationId xmlns:a16="http://schemas.microsoft.com/office/drawing/2014/main" id="{ECE1AC82-735E-4110-97D4-ED30FBB55C2D}"/>
              </a:ext>
            </a:extLst>
          </p:cNvPr>
          <p:cNvSpPr txBox="1"/>
          <p:nvPr/>
        </p:nvSpPr>
        <p:spPr>
          <a:xfrm>
            <a:off x="90199" y="1464660"/>
            <a:ext cx="2937691" cy="123111"/>
          </a:xfrm>
          <a:prstGeom prst="rect">
            <a:avLst/>
          </a:prstGeom>
          <a:noFill/>
        </p:spPr>
        <p:txBody>
          <a:bodyPr wrap="square" lIns="0" tIns="0" rIns="0" bIns="0" anchor="b">
            <a:spAutoFit/>
          </a:bodyPr>
          <a:lstStyle/>
          <a:p>
            <a:r>
              <a:rPr lang="pt-BR" sz="800" dirty="0">
                <a:latin typeface="Roboto" panose="02000000000000000000" pitchFamily="2" charset="0"/>
                <a:ea typeface="Roboto" panose="02000000000000000000" pitchFamily="2" charset="0"/>
                <a:cs typeface="Roboto" panose="02000000000000000000" pitchFamily="2" charset="0"/>
              </a:rPr>
              <a:t>GERALDO DE BARROS/ACERVO INSTITUTO MOREIRA SALLES</a:t>
            </a:r>
          </a:p>
        </p:txBody>
      </p:sp>
      <p:sp>
        <p:nvSpPr>
          <p:cNvPr id="13" name="CaixaDeTexto 12">
            <a:extLst>
              <a:ext uri="{FF2B5EF4-FFF2-40B4-BE49-F238E27FC236}">
                <a16:creationId xmlns:a16="http://schemas.microsoft.com/office/drawing/2014/main" id="{9382EA45-92DF-60AD-2DD7-1C0013A07A32}"/>
              </a:ext>
            </a:extLst>
          </p:cNvPr>
          <p:cNvSpPr txBox="1"/>
          <p:nvPr/>
        </p:nvSpPr>
        <p:spPr>
          <a:xfrm>
            <a:off x="6379031" y="2430794"/>
            <a:ext cx="5274904" cy="2816156"/>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Geraldo de Barros (1923-1998), artista que também integrou o Grupo Ruptura, pesquisou possibilidades de composição ao criar fotografias com base em sua leitura de mundo. Foi um dos primeiros a produzir fotografias abstratas no Brasil, experiências artísticas que chamou de fotoformas, nas quais misturava técnicas, linguagens, formas e efeitos de transparência, luminosidades etc.</a:t>
            </a:r>
          </a:p>
        </p:txBody>
      </p:sp>
    </p:spTree>
    <p:extLst>
      <p:ext uri="{BB962C8B-B14F-4D97-AF65-F5344CB8AC3E}">
        <p14:creationId xmlns:p14="http://schemas.microsoft.com/office/powerpoint/2010/main" val="1139609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1</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0" u="none" strike="noStrike" kern="1200" cap="none" spc="0" normalizeH="0" baseline="0" noProof="0" dirty="0">
                <a:ln>
                  <a:noFill/>
                </a:ln>
                <a:solidFill>
                  <a:schemeClr val="accent1"/>
                </a:solidFill>
                <a:effectLst/>
                <a:uLnTx/>
                <a:uFillTx/>
                <a:latin typeface="Posterama"/>
                <a:ea typeface="+mj-ea"/>
                <a:cs typeface="+mj-cs"/>
              </a:rPr>
              <a:t>Imagem e palavra</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0" y="930815"/>
            <a:ext cx="591312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A forma e o conteúdo da poesia</a:t>
            </a:r>
          </a:p>
        </p:txBody>
      </p:sp>
      <p:sp>
        <p:nvSpPr>
          <p:cNvPr id="6" name="CaixaDeTexto 5">
            <a:extLst>
              <a:ext uri="{FF2B5EF4-FFF2-40B4-BE49-F238E27FC236}">
                <a16:creationId xmlns:a16="http://schemas.microsoft.com/office/drawing/2014/main" id="{B2BA721C-0954-2842-96D7-38C621BC52B6}"/>
              </a:ext>
            </a:extLst>
          </p:cNvPr>
          <p:cNvSpPr txBox="1"/>
          <p:nvPr/>
        </p:nvSpPr>
        <p:spPr>
          <a:xfrm>
            <a:off x="1778209" y="5918908"/>
            <a:ext cx="4792824" cy="565146"/>
          </a:xfrm>
          <a:prstGeom prst="rect">
            <a:avLst/>
          </a:prstGeom>
          <a:noFill/>
          <a:ln>
            <a:noFill/>
          </a:ln>
          <a:effectLst/>
        </p:spPr>
        <p:txBody>
          <a:bodyPr wrap="square" lIns="0" tIns="36000" rIns="0" bIns="36000">
            <a:spAutoFit/>
          </a:bodyPr>
          <a:lstStyle/>
          <a:p>
            <a:pPr algn="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“Abre” (1974), dos </a:t>
            </a:r>
            <a:r>
              <a:rPr lang="pt-BR" sz="1600" b="1" dirty="0">
                <a:solidFill>
                  <a:srgbClr val="2F2F2E"/>
                </a:solidFill>
                <a:latin typeface="Roboto" panose="02000000000000000000" pitchFamily="2" charset="0"/>
                <a:ea typeface="Roboto" panose="02000000000000000000" pitchFamily="2" charset="0"/>
                <a:cs typeface="Roboto" panose="02000000000000000000" pitchFamily="2" charset="0"/>
              </a:rPr>
              <a:t>Poemóbiles</a:t>
            </a: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 de Augusto de Campos e Julio Plaza. Peça escultórica.</a:t>
            </a:r>
            <a:endParaRPr lang="pt-BR" sz="1600" dirty="0">
              <a:latin typeface="Roboto" panose="02000000000000000000" pitchFamily="2" charset="0"/>
              <a:ea typeface="Roboto" panose="02000000000000000000" pitchFamily="2" charset="0"/>
              <a:cs typeface="Roboto" panose="02000000000000000000" pitchFamily="2" charset="0"/>
            </a:endParaRPr>
          </a:p>
        </p:txBody>
      </p:sp>
      <p:sp>
        <p:nvSpPr>
          <p:cNvPr id="7" name="CaixaDeTexto 6">
            <a:extLst>
              <a:ext uri="{FF2B5EF4-FFF2-40B4-BE49-F238E27FC236}">
                <a16:creationId xmlns:a16="http://schemas.microsoft.com/office/drawing/2014/main" id="{ECE1AC82-735E-4110-97D4-ED30FBB55C2D}"/>
              </a:ext>
            </a:extLst>
          </p:cNvPr>
          <p:cNvSpPr txBox="1"/>
          <p:nvPr/>
        </p:nvSpPr>
        <p:spPr>
          <a:xfrm rot="16200000">
            <a:off x="9625095" y="2708621"/>
            <a:ext cx="4743058" cy="123111"/>
          </a:xfrm>
          <a:prstGeom prst="rect">
            <a:avLst/>
          </a:prstGeom>
          <a:noFill/>
        </p:spPr>
        <p:txBody>
          <a:bodyPr wrap="square" lIns="0" tIns="0" rIns="0" bIns="0" anchor="b">
            <a:spAutoFit/>
          </a:bodyPr>
          <a:lstStyle/>
          <a:p>
            <a:r>
              <a:rPr lang="pt-BR" sz="800" dirty="0">
                <a:latin typeface="Roboto" panose="02000000000000000000" pitchFamily="2" charset="0"/>
                <a:ea typeface="Roboto" panose="02000000000000000000" pitchFamily="2" charset="0"/>
                <a:cs typeface="Roboto" panose="02000000000000000000" pitchFamily="2" charset="0"/>
              </a:rPr>
              <a:t>OBRA ABRE, DE POEMÓBILES, DE AUGUSTO DE CAMPOS E JULIO PLAZA, 1974. PEÇAS ESCULTÓRICAS</a:t>
            </a:r>
          </a:p>
        </p:txBody>
      </p:sp>
      <p:sp>
        <p:nvSpPr>
          <p:cNvPr id="13" name="CaixaDeTexto 12">
            <a:extLst>
              <a:ext uri="{FF2B5EF4-FFF2-40B4-BE49-F238E27FC236}">
                <a16:creationId xmlns:a16="http://schemas.microsoft.com/office/drawing/2014/main" id="{9382EA45-92DF-60AD-2DD7-1C0013A07A32}"/>
              </a:ext>
            </a:extLst>
          </p:cNvPr>
          <p:cNvSpPr txBox="1"/>
          <p:nvPr/>
        </p:nvSpPr>
        <p:spPr>
          <a:xfrm>
            <a:off x="609600" y="1611455"/>
            <a:ext cx="5669902" cy="4034951"/>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O poema “Abre” faz parte da obra </a:t>
            </a:r>
            <a:r>
              <a:rPr lang="pt-BR" sz="1800" b="1" dirty="0">
                <a:latin typeface="Roboto" panose="02000000000000000000" pitchFamily="2" charset="0"/>
                <a:ea typeface="Roboto" panose="02000000000000000000" pitchFamily="2" charset="0"/>
                <a:cs typeface="Roboto" panose="02000000000000000000" pitchFamily="2" charset="0"/>
              </a:rPr>
              <a:t>Poemóbiles</a:t>
            </a:r>
            <a:r>
              <a:rPr lang="pt-BR" sz="1800" dirty="0">
                <a:latin typeface="Roboto" panose="02000000000000000000" pitchFamily="2" charset="0"/>
                <a:ea typeface="Roboto" panose="02000000000000000000" pitchFamily="2" charset="0"/>
                <a:cs typeface="Roboto" panose="02000000000000000000" pitchFamily="2" charset="0"/>
              </a:rPr>
              <a:t>, de autoria de Augusto de Campos e Julio Plaza.	Trata-se de composições em que as palavras são lançadas no espaço, ocupando a tridimensionalidade. Como materialidades, foram utilizados recortes e colagens, explorando figuras geométricas, cores vibrantes, letras e palavras.</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Ambos os autores fizeram parte do movimento de arte concreta no Brasil, que se desenvolveu com a chegada de novas mídias, como o vídeo e que também influenciaram a poesia, a música, as artes visuais e, posteriormente, os artistas do </a:t>
            </a:r>
            <a:r>
              <a:rPr lang="pt-BR" sz="1800" i="1" dirty="0">
                <a:latin typeface="Roboto" panose="02000000000000000000" pitchFamily="2" charset="0"/>
                <a:ea typeface="Roboto" panose="02000000000000000000" pitchFamily="2" charset="0"/>
                <a:cs typeface="Roboto" panose="02000000000000000000" pitchFamily="2" charset="0"/>
              </a:rPr>
              <a:t>design</a:t>
            </a:r>
            <a:r>
              <a:rPr lang="pt-BR" sz="1800" dirty="0">
                <a:latin typeface="Roboto" panose="02000000000000000000" pitchFamily="2" charset="0"/>
                <a:ea typeface="Roboto" panose="02000000000000000000" pitchFamily="2" charset="0"/>
                <a:cs typeface="Roboto" panose="02000000000000000000" pitchFamily="2" charset="0"/>
              </a:rPr>
              <a:t> e da moda. </a:t>
            </a:r>
          </a:p>
        </p:txBody>
      </p:sp>
      <p:pic>
        <p:nvPicPr>
          <p:cNvPr id="9" name="Imagem 8">
            <a:extLst>
              <a:ext uri="{FF2B5EF4-FFF2-40B4-BE49-F238E27FC236}">
                <a16:creationId xmlns:a16="http://schemas.microsoft.com/office/drawing/2014/main" id="{FD76E7F1-A4DA-2297-033E-660F40C8F98C}"/>
              </a:ext>
            </a:extLst>
          </p:cNvPr>
          <p:cNvPicPr>
            <a:picLocks noChangeAspect="1"/>
          </p:cNvPicPr>
          <p:nvPr/>
        </p:nvPicPr>
        <p:blipFill>
          <a:blip r:embed="rId2"/>
          <a:stretch>
            <a:fillRect/>
          </a:stretch>
        </p:blipFill>
        <p:spPr>
          <a:xfrm>
            <a:off x="6756560" y="435971"/>
            <a:ext cx="5121999" cy="5986057"/>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2562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1</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0" u="none" strike="noStrike" kern="1200" cap="none" spc="0" normalizeH="0" baseline="0" noProof="0" dirty="0">
                <a:ln>
                  <a:noFill/>
                </a:ln>
                <a:solidFill>
                  <a:schemeClr val="accent1"/>
                </a:solidFill>
                <a:effectLst/>
                <a:uLnTx/>
                <a:uFillTx/>
                <a:latin typeface="Posterama"/>
                <a:ea typeface="+mj-ea"/>
                <a:cs typeface="+mj-cs"/>
              </a:rPr>
              <a:t>Artes integradas</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0" y="930815"/>
            <a:ext cx="591312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Visual e verbal</a:t>
            </a:r>
          </a:p>
        </p:txBody>
      </p:sp>
      <p:sp>
        <p:nvSpPr>
          <p:cNvPr id="13" name="CaixaDeTexto 12">
            <a:extLst>
              <a:ext uri="{FF2B5EF4-FFF2-40B4-BE49-F238E27FC236}">
                <a16:creationId xmlns:a16="http://schemas.microsoft.com/office/drawing/2014/main" id="{9382EA45-92DF-60AD-2DD7-1C0013A07A32}"/>
              </a:ext>
            </a:extLst>
          </p:cNvPr>
          <p:cNvSpPr txBox="1"/>
          <p:nvPr/>
        </p:nvSpPr>
        <p:spPr>
          <a:xfrm>
            <a:off x="609600" y="1611455"/>
            <a:ext cx="10972800" cy="683264"/>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O poema concreto implica uma forma de fazer poesia que exige a valorização da visualidade de formas, linhas, cores e palavras. Estes são alguns critérios que podem nortear esse tipo de composição:</a:t>
            </a:r>
          </a:p>
        </p:txBody>
      </p:sp>
      <p:sp>
        <p:nvSpPr>
          <p:cNvPr id="4" name="Balão de Fala: Retângulo com Cantos Arredondados 3">
            <a:extLst>
              <a:ext uri="{FF2B5EF4-FFF2-40B4-BE49-F238E27FC236}">
                <a16:creationId xmlns:a16="http://schemas.microsoft.com/office/drawing/2014/main" id="{341728A8-7481-8BC4-9924-EE7B653B0EC2}"/>
              </a:ext>
            </a:extLst>
          </p:cNvPr>
          <p:cNvSpPr/>
          <p:nvPr/>
        </p:nvSpPr>
        <p:spPr>
          <a:xfrm>
            <a:off x="740228" y="2480110"/>
            <a:ext cx="3279126" cy="1746654"/>
          </a:xfrm>
          <a:prstGeom prst="wedgeRoundRectCallout">
            <a:avLst>
              <a:gd name="adj1" fmla="val -19895"/>
              <a:gd name="adj2" fmla="val 50407"/>
              <a:gd name="adj3" fmla="val 16667"/>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pt-BR" sz="1800" b="0"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As palavras podem ter sons diferentes ao serem pronunciadas.</a:t>
            </a:r>
          </a:p>
        </p:txBody>
      </p:sp>
      <p:sp>
        <p:nvSpPr>
          <p:cNvPr id="8" name="Balão de Fala: Retângulo com Cantos Arredondados 7">
            <a:extLst>
              <a:ext uri="{FF2B5EF4-FFF2-40B4-BE49-F238E27FC236}">
                <a16:creationId xmlns:a16="http://schemas.microsoft.com/office/drawing/2014/main" id="{3516F569-7BFF-EF77-7FA1-D99464056CFB}"/>
              </a:ext>
            </a:extLst>
          </p:cNvPr>
          <p:cNvSpPr/>
          <p:nvPr/>
        </p:nvSpPr>
        <p:spPr>
          <a:xfrm>
            <a:off x="4467929" y="2490640"/>
            <a:ext cx="3279126" cy="1736123"/>
          </a:xfrm>
          <a:prstGeom prst="wedgeRoundRectCallout">
            <a:avLst>
              <a:gd name="adj1" fmla="val -19895"/>
              <a:gd name="adj2" fmla="val 50407"/>
              <a:gd name="adj3" fmla="val 16667"/>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pt-BR" sz="1800" b="0"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Uma palavra, ou um conjunto delas, pode sugerir uma forma, que não precisa ser figurativa.</a:t>
            </a:r>
          </a:p>
        </p:txBody>
      </p:sp>
      <p:sp>
        <p:nvSpPr>
          <p:cNvPr id="10" name="Balão de Fala: Retângulo com Cantos Arredondados 9">
            <a:extLst>
              <a:ext uri="{FF2B5EF4-FFF2-40B4-BE49-F238E27FC236}">
                <a16:creationId xmlns:a16="http://schemas.microsoft.com/office/drawing/2014/main" id="{FB25D183-9D19-F99D-9077-FF1B06EEE3F2}"/>
              </a:ext>
            </a:extLst>
          </p:cNvPr>
          <p:cNvSpPr/>
          <p:nvPr/>
        </p:nvSpPr>
        <p:spPr>
          <a:xfrm>
            <a:off x="8195630" y="2493538"/>
            <a:ext cx="3279126" cy="1733225"/>
          </a:xfrm>
          <a:prstGeom prst="wedgeRoundRectCallout">
            <a:avLst>
              <a:gd name="adj1" fmla="val -19895"/>
              <a:gd name="adj2" fmla="val 50407"/>
              <a:gd name="adj3" fmla="val 16667"/>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pt-BR" sz="1800" b="0"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As formas geométricas também são muito usadas na arte concreta.</a:t>
            </a:r>
          </a:p>
        </p:txBody>
      </p:sp>
      <p:sp>
        <p:nvSpPr>
          <p:cNvPr id="14" name="Balão de Fala: Retângulo com Cantos Arredondados 13">
            <a:extLst>
              <a:ext uri="{FF2B5EF4-FFF2-40B4-BE49-F238E27FC236}">
                <a16:creationId xmlns:a16="http://schemas.microsoft.com/office/drawing/2014/main" id="{C1AD5A5C-BF85-067F-1BCE-DB3105D144F5}"/>
              </a:ext>
            </a:extLst>
          </p:cNvPr>
          <p:cNvSpPr/>
          <p:nvPr/>
        </p:nvSpPr>
        <p:spPr>
          <a:xfrm>
            <a:off x="740227" y="4422762"/>
            <a:ext cx="3279126" cy="1733225"/>
          </a:xfrm>
          <a:prstGeom prst="wedgeRoundRectCallout">
            <a:avLst>
              <a:gd name="adj1" fmla="val -19895"/>
              <a:gd name="adj2" fmla="val 50407"/>
              <a:gd name="adj3" fmla="val 16667"/>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pt-BR" sz="1800" b="0"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É possível separar as sílabas e fazer desenhos colocando partes das palavras em espaços diferentes da folha de papel.</a:t>
            </a:r>
          </a:p>
        </p:txBody>
      </p:sp>
      <p:sp>
        <p:nvSpPr>
          <p:cNvPr id="15" name="Balão de Fala: Retângulo com Cantos Arredondados 14">
            <a:extLst>
              <a:ext uri="{FF2B5EF4-FFF2-40B4-BE49-F238E27FC236}">
                <a16:creationId xmlns:a16="http://schemas.microsoft.com/office/drawing/2014/main" id="{70739DDD-90B8-EFF6-D72E-5D311FCDB3A8}"/>
              </a:ext>
            </a:extLst>
          </p:cNvPr>
          <p:cNvSpPr/>
          <p:nvPr/>
        </p:nvSpPr>
        <p:spPr>
          <a:xfrm>
            <a:off x="4467929" y="4422762"/>
            <a:ext cx="3279126" cy="1733225"/>
          </a:xfrm>
          <a:prstGeom prst="wedgeRoundRectCallout">
            <a:avLst>
              <a:gd name="adj1" fmla="val -19895"/>
              <a:gd name="adj2" fmla="val 50407"/>
              <a:gd name="adj3" fmla="val 16667"/>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kern="0" dirty="0">
                <a:solidFill>
                  <a:prstClr val="white"/>
                </a:solidFill>
                <a:latin typeface="Roboto" panose="02000000000000000000" pitchFamily="2" charset="0"/>
                <a:ea typeface="Roboto" panose="02000000000000000000" pitchFamily="2" charset="0"/>
                <a:cs typeface="Roboto" panose="02000000000000000000" pitchFamily="2" charset="0"/>
              </a:rPr>
              <a:t>Uma</a:t>
            </a:r>
            <a:r>
              <a:rPr kumimoji="0" lang="pt-BR" sz="1800" b="0"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mesma palavra pode ter vários sentidos, dependendo do contexto em que é colocada.</a:t>
            </a:r>
          </a:p>
        </p:txBody>
      </p:sp>
      <p:sp>
        <p:nvSpPr>
          <p:cNvPr id="16" name="Balão de Fala: Retângulo com Cantos Arredondados 15">
            <a:extLst>
              <a:ext uri="{FF2B5EF4-FFF2-40B4-BE49-F238E27FC236}">
                <a16:creationId xmlns:a16="http://schemas.microsoft.com/office/drawing/2014/main" id="{DC269797-A6D4-2991-AA07-7561EFFF18CB}"/>
              </a:ext>
            </a:extLst>
          </p:cNvPr>
          <p:cNvSpPr/>
          <p:nvPr/>
        </p:nvSpPr>
        <p:spPr>
          <a:xfrm>
            <a:off x="8172649" y="4422762"/>
            <a:ext cx="3279124" cy="1733225"/>
          </a:xfrm>
          <a:prstGeom prst="wedgeRoundRectCallout">
            <a:avLst>
              <a:gd name="adj1" fmla="val -19895"/>
              <a:gd name="adj2" fmla="val 50407"/>
              <a:gd name="adj3" fmla="val 16667"/>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pt-BR" sz="1800" b="0"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Rimas de palavras em versos não são obrigatórias.</a:t>
            </a:r>
          </a:p>
        </p:txBody>
      </p:sp>
    </p:spTree>
    <p:extLst>
      <p:ext uri="{BB962C8B-B14F-4D97-AF65-F5344CB8AC3E}">
        <p14:creationId xmlns:p14="http://schemas.microsoft.com/office/powerpoint/2010/main" val="1430772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BD036D62-4ADA-6488-B675-421A1A7C84E6}"/>
              </a:ext>
            </a:extLst>
          </p:cNvPr>
          <p:cNvPicPr>
            <a:picLocks noChangeAspect="1"/>
          </p:cNvPicPr>
          <p:nvPr/>
        </p:nvPicPr>
        <p:blipFill>
          <a:blip r:embed="rId2"/>
          <a:stretch>
            <a:fillRect/>
          </a:stretch>
        </p:blipFill>
        <p:spPr>
          <a:xfrm>
            <a:off x="5767610" y="1556825"/>
            <a:ext cx="6424390" cy="5023459"/>
          </a:xfrm>
          <a:prstGeom prst="rect">
            <a:avLst/>
          </a:prstGeom>
          <a:effectLst>
            <a:outerShdw blurRad="50800" dist="38100" dir="13500000" algn="br"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1</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0" u="none" strike="noStrike" kern="1200" cap="none" spc="0" normalizeH="0" baseline="0" noProof="0" dirty="0">
                <a:ln>
                  <a:noFill/>
                </a:ln>
                <a:solidFill>
                  <a:schemeClr val="accent1"/>
                </a:solidFill>
                <a:effectLst/>
                <a:uLnTx/>
                <a:uFillTx/>
                <a:latin typeface="Posterama"/>
                <a:ea typeface="+mj-ea"/>
                <a:cs typeface="+mj-cs"/>
              </a:rPr>
              <a:t>Artes visuais</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0" y="930815"/>
            <a:ext cx="591312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Fotografia abstrata</a:t>
            </a:r>
          </a:p>
        </p:txBody>
      </p:sp>
      <p:sp>
        <p:nvSpPr>
          <p:cNvPr id="6" name="CaixaDeTexto 5">
            <a:extLst>
              <a:ext uri="{FF2B5EF4-FFF2-40B4-BE49-F238E27FC236}">
                <a16:creationId xmlns:a16="http://schemas.microsoft.com/office/drawing/2014/main" id="{B2BA721C-0954-2842-96D7-38C621BC52B6}"/>
              </a:ext>
            </a:extLst>
          </p:cNvPr>
          <p:cNvSpPr txBox="1"/>
          <p:nvPr/>
        </p:nvSpPr>
        <p:spPr>
          <a:xfrm>
            <a:off x="1988066" y="5853063"/>
            <a:ext cx="3638939" cy="565146"/>
          </a:xfrm>
          <a:prstGeom prst="rect">
            <a:avLst/>
          </a:prstGeom>
          <a:noFill/>
          <a:ln>
            <a:noFill/>
          </a:ln>
          <a:effectLst/>
        </p:spPr>
        <p:txBody>
          <a:bodyPr wrap="square" lIns="0" tIns="36000" rIns="0" bIns="36000">
            <a:spAutoFit/>
          </a:bodyPr>
          <a:lstStyle/>
          <a:p>
            <a:pPr algn="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a:t>
            </a:r>
            <a:r>
              <a:rPr lang="pt-BR" sz="1600" b="1" dirty="0">
                <a:solidFill>
                  <a:srgbClr val="2F2F2E"/>
                </a:solidFill>
                <a:latin typeface="Roboto" panose="02000000000000000000" pitchFamily="2" charset="0"/>
                <a:ea typeface="Roboto" panose="02000000000000000000" pitchFamily="2" charset="0"/>
                <a:cs typeface="Roboto" panose="02000000000000000000" pitchFamily="2" charset="0"/>
              </a:rPr>
              <a:t>Sem título</a:t>
            </a: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 1949, fotografia abstrata de Geraldo de Barros.</a:t>
            </a:r>
            <a:endParaRPr lang="pt-BR" sz="1600" dirty="0">
              <a:latin typeface="Roboto" panose="02000000000000000000" pitchFamily="2" charset="0"/>
              <a:ea typeface="Roboto" panose="02000000000000000000" pitchFamily="2" charset="0"/>
              <a:cs typeface="Roboto" panose="02000000000000000000" pitchFamily="2" charset="0"/>
            </a:endParaRPr>
          </a:p>
        </p:txBody>
      </p:sp>
      <p:sp>
        <p:nvSpPr>
          <p:cNvPr id="7" name="CaixaDeTexto 6">
            <a:extLst>
              <a:ext uri="{FF2B5EF4-FFF2-40B4-BE49-F238E27FC236}">
                <a16:creationId xmlns:a16="http://schemas.microsoft.com/office/drawing/2014/main" id="{ECE1AC82-735E-4110-97D4-ED30FBB55C2D}"/>
              </a:ext>
            </a:extLst>
          </p:cNvPr>
          <p:cNvSpPr txBox="1"/>
          <p:nvPr/>
        </p:nvSpPr>
        <p:spPr>
          <a:xfrm>
            <a:off x="9077711" y="1360725"/>
            <a:ext cx="3023657" cy="123111"/>
          </a:xfrm>
          <a:prstGeom prst="rect">
            <a:avLst/>
          </a:prstGeom>
          <a:noFill/>
        </p:spPr>
        <p:txBody>
          <a:bodyPr wrap="square" lIns="0" tIns="0" rIns="0" bIns="0" anchor="b">
            <a:spAutoFit/>
          </a:bodyPr>
          <a:lstStyle/>
          <a:p>
            <a:pPr algn="r"/>
            <a:r>
              <a:rPr lang="pt-BR" sz="800" dirty="0">
                <a:latin typeface="Roboto" panose="02000000000000000000" pitchFamily="2" charset="0"/>
                <a:ea typeface="Roboto" panose="02000000000000000000" pitchFamily="2" charset="0"/>
                <a:cs typeface="Roboto" panose="02000000000000000000" pitchFamily="2" charset="0"/>
              </a:rPr>
              <a:t>GERALDO DE BARROS/ACERVO INSTITUTO MOREIRA SALLES</a:t>
            </a:r>
          </a:p>
        </p:txBody>
      </p:sp>
      <p:sp>
        <p:nvSpPr>
          <p:cNvPr id="13" name="CaixaDeTexto 12">
            <a:extLst>
              <a:ext uri="{FF2B5EF4-FFF2-40B4-BE49-F238E27FC236}">
                <a16:creationId xmlns:a16="http://schemas.microsoft.com/office/drawing/2014/main" id="{9382EA45-92DF-60AD-2DD7-1C0013A07A32}"/>
              </a:ext>
            </a:extLst>
          </p:cNvPr>
          <p:cNvSpPr txBox="1"/>
          <p:nvPr/>
        </p:nvSpPr>
        <p:spPr>
          <a:xfrm>
            <a:off x="541176" y="1556825"/>
            <a:ext cx="4945224" cy="4339650"/>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Geraldo de Barros utilizava, em suas fotoformas, imagens abstratas e figurativas. Um tema simples do cotidiano podia se tornar o motivo principal de uma fotografia ou composição.</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A fotografia abstrata compreende um olhar atento a tudo, por meio do qual é possível procurar e encontrar poesia nas cenas mais singelas ao redor. Muitas vezes, as formas já estão lá, mas é preciso um olhar atento, como o de um fotógrafo, para saber capturar uma cena e toda a sua poesia, criando, assim, uma imagem artística.</a:t>
            </a:r>
          </a:p>
          <a:p>
            <a:pPr indent="457200" algn="just">
              <a:lnSpc>
                <a:spcPct val="110000"/>
              </a:lnSpc>
              <a:buNone/>
            </a:pPr>
            <a:endParaRPr lang="pt-BR" sz="18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961424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BDCAEC73-A415-468C-6B0A-1CD809611A1F}"/>
              </a:ext>
            </a:extLst>
          </p:cNvPr>
          <p:cNvPicPr>
            <a:picLocks noChangeAspect="1"/>
          </p:cNvPicPr>
          <p:nvPr/>
        </p:nvPicPr>
        <p:blipFill>
          <a:blip r:embed="rId2"/>
          <a:stretch>
            <a:fillRect/>
          </a:stretch>
        </p:blipFill>
        <p:spPr>
          <a:xfrm>
            <a:off x="8248261" y="534906"/>
            <a:ext cx="3943739" cy="5973849"/>
          </a:xfrm>
          <a:prstGeom prst="rect">
            <a:avLst/>
          </a:prstGeom>
          <a:effectLst>
            <a:outerShdw blurRad="50800" dist="38100" dir="13500000" algn="br"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1</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0" u="none" strike="noStrike" kern="1200" cap="none" spc="0" normalizeH="0" baseline="0" noProof="0" dirty="0">
                <a:ln>
                  <a:noFill/>
                </a:ln>
                <a:solidFill>
                  <a:schemeClr val="accent1"/>
                </a:solidFill>
                <a:effectLst/>
                <a:uLnTx/>
                <a:uFillTx/>
                <a:latin typeface="Posterama"/>
                <a:ea typeface="+mj-ea"/>
                <a:cs typeface="+mj-cs"/>
              </a:rPr>
              <a:t>Teatro, gestos e palavras</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0" y="930815"/>
            <a:ext cx="591312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A arte do silêncio e do gesto</a:t>
            </a:r>
          </a:p>
        </p:txBody>
      </p:sp>
      <p:sp>
        <p:nvSpPr>
          <p:cNvPr id="6" name="CaixaDeTexto 5">
            <a:extLst>
              <a:ext uri="{FF2B5EF4-FFF2-40B4-BE49-F238E27FC236}">
                <a16:creationId xmlns:a16="http://schemas.microsoft.com/office/drawing/2014/main" id="{B2BA721C-0954-2842-96D7-38C621BC52B6}"/>
              </a:ext>
            </a:extLst>
          </p:cNvPr>
          <p:cNvSpPr txBox="1"/>
          <p:nvPr/>
        </p:nvSpPr>
        <p:spPr>
          <a:xfrm>
            <a:off x="3293707" y="5473785"/>
            <a:ext cx="4794118" cy="565146"/>
          </a:xfrm>
          <a:prstGeom prst="rect">
            <a:avLst/>
          </a:prstGeom>
          <a:noFill/>
          <a:ln>
            <a:noFill/>
          </a:ln>
          <a:effectLst/>
        </p:spPr>
        <p:txBody>
          <a:bodyPr wrap="square" lIns="0" tIns="36000" rIns="0" bIns="36000">
            <a:spAutoFit/>
          </a:bodyPr>
          <a:lstStyle/>
          <a:p>
            <a:pPr algn="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Cena da atriz e dramaturga Denise Stoklos durante a peça </a:t>
            </a:r>
            <a:r>
              <a:rPr lang="pt-BR" sz="1600" b="1" dirty="0">
                <a:solidFill>
                  <a:srgbClr val="2F2F2E"/>
                </a:solidFill>
                <a:latin typeface="Roboto" panose="02000000000000000000" pitchFamily="2" charset="0"/>
                <a:ea typeface="Roboto" panose="02000000000000000000" pitchFamily="2" charset="0"/>
                <a:cs typeface="Roboto" panose="02000000000000000000" pitchFamily="2" charset="0"/>
              </a:rPr>
              <a:t>Desobediência civil</a:t>
            </a: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 em Curitiba, 1998.</a:t>
            </a:r>
            <a:endParaRPr lang="pt-BR" sz="1600" dirty="0">
              <a:latin typeface="Roboto" panose="02000000000000000000" pitchFamily="2" charset="0"/>
              <a:ea typeface="Roboto" panose="02000000000000000000" pitchFamily="2" charset="0"/>
              <a:cs typeface="Roboto" panose="02000000000000000000" pitchFamily="2" charset="0"/>
            </a:endParaRPr>
          </a:p>
        </p:txBody>
      </p:sp>
      <p:sp>
        <p:nvSpPr>
          <p:cNvPr id="7" name="CaixaDeTexto 6">
            <a:extLst>
              <a:ext uri="{FF2B5EF4-FFF2-40B4-BE49-F238E27FC236}">
                <a16:creationId xmlns:a16="http://schemas.microsoft.com/office/drawing/2014/main" id="{ECE1AC82-735E-4110-97D4-ED30FBB55C2D}"/>
              </a:ext>
            </a:extLst>
          </p:cNvPr>
          <p:cNvSpPr txBox="1"/>
          <p:nvPr/>
        </p:nvSpPr>
        <p:spPr>
          <a:xfrm rot="16200000">
            <a:off x="7289523" y="1312887"/>
            <a:ext cx="1679074" cy="123111"/>
          </a:xfrm>
          <a:prstGeom prst="rect">
            <a:avLst/>
          </a:prstGeom>
          <a:noFill/>
        </p:spPr>
        <p:txBody>
          <a:bodyPr wrap="square" lIns="0" tIns="0" rIns="0" bIns="0" anchor="b">
            <a:spAutoFit/>
          </a:bodyPr>
          <a:lstStyle/>
          <a:p>
            <a:pPr algn="r"/>
            <a:r>
              <a:rPr lang="pt-BR" sz="800" dirty="0">
                <a:latin typeface="Roboto" panose="02000000000000000000" pitchFamily="2" charset="0"/>
                <a:ea typeface="Roboto" panose="02000000000000000000" pitchFamily="2" charset="0"/>
                <a:cs typeface="Roboto" panose="02000000000000000000" pitchFamily="2" charset="0"/>
              </a:rPr>
              <a:t>CLEO VELLEDA/FOLHAPRESS</a:t>
            </a:r>
          </a:p>
        </p:txBody>
      </p:sp>
      <p:sp>
        <p:nvSpPr>
          <p:cNvPr id="13" name="CaixaDeTexto 12">
            <a:extLst>
              <a:ext uri="{FF2B5EF4-FFF2-40B4-BE49-F238E27FC236}">
                <a16:creationId xmlns:a16="http://schemas.microsoft.com/office/drawing/2014/main" id="{9382EA45-92DF-60AD-2DD7-1C0013A07A32}"/>
              </a:ext>
            </a:extLst>
          </p:cNvPr>
          <p:cNvSpPr txBox="1"/>
          <p:nvPr/>
        </p:nvSpPr>
        <p:spPr>
          <a:xfrm>
            <a:off x="490250" y="1504915"/>
            <a:ext cx="7385950" cy="3730252"/>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Os gestos e as palavras são elementos que fundamentam a linguagem teatral e podem ocorrer de formas distintas: explorando-se o gesto pela mímica, em uma linguagem não verbal; em diálogos entre os atores; ou mesmo em um monólogo; ou seja, um texto dramático interpretado por um único ator ou uma única atriz em cena.</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Denise Stoklos criou um estilo próprio de fazer teatro e fundamenta seu trabalho na figura do ator, que comunica algo a alguém. A atriz criou, assim, uma simbologia cênica, que instiga o público a desvelar as mensagens de seus espetáculos, alguns dos quais são baseados na ideia de espetáculo solo.</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A forma teatral defendida por ela articula ritmicamente o corpo  e a voz, a fim de instigar o espectador a ter diferentes percepções.</a:t>
            </a:r>
          </a:p>
        </p:txBody>
      </p:sp>
    </p:spTree>
    <p:extLst>
      <p:ext uri="{BB962C8B-B14F-4D97-AF65-F5344CB8AC3E}">
        <p14:creationId xmlns:p14="http://schemas.microsoft.com/office/powerpoint/2010/main" val="95645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D5EFA634-464F-220C-DCBF-3798E21A8A96}"/>
              </a:ext>
            </a:extLst>
          </p:cNvPr>
          <p:cNvPicPr>
            <a:picLocks noChangeAspect="1"/>
          </p:cNvPicPr>
          <p:nvPr/>
        </p:nvPicPr>
        <p:blipFill>
          <a:blip r:embed="rId2"/>
          <a:stretch>
            <a:fillRect/>
          </a:stretch>
        </p:blipFill>
        <p:spPr>
          <a:xfrm>
            <a:off x="-18857" y="1650758"/>
            <a:ext cx="6465018" cy="4909315"/>
          </a:xfrm>
          <a:prstGeom prst="rect">
            <a:avLst/>
          </a:prstGeom>
          <a:effectLst>
            <a:outerShdw blurRad="50800" dist="38100" dir="18900000" algn="bl"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1</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0" u="none" strike="noStrike" kern="1200" cap="none" spc="0" normalizeH="0" baseline="0" noProof="0" dirty="0">
                <a:ln>
                  <a:noFill/>
                </a:ln>
                <a:solidFill>
                  <a:schemeClr val="accent1"/>
                </a:solidFill>
                <a:effectLst/>
                <a:uLnTx/>
                <a:uFillTx/>
                <a:latin typeface="Posterama"/>
                <a:ea typeface="+mj-ea"/>
                <a:cs typeface="+mj-cs"/>
              </a:rPr>
              <a:t>Teatro, gestos e palavras</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0" y="930815"/>
            <a:ext cx="591312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A arte do silêncio e do gesto</a:t>
            </a:r>
          </a:p>
        </p:txBody>
      </p:sp>
      <p:sp>
        <p:nvSpPr>
          <p:cNvPr id="6" name="CaixaDeTexto 5">
            <a:extLst>
              <a:ext uri="{FF2B5EF4-FFF2-40B4-BE49-F238E27FC236}">
                <a16:creationId xmlns:a16="http://schemas.microsoft.com/office/drawing/2014/main" id="{B2BA721C-0954-2842-96D7-38C621BC52B6}"/>
              </a:ext>
            </a:extLst>
          </p:cNvPr>
          <p:cNvSpPr txBox="1"/>
          <p:nvPr/>
        </p:nvSpPr>
        <p:spPr>
          <a:xfrm>
            <a:off x="6643397" y="5681568"/>
            <a:ext cx="5290456" cy="565146"/>
          </a:xfrm>
          <a:prstGeom prst="rect">
            <a:avLst/>
          </a:prstGeom>
          <a:noFill/>
          <a:ln>
            <a:noFill/>
          </a:ln>
          <a:effectLst/>
        </p:spPr>
        <p:txBody>
          <a:bodyPr wrap="square" lIns="0" tIns="36000" rIns="0" bIns="36000">
            <a:spAutoFit/>
          </a:bodyPr>
          <a:lstStyle/>
          <a:p>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Cena da personagem Bip, criada pelo mímico Marcel Marceau (1923-2007). Fotografia de 1997.</a:t>
            </a:r>
            <a:endParaRPr lang="pt-BR" sz="1600" dirty="0">
              <a:latin typeface="Roboto" panose="02000000000000000000" pitchFamily="2" charset="0"/>
              <a:ea typeface="Roboto" panose="02000000000000000000" pitchFamily="2" charset="0"/>
              <a:cs typeface="Roboto" panose="02000000000000000000" pitchFamily="2" charset="0"/>
            </a:endParaRPr>
          </a:p>
        </p:txBody>
      </p:sp>
      <p:sp>
        <p:nvSpPr>
          <p:cNvPr id="7" name="CaixaDeTexto 6">
            <a:extLst>
              <a:ext uri="{FF2B5EF4-FFF2-40B4-BE49-F238E27FC236}">
                <a16:creationId xmlns:a16="http://schemas.microsoft.com/office/drawing/2014/main" id="{ECE1AC82-735E-4110-97D4-ED30FBB55C2D}"/>
              </a:ext>
            </a:extLst>
          </p:cNvPr>
          <p:cNvSpPr txBox="1"/>
          <p:nvPr/>
        </p:nvSpPr>
        <p:spPr>
          <a:xfrm>
            <a:off x="76559" y="1475325"/>
            <a:ext cx="1679074" cy="123111"/>
          </a:xfrm>
          <a:prstGeom prst="rect">
            <a:avLst/>
          </a:prstGeom>
          <a:noFill/>
        </p:spPr>
        <p:txBody>
          <a:bodyPr wrap="square" lIns="0" tIns="0" rIns="0" bIns="0" anchor="b">
            <a:spAutoFit/>
          </a:bodyPr>
          <a:lstStyle/>
          <a:p>
            <a:r>
              <a:rPr lang="pt-BR" sz="800" dirty="0">
                <a:latin typeface="Roboto" panose="02000000000000000000" pitchFamily="2" charset="0"/>
                <a:ea typeface="Roboto" panose="02000000000000000000" pitchFamily="2" charset="0"/>
                <a:cs typeface="Roboto" panose="02000000000000000000" pitchFamily="2" charset="0"/>
              </a:rPr>
              <a:t>CLEO VELLEDA/FOLHAPRESS</a:t>
            </a:r>
          </a:p>
        </p:txBody>
      </p:sp>
      <p:sp>
        <p:nvSpPr>
          <p:cNvPr id="13" name="CaixaDeTexto 12">
            <a:extLst>
              <a:ext uri="{FF2B5EF4-FFF2-40B4-BE49-F238E27FC236}">
                <a16:creationId xmlns:a16="http://schemas.microsoft.com/office/drawing/2014/main" id="{9382EA45-92DF-60AD-2DD7-1C0013A07A32}"/>
              </a:ext>
            </a:extLst>
          </p:cNvPr>
          <p:cNvSpPr txBox="1"/>
          <p:nvPr/>
        </p:nvSpPr>
        <p:spPr>
          <a:xfrm>
            <a:off x="6979203" y="1540398"/>
            <a:ext cx="4603198" cy="3730252"/>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O mímico francês Marcel Marceau criou, na década de 1940, a personagem Bip, um palhaço com a cara pintada de branco, de olhos tristes e boca marcada de vermelho, que está sempre usando um casaco velho, calças justas e uma grande cartola cravada por uma rosa vermelha.</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Com gestos mágicos e envolventes, os atores e as atrizes, que têm a mímica como linguagem artística, comunicam e transmitem mensagens apenas com gestos e expressões.</a:t>
            </a:r>
          </a:p>
        </p:txBody>
      </p:sp>
    </p:spTree>
    <p:extLst>
      <p:ext uri="{BB962C8B-B14F-4D97-AF65-F5344CB8AC3E}">
        <p14:creationId xmlns:p14="http://schemas.microsoft.com/office/powerpoint/2010/main" val="2423324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B6D96A08-E4D2-5A68-AD46-AB359631F163}"/>
              </a:ext>
            </a:extLst>
          </p:cNvPr>
          <p:cNvPicPr>
            <a:picLocks noChangeAspect="1"/>
          </p:cNvPicPr>
          <p:nvPr/>
        </p:nvPicPr>
        <p:blipFill>
          <a:blip r:embed="rId2"/>
          <a:stretch>
            <a:fillRect/>
          </a:stretch>
        </p:blipFill>
        <p:spPr>
          <a:xfrm>
            <a:off x="7379452" y="611286"/>
            <a:ext cx="4812548" cy="5913339"/>
          </a:xfrm>
          <a:prstGeom prst="rect">
            <a:avLst/>
          </a:prstGeom>
          <a:ln w="3175">
            <a:solidFill>
              <a:schemeClr val="tx1"/>
            </a:solidFill>
          </a:ln>
          <a:effectLst>
            <a:outerShdw blurRad="50800" dist="38100" dir="13500000" algn="br"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1</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0" u="none" strike="noStrike" kern="1200" cap="none" spc="0" normalizeH="0" baseline="0" noProof="0" dirty="0">
                <a:ln>
                  <a:noFill/>
                </a:ln>
                <a:solidFill>
                  <a:schemeClr val="accent1"/>
                </a:solidFill>
                <a:effectLst/>
                <a:uLnTx/>
                <a:uFillTx/>
                <a:latin typeface="Posterama"/>
                <a:ea typeface="+mj-ea"/>
                <a:cs typeface="+mj-cs"/>
              </a:rPr>
              <a:t>Teatro, gestos e palavras</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0" y="930815"/>
            <a:ext cx="591312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Teatro Essencial</a:t>
            </a:r>
          </a:p>
        </p:txBody>
      </p:sp>
      <p:sp>
        <p:nvSpPr>
          <p:cNvPr id="6" name="CaixaDeTexto 5">
            <a:extLst>
              <a:ext uri="{FF2B5EF4-FFF2-40B4-BE49-F238E27FC236}">
                <a16:creationId xmlns:a16="http://schemas.microsoft.com/office/drawing/2014/main" id="{B2BA721C-0954-2842-96D7-38C621BC52B6}"/>
              </a:ext>
            </a:extLst>
          </p:cNvPr>
          <p:cNvSpPr txBox="1"/>
          <p:nvPr/>
        </p:nvSpPr>
        <p:spPr>
          <a:xfrm>
            <a:off x="1840465" y="5700326"/>
            <a:ext cx="5334779" cy="565146"/>
          </a:xfrm>
          <a:prstGeom prst="rect">
            <a:avLst/>
          </a:prstGeom>
          <a:noFill/>
          <a:ln>
            <a:noFill/>
          </a:ln>
          <a:effectLst/>
        </p:spPr>
        <p:txBody>
          <a:bodyPr wrap="square" lIns="0" tIns="36000" rIns="0" bIns="36000">
            <a:spAutoFit/>
          </a:bodyPr>
          <a:lstStyle/>
          <a:p>
            <a:pPr algn="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Cena da atriz Denise Stoklos no espetáculo </a:t>
            </a:r>
            <a:r>
              <a:rPr lang="pt-BR" sz="1600" b="1" dirty="0">
                <a:solidFill>
                  <a:srgbClr val="2F2F2E"/>
                </a:solidFill>
                <a:latin typeface="Roboto" panose="02000000000000000000" pitchFamily="2" charset="0"/>
                <a:ea typeface="Roboto" panose="02000000000000000000" pitchFamily="2" charset="0"/>
                <a:cs typeface="Roboto" panose="02000000000000000000" pitchFamily="2" charset="0"/>
              </a:rPr>
              <a:t>Desobediência civil</a:t>
            </a: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 em Curitiba (PR). Fotografia de 1998.</a:t>
            </a:r>
            <a:endParaRPr lang="pt-BR" sz="1600" dirty="0">
              <a:latin typeface="Roboto" panose="02000000000000000000" pitchFamily="2" charset="0"/>
              <a:ea typeface="Roboto" panose="02000000000000000000" pitchFamily="2" charset="0"/>
              <a:cs typeface="Roboto" panose="02000000000000000000" pitchFamily="2" charset="0"/>
            </a:endParaRPr>
          </a:p>
        </p:txBody>
      </p:sp>
      <p:sp>
        <p:nvSpPr>
          <p:cNvPr id="7" name="CaixaDeTexto 6">
            <a:extLst>
              <a:ext uri="{FF2B5EF4-FFF2-40B4-BE49-F238E27FC236}">
                <a16:creationId xmlns:a16="http://schemas.microsoft.com/office/drawing/2014/main" id="{ECE1AC82-735E-4110-97D4-ED30FBB55C2D}"/>
              </a:ext>
            </a:extLst>
          </p:cNvPr>
          <p:cNvSpPr txBox="1"/>
          <p:nvPr/>
        </p:nvSpPr>
        <p:spPr>
          <a:xfrm>
            <a:off x="10453832" y="425253"/>
            <a:ext cx="1679074" cy="123111"/>
          </a:xfrm>
          <a:prstGeom prst="rect">
            <a:avLst/>
          </a:prstGeom>
          <a:noFill/>
        </p:spPr>
        <p:txBody>
          <a:bodyPr wrap="square" lIns="0" tIns="0" rIns="0" bIns="0" anchor="b">
            <a:spAutoFit/>
          </a:bodyPr>
          <a:lstStyle/>
          <a:p>
            <a:pPr algn="r"/>
            <a:r>
              <a:rPr lang="pt-BR" sz="800" dirty="0">
                <a:latin typeface="Roboto" panose="02000000000000000000" pitchFamily="2" charset="0"/>
                <a:ea typeface="Roboto" panose="02000000000000000000" pitchFamily="2" charset="0"/>
                <a:cs typeface="Roboto" panose="02000000000000000000" pitchFamily="2" charset="0"/>
              </a:rPr>
              <a:t>CLEO VELLEDA/FOLHAPRESS</a:t>
            </a:r>
          </a:p>
        </p:txBody>
      </p:sp>
      <p:sp>
        <p:nvSpPr>
          <p:cNvPr id="13" name="CaixaDeTexto 12">
            <a:extLst>
              <a:ext uri="{FF2B5EF4-FFF2-40B4-BE49-F238E27FC236}">
                <a16:creationId xmlns:a16="http://schemas.microsoft.com/office/drawing/2014/main" id="{9382EA45-92DF-60AD-2DD7-1C0013A07A32}"/>
              </a:ext>
            </a:extLst>
          </p:cNvPr>
          <p:cNvSpPr txBox="1"/>
          <p:nvPr/>
        </p:nvSpPr>
        <p:spPr>
          <a:xfrm>
            <a:off x="609600" y="1726791"/>
            <a:ext cx="6351037" cy="3730252"/>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Em 1987, Denise Stoklos proclama o </a:t>
            </a:r>
            <a:r>
              <a:rPr lang="pt-BR" sz="1800" b="1" dirty="0">
                <a:latin typeface="Roboto" panose="02000000000000000000" pitchFamily="2" charset="0"/>
                <a:ea typeface="Roboto" panose="02000000000000000000" pitchFamily="2" charset="0"/>
                <a:cs typeface="Roboto" panose="02000000000000000000" pitchFamily="2" charset="0"/>
              </a:rPr>
              <a:t>Manifesto do Teatro Essencial</a:t>
            </a:r>
            <a:r>
              <a:rPr lang="pt-BR" sz="1800" dirty="0">
                <a:latin typeface="Roboto" panose="02000000000000000000" pitchFamily="2" charset="0"/>
                <a:ea typeface="Roboto" panose="02000000000000000000" pitchFamily="2" charset="0"/>
                <a:cs typeface="Roboto" panose="02000000000000000000" pitchFamily="2" charset="0"/>
              </a:rPr>
              <a:t>, uma forma teatral que insere, em seu contexto, questões relativas à política, à estética e à ética. É um processo criativo que surge com base nas experiências socioculturais de quem encena e que busca construir a personagem e a encenação a partir de si mesmo.</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No Teatro Essencial, proposto por Denise Stoklos, recursos tecnológicos e efeitos podem estar presentes e até fazer parte da cenografia, se necessários, mas de forma sutil. O destaque deve estar no ator ou na atriz, em suas expressões e comunicações, e em como o público recebe o acontecimento teatral.</a:t>
            </a:r>
          </a:p>
        </p:txBody>
      </p:sp>
    </p:spTree>
    <p:extLst>
      <p:ext uri="{BB962C8B-B14F-4D97-AF65-F5344CB8AC3E}">
        <p14:creationId xmlns:p14="http://schemas.microsoft.com/office/powerpoint/2010/main" val="1775370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22C52CC3-0C5F-2695-5A21-99D0FFA1F5C1}"/>
              </a:ext>
            </a:extLst>
          </p:cNvPr>
          <p:cNvPicPr>
            <a:picLocks noChangeAspect="1"/>
          </p:cNvPicPr>
          <p:nvPr/>
        </p:nvPicPr>
        <p:blipFill>
          <a:blip r:embed="rId2"/>
          <a:stretch>
            <a:fillRect/>
          </a:stretch>
        </p:blipFill>
        <p:spPr>
          <a:xfrm>
            <a:off x="4948544" y="1067167"/>
            <a:ext cx="7243456" cy="4612044"/>
          </a:xfrm>
          <a:prstGeom prst="rect">
            <a:avLst/>
          </a:prstGeom>
          <a:effectLst>
            <a:outerShdw blurRad="50800" dist="38100" dir="13500000" algn="br"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1</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0" u="none" strike="noStrike" kern="1200" cap="none" spc="0" normalizeH="0" baseline="0" noProof="0" dirty="0">
                <a:ln>
                  <a:noFill/>
                </a:ln>
                <a:solidFill>
                  <a:schemeClr val="accent1"/>
                </a:solidFill>
                <a:effectLst/>
                <a:uLnTx/>
                <a:uFillTx/>
                <a:latin typeface="Posterama"/>
                <a:ea typeface="+mj-ea"/>
                <a:cs typeface="+mj-cs"/>
              </a:rPr>
              <a:t>Teatro</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0" y="930815"/>
            <a:ext cx="591312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Corpo expressivo</a:t>
            </a:r>
          </a:p>
        </p:txBody>
      </p:sp>
      <p:sp>
        <p:nvSpPr>
          <p:cNvPr id="6" name="CaixaDeTexto 5">
            <a:extLst>
              <a:ext uri="{FF2B5EF4-FFF2-40B4-BE49-F238E27FC236}">
                <a16:creationId xmlns:a16="http://schemas.microsoft.com/office/drawing/2014/main" id="{B2BA721C-0954-2842-96D7-38C621BC52B6}"/>
              </a:ext>
            </a:extLst>
          </p:cNvPr>
          <p:cNvSpPr txBox="1"/>
          <p:nvPr/>
        </p:nvSpPr>
        <p:spPr>
          <a:xfrm>
            <a:off x="4948544" y="5715589"/>
            <a:ext cx="7184362" cy="565146"/>
          </a:xfrm>
          <a:prstGeom prst="rect">
            <a:avLst/>
          </a:prstGeom>
          <a:noFill/>
          <a:ln>
            <a:noFill/>
          </a:ln>
          <a:effectLst/>
        </p:spPr>
        <p:txBody>
          <a:bodyPr wrap="square" lIns="0" tIns="36000" rIns="0" bIns="36000">
            <a:spAutoFit/>
          </a:bodyPr>
          <a:lstStyle/>
          <a:p>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Cena do mímico francês Marcel Marceau (à esquerda) com seus alunos, durante uma aula em Paris (França), 2000.</a:t>
            </a:r>
            <a:endParaRPr lang="pt-BR" sz="1600" dirty="0">
              <a:latin typeface="Roboto" panose="02000000000000000000" pitchFamily="2" charset="0"/>
              <a:ea typeface="Roboto" panose="02000000000000000000" pitchFamily="2" charset="0"/>
              <a:cs typeface="Roboto" panose="02000000000000000000" pitchFamily="2" charset="0"/>
            </a:endParaRPr>
          </a:p>
        </p:txBody>
      </p:sp>
      <p:sp>
        <p:nvSpPr>
          <p:cNvPr id="7" name="CaixaDeTexto 6">
            <a:extLst>
              <a:ext uri="{FF2B5EF4-FFF2-40B4-BE49-F238E27FC236}">
                <a16:creationId xmlns:a16="http://schemas.microsoft.com/office/drawing/2014/main" id="{ECE1AC82-735E-4110-97D4-ED30FBB55C2D}"/>
              </a:ext>
            </a:extLst>
          </p:cNvPr>
          <p:cNvSpPr txBox="1"/>
          <p:nvPr/>
        </p:nvSpPr>
        <p:spPr>
          <a:xfrm>
            <a:off x="8570272" y="875794"/>
            <a:ext cx="3530082" cy="123111"/>
          </a:xfrm>
          <a:prstGeom prst="rect">
            <a:avLst/>
          </a:prstGeom>
          <a:noFill/>
        </p:spPr>
        <p:txBody>
          <a:bodyPr wrap="square" lIns="0" tIns="0" rIns="0" bIns="0" anchor="b">
            <a:spAutoFit/>
          </a:bodyPr>
          <a:lstStyle/>
          <a:p>
            <a:pPr algn="r"/>
            <a:r>
              <a:rPr lang="pt-BR" sz="800" dirty="0">
                <a:latin typeface="Roboto" panose="02000000000000000000" pitchFamily="2" charset="0"/>
                <a:ea typeface="Roboto" panose="02000000000000000000" pitchFamily="2" charset="0"/>
                <a:cs typeface="Roboto" panose="02000000000000000000" pitchFamily="2" charset="0"/>
              </a:rPr>
              <a:t>DAVID LEFRANC/KIPA/SYGMA/GETTY IMAGES</a:t>
            </a:r>
          </a:p>
        </p:txBody>
      </p:sp>
      <p:sp>
        <p:nvSpPr>
          <p:cNvPr id="13" name="CaixaDeTexto 12">
            <a:extLst>
              <a:ext uri="{FF2B5EF4-FFF2-40B4-BE49-F238E27FC236}">
                <a16:creationId xmlns:a16="http://schemas.microsoft.com/office/drawing/2014/main" id="{9382EA45-92DF-60AD-2DD7-1C0013A07A32}"/>
              </a:ext>
            </a:extLst>
          </p:cNvPr>
          <p:cNvSpPr txBox="1"/>
          <p:nvPr/>
        </p:nvSpPr>
        <p:spPr>
          <a:xfrm>
            <a:off x="609599" y="1459694"/>
            <a:ext cx="3841103" cy="4644348"/>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Apesar de ambos os gêneros teatrais espetáculo solo e monólogo terem um único ator ou uma única atriz em cena, no monólogo, o texto é expresso pelo ator ou pela atriz, porém o espetáculo geralmente é concebido com a participação de diferentes profissionais. Além do ator ou da atriz em cena, há um profissional para pensar a direção artística, outros para criar a iluminação, a sonorização, os figurinos, entre outras funções necessárias ao acontecimento teatral.</a:t>
            </a:r>
          </a:p>
        </p:txBody>
      </p:sp>
    </p:spTree>
    <p:extLst>
      <p:ext uri="{BB962C8B-B14F-4D97-AF65-F5344CB8AC3E}">
        <p14:creationId xmlns:p14="http://schemas.microsoft.com/office/powerpoint/2010/main" val="4127444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6DA08164-647E-69AD-60C1-9FD24D92E930}"/>
              </a:ext>
            </a:extLst>
          </p:cNvPr>
          <p:cNvPicPr>
            <a:picLocks noChangeAspect="1"/>
          </p:cNvPicPr>
          <p:nvPr/>
        </p:nvPicPr>
        <p:blipFill>
          <a:blip r:embed="rId2"/>
          <a:stretch>
            <a:fillRect/>
          </a:stretch>
        </p:blipFill>
        <p:spPr>
          <a:xfrm>
            <a:off x="0" y="-1975"/>
            <a:ext cx="12192000" cy="6682693"/>
          </a:xfrm>
          <a:prstGeom prst="rect">
            <a:avLst/>
          </a:prstGeom>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 name="CaixaDeTexto 3">
            <a:extLst>
              <a:ext uri="{FF2B5EF4-FFF2-40B4-BE49-F238E27FC236}">
                <a16:creationId xmlns:a16="http://schemas.microsoft.com/office/drawing/2014/main" id="{92A056FF-7CF2-B2FA-2B90-FDF441700C0A}"/>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2</a:t>
            </a:r>
          </a:p>
        </p:txBody>
      </p:sp>
      <p:sp>
        <p:nvSpPr>
          <p:cNvPr id="16" name="CaixaDeTexto 15">
            <a:extLst>
              <a:ext uri="{FF2B5EF4-FFF2-40B4-BE49-F238E27FC236}">
                <a16:creationId xmlns:a16="http://schemas.microsoft.com/office/drawing/2014/main" id="{00303698-E2DF-1E10-7880-4ADC30572502}"/>
              </a:ext>
            </a:extLst>
          </p:cNvPr>
          <p:cNvSpPr txBox="1"/>
          <p:nvPr/>
        </p:nvSpPr>
        <p:spPr>
          <a:xfrm>
            <a:off x="9060024" y="4276083"/>
            <a:ext cx="2522376" cy="1796252"/>
          </a:xfrm>
          <a:prstGeom prst="rect">
            <a:avLst/>
          </a:prstGeom>
          <a:solidFill>
            <a:schemeClr val="accent1"/>
          </a:solidFill>
          <a:ln>
            <a:solidFill>
              <a:schemeClr val="accent1"/>
            </a:solidFill>
          </a:ln>
          <a:effectLst/>
        </p:spPr>
        <p:txBody>
          <a:bodyPr wrap="square" lIns="0" tIns="36000" rIns="0" bIns="36000">
            <a:spAutoFit/>
          </a:bodyPr>
          <a:lstStyle/>
          <a:p>
            <a:pPr algn="r"/>
            <a:r>
              <a:rPr lang="pt-BR" sz="1600" b="1" dirty="0">
                <a:solidFill>
                  <a:srgbClr val="2F2F2E"/>
                </a:solidFill>
                <a:latin typeface="Roboto" panose="02000000000000000000" pitchFamily="2" charset="0"/>
                <a:ea typeface="Roboto" panose="02000000000000000000" pitchFamily="2" charset="0"/>
                <a:cs typeface="Roboto" panose="02000000000000000000" pitchFamily="2" charset="0"/>
              </a:rPr>
              <a:t>Família de Videocriaturas</a:t>
            </a: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 de Otávio Donasci (1952-), </a:t>
            </a:r>
            <a:r>
              <a:rPr lang="pt-BR" sz="1600" i="1" dirty="0">
                <a:solidFill>
                  <a:srgbClr val="2F2F2E"/>
                </a:solidFill>
                <a:latin typeface="Roboto" panose="02000000000000000000" pitchFamily="2" charset="0"/>
                <a:ea typeface="Roboto" panose="02000000000000000000" pitchFamily="2" charset="0"/>
                <a:cs typeface="Roboto" panose="02000000000000000000" pitchFamily="2" charset="0"/>
              </a:rPr>
              <a:t>videoperformance</a:t>
            </a: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 com atores e monitores de televisão em vários tamanhos. Fotografia da década de 1980.</a:t>
            </a:r>
            <a:endParaRPr lang="pt-BR" sz="1600" dirty="0">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38DE53E9-0338-A222-D4C9-69D43609E85D}"/>
              </a:ext>
            </a:extLst>
          </p:cNvPr>
          <p:cNvSpPr txBox="1"/>
          <p:nvPr/>
        </p:nvSpPr>
        <p:spPr>
          <a:xfrm rot="16200000">
            <a:off x="11403753" y="1165804"/>
            <a:ext cx="1333121" cy="123111"/>
          </a:xfrm>
          <a:prstGeom prst="rect">
            <a:avLst/>
          </a:prstGeom>
          <a:noFill/>
        </p:spPr>
        <p:txBody>
          <a:bodyPr wrap="square" lIns="0" tIns="0" rIns="0" bIns="0" anchor="b">
            <a:spAutoFit/>
          </a:bodyPr>
          <a:lstStyle/>
          <a:p>
            <a:pPr algn="r"/>
            <a:r>
              <a:rPr lang="pt-BR" sz="800" dirty="0">
                <a:latin typeface="Roboto" panose="02000000000000000000" pitchFamily="2" charset="0"/>
                <a:ea typeface="Roboto" panose="02000000000000000000" pitchFamily="2" charset="0"/>
                <a:cs typeface="Roboto" panose="02000000000000000000" pitchFamily="2" charset="0"/>
              </a:rPr>
              <a:t>ACERVO OTÁVIO DONASCI</a:t>
            </a:r>
          </a:p>
        </p:txBody>
      </p:sp>
    </p:spTree>
    <p:extLst>
      <p:ext uri="{BB962C8B-B14F-4D97-AF65-F5344CB8AC3E}">
        <p14:creationId xmlns:p14="http://schemas.microsoft.com/office/powerpoint/2010/main" val="3580266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ítulo 1">
            <a:extLst>
              <a:ext uri="{FF2B5EF4-FFF2-40B4-BE49-F238E27FC236}">
                <a16:creationId xmlns:a16="http://schemas.microsoft.com/office/drawing/2014/main" id="{6968F598-A68E-74B8-D812-DA648A793844}"/>
              </a:ext>
            </a:extLst>
          </p:cNvPr>
          <p:cNvSpPr txBox="1">
            <a:spLocks/>
          </p:cNvSpPr>
          <p:nvPr/>
        </p:nvSpPr>
        <p:spPr>
          <a:xfrm>
            <a:off x="765051" y="382385"/>
            <a:ext cx="7339858" cy="653313"/>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3600" b="0" i="0" u="none" strike="noStrike" kern="1200" cap="none" spc="0" normalizeH="0" baseline="0" noProof="0" dirty="0">
                <a:ln>
                  <a:noFill/>
                </a:ln>
                <a:solidFill>
                  <a:schemeClr val="accent1"/>
                </a:solidFill>
                <a:effectLst/>
                <a:uLnTx/>
                <a:uFillTx/>
                <a:latin typeface="Posterama"/>
                <a:ea typeface="+mj-ea"/>
                <a:cs typeface="+mj-cs"/>
              </a:rPr>
              <a:t>UNIDADE 1</a:t>
            </a:r>
          </a:p>
        </p:txBody>
      </p:sp>
      <p:sp>
        <p:nvSpPr>
          <p:cNvPr id="19" name="Espaço Reservado para Rodapé 3">
            <a:extLst>
              <a:ext uri="{FF2B5EF4-FFF2-40B4-BE49-F238E27FC236}">
                <a16:creationId xmlns:a16="http://schemas.microsoft.com/office/drawing/2014/main" id="{D45DA014-24B4-898E-B0F1-FA0A98D8A93B}"/>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20" name="Espaço Reservado para Número de Slide 4">
            <a:extLst>
              <a:ext uri="{FF2B5EF4-FFF2-40B4-BE49-F238E27FC236}">
                <a16:creationId xmlns:a16="http://schemas.microsoft.com/office/drawing/2014/main" id="{D4820357-96C7-52C0-99B9-818D651460F9}"/>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graphicFrame>
        <p:nvGraphicFramePr>
          <p:cNvPr id="12" name="Espaço Reservado para Conteúdo 2">
            <a:extLst>
              <a:ext uri="{FF2B5EF4-FFF2-40B4-BE49-F238E27FC236}">
                <a16:creationId xmlns:a16="http://schemas.microsoft.com/office/drawing/2014/main" id="{27D3E82E-F5EF-A1B6-934D-1C66BA7FAD34}"/>
              </a:ext>
            </a:extLst>
          </p:cNvPr>
          <p:cNvGraphicFramePr>
            <a:graphicFrameLocks noGrp="1"/>
          </p:cNvGraphicFramePr>
          <p:nvPr>
            <p:ph idx="1"/>
            <p:extLst>
              <p:ext uri="{D42A27DB-BD31-4B8C-83A1-F6EECF244321}">
                <p14:modId xmlns:p14="http://schemas.microsoft.com/office/powerpoint/2010/main" val="1329793602"/>
              </p:ext>
            </p:extLst>
          </p:nvPr>
        </p:nvGraphicFramePr>
        <p:xfrm>
          <a:off x="886408" y="1268965"/>
          <a:ext cx="5036872" cy="45253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Espaço Reservado para Conteúdo 2">
            <a:extLst>
              <a:ext uri="{FF2B5EF4-FFF2-40B4-BE49-F238E27FC236}">
                <a16:creationId xmlns:a16="http://schemas.microsoft.com/office/drawing/2014/main" id="{C2E3B57A-FD78-C306-43F8-200340F3349B}"/>
              </a:ext>
            </a:extLst>
          </p:cNvPr>
          <p:cNvGraphicFramePr>
            <a:graphicFrameLocks/>
          </p:cNvGraphicFramePr>
          <p:nvPr>
            <p:extLst>
              <p:ext uri="{D42A27DB-BD31-4B8C-83A1-F6EECF244321}">
                <p14:modId xmlns:p14="http://schemas.microsoft.com/office/powerpoint/2010/main" val="3239380360"/>
              </p:ext>
            </p:extLst>
          </p:nvPr>
        </p:nvGraphicFramePr>
        <p:xfrm>
          <a:off x="6268722" y="1268965"/>
          <a:ext cx="4792824" cy="459065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96680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Imagem 16">
            <a:extLst>
              <a:ext uri="{FF2B5EF4-FFF2-40B4-BE49-F238E27FC236}">
                <a16:creationId xmlns:a16="http://schemas.microsoft.com/office/drawing/2014/main" id="{305C36EE-5E53-14B9-AA15-C64EF73C6BC0}"/>
              </a:ext>
            </a:extLst>
          </p:cNvPr>
          <p:cNvPicPr>
            <a:picLocks noChangeAspect="1"/>
          </p:cNvPicPr>
          <p:nvPr/>
        </p:nvPicPr>
        <p:blipFill>
          <a:blip r:embed="rId2"/>
          <a:stretch>
            <a:fillRect/>
          </a:stretch>
        </p:blipFill>
        <p:spPr>
          <a:xfrm>
            <a:off x="6636077" y="1702604"/>
            <a:ext cx="5555923" cy="4812348"/>
          </a:xfrm>
          <a:prstGeom prst="rect">
            <a:avLst/>
          </a:prstGeom>
          <a:effectLst>
            <a:outerShdw blurRad="50800" dist="38100" dir="13500000" algn="br"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2</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0" u="none" strike="noStrike" kern="1200" cap="none" spc="0" normalizeH="0" baseline="0" noProof="0" dirty="0">
                <a:ln>
                  <a:noFill/>
                </a:ln>
                <a:solidFill>
                  <a:schemeClr val="accent1"/>
                </a:solidFill>
                <a:effectLst/>
                <a:uLnTx/>
                <a:uFillTx/>
                <a:latin typeface="Posterama"/>
                <a:ea typeface="+mj-ea"/>
                <a:cs typeface="+mj-cs"/>
              </a:rPr>
              <a:t>Inventos e transformações</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0" y="930815"/>
            <a:ext cx="591312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Arte, mídia e participação</a:t>
            </a:r>
          </a:p>
        </p:txBody>
      </p:sp>
      <p:sp>
        <p:nvSpPr>
          <p:cNvPr id="6" name="CaixaDeTexto 5">
            <a:extLst>
              <a:ext uri="{FF2B5EF4-FFF2-40B4-BE49-F238E27FC236}">
                <a16:creationId xmlns:a16="http://schemas.microsoft.com/office/drawing/2014/main" id="{B2BA721C-0954-2842-96D7-38C621BC52B6}"/>
              </a:ext>
            </a:extLst>
          </p:cNvPr>
          <p:cNvSpPr txBox="1"/>
          <p:nvPr/>
        </p:nvSpPr>
        <p:spPr>
          <a:xfrm>
            <a:off x="405584" y="5284857"/>
            <a:ext cx="6008914" cy="1057588"/>
          </a:xfrm>
          <a:prstGeom prst="rect">
            <a:avLst/>
          </a:prstGeom>
          <a:noFill/>
          <a:ln>
            <a:noFill/>
          </a:ln>
          <a:effectLst/>
        </p:spPr>
        <p:txBody>
          <a:bodyPr wrap="square" lIns="0" tIns="36000" rIns="0" bIns="36000">
            <a:spAutoFit/>
          </a:bodyPr>
          <a:lstStyle/>
          <a:p>
            <a:pPr algn="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A instalação </a:t>
            </a:r>
            <a:r>
              <a:rPr lang="pt-BR" sz="1600" b="1" dirty="0">
                <a:solidFill>
                  <a:srgbClr val="2F2F2E"/>
                </a:solidFill>
                <a:latin typeface="Roboto" panose="02000000000000000000" pitchFamily="2" charset="0"/>
                <a:ea typeface="Roboto" panose="02000000000000000000" pitchFamily="2" charset="0"/>
                <a:cs typeface="Roboto" panose="02000000000000000000" pitchFamily="2" charset="0"/>
              </a:rPr>
              <a:t>Wish Tree </a:t>
            </a: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a:t>
            </a:r>
            <a:r>
              <a:rPr lang="pt-BR" sz="1600" b="1" dirty="0">
                <a:solidFill>
                  <a:srgbClr val="2F2F2E"/>
                </a:solidFill>
                <a:latin typeface="Roboto" panose="02000000000000000000" pitchFamily="2" charset="0"/>
                <a:ea typeface="Roboto" panose="02000000000000000000" pitchFamily="2" charset="0"/>
                <a:cs typeface="Roboto" panose="02000000000000000000" pitchFamily="2" charset="0"/>
              </a:rPr>
              <a:t>Árvore de desejos</a:t>
            </a: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 em português), de Yoko Ono (1933-), convida o público (presencial ou virtualmente) a escrever mensagens com desejos para pendurá-las em árvores. Washington D.C. (Estados Unidos), 2007.</a:t>
            </a:r>
            <a:endParaRPr lang="pt-BR" sz="1600" dirty="0">
              <a:latin typeface="Roboto" panose="02000000000000000000" pitchFamily="2" charset="0"/>
              <a:ea typeface="Roboto" panose="02000000000000000000" pitchFamily="2" charset="0"/>
              <a:cs typeface="Roboto" panose="02000000000000000000" pitchFamily="2" charset="0"/>
            </a:endParaRPr>
          </a:p>
        </p:txBody>
      </p:sp>
      <p:sp>
        <p:nvSpPr>
          <p:cNvPr id="7" name="CaixaDeTexto 6">
            <a:extLst>
              <a:ext uri="{FF2B5EF4-FFF2-40B4-BE49-F238E27FC236}">
                <a16:creationId xmlns:a16="http://schemas.microsoft.com/office/drawing/2014/main" id="{ECE1AC82-735E-4110-97D4-ED30FBB55C2D}"/>
              </a:ext>
            </a:extLst>
          </p:cNvPr>
          <p:cNvSpPr txBox="1"/>
          <p:nvPr/>
        </p:nvSpPr>
        <p:spPr>
          <a:xfrm>
            <a:off x="10589540" y="1516494"/>
            <a:ext cx="1510109" cy="123111"/>
          </a:xfrm>
          <a:prstGeom prst="rect">
            <a:avLst/>
          </a:prstGeom>
          <a:noFill/>
        </p:spPr>
        <p:txBody>
          <a:bodyPr wrap="square" lIns="0" tIns="0" rIns="0" bIns="0" anchor="b">
            <a:spAutoFit/>
          </a:bodyPr>
          <a:lstStyle/>
          <a:p>
            <a:pPr algn="r"/>
            <a:r>
              <a:rPr lang="pt-BR" sz="800" dirty="0">
                <a:latin typeface="Roboto" panose="02000000000000000000" pitchFamily="2" charset="0"/>
                <a:ea typeface="Roboto" panose="02000000000000000000" pitchFamily="2" charset="0"/>
                <a:cs typeface="Roboto" panose="02000000000000000000" pitchFamily="2" charset="0"/>
              </a:rPr>
              <a:t>TIM GRAHAM/GETTY IMAGES</a:t>
            </a:r>
          </a:p>
        </p:txBody>
      </p:sp>
      <p:sp>
        <p:nvSpPr>
          <p:cNvPr id="13" name="CaixaDeTexto 12">
            <a:extLst>
              <a:ext uri="{FF2B5EF4-FFF2-40B4-BE49-F238E27FC236}">
                <a16:creationId xmlns:a16="http://schemas.microsoft.com/office/drawing/2014/main" id="{9382EA45-92DF-60AD-2DD7-1C0013A07A32}"/>
              </a:ext>
            </a:extLst>
          </p:cNvPr>
          <p:cNvSpPr txBox="1"/>
          <p:nvPr/>
        </p:nvSpPr>
        <p:spPr>
          <a:xfrm>
            <a:off x="609601" y="1583620"/>
            <a:ext cx="5702256" cy="3425553"/>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A instalação é uma linguagem artística contemporânea que utiliza diversos meios e suportes, podendo misturar até tecnologias com a natureza, permanecendo disponível ao público durante certo tempo, muitas vezes em um lugar definido por quem a produziu. Em várias dessas propostas artísticas, o público é convidado a participar da obra.</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É o caso da obra </a:t>
            </a:r>
            <a:r>
              <a:rPr lang="pt-BR" sz="1800" b="1" dirty="0">
                <a:latin typeface="Roboto" panose="02000000000000000000" pitchFamily="2" charset="0"/>
                <a:ea typeface="Roboto" panose="02000000000000000000" pitchFamily="2" charset="0"/>
                <a:cs typeface="Roboto" panose="02000000000000000000" pitchFamily="2" charset="0"/>
              </a:rPr>
              <a:t>Wish Tree</a:t>
            </a:r>
            <a:r>
              <a:rPr lang="pt-BR" sz="1800" dirty="0">
                <a:latin typeface="Roboto" panose="02000000000000000000" pitchFamily="2" charset="0"/>
                <a:ea typeface="Roboto" panose="02000000000000000000" pitchFamily="2" charset="0"/>
                <a:cs typeface="Roboto" panose="02000000000000000000" pitchFamily="2" charset="0"/>
              </a:rPr>
              <a:t>, em que os participantes escrevem seus desejos em uma pequena folha de papel e os penduram em “árvores do desejo” espalhadas por alguns lugares o mundo.</a:t>
            </a:r>
          </a:p>
        </p:txBody>
      </p:sp>
    </p:spTree>
    <p:extLst>
      <p:ext uri="{BB962C8B-B14F-4D97-AF65-F5344CB8AC3E}">
        <p14:creationId xmlns:p14="http://schemas.microsoft.com/office/powerpoint/2010/main" val="1205006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73A69B01-EBE9-1CC3-389D-7ACDDF82C3BD}"/>
              </a:ext>
            </a:extLst>
          </p:cNvPr>
          <p:cNvPicPr>
            <a:picLocks noChangeAspect="1"/>
          </p:cNvPicPr>
          <p:nvPr/>
        </p:nvPicPr>
        <p:blipFill>
          <a:blip r:embed="rId2"/>
          <a:stretch>
            <a:fillRect/>
          </a:stretch>
        </p:blipFill>
        <p:spPr>
          <a:xfrm>
            <a:off x="-1" y="4444917"/>
            <a:ext cx="12192000" cy="2083790"/>
          </a:xfrm>
          <a:prstGeom prst="rect">
            <a:avLst/>
          </a:prstGeom>
          <a:ln w="3175">
            <a:solidFill>
              <a:schemeClr val="tx1"/>
            </a:solidFill>
          </a:ln>
          <a:effectLst>
            <a:outerShdw blurRad="50800" dist="38100" dir="16200000"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2</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0" u="none" strike="noStrike" kern="1200" cap="none" spc="0" normalizeH="0" baseline="0" noProof="0" dirty="0">
                <a:ln>
                  <a:noFill/>
                </a:ln>
                <a:solidFill>
                  <a:schemeClr val="accent1"/>
                </a:solidFill>
                <a:effectLst/>
                <a:uLnTx/>
                <a:uFillTx/>
                <a:latin typeface="Posterama"/>
                <a:ea typeface="+mj-ea"/>
                <a:cs typeface="+mj-cs"/>
              </a:rPr>
              <a:t>Inventos e transformações</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0" y="930815"/>
            <a:ext cx="591312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Arte e tecnologia</a:t>
            </a:r>
          </a:p>
        </p:txBody>
      </p:sp>
      <p:sp>
        <p:nvSpPr>
          <p:cNvPr id="6" name="CaixaDeTexto 5">
            <a:extLst>
              <a:ext uri="{FF2B5EF4-FFF2-40B4-BE49-F238E27FC236}">
                <a16:creationId xmlns:a16="http://schemas.microsoft.com/office/drawing/2014/main" id="{B2BA721C-0954-2842-96D7-38C621BC52B6}"/>
              </a:ext>
            </a:extLst>
          </p:cNvPr>
          <p:cNvSpPr txBox="1"/>
          <p:nvPr/>
        </p:nvSpPr>
        <p:spPr>
          <a:xfrm>
            <a:off x="328606" y="3842447"/>
            <a:ext cx="11253793" cy="565146"/>
          </a:xfrm>
          <a:prstGeom prst="rect">
            <a:avLst/>
          </a:prstGeom>
          <a:noFill/>
          <a:ln>
            <a:noFill/>
          </a:ln>
          <a:effectLst/>
        </p:spPr>
        <p:txBody>
          <a:bodyPr wrap="square" lIns="0" tIns="36000" rIns="0" bIns="36000">
            <a:spAutoFit/>
          </a:bodyPr>
          <a:lstStyle/>
          <a:p>
            <a:pPr algn="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Cena de uma pessoa acessando, na internet, a imagem da arte digital </a:t>
            </a:r>
            <a:r>
              <a:rPr lang="pt-BR" sz="1600" b="1" dirty="0">
                <a:solidFill>
                  <a:srgbClr val="2F2F2E"/>
                </a:solidFill>
                <a:latin typeface="Roboto" panose="02000000000000000000" pitchFamily="2" charset="0"/>
                <a:ea typeface="Roboto" panose="02000000000000000000" pitchFamily="2" charset="0"/>
                <a:cs typeface="Roboto" panose="02000000000000000000" pitchFamily="2" charset="0"/>
              </a:rPr>
              <a:t>Os Primeiros 5000 Dias </a:t>
            </a: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(2007-2021),</a:t>
            </a:r>
          </a:p>
          <a:p>
            <a:pPr algn="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do artista estadunidense Michael Joseph Winkelmann (1981-), conhecido como Beeple.</a:t>
            </a:r>
            <a:endParaRPr lang="pt-BR" sz="1600" dirty="0">
              <a:latin typeface="Roboto" panose="02000000000000000000" pitchFamily="2" charset="0"/>
              <a:ea typeface="Roboto" panose="02000000000000000000" pitchFamily="2" charset="0"/>
              <a:cs typeface="Roboto" panose="02000000000000000000" pitchFamily="2" charset="0"/>
            </a:endParaRPr>
          </a:p>
        </p:txBody>
      </p:sp>
      <p:sp>
        <p:nvSpPr>
          <p:cNvPr id="7" name="CaixaDeTexto 6">
            <a:extLst>
              <a:ext uri="{FF2B5EF4-FFF2-40B4-BE49-F238E27FC236}">
                <a16:creationId xmlns:a16="http://schemas.microsoft.com/office/drawing/2014/main" id="{ECE1AC82-735E-4110-97D4-ED30FBB55C2D}"/>
              </a:ext>
            </a:extLst>
          </p:cNvPr>
          <p:cNvSpPr txBox="1"/>
          <p:nvPr/>
        </p:nvSpPr>
        <p:spPr>
          <a:xfrm rot="16200000">
            <a:off x="11106684" y="5416686"/>
            <a:ext cx="1965049" cy="123111"/>
          </a:xfrm>
          <a:prstGeom prst="rect">
            <a:avLst/>
          </a:prstGeom>
          <a:noFill/>
        </p:spPr>
        <p:txBody>
          <a:bodyPr wrap="square" lIns="0" tIns="0" rIns="0" bIns="0" anchor="b">
            <a:spAutoFit/>
          </a:bodyPr>
          <a:lstStyle/>
          <a:p>
            <a:pPr algn="r"/>
            <a:r>
              <a:rPr lang="pt-BR" sz="800" dirty="0">
                <a:latin typeface="Roboto" panose="02000000000000000000" pitchFamily="2" charset="0"/>
                <a:ea typeface="Roboto" panose="02000000000000000000" pitchFamily="2" charset="0"/>
                <a:cs typeface="Roboto" panose="02000000000000000000" pitchFamily="2" charset="0"/>
              </a:rPr>
              <a:t>MUNDISSIMA/SHUTTERSTOCK.COM</a:t>
            </a:r>
          </a:p>
        </p:txBody>
      </p:sp>
      <p:sp>
        <p:nvSpPr>
          <p:cNvPr id="13" name="CaixaDeTexto 12">
            <a:extLst>
              <a:ext uri="{FF2B5EF4-FFF2-40B4-BE49-F238E27FC236}">
                <a16:creationId xmlns:a16="http://schemas.microsoft.com/office/drawing/2014/main" id="{9382EA45-92DF-60AD-2DD7-1C0013A07A32}"/>
              </a:ext>
            </a:extLst>
          </p:cNvPr>
          <p:cNvSpPr txBox="1"/>
          <p:nvPr/>
        </p:nvSpPr>
        <p:spPr>
          <a:xfrm>
            <a:off x="609600" y="1583620"/>
            <a:ext cx="10972799" cy="987963"/>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Vivemos em um mundo cheio de invenções; e, por meio delas, surgem outras. Podemos observar o que já foi criado para compreender o que é linguagem, de modo geral (especialmente, o que são linguagens artísticas), e perceber por quais </a:t>
            </a:r>
            <a:r>
              <a:rPr lang="pt-BR" sz="1800" b="1" dirty="0">
                <a:latin typeface="Roboto" panose="02000000000000000000" pitchFamily="2" charset="0"/>
                <a:ea typeface="Roboto" panose="02000000000000000000" pitchFamily="2" charset="0"/>
                <a:cs typeface="Roboto" panose="02000000000000000000" pitchFamily="2" charset="0"/>
              </a:rPr>
              <a:t>mídias</a:t>
            </a:r>
            <a:r>
              <a:rPr lang="pt-BR" sz="1800" dirty="0">
                <a:latin typeface="Roboto" panose="02000000000000000000" pitchFamily="2" charset="0"/>
                <a:ea typeface="Roboto" panose="02000000000000000000" pitchFamily="2" charset="0"/>
                <a:cs typeface="Roboto" panose="02000000000000000000" pitchFamily="2" charset="0"/>
              </a:rPr>
              <a:t> a arte tem sido veiculada na atualidade.</a:t>
            </a:r>
          </a:p>
        </p:txBody>
      </p:sp>
      <p:sp>
        <p:nvSpPr>
          <p:cNvPr id="9" name="Espaço Reservado para Conteúdo 2">
            <a:extLst>
              <a:ext uri="{FF2B5EF4-FFF2-40B4-BE49-F238E27FC236}">
                <a16:creationId xmlns:a16="http://schemas.microsoft.com/office/drawing/2014/main" id="{43E53434-AFF4-672E-EBFA-A921D0032226}"/>
              </a:ext>
            </a:extLst>
          </p:cNvPr>
          <p:cNvSpPr txBox="1">
            <a:spLocks/>
          </p:cNvSpPr>
          <p:nvPr/>
        </p:nvSpPr>
        <p:spPr>
          <a:xfrm>
            <a:off x="609600" y="2638194"/>
            <a:ext cx="10972799" cy="1031267"/>
          </a:xfrm>
          <a:prstGeom prst="rect">
            <a:avLst/>
          </a:prstGeom>
          <a:ln>
            <a:solidFill>
              <a:srgbClr val="92D050"/>
            </a:solidFill>
          </a:ln>
        </p:spPr>
        <p:txBody>
          <a:bodyPr vert="horz" lIns="91440" tIns="45720" rIns="91440" bIns="45720" rtlCol="0" anchor="ctr">
            <a:no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457200" algn="l" defTabSz="914400" rtl="0" eaLnBrk="1" fontAlgn="auto" latinLnBrk="0" hangingPunct="1">
              <a:lnSpc>
                <a:spcPct val="110000"/>
              </a:lnSpc>
              <a:spcBef>
                <a:spcPts val="600"/>
              </a:spcBef>
              <a:spcAft>
                <a:spcPts val="0"/>
              </a:spcAft>
              <a:buClr>
                <a:srgbClr val="EC4E70"/>
              </a:buClr>
              <a:buSzTx/>
              <a:buFont typeface="Avenir Next LT Pro" panose="020B0504020202020204" pitchFamily="34" charset="0"/>
              <a:buNone/>
              <a:tabLst/>
              <a:defRPr/>
            </a:pPr>
            <a:r>
              <a:rPr kumimoji="0" lang="pt-BR" sz="1800" b="1" i="0" u="none" strike="noStrike" kern="1200" cap="none" spc="0" normalizeH="0" baseline="0" noProof="0" dirty="0">
                <a:ln>
                  <a:noFill/>
                </a:ln>
                <a:solidFill>
                  <a:srgbClr val="262626"/>
                </a:solidFill>
                <a:effectLst/>
                <a:uLnTx/>
                <a:uFillTx/>
                <a:latin typeface="Roboto" panose="02000000000000000000" pitchFamily="2" charset="0"/>
                <a:ea typeface="Roboto" panose="02000000000000000000" pitchFamily="2" charset="0"/>
                <a:cs typeface="Roboto" panose="02000000000000000000" pitchFamily="2" charset="0"/>
              </a:rPr>
              <a:t>Mídias</a:t>
            </a:r>
            <a:r>
              <a:rPr kumimoji="0" lang="pt-BR" sz="1800" b="0" i="0" u="none" strike="noStrike" kern="1200" cap="none" spc="0" normalizeH="0" baseline="0" noProof="0" dirty="0">
                <a:ln>
                  <a:noFill/>
                </a:ln>
                <a:solidFill>
                  <a:srgbClr val="262626"/>
                </a:solidFill>
                <a:effectLst/>
                <a:uLnTx/>
                <a:uFillTx/>
                <a:latin typeface="Roboto" panose="02000000000000000000" pitchFamily="2" charset="0"/>
                <a:ea typeface="Roboto" panose="02000000000000000000" pitchFamily="2" charset="0"/>
                <a:cs typeface="Roboto" panose="02000000000000000000" pitchFamily="2" charset="0"/>
              </a:rPr>
              <a:t> refere-se a meios de comunicação e expressão, como rádio, televisão, internet, entre outros. Intermídia refere-se a artistas e produções que integram linguagens, recursos, suportes e mídias. Já o termo “multimídia” diz respeito a processos que se valem de muitas mídias, linguagens e recursos.</a:t>
            </a:r>
          </a:p>
        </p:txBody>
      </p:sp>
    </p:spTree>
    <p:extLst>
      <p:ext uri="{BB962C8B-B14F-4D97-AF65-F5344CB8AC3E}">
        <p14:creationId xmlns:p14="http://schemas.microsoft.com/office/powerpoint/2010/main" val="2374584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C5F48ADF-821F-5B9B-2F06-E79BCAC2A73D}"/>
              </a:ext>
            </a:extLst>
          </p:cNvPr>
          <p:cNvPicPr>
            <a:picLocks noChangeAspect="1"/>
          </p:cNvPicPr>
          <p:nvPr/>
        </p:nvPicPr>
        <p:blipFill>
          <a:blip r:embed="rId2"/>
          <a:stretch>
            <a:fillRect/>
          </a:stretch>
        </p:blipFill>
        <p:spPr>
          <a:xfrm>
            <a:off x="6522721" y="1385056"/>
            <a:ext cx="5674444" cy="5152656"/>
          </a:xfrm>
          <a:prstGeom prst="rect">
            <a:avLst/>
          </a:prstGeom>
          <a:effectLst>
            <a:outerShdw blurRad="50800" dist="38100" dir="13500000" algn="br"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2</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0" u="none" strike="noStrike" kern="1200" cap="none" spc="0" normalizeH="0" baseline="0" noProof="0" dirty="0">
                <a:ln>
                  <a:noFill/>
                </a:ln>
                <a:solidFill>
                  <a:schemeClr val="accent1"/>
                </a:solidFill>
                <a:effectLst/>
                <a:uLnTx/>
                <a:uFillTx/>
                <a:latin typeface="Posterama"/>
                <a:ea typeface="+mj-ea"/>
                <a:cs typeface="+mj-cs"/>
              </a:rPr>
              <a:t>Inventos e transformações</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0" y="930815"/>
            <a:ext cx="591312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Arte e tecnologia</a:t>
            </a:r>
          </a:p>
        </p:txBody>
      </p:sp>
      <p:sp>
        <p:nvSpPr>
          <p:cNvPr id="6" name="CaixaDeTexto 5">
            <a:extLst>
              <a:ext uri="{FF2B5EF4-FFF2-40B4-BE49-F238E27FC236}">
                <a16:creationId xmlns:a16="http://schemas.microsoft.com/office/drawing/2014/main" id="{B2BA721C-0954-2842-96D7-38C621BC52B6}"/>
              </a:ext>
            </a:extLst>
          </p:cNvPr>
          <p:cNvSpPr txBox="1"/>
          <p:nvPr/>
        </p:nvSpPr>
        <p:spPr>
          <a:xfrm>
            <a:off x="1685925" y="5551408"/>
            <a:ext cx="4614182" cy="811367"/>
          </a:xfrm>
          <a:prstGeom prst="rect">
            <a:avLst/>
          </a:prstGeom>
          <a:noFill/>
          <a:ln>
            <a:noFill/>
          </a:ln>
          <a:effectLst/>
        </p:spPr>
        <p:txBody>
          <a:bodyPr wrap="square" lIns="0" tIns="36000" rIns="0" bIns="36000">
            <a:spAutoFit/>
          </a:bodyPr>
          <a:lstStyle/>
          <a:p>
            <a:pPr algn="r"/>
            <a:r>
              <a:rPr lang="pt-BR" sz="1600" dirty="0">
                <a:latin typeface="Roboto" panose="02000000000000000000" pitchFamily="2" charset="0"/>
                <a:ea typeface="Roboto" panose="02000000000000000000" pitchFamily="2" charset="0"/>
                <a:cs typeface="Roboto" panose="02000000000000000000" pitchFamily="2" charset="0"/>
              </a:rPr>
              <a:t>Criado na década de 1970, o </a:t>
            </a:r>
            <a:r>
              <a:rPr lang="pt-BR" sz="1600" i="1" dirty="0">
                <a:latin typeface="Roboto" panose="02000000000000000000" pitchFamily="2" charset="0"/>
                <a:ea typeface="Roboto" panose="02000000000000000000" pitchFamily="2" charset="0"/>
                <a:cs typeface="Roboto" panose="02000000000000000000" pitchFamily="2" charset="0"/>
              </a:rPr>
              <a:t>videogame</a:t>
            </a:r>
            <a:r>
              <a:rPr lang="pt-BR" sz="1600" dirty="0">
                <a:latin typeface="Roboto" panose="02000000000000000000" pitchFamily="2" charset="0"/>
                <a:ea typeface="Roboto" panose="02000000000000000000" pitchFamily="2" charset="0"/>
                <a:cs typeface="Roboto" panose="02000000000000000000" pitchFamily="2" charset="0"/>
              </a:rPr>
              <a:t> possibilitava a interação com jogos disponíveis em</a:t>
            </a:r>
          </a:p>
          <a:p>
            <a:pPr algn="r"/>
            <a:r>
              <a:rPr lang="pt-BR" sz="1600" dirty="0">
                <a:latin typeface="Roboto" panose="02000000000000000000" pitchFamily="2" charset="0"/>
                <a:ea typeface="Roboto" panose="02000000000000000000" pitchFamily="2" charset="0"/>
                <a:cs typeface="Roboto" panose="02000000000000000000" pitchFamily="2" charset="0"/>
              </a:rPr>
              <a:t>um cartucho, usando </a:t>
            </a:r>
            <a:r>
              <a:rPr lang="pt-BR" sz="1600" i="1" dirty="0">
                <a:latin typeface="Roboto" panose="02000000000000000000" pitchFamily="2" charset="0"/>
                <a:ea typeface="Roboto" panose="02000000000000000000" pitchFamily="2" charset="0"/>
                <a:cs typeface="Roboto" panose="02000000000000000000" pitchFamily="2" charset="0"/>
              </a:rPr>
              <a:t>joystick</a:t>
            </a:r>
            <a:r>
              <a:rPr lang="pt-BR" sz="1600" dirty="0">
                <a:latin typeface="Roboto" panose="02000000000000000000" pitchFamily="2" charset="0"/>
                <a:ea typeface="Roboto" panose="02000000000000000000" pitchFamily="2" charset="0"/>
                <a:cs typeface="Roboto" panose="02000000000000000000" pitchFamily="2" charset="0"/>
              </a:rPr>
              <a:t> e um monitor.</a:t>
            </a:r>
          </a:p>
        </p:txBody>
      </p:sp>
      <p:sp>
        <p:nvSpPr>
          <p:cNvPr id="7" name="CaixaDeTexto 6">
            <a:extLst>
              <a:ext uri="{FF2B5EF4-FFF2-40B4-BE49-F238E27FC236}">
                <a16:creationId xmlns:a16="http://schemas.microsoft.com/office/drawing/2014/main" id="{ECE1AC82-735E-4110-97D4-ED30FBB55C2D}"/>
              </a:ext>
            </a:extLst>
          </p:cNvPr>
          <p:cNvSpPr txBox="1"/>
          <p:nvPr/>
        </p:nvSpPr>
        <p:spPr>
          <a:xfrm>
            <a:off x="10153650" y="1200121"/>
            <a:ext cx="1965049" cy="123111"/>
          </a:xfrm>
          <a:prstGeom prst="rect">
            <a:avLst/>
          </a:prstGeom>
          <a:noFill/>
        </p:spPr>
        <p:txBody>
          <a:bodyPr wrap="square" lIns="0" tIns="0" rIns="0" bIns="0" anchor="b">
            <a:spAutoFit/>
          </a:bodyPr>
          <a:lstStyle/>
          <a:p>
            <a:pPr algn="r"/>
            <a:r>
              <a:rPr lang="pt-BR" sz="800" dirty="0">
                <a:latin typeface="Roboto" panose="02000000000000000000" pitchFamily="2" charset="0"/>
                <a:ea typeface="Roboto" panose="02000000000000000000" pitchFamily="2" charset="0"/>
                <a:cs typeface="Roboto" panose="02000000000000000000" pitchFamily="2" charset="0"/>
              </a:rPr>
              <a:t>TINXI/SHUTTERSTOCK.COM</a:t>
            </a:r>
          </a:p>
        </p:txBody>
      </p:sp>
      <p:sp>
        <p:nvSpPr>
          <p:cNvPr id="13" name="CaixaDeTexto 12">
            <a:extLst>
              <a:ext uri="{FF2B5EF4-FFF2-40B4-BE49-F238E27FC236}">
                <a16:creationId xmlns:a16="http://schemas.microsoft.com/office/drawing/2014/main" id="{9382EA45-92DF-60AD-2DD7-1C0013A07A32}"/>
              </a:ext>
            </a:extLst>
          </p:cNvPr>
          <p:cNvSpPr txBox="1"/>
          <p:nvPr/>
        </p:nvSpPr>
        <p:spPr>
          <a:xfrm>
            <a:off x="609601" y="1583620"/>
            <a:ext cx="5486399" cy="3730252"/>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As artes visuais, a dança, o teatro, a música e outras linguagens da arte nascem de contextos culturais, alimentam a cultura e são alimentadas por ela. É como em um jogo de </a:t>
            </a:r>
            <a:r>
              <a:rPr lang="pt-BR" sz="1800" i="1" dirty="0">
                <a:latin typeface="Roboto" panose="02000000000000000000" pitchFamily="2" charset="0"/>
                <a:ea typeface="Roboto" panose="02000000000000000000" pitchFamily="2" charset="0"/>
                <a:cs typeface="Roboto" panose="02000000000000000000" pitchFamily="2" charset="0"/>
              </a:rPr>
              <a:t>videogame</a:t>
            </a:r>
            <a:r>
              <a:rPr lang="pt-BR" sz="1800" dirty="0">
                <a:latin typeface="Roboto" panose="02000000000000000000" pitchFamily="2" charset="0"/>
                <a:ea typeface="Roboto" panose="02000000000000000000" pitchFamily="2" charset="0"/>
                <a:cs typeface="Roboto" panose="02000000000000000000" pitchFamily="2" charset="0"/>
              </a:rPr>
              <a:t> que nunca termina, pois a cada momento inventam-se novas maneiras de jogar, novas regras ou possibilidades. Assim é a criação das linguagens.</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Os equipamentos mudam e oferecem cada vez mais possibilidades de diversão e de fazer arte, como os eletrônicos, auditivos, audiovisuais, comunicativos e interativos. Também há muitos aplicativos e recursos digitais para fruir arte.</a:t>
            </a:r>
          </a:p>
        </p:txBody>
      </p:sp>
    </p:spTree>
    <p:extLst>
      <p:ext uri="{BB962C8B-B14F-4D97-AF65-F5344CB8AC3E}">
        <p14:creationId xmlns:p14="http://schemas.microsoft.com/office/powerpoint/2010/main" val="2911357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9AFAD34D-A6A0-F9BA-8541-6290C5DD72DF}"/>
              </a:ext>
            </a:extLst>
          </p:cNvPr>
          <p:cNvPicPr>
            <a:picLocks noChangeAspect="1"/>
          </p:cNvPicPr>
          <p:nvPr/>
        </p:nvPicPr>
        <p:blipFill>
          <a:blip r:embed="rId2"/>
          <a:stretch>
            <a:fillRect/>
          </a:stretch>
        </p:blipFill>
        <p:spPr>
          <a:xfrm>
            <a:off x="0" y="3240113"/>
            <a:ext cx="5876926" cy="3299705"/>
          </a:xfrm>
          <a:prstGeom prst="rect">
            <a:avLst/>
          </a:prstGeom>
          <a:effectLst>
            <a:outerShdw blurRad="50800" dist="38100" dir="18900000" algn="bl"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2</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0" u="none" strike="noStrike" kern="1200" cap="none" spc="0" normalizeH="0" baseline="0" noProof="0" dirty="0">
                <a:ln>
                  <a:noFill/>
                </a:ln>
                <a:solidFill>
                  <a:schemeClr val="accent1"/>
                </a:solidFill>
                <a:effectLst/>
                <a:uLnTx/>
                <a:uFillTx/>
                <a:latin typeface="Posterama"/>
                <a:ea typeface="+mj-ea"/>
                <a:cs typeface="+mj-cs"/>
              </a:rPr>
              <a:t>Inventos e transformações</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0" y="930815"/>
            <a:ext cx="591312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Arte e tecnologia</a:t>
            </a:r>
          </a:p>
        </p:txBody>
      </p:sp>
      <p:sp>
        <p:nvSpPr>
          <p:cNvPr id="6" name="CaixaDeTexto 5">
            <a:extLst>
              <a:ext uri="{FF2B5EF4-FFF2-40B4-BE49-F238E27FC236}">
                <a16:creationId xmlns:a16="http://schemas.microsoft.com/office/drawing/2014/main" id="{B2BA721C-0954-2842-96D7-38C621BC52B6}"/>
              </a:ext>
            </a:extLst>
          </p:cNvPr>
          <p:cNvSpPr txBox="1"/>
          <p:nvPr/>
        </p:nvSpPr>
        <p:spPr>
          <a:xfrm>
            <a:off x="6043838" y="5936995"/>
            <a:ext cx="5534025" cy="318924"/>
          </a:xfrm>
          <a:prstGeom prst="rect">
            <a:avLst/>
          </a:prstGeom>
          <a:noFill/>
          <a:ln>
            <a:noFill/>
          </a:ln>
          <a:effectLst/>
        </p:spPr>
        <p:txBody>
          <a:bodyPr wrap="square" lIns="0" tIns="36000" rIns="0" bIns="36000">
            <a:spAutoFit/>
          </a:bodyPr>
          <a:lstStyle/>
          <a:p>
            <a:r>
              <a:rPr lang="pt-BR" sz="1600" b="1" dirty="0">
                <a:latin typeface="Roboto" panose="02000000000000000000" pitchFamily="2" charset="0"/>
                <a:ea typeface="Roboto" panose="02000000000000000000" pitchFamily="2" charset="0"/>
                <a:cs typeface="Roboto" panose="02000000000000000000" pitchFamily="2" charset="0"/>
              </a:rPr>
              <a:t>Supervia Eletrônica </a:t>
            </a:r>
            <a:r>
              <a:rPr lang="pt-BR" sz="1600" dirty="0">
                <a:latin typeface="Roboto" panose="02000000000000000000" pitchFamily="2" charset="0"/>
                <a:ea typeface="Roboto" panose="02000000000000000000" pitchFamily="2" charset="0"/>
                <a:cs typeface="Roboto" panose="02000000000000000000" pitchFamily="2" charset="0"/>
              </a:rPr>
              <a:t>(1995), instalação de Nam June Paik.</a:t>
            </a:r>
          </a:p>
        </p:txBody>
      </p:sp>
      <p:sp>
        <p:nvSpPr>
          <p:cNvPr id="7" name="CaixaDeTexto 6">
            <a:extLst>
              <a:ext uri="{FF2B5EF4-FFF2-40B4-BE49-F238E27FC236}">
                <a16:creationId xmlns:a16="http://schemas.microsoft.com/office/drawing/2014/main" id="{ECE1AC82-735E-4110-97D4-ED30FBB55C2D}"/>
              </a:ext>
            </a:extLst>
          </p:cNvPr>
          <p:cNvSpPr txBox="1"/>
          <p:nvPr/>
        </p:nvSpPr>
        <p:spPr>
          <a:xfrm rot="16200000">
            <a:off x="4999758" y="4161082"/>
            <a:ext cx="1965049" cy="123111"/>
          </a:xfrm>
          <a:prstGeom prst="rect">
            <a:avLst/>
          </a:prstGeom>
          <a:noFill/>
        </p:spPr>
        <p:txBody>
          <a:bodyPr wrap="square" lIns="0" tIns="0" rIns="0" bIns="0" anchor="b">
            <a:spAutoFit/>
          </a:bodyPr>
          <a:lstStyle/>
          <a:p>
            <a:pPr algn="r"/>
            <a:r>
              <a:rPr lang="pt-BR" sz="800" dirty="0">
                <a:latin typeface="Roboto" panose="02000000000000000000" pitchFamily="2" charset="0"/>
                <a:ea typeface="Roboto" panose="02000000000000000000" pitchFamily="2" charset="0"/>
                <a:cs typeface="Roboto" panose="02000000000000000000" pitchFamily="2" charset="0"/>
              </a:rPr>
              <a:t>WIMWISKERKE/ALAMY/FOTOARENA</a:t>
            </a:r>
          </a:p>
        </p:txBody>
      </p:sp>
      <p:sp>
        <p:nvSpPr>
          <p:cNvPr id="13" name="CaixaDeTexto 12">
            <a:extLst>
              <a:ext uri="{FF2B5EF4-FFF2-40B4-BE49-F238E27FC236}">
                <a16:creationId xmlns:a16="http://schemas.microsoft.com/office/drawing/2014/main" id="{9382EA45-92DF-60AD-2DD7-1C0013A07A32}"/>
              </a:ext>
            </a:extLst>
          </p:cNvPr>
          <p:cNvSpPr txBox="1"/>
          <p:nvPr/>
        </p:nvSpPr>
        <p:spPr>
          <a:xfrm>
            <a:off x="510065" y="1534483"/>
            <a:ext cx="11139010" cy="1597360"/>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O sul-coreano Nam June Paik (1932-2006) é um exemplo de artista que, além de usar máquinas em suas produções, soube provocar reflexão sobre nossas relações com as linguagens, os meios de comunicação de massa, as mídias e as tecnologias.</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Observando as </a:t>
            </a:r>
            <a:r>
              <a:rPr lang="pt-BR" sz="1800" b="1" dirty="0">
                <a:latin typeface="Roboto" panose="02000000000000000000" pitchFamily="2" charset="0"/>
                <a:ea typeface="Roboto" panose="02000000000000000000" pitchFamily="2" charset="0"/>
                <a:cs typeface="Roboto" panose="02000000000000000000" pitchFamily="2" charset="0"/>
              </a:rPr>
              <a:t>videoartes</a:t>
            </a:r>
            <a:r>
              <a:rPr lang="pt-BR" sz="1800" dirty="0">
                <a:latin typeface="Roboto" panose="02000000000000000000" pitchFamily="2" charset="0"/>
                <a:ea typeface="Roboto" panose="02000000000000000000" pitchFamily="2" charset="0"/>
                <a:cs typeface="Roboto" panose="02000000000000000000" pitchFamily="2" charset="0"/>
              </a:rPr>
              <a:t> (videoesculturas) de Nam June Paik, percebemos que, do ponto de vista da tecnologia atual, alguns desses objetos são obsoletos.</a:t>
            </a:r>
          </a:p>
        </p:txBody>
      </p:sp>
      <p:sp>
        <p:nvSpPr>
          <p:cNvPr id="4" name="Espaço Reservado para Conteúdo 2">
            <a:extLst>
              <a:ext uri="{FF2B5EF4-FFF2-40B4-BE49-F238E27FC236}">
                <a16:creationId xmlns:a16="http://schemas.microsoft.com/office/drawing/2014/main" id="{B7491275-A0B8-9BCE-F94E-3CDC0F7C7D86}"/>
              </a:ext>
            </a:extLst>
          </p:cNvPr>
          <p:cNvSpPr txBox="1">
            <a:spLocks/>
          </p:cNvSpPr>
          <p:nvPr/>
        </p:nvSpPr>
        <p:spPr>
          <a:xfrm>
            <a:off x="6491288" y="3226656"/>
            <a:ext cx="5086350" cy="2328246"/>
          </a:xfrm>
          <a:prstGeom prst="rect">
            <a:avLst/>
          </a:prstGeom>
          <a:ln>
            <a:solidFill>
              <a:srgbClr val="92D050"/>
            </a:solidFill>
          </a:ln>
        </p:spPr>
        <p:txBody>
          <a:bodyPr vert="horz" lIns="91440" tIns="45720" rIns="91440" bIns="45720" rtlCol="0" anchor="ctr">
            <a:no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457200" algn="just" defTabSz="914400" rtl="0" eaLnBrk="1" fontAlgn="auto" latinLnBrk="0" hangingPunct="1">
              <a:lnSpc>
                <a:spcPct val="110000"/>
              </a:lnSpc>
              <a:spcBef>
                <a:spcPts val="600"/>
              </a:spcBef>
              <a:spcAft>
                <a:spcPts val="0"/>
              </a:spcAft>
              <a:buClr>
                <a:srgbClr val="EC4E70"/>
              </a:buClr>
              <a:buSzTx/>
              <a:buFont typeface="Avenir Next LT Pro" panose="020B0504020202020204" pitchFamily="34" charset="0"/>
              <a:buNone/>
              <a:tabLst/>
              <a:defRPr/>
            </a:pPr>
            <a:r>
              <a:rPr kumimoji="0" lang="pt-BR" sz="1800" i="0" u="none" strike="noStrike" kern="1200" cap="none" spc="0" normalizeH="0" baseline="0" noProof="0" dirty="0">
                <a:ln>
                  <a:noFill/>
                </a:ln>
                <a:solidFill>
                  <a:srgbClr val="262626"/>
                </a:solidFill>
                <a:effectLst/>
                <a:uLnTx/>
                <a:uFillTx/>
                <a:latin typeface="Roboto" panose="02000000000000000000" pitchFamily="2" charset="0"/>
                <a:ea typeface="Roboto" panose="02000000000000000000" pitchFamily="2" charset="0"/>
                <a:cs typeface="Roboto" panose="02000000000000000000" pitchFamily="2" charset="0"/>
              </a:rPr>
              <a:t>A </a:t>
            </a:r>
            <a:r>
              <a:rPr kumimoji="0" lang="pt-BR" sz="1800" b="1" i="0" u="none" strike="noStrike" kern="1200" cap="none" spc="0" normalizeH="0" baseline="0" noProof="0" dirty="0">
                <a:ln>
                  <a:noFill/>
                </a:ln>
                <a:solidFill>
                  <a:srgbClr val="262626"/>
                </a:solidFill>
                <a:effectLst/>
                <a:uLnTx/>
                <a:uFillTx/>
                <a:latin typeface="Roboto" panose="02000000000000000000" pitchFamily="2" charset="0"/>
                <a:ea typeface="Roboto" panose="02000000000000000000" pitchFamily="2" charset="0"/>
                <a:cs typeface="Roboto" panose="02000000000000000000" pitchFamily="2" charset="0"/>
              </a:rPr>
              <a:t>videoarte</a:t>
            </a:r>
            <a:r>
              <a:rPr kumimoji="0" lang="pt-BR" sz="1800" i="0" u="none" strike="noStrike" kern="1200" cap="none" spc="0" normalizeH="0" baseline="0" noProof="0" dirty="0">
                <a:ln>
                  <a:noFill/>
                </a:ln>
                <a:solidFill>
                  <a:srgbClr val="262626"/>
                </a:solidFill>
                <a:effectLst/>
                <a:uLnTx/>
                <a:uFillTx/>
                <a:latin typeface="Roboto" panose="02000000000000000000" pitchFamily="2" charset="0"/>
                <a:ea typeface="Roboto" panose="02000000000000000000" pitchFamily="2" charset="0"/>
                <a:cs typeface="Roboto" panose="02000000000000000000" pitchFamily="2" charset="0"/>
              </a:rPr>
              <a:t> é uma linguagem artística que influenciou a criação de outras linguagens, como a videoinstalação, a videoescultura, a arte via satélite, a </a:t>
            </a:r>
            <a:r>
              <a:rPr kumimoji="0" lang="pt-BR" sz="1800" i="1" u="none" strike="noStrike" kern="1200" cap="none" spc="0" normalizeH="0" baseline="0" noProof="0" dirty="0">
                <a:ln>
                  <a:noFill/>
                </a:ln>
                <a:solidFill>
                  <a:srgbClr val="262626"/>
                </a:solidFill>
                <a:effectLst/>
                <a:uLnTx/>
                <a:uFillTx/>
                <a:latin typeface="Roboto" panose="02000000000000000000" pitchFamily="2" charset="0"/>
                <a:ea typeface="Roboto" panose="02000000000000000000" pitchFamily="2" charset="0"/>
                <a:cs typeface="Roboto" panose="02000000000000000000" pitchFamily="2" charset="0"/>
              </a:rPr>
              <a:t>web art</a:t>
            </a:r>
            <a:r>
              <a:rPr kumimoji="0" lang="pt-BR" sz="1800" i="0" u="none" strike="noStrike" kern="1200" cap="none" spc="0" normalizeH="0" baseline="0" noProof="0" dirty="0">
                <a:ln>
                  <a:noFill/>
                </a:ln>
                <a:solidFill>
                  <a:srgbClr val="262626"/>
                </a:solidFill>
                <a:effectLst/>
                <a:uLnTx/>
                <a:uFillTx/>
                <a:latin typeface="Roboto" panose="02000000000000000000" pitchFamily="2" charset="0"/>
                <a:ea typeface="Roboto" panose="02000000000000000000" pitchFamily="2" charset="0"/>
                <a:cs typeface="Roboto" panose="02000000000000000000" pitchFamily="2" charset="0"/>
              </a:rPr>
              <a:t>, a arte com princípios  robóticos, entre outras. Trata-se de uma linguagem contemporânea que nasceu do acesso ao vídeo e dos sistemas de televisão.</a:t>
            </a:r>
          </a:p>
        </p:txBody>
      </p:sp>
    </p:spTree>
    <p:extLst>
      <p:ext uri="{BB962C8B-B14F-4D97-AF65-F5344CB8AC3E}">
        <p14:creationId xmlns:p14="http://schemas.microsoft.com/office/powerpoint/2010/main" val="1640610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355DE3A5-C01D-B3CB-C07B-389605556BE1}"/>
              </a:ext>
            </a:extLst>
          </p:cNvPr>
          <p:cNvPicPr>
            <a:picLocks noChangeAspect="1"/>
          </p:cNvPicPr>
          <p:nvPr/>
        </p:nvPicPr>
        <p:blipFill>
          <a:blip r:embed="rId2"/>
          <a:stretch>
            <a:fillRect/>
          </a:stretch>
        </p:blipFill>
        <p:spPr>
          <a:xfrm>
            <a:off x="7296534" y="497840"/>
            <a:ext cx="4593319" cy="6344930"/>
          </a:xfrm>
          <a:prstGeom prst="rect">
            <a:avLst/>
          </a:prstGeom>
          <a:effectLst>
            <a:outerShdw blurRad="50800" dist="38100" dir="13500000" algn="br"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2</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0" u="none" strike="noStrike" kern="1200" cap="none" spc="0" normalizeH="0" baseline="0" noProof="0" dirty="0">
                <a:ln>
                  <a:noFill/>
                </a:ln>
                <a:solidFill>
                  <a:schemeClr val="accent1"/>
                </a:solidFill>
                <a:effectLst/>
                <a:uLnTx/>
                <a:uFillTx/>
                <a:latin typeface="Posterama"/>
                <a:ea typeface="+mj-ea"/>
                <a:cs typeface="+mj-cs"/>
              </a:rPr>
              <a:t>Inventos e transformações</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0" y="930815"/>
            <a:ext cx="6052458"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Gravações e transições eletromagnéticas</a:t>
            </a:r>
          </a:p>
        </p:txBody>
      </p:sp>
      <p:sp>
        <p:nvSpPr>
          <p:cNvPr id="6" name="CaixaDeTexto 5">
            <a:extLst>
              <a:ext uri="{FF2B5EF4-FFF2-40B4-BE49-F238E27FC236}">
                <a16:creationId xmlns:a16="http://schemas.microsoft.com/office/drawing/2014/main" id="{B2BA721C-0954-2842-96D7-38C621BC52B6}"/>
              </a:ext>
            </a:extLst>
          </p:cNvPr>
          <p:cNvSpPr txBox="1"/>
          <p:nvPr/>
        </p:nvSpPr>
        <p:spPr>
          <a:xfrm>
            <a:off x="2122925" y="5782657"/>
            <a:ext cx="4702630" cy="565146"/>
          </a:xfrm>
          <a:prstGeom prst="rect">
            <a:avLst/>
          </a:prstGeom>
          <a:noFill/>
          <a:ln>
            <a:noFill/>
          </a:ln>
          <a:effectLst/>
        </p:spPr>
        <p:txBody>
          <a:bodyPr wrap="square" lIns="0" tIns="36000" rIns="0" bIns="36000">
            <a:spAutoFit/>
          </a:bodyPr>
          <a:lstStyle/>
          <a:p>
            <a:pPr algn="r"/>
            <a:r>
              <a:rPr lang="pt-BR" sz="1600" dirty="0">
                <a:latin typeface="Roboto" panose="02000000000000000000" pitchFamily="2" charset="0"/>
                <a:ea typeface="Roboto" panose="02000000000000000000" pitchFamily="2" charset="0"/>
                <a:cs typeface="Roboto" panose="02000000000000000000" pitchFamily="2" charset="0"/>
              </a:rPr>
              <a:t>Videoinstalação </a:t>
            </a:r>
            <a:r>
              <a:rPr lang="pt-BR" sz="1600" b="1" dirty="0">
                <a:latin typeface="Roboto" panose="02000000000000000000" pitchFamily="2" charset="0"/>
                <a:ea typeface="Roboto" panose="02000000000000000000" pitchFamily="2" charset="0"/>
                <a:cs typeface="Roboto" panose="02000000000000000000" pitchFamily="2" charset="0"/>
              </a:rPr>
              <a:t>Quanto mais, melhor</a:t>
            </a:r>
            <a:r>
              <a:rPr lang="pt-BR" sz="1600" dirty="0">
                <a:latin typeface="Roboto" panose="02000000000000000000" pitchFamily="2" charset="0"/>
                <a:ea typeface="Roboto" panose="02000000000000000000" pitchFamily="2" charset="0"/>
                <a:cs typeface="Roboto" panose="02000000000000000000" pitchFamily="2" charset="0"/>
              </a:rPr>
              <a:t> (1988), de Nam June Paik, em Gwacheon (Coreia do Sul).</a:t>
            </a:r>
          </a:p>
        </p:txBody>
      </p:sp>
      <p:sp>
        <p:nvSpPr>
          <p:cNvPr id="7" name="CaixaDeTexto 6">
            <a:extLst>
              <a:ext uri="{FF2B5EF4-FFF2-40B4-BE49-F238E27FC236}">
                <a16:creationId xmlns:a16="http://schemas.microsoft.com/office/drawing/2014/main" id="{ECE1AC82-735E-4110-97D4-ED30FBB55C2D}"/>
              </a:ext>
            </a:extLst>
          </p:cNvPr>
          <p:cNvSpPr txBox="1"/>
          <p:nvPr/>
        </p:nvSpPr>
        <p:spPr>
          <a:xfrm rot="16200000">
            <a:off x="9245984" y="3031277"/>
            <a:ext cx="5437292" cy="123111"/>
          </a:xfrm>
          <a:prstGeom prst="rect">
            <a:avLst/>
          </a:prstGeom>
          <a:noFill/>
        </p:spPr>
        <p:txBody>
          <a:bodyPr wrap="square" lIns="0" tIns="0" rIns="0" bIns="0" anchor="b">
            <a:spAutoFit/>
          </a:bodyPr>
          <a:lstStyle/>
          <a:p>
            <a:r>
              <a:rPr lang="pt-BR" sz="800" dirty="0">
                <a:latin typeface="Roboto" panose="02000000000000000000" pitchFamily="2" charset="0"/>
                <a:ea typeface="Roboto" panose="02000000000000000000" pitchFamily="2" charset="0"/>
                <a:cs typeface="Roboto" panose="02000000000000000000" pitchFamily="2" charset="0"/>
              </a:rPr>
              <a:t>MUSEU NACIONAL DE ARTE CONTEMPORÂNEA EM GYEONGGI, COREIA DO SUL/GINA SMITH/SHUTTERSTOCK.COM</a:t>
            </a:r>
          </a:p>
        </p:txBody>
      </p:sp>
      <p:sp>
        <p:nvSpPr>
          <p:cNvPr id="13" name="CaixaDeTexto 12">
            <a:extLst>
              <a:ext uri="{FF2B5EF4-FFF2-40B4-BE49-F238E27FC236}">
                <a16:creationId xmlns:a16="http://schemas.microsoft.com/office/drawing/2014/main" id="{9382EA45-92DF-60AD-2DD7-1C0013A07A32}"/>
              </a:ext>
            </a:extLst>
          </p:cNvPr>
          <p:cNvSpPr txBox="1"/>
          <p:nvPr/>
        </p:nvSpPr>
        <p:spPr>
          <a:xfrm>
            <a:off x="602020" y="1586755"/>
            <a:ext cx="6159515" cy="4034951"/>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Atualmente, a vivência com sistemas de transferência de dados, imagens e sons é muito comum. Cientistas de várias épocas trabalharam bastante para que isso acontecesse, a começar pelos estudos sobre eletricidade e ondas eletromagnéticas. E foi com base nessas pesquisas científicas que surgiram o rádio e a televisão.</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O rádio deixou a linguagem da música mais próxima das pessoas e transformou a maneira de apreciá-la. A televisão também nasceu de processos científicos que começaram a ser criados no fim do século XIX. Esses experimentos eram capazes de decompor uma imagem em pontos luminosos, enviá-la via processos elétricos e depois reconstruí-la.</a:t>
            </a:r>
          </a:p>
        </p:txBody>
      </p:sp>
    </p:spTree>
    <p:extLst>
      <p:ext uri="{BB962C8B-B14F-4D97-AF65-F5344CB8AC3E}">
        <p14:creationId xmlns:p14="http://schemas.microsoft.com/office/powerpoint/2010/main" val="1924273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Imagem 15">
            <a:extLst>
              <a:ext uri="{FF2B5EF4-FFF2-40B4-BE49-F238E27FC236}">
                <a16:creationId xmlns:a16="http://schemas.microsoft.com/office/drawing/2014/main" id="{431B7322-5196-1148-1AFE-7BEFDF38A170}"/>
              </a:ext>
            </a:extLst>
          </p:cNvPr>
          <p:cNvPicPr>
            <a:picLocks noChangeAspect="1"/>
          </p:cNvPicPr>
          <p:nvPr/>
        </p:nvPicPr>
        <p:blipFill>
          <a:blip r:embed="rId2"/>
          <a:stretch>
            <a:fillRect/>
          </a:stretch>
        </p:blipFill>
        <p:spPr>
          <a:xfrm>
            <a:off x="7193902" y="1564071"/>
            <a:ext cx="4998098" cy="4977512"/>
          </a:xfrm>
          <a:prstGeom prst="rect">
            <a:avLst/>
          </a:prstGeom>
          <a:effectLst>
            <a:outerShdw blurRad="50800" dist="38100" dir="13500000" algn="br"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2</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0" u="none" strike="noStrike" kern="1200" cap="none" spc="0" normalizeH="0" baseline="0" noProof="0" dirty="0">
                <a:ln>
                  <a:noFill/>
                </a:ln>
                <a:solidFill>
                  <a:schemeClr val="accent1"/>
                </a:solidFill>
                <a:effectLst/>
                <a:uLnTx/>
                <a:uFillTx/>
                <a:latin typeface="Posterama"/>
                <a:ea typeface="+mj-ea"/>
                <a:cs typeface="+mj-cs"/>
              </a:rPr>
              <a:t>Inventos e transformações</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0" y="930815"/>
            <a:ext cx="8907624"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Misturando e integrando linguagens e mídias</a:t>
            </a:r>
          </a:p>
        </p:txBody>
      </p:sp>
      <p:sp>
        <p:nvSpPr>
          <p:cNvPr id="6" name="CaixaDeTexto 5">
            <a:extLst>
              <a:ext uri="{FF2B5EF4-FFF2-40B4-BE49-F238E27FC236}">
                <a16:creationId xmlns:a16="http://schemas.microsoft.com/office/drawing/2014/main" id="{B2BA721C-0954-2842-96D7-38C621BC52B6}"/>
              </a:ext>
            </a:extLst>
          </p:cNvPr>
          <p:cNvSpPr txBox="1"/>
          <p:nvPr/>
        </p:nvSpPr>
        <p:spPr>
          <a:xfrm>
            <a:off x="2220684" y="5782657"/>
            <a:ext cx="4702630" cy="565146"/>
          </a:xfrm>
          <a:prstGeom prst="rect">
            <a:avLst/>
          </a:prstGeom>
          <a:noFill/>
          <a:ln>
            <a:noFill/>
          </a:ln>
          <a:effectLst/>
        </p:spPr>
        <p:txBody>
          <a:bodyPr wrap="square" lIns="0" tIns="36000" rIns="0" bIns="36000">
            <a:spAutoFit/>
          </a:bodyPr>
          <a:lstStyle/>
          <a:p>
            <a:pPr algn="r"/>
            <a:r>
              <a:rPr lang="pt-BR" sz="1600" b="1" dirty="0">
                <a:latin typeface="Roboto" panose="02000000000000000000" pitchFamily="2" charset="0"/>
                <a:ea typeface="Roboto" panose="02000000000000000000" pitchFamily="2" charset="0"/>
                <a:cs typeface="Roboto" panose="02000000000000000000" pitchFamily="2" charset="0"/>
              </a:rPr>
              <a:t>Família de Videocriaturas</a:t>
            </a:r>
            <a:r>
              <a:rPr lang="pt-BR" sz="1600" dirty="0">
                <a:latin typeface="Roboto" panose="02000000000000000000" pitchFamily="2" charset="0"/>
                <a:ea typeface="Roboto" panose="02000000000000000000" pitchFamily="2" charset="0"/>
                <a:cs typeface="Roboto" panose="02000000000000000000" pitchFamily="2" charset="0"/>
              </a:rPr>
              <a:t>, </a:t>
            </a:r>
            <a:r>
              <a:rPr lang="pt-BR" sz="1600" i="1" dirty="0">
                <a:latin typeface="Roboto" panose="02000000000000000000" pitchFamily="2" charset="0"/>
                <a:ea typeface="Roboto" panose="02000000000000000000" pitchFamily="2" charset="0"/>
                <a:cs typeface="Roboto" panose="02000000000000000000" pitchFamily="2" charset="0"/>
              </a:rPr>
              <a:t>videoperformance</a:t>
            </a:r>
            <a:r>
              <a:rPr lang="pt-BR" sz="1600" dirty="0">
                <a:latin typeface="Roboto" panose="02000000000000000000" pitchFamily="2" charset="0"/>
                <a:ea typeface="Roboto" panose="02000000000000000000" pitchFamily="2" charset="0"/>
                <a:cs typeface="Roboto" panose="02000000000000000000" pitchFamily="2" charset="0"/>
              </a:rPr>
              <a:t> de Otávio Donasci. Fotografia da década de 1980.</a:t>
            </a:r>
          </a:p>
        </p:txBody>
      </p:sp>
      <p:sp>
        <p:nvSpPr>
          <p:cNvPr id="7" name="CaixaDeTexto 6">
            <a:extLst>
              <a:ext uri="{FF2B5EF4-FFF2-40B4-BE49-F238E27FC236}">
                <a16:creationId xmlns:a16="http://schemas.microsoft.com/office/drawing/2014/main" id="{ECE1AC82-735E-4110-97D4-ED30FBB55C2D}"/>
              </a:ext>
            </a:extLst>
          </p:cNvPr>
          <p:cNvSpPr txBox="1"/>
          <p:nvPr/>
        </p:nvSpPr>
        <p:spPr>
          <a:xfrm>
            <a:off x="10763610" y="1377488"/>
            <a:ext cx="1315483" cy="123111"/>
          </a:xfrm>
          <a:prstGeom prst="rect">
            <a:avLst/>
          </a:prstGeom>
          <a:noFill/>
        </p:spPr>
        <p:txBody>
          <a:bodyPr wrap="square" lIns="0" tIns="0" rIns="0" bIns="0" anchor="b">
            <a:spAutoFit/>
          </a:bodyPr>
          <a:lstStyle/>
          <a:p>
            <a:pPr algn="r"/>
            <a:r>
              <a:rPr lang="pt-BR" sz="800" dirty="0">
                <a:latin typeface="Roboto" panose="02000000000000000000" pitchFamily="2" charset="0"/>
                <a:ea typeface="Roboto" panose="02000000000000000000" pitchFamily="2" charset="0"/>
                <a:cs typeface="Roboto" panose="02000000000000000000" pitchFamily="2" charset="0"/>
              </a:rPr>
              <a:t>ACERVO OTÁVIO DONASCI</a:t>
            </a:r>
          </a:p>
        </p:txBody>
      </p:sp>
      <p:sp>
        <p:nvSpPr>
          <p:cNvPr id="13" name="CaixaDeTexto 12">
            <a:extLst>
              <a:ext uri="{FF2B5EF4-FFF2-40B4-BE49-F238E27FC236}">
                <a16:creationId xmlns:a16="http://schemas.microsoft.com/office/drawing/2014/main" id="{9382EA45-92DF-60AD-2DD7-1C0013A07A32}"/>
              </a:ext>
            </a:extLst>
          </p:cNvPr>
          <p:cNvSpPr txBox="1"/>
          <p:nvPr/>
        </p:nvSpPr>
        <p:spPr>
          <a:xfrm>
            <a:off x="602020" y="1586755"/>
            <a:ext cx="6321294" cy="4034951"/>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O artista Otávio Donasci é paulistano e estudou linguagens artísticas, recursos e mídias. Ele misturou várias linguagens – como o teatro, a </a:t>
            </a:r>
            <a:r>
              <a:rPr lang="pt-BR" sz="1800" i="1" dirty="0">
                <a:latin typeface="Roboto" panose="02000000000000000000" pitchFamily="2" charset="0"/>
                <a:ea typeface="Roboto" panose="02000000000000000000" pitchFamily="2" charset="0"/>
                <a:cs typeface="Roboto" panose="02000000000000000000" pitchFamily="2" charset="0"/>
              </a:rPr>
              <a:t>performance</a:t>
            </a:r>
            <a:r>
              <a:rPr lang="pt-BR" sz="1800" dirty="0">
                <a:latin typeface="Roboto" panose="02000000000000000000" pitchFamily="2" charset="0"/>
                <a:ea typeface="Roboto" panose="02000000000000000000" pitchFamily="2" charset="0"/>
                <a:cs typeface="Roboto" panose="02000000000000000000" pitchFamily="2" charset="0"/>
              </a:rPr>
              <a:t>, a dança e o vídeo – e usou aparelhos (de vídeo, televisão, som e outros), integrando tudo em uma mesma obra, surgindo, assim, as </a:t>
            </a:r>
            <a:r>
              <a:rPr lang="pt-BR" sz="1800" b="1" dirty="0">
                <a:latin typeface="Roboto" panose="02000000000000000000" pitchFamily="2" charset="0"/>
                <a:ea typeface="Roboto" panose="02000000000000000000" pitchFamily="2" charset="0"/>
                <a:cs typeface="Roboto" panose="02000000000000000000" pitchFamily="2" charset="0"/>
              </a:rPr>
              <a:t>Videocriaturas</a:t>
            </a:r>
            <a:r>
              <a:rPr lang="pt-BR" sz="1800" dirty="0">
                <a:latin typeface="Roboto" panose="02000000000000000000" pitchFamily="2" charset="0"/>
                <a:ea typeface="Roboto" panose="02000000000000000000" pitchFamily="2" charset="0"/>
                <a:cs typeface="Roboto" panose="02000000000000000000" pitchFamily="2" charset="0"/>
              </a:rPr>
              <a:t>. Seu trabalho envolve pesquisas e processos simbióticos entre arte, corpo, mídias e tecnologias.</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Nas criações de Donasci, os atores usam tecidos ou macacões pretos para fundir melhor a imagem do vídeo com o corpo. Hoje, o artista explora as tecnologias mais recentes, como televisores de plasma, computadores, gravações em vídeos digitais, que não precisam mais de tantos fios e aparatos eletrônicos.</a:t>
            </a:r>
          </a:p>
        </p:txBody>
      </p:sp>
    </p:spTree>
    <p:extLst>
      <p:ext uri="{BB962C8B-B14F-4D97-AF65-F5344CB8AC3E}">
        <p14:creationId xmlns:p14="http://schemas.microsoft.com/office/powerpoint/2010/main" val="2020121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C26E7AA0-CE06-4AD7-7E8B-0733371DDB16}"/>
              </a:ext>
            </a:extLst>
          </p:cNvPr>
          <p:cNvPicPr>
            <a:picLocks noChangeAspect="1"/>
          </p:cNvPicPr>
          <p:nvPr/>
        </p:nvPicPr>
        <p:blipFill>
          <a:blip r:embed="rId2"/>
          <a:stretch>
            <a:fillRect/>
          </a:stretch>
        </p:blipFill>
        <p:spPr>
          <a:xfrm>
            <a:off x="7589520" y="644449"/>
            <a:ext cx="4611408" cy="5880800"/>
          </a:xfrm>
          <a:prstGeom prst="rect">
            <a:avLst/>
          </a:prstGeom>
          <a:effectLst>
            <a:outerShdw blurRad="50800" dist="38100" dir="13500000" algn="br"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2</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0" u="none" strike="noStrike" kern="1200" cap="none" spc="0" normalizeH="0" baseline="0" noProof="0" dirty="0">
                <a:ln>
                  <a:noFill/>
                </a:ln>
                <a:solidFill>
                  <a:schemeClr val="accent1"/>
                </a:solidFill>
                <a:effectLst/>
                <a:uLnTx/>
                <a:uFillTx/>
                <a:latin typeface="Posterama"/>
                <a:ea typeface="+mj-ea"/>
                <a:cs typeface="+mj-cs"/>
              </a:rPr>
              <a:t>Artes integradas</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0" y="930815"/>
            <a:ext cx="8907624"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Criando videocriaturas</a:t>
            </a:r>
          </a:p>
        </p:txBody>
      </p:sp>
      <p:sp>
        <p:nvSpPr>
          <p:cNvPr id="6" name="CaixaDeTexto 5">
            <a:extLst>
              <a:ext uri="{FF2B5EF4-FFF2-40B4-BE49-F238E27FC236}">
                <a16:creationId xmlns:a16="http://schemas.microsoft.com/office/drawing/2014/main" id="{B2BA721C-0954-2842-96D7-38C621BC52B6}"/>
              </a:ext>
            </a:extLst>
          </p:cNvPr>
          <p:cNvSpPr txBox="1"/>
          <p:nvPr/>
        </p:nvSpPr>
        <p:spPr>
          <a:xfrm>
            <a:off x="602021" y="5582524"/>
            <a:ext cx="6729708" cy="811367"/>
          </a:xfrm>
          <a:prstGeom prst="rect">
            <a:avLst/>
          </a:prstGeom>
          <a:noFill/>
          <a:ln>
            <a:noFill/>
          </a:ln>
          <a:effectLst/>
        </p:spPr>
        <p:txBody>
          <a:bodyPr wrap="square" lIns="0" tIns="36000" rIns="0" bIns="36000">
            <a:spAutoFit/>
          </a:bodyPr>
          <a:lstStyle/>
          <a:p>
            <a:pPr algn="r"/>
            <a:r>
              <a:rPr lang="pt-BR" sz="1600" b="1" dirty="0">
                <a:latin typeface="Roboto" panose="02000000000000000000" pitchFamily="2" charset="0"/>
                <a:ea typeface="Roboto" panose="02000000000000000000" pitchFamily="2" charset="0"/>
                <a:cs typeface="Roboto" panose="02000000000000000000" pitchFamily="2" charset="0"/>
              </a:rPr>
              <a:t>Plasmacriatura</a:t>
            </a:r>
            <a:r>
              <a:rPr lang="pt-BR" sz="1600" dirty="0">
                <a:latin typeface="Roboto" panose="02000000000000000000" pitchFamily="2" charset="0"/>
                <a:ea typeface="Roboto" panose="02000000000000000000" pitchFamily="2" charset="0"/>
                <a:cs typeface="Roboto" panose="02000000000000000000" pitchFamily="2" charset="0"/>
              </a:rPr>
              <a:t> (2000), de Otávio Donasci. Quem executa a </a:t>
            </a:r>
            <a:r>
              <a:rPr lang="pt-BR" sz="1600" i="1" dirty="0">
                <a:latin typeface="Roboto" panose="02000000000000000000" pitchFamily="2" charset="0"/>
                <a:ea typeface="Roboto" panose="02000000000000000000" pitchFamily="2" charset="0"/>
                <a:cs typeface="Roboto" panose="02000000000000000000" pitchFamily="2" charset="0"/>
              </a:rPr>
              <a:t>performance</a:t>
            </a:r>
            <a:r>
              <a:rPr lang="pt-BR" sz="1600" dirty="0">
                <a:latin typeface="Roboto" panose="02000000000000000000" pitchFamily="2" charset="0"/>
                <a:ea typeface="Roboto" panose="02000000000000000000" pitchFamily="2" charset="0"/>
                <a:cs typeface="Roboto" panose="02000000000000000000" pitchFamily="2" charset="0"/>
              </a:rPr>
              <a:t> consegue ver, por meio de microcâmera e monitores internos, o que ocorre à volta. São Paulo (SP), 2002.</a:t>
            </a:r>
          </a:p>
        </p:txBody>
      </p:sp>
      <p:sp>
        <p:nvSpPr>
          <p:cNvPr id="7" name="CaixaDeTexto 6">
            <a:extLst>
              <a:ext uri="{FF2B5EF4-FFF2-40B4-BE49-F238E27FC236}">
                <a16:creationId xmlns:a16="http://schemas.microsoft.com/office/drawing/2014/main" id="{ECE1AC82-735E-4110-97D4-ED30FBB55C2D}"/>
              </a:ext>
            </a:extLst>
          </p:cNvPr>
          <p:cNvSpPr txBox="1"/>
          <p:nvPr/>
        </p:nvSpPr>
        <p:spPr>
          <a:xfrm>
            <a:off x="10756900" y="453591"/>
            <a:ext cx="1315483" cy="123111"/>
          </a:xfrm>
          <a:prstGeom prst="rect">
            <a:avLst/>
          </a:prstGeom>
          <a:noFill/>
        </p:spPr>
        <p:txBody>
          <a:bodyPr wrap="square" lIns="0" tIns="0" rIns="0" bIns="0" anchor="b">
            <a:spAutoFit/>
          </a:bodyPr>
          <a:lstStyle/>
          <a:p>
            <a:pPr algn="r"/>
            <a:r>
              <a:rPr lang="pt-BR" sz="800" dirty="0">
                <a:latin typeface="Roboto" panose="02000000000000000000" pitchFamily="2" charset="0"/>
                <a:ea typeface="Roboto" panose="02000000000000000000" pitchFamily="2" charset="0"/>
                <a:cs typeface="Roboto" panose="02000000000000000000" pitchFamily="2" charset="0"/>
              </a:rPr>
              <a:t>ACERVO OTÁVIO DONASCI</a:t>
            </a:r>
          </a:p>
        </p:txBody>
      </p:sp>
      <p:sp>
        <p:nvSpPr>
          <p:cNvPr id="13" name="CaixaDeTexto 12">
            <a:extLst>
              <a:ext uri="{FF2B5EF4-FFF2-40B4-BE49-F238E27FC236}">
                <a16:creationId xmlns:a16="http://schemas.microsoft.com/office/drawing/2014/main" id="{9382EA45-92DF-60AD-2DD7-1C0013A07A32}"/>
              </a:ext>
            </a:extLst>
          </p:cNvPr>
          <p:cNvSpPr txBox="1"/>
          <p:nvPr/>
        </p:nvSpPr>
        <p:spPr>
          <a:xfrm>
            <a:off x="602020" y="1586755"/>
            <a:ext cx="6729708" cy="1597360"/>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Otávio Donasci criou muitas produções explorando linguagens, como a </a:t>
            </a:r>
            <a:r>
              <a:rPr lang="pt-BR" sz="1800" b="1" i="1" dirty="0">
                <a:latin typeface="Roboto" panose="02000000000000000000" pitchFamily="2" charset="0"/>
                <a:ea typeface="Roboto" panose="02000000000000000000" pitchFamily="2" charset="0"/>
                <a:cs typeface="Roboto" panose="02000000000000000000" pitchFamily="2" charset="0"/>
              </a:rPr>
              <a:t>performance</a:t>
            </a:r>
            <a:r>
              <a:rPr lang="pt-BR" sz="1800" dirty="0">
                <a:latin typeface="Roboto" panose="02000000000000000000" pitchFamily="2" charset="0"/>
                <a:ea typeface="Roboto" panose="02000000000000000000" pitchFamily="2" charset="0"/>
                <a:cs typeface="Roboto" panose="02000000000000000000" pitchFamily="2" charset="0"/>
              </a:rPr>
              <a:t>, a </a:t>
            </a:r>
            <a:r>
              <a:rPr lang="pt-BR" sz="1800" b="1" i="1" dirty="0">
                <a:latin typeface="Roboto" panose="02000000000000000000" pitchFamily="2" charset="0"/>
                <a:ea typeface="Roboto" panose="02000000000000000000" pitchFamily="2" charset="0"/>
                <a:cs typeface="Roboto" panose="02000000000000000000" pitchFamily="2" charset="0"/>
              </a:rPr>
              <a:t>videoperformance</a:t>
            </a:r>
            <a:r>
              <a:rPr lang="pt-BR" sz="1800" dirty="0">
                <a:latin typeface="Roboto" panose="02000000000000000000" pitchFamily="2" charset="0"/>
                <a:ea typeface="Roboto" panose="02000000000000000000" pitchFamily="2" charset="0"/>
                <a:cs typeface="Roboto" panose="02000000000000000000" pitchFamily="2" charset="0"/>
              </a:rPr>
              <a:t>, o </a:t>
            </a:r>
            <a:r>
              <a:rPr lang="pt-BR" sz="1800" b="1" dirty="0">
                <a:latin typeface="Roboto" panose="02000000000000000000" pitchFamily="2" charset="0"/>
                <a:ea typeface="Roboto" panose="02000000000000000000" pitchFamily="2" charset="0"/>
                <a:cs typeface="Roboto" panose="02000000000000000000" pitchFamily="2" charset="0"/>
              </a:rPr>
              <a:t>videoteatro</a:t>
            </a:r>
            <a:r>
              <a:rPr lang="pt-BR" sz="1800" dirty="0">
                <a:latin typeface="Roboto" panose="02000000000000000000" pitchFamily="2" charset="0"/>
                <a:ea typeface="Roboto" panose="02000000000000000000" pitchFamily="2" charset="0"/>
                <a:cs typeface="Roboto" panose="02000000000000000000" pitchFamily="2" charset="0"/>
              </a:rPr>
              <a:t> e a videoarte. A arte de Donasci é testemunha de uma era de transformações na maneira de produzir e de se expressar por meio das linguagens artísticas e das mídias.</a:t>
            </a:r>
          </a:p>
        </p:txBody>
      </p:sp>
      <p:sp>
        <p:nvSpPr>
          <p:cNvPr id="4" name="Espaço Reservado para Conteúdo 2">
            <a:extLst>
              <a:ext uri="{FF2B5EF4-FFF2-40B4-BE49-F238E27FC236}">
                <a16:creationId xmlns:a16="http://schemas.microsoft.com/office/drawing/2014/main" id="{7567502B-8913-A35A-A371-02589ADAFF2F}"/>
              </a:ext>
            </a:extLst>
          </p:cNvPr>
          <p:cNvSpPr txBox="1">
            <a:spLocks/>
          </p:cNvSpPr>
          <p:nvPr/>
        </p:nvSpPr>
        <p:spPr>
          <a:xfrm>
            <a:off x="602020" y="3233472"/>
            <a:ext cx="6621740" cy="2234189"/>
          </a:xfrm>
          <a:prstGeom prst="rect">
            <a:avLst/>
          </a:prstGeom>
          <a:ln>
            <a:solidFill>
              <a:srgbClr val="92D050"/>
            </a:solidFill>
          </a:ln>
        </p:spPr>
        <p:txBody>
          <a:bodyPr vert="horz" lIns="91440" tIns="45720" rIns="91440" bIns="45720" rtlCol="0" anchor="ctr">
            <a:no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457200" algn="just" defTabSz="914400" rtl="0" eaLnBrk="1" fontAlgn="auto" latinLnBrk="0" hangingPunct="1">
              <a:lnSpc>
                <a:spcPct val="110000"/>
              </a:lnSpc>
              <a:spcBef>
                <a:spcPts val="600"/>
              </a:spcBef>
              <a:spcAft>
                <a:spcPts val="0"/>
              </a:spcAft>
              <a:buClr>
                <a:srgbClr val="EC4E70"/>
              </a:buClr>
              <a:buSzTx/>
              <a:buFont typeface="Avenir Next LT Pro" panose="020B0504020202020204" pitchFamily="34" charset="0"/>
              <a:buNone/>
              <a:tabLst/>
              <a:defRPr/>
            </a:pPr>
            <a:r>
              <a:rPr kumimoji="0" lang="pt-BR" sz="1800" b="1" i="1" u="none" strike="noStrike" kern="1200" cap="none" spc="0" normalizeH="0" baseline="0" noProof="0" dirty="0">
                <a:ln>
                  <a:noFill/>
                </a:ln>
                <a:solidFill>
                  <a:srgbClr val="262626"/>
                </a:solidFill>
                <a:effectLst/>
                <a:uLnTx/>
                <a:uFillTx/>
                <a:latin typeface="Roboto" panose="02000000000000000000" pitchFamily="2" charset="0"/>
                <a:ea typeface="Roboto" panose="02000000000000000000" pitchFamily="2" charset="0"/>
                <a:cs typeface="Roboto" panose="02000000000000000000" pitchFamily="2" charset="0"/>
              </a:rPr>
              <a:t>Performance</a:t>
            </a:r>
            <a:r>
              <a:rPr kumimoji="0" lang="pt-BR" sz="1800" i="0" u="none" strike="noStrike" kern="1200" cap="none" spc="0" normalizeH="0" baseline="0" noProof="0" dirty="0">
                <a:ln>
                  <a:noFill/>
                </a:ln>
                <a:solidFill>
                  <a:srgbClr val="262626"/>
                </a:solidFill>
                <a:effectLst/>
                <a:uLnTx/>
                <a:uFillTx/>
                <a:latin typeface="Roboto" panose="02000000000000000000" pitchFamily="2" charset="0"/>
                <a:ea typeface="Roboto" panose="02000000000000000000" pitchFamily="2" charset="0"/>
                <a:cs typeface="Roboto" panose="02000000000000000000" pitchFamily="2" charset="0"/>
              </a:rPr>
              <a:t> é uma forma de expressar ideias, mensagens ou sensações, entre outras propostas, por meio do corpo, de seus gestos e movimentos, ao vivo e publicamente.</a:t>
            </a:r>
          </a:p>
          <a:p>
            <a:pPr marL="0" marR="0" lvl="0" indent="457200" algn="just" defTabSz="914400" rtl="0" eaLnBrk="1" fontAlgn="auto" latinLnBrk="0" hangingPunct="1">
              <a:lnSpc>
                <a:spcPct val="110000"/>
              </a:lnSpc>
              <a:spcBef>
                <a:spcPts val="600"/>
              </a:spcBef>
              <a:spcAft>
                <a:spcPts val="0"/>
              </a:spcAft>
              <a:buClr>
                <a:srgbClr val="EC4E70"/>
              </a:buClr>
              <a:buSzTx/>
              <a:buFont typeface="Avenir Next LT Pro" panose="020B0504020202020204" pitchFamily="34" charset="0"/>
              <a:buNone/>
              <a:tabLst/>
              <a:defRPr/>
            </a:pPr>
            <a:r>
              <a:rPr kumimoji="0" lang="pt-BR" sz="1800" b="1" i="1" u="none" strike="noStrike" kern="1200" cap="none" spc="0" normalizeH="0" baseline="0" noProof="0" dirty="0">
                <a:ln>
                  <a:noFill/>
                </a:ln>
                <a:solidFill>
                  <a:srgbClr val="262626"/>
                </a:solidFill>
                <a:effectLst/>
                <a:uLnTx/>
                <a:uFillTx/>
                <a:latin typeface="Roboto" panose="02000000000000000000" pitchFamily="2" charset="0"/>
                <a:ea typeface="Roboto" panose="02000000000000000000" pitchFamily="2" charset="0"/>
                <a:cs typeface="Roboto" panose="02000000000000000000" pitchFamily="2" charset="0"/>
              </a:rPr>
              <a:t>Videoperformance</a:t>
            </a:r>
            <a:r>
              <a:rPr kumimoji="0" lang="pt-BR" sz="1800" i="0" u="none" strike="noStrike" kern="1200" cap="none" spc="0" normalizeH="0" baseline="0" noProof="0" dirty="0">
                <a:ln>
                  <a:noFill/>
                </a:ln>
                <a:solidFill>
                  <a:srgbClr val="262626"/>
                </a:solidFill>
                <a:effectLst/>
                <a:uLnTx/>
                <a:uFillTx/>
                <a:latin typeface="Roboto" panose="02000000000000000000" pitchFamily="2" charset="0"/>
                <a:ea typeface="Roboto" panose="02000000000000000000" pitchFamily="2" charset="0"/>
                <a:cs typeface="Roboto" panose="02000000000000000000" pitchFamily="2" charset="0"/>
              </a:rPr>
              <a:t> é a </a:t>
            </a:r>
            <a:r>
              <a:rPr kumimoji="0" lang="pt-BR" sz="1800" i="1" u="none" strike="noStrike" kern="1200" cap="none" spc="0" normalizeH="0" baseline="0" noProof="0" dirty="0">
                <a:ln>
                  <a:noFill/>
                </a:ln>
                <a:solidFill>
                  <a:srgbClr val="262626"/>
                </a:solidFill>
                <a:effectLst/>
                <a:uLnTx/>
                <a:uFillTx/>
                <a:latin typeface="Roboto" panose="02000000000000000000" pitchFamily="2" charset="0"/>
                <a:ea typeface="Roboto" panose="02000000000000000000" pitchFamily="2" charset="0"/>
                <a:cs typeface="Roboto" panose="02000000000000000000" pitchFamily="2" charset="0"/>
              </a:rPr>
              <a:t>performance </a:t>
            </a:r>
            <a:r>
              <a:rPr kumimoji="0" lang="pt-BR" sz="1800" i="0" u="none" strike="noStrike" kern="1200" cap="none" spc="0" normalizeH="0" baseline="0" noProof="0" dirty="0">
                <a:ln>
                  <a:noFill/>
                </a:ln>
                <a:solidFill>
                  <a:srgbClr val="262626"/>
                </a:solidFill>
                <a:effectLst/>
                <a:uLnTx/>
                <a:uFillTx/>
                <a:latin typeface="Roboto" panose="02000000000000000000" pitchFamily="2" charset="0"/>
                <a:ea typeface="Roboto" panose="02000000000000000000" pitchFamily="2" charset="0"/>
                <a:cs typeface="Roboto" panose="02000000000000000000" pitchFamily="2" charset="0"/>
              </a:rPr>
              <a:t>que mistura a linguagem do vídeo com a linguagem corporal.</a:t>
            </a:r>
          </a:p>
          <a:p>
            <a:pPr marL="0" marR="0" lvl="0" indent="457200" algn="just" defTabSz="914400" rtl="0" eaLnBrk="1" fontAlgn="auto" latinLnBrk="0" hangingPunct="1">
              <a:lnSpc>
                <a:spcPct val="110000"/>
              </a:lnSpc>
              <a:spcBef>
                <a:spcPts val="600"/>
              </a:spcBef>
              <a:spcAft>
                <a:spcPts val="0"/>
              </a:spcAft>
              <a:buClr>
                <a:srgbClr val="EC4E70"/>
              </a:buClr>
              <a:buSzTx/>
              <a:buFont typeface="Avenir Next LT Pro" panose="020B0504020202020204" pitchFamily="34" charset="0"/>
              <a:buNone/>
              <a:tabLst/>
              <a:defRPr/>
            </a:pPr>
            <a:r>
              <a:rPr kumimoji="0" lang="pt-BR" sz="1800" b="1" i="0" u="none" strike="noStrike" kern="1200" cap="none" spc="0" normalizeH="0" baseline="0" noProof="0" dirty="0">
                <a:ln>
                  <a:noFill/>
                </a:ln>
                <a:solidFill>
                  <a:srgbClr val="262626"/>
                </a:solidFill>
                <a:effectLst/>
                <a:uLnTx/>
                <a:uFillTx/>
                <a:latin typeface="Roboto" panose="02000000000000000000" pitchFamily="2" charset="0"/>
                <a:ea typeface="Roboto" panose="02000000000000000000" pitchFamily="2" charset="0"/>
                <a:cs typeface="Roboto" panose="02000000000000000000" pitchFamily="2" charset="0"/>
              </a:rPr>
              <a:t>Videoteatro</a:t>
            </a:r>
            <a:r>
              <a:rPr kumimoji="0" lang="pt-BR" sz="1800" i="0" u="none" strike="noStrike" kern="1200" cap="none" spc="0" normalizeH="0" baseline="0" noProof="0" dirty="0">
                <a:ln>
                  <a:noFill/>
                </a:ln>
                <a:solidFill>
                  <a:srgbClr val="262626"/>
                </a:solidFill>
                <a:effectLst/>
                <a:uLnTx/>
                <a:uFillTx/>
                <a:latin typeface="Roboto" panose="02000000000000000000" pitchFamily="2" charset="0"/>
                <a:ea typeface="Roboto" panose="02000000000000000000" pitchFamily="2" charset="0"/>
                <a:cs typeface="Roboto" panose="02000000000000000000" pitchFamily="2" charset="0"/>
              </a:rPr>
              <a:t> é o espetáculo que mistura a linguagem do vídeo com a linguagem do teatro.</a:t>
            </a:r>
          </a:p>
        </p:txBody>
      </p:sp>
    </p:spTree>
    <p:extLst>
      <p:ext uri="{BB962C8B-B14F-4D97-AF65-F5344CB8AC3E}">
        <p14:creationId xmlns:p14="http://schemas.microsoft.com/office/powerpoint/2010/main" val="39362420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2</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0" u="none" strike="noStrike" kern="1200" cap="none" spc="0" normalizeH="0" baseline="0" noProof="0" dirty="0">
                <a:ln>
                  <a:noFill/>
                </a:ln>
                <a:solidFill>
                  <a:schemeClr val="accent1"/>
                </a:solidFill>
                <a:effectLst/>
                <a:uLnTx/>
                <a:uFillTx/>
                <a:latin typeface="Posterama"/>
                <a:ea typeface="+mj-ea"/>
                <a:cs typeface="+mj-cs"/>
              </a:rPr>
              <a:t>Artes integradas</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0" y="930815"/>
            <a:ext cx="8907624"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Criando videocriaturas</a:t>
            </a:r>
          </a:p>
        </p:txBody>
      </p:sp>
      <p:sp>
        <p:nvSpPr>
          <p:cNvPr id="6" name="CaixaDeTexto 5">
            <a:extLst>
              <a:ext uri="{FF2B5EF4-FFF2-40B4-BE49-F238E27FC236}">
                <a16:creationId xmlns:a16="http://schemas.microsoft.com/office/drawing/2014/main" id="{B2BA721C-0954-2842-96D7-38C621BC52B6}"/>
              </a:ext>
            </a:extLst>
          </p:cNvPr>
          <p:cNvSpPr txBox="1"/>
          <p:nvPr/>
        </p:nvSpPr>
        <p:spPr>
          <a:xfrm>
            <a:off x="4459475" y="5957092"/>
            <a:ext cx="7924801" cy="318924"/>
          </a:xfrm>
          <a:prstGeom prst="rect">
            <a:avLst/>
          </a:prstGeom>
          <a:noFill/>
          <a:ln>
            <a:noFill/>
          </a:ln>
          <a:effectLst/>
        </p:spPr>
        <p:txBody>
          <a:bodyPr wrap="square" lIns="0" tIns="36000" rIns="0" bIns="36000">
            <a:spAutoFit/>
          </a:bodyPr>
          <a:lstStyle/>
          <a:p>
            <a:r>
              <a:rPr lang="pt-BR" sz="1600" dirty="0">
                <a:latin typeface="Roboto" panose="02000000000000000000" pitchFamily="2" charset="0"/>
                <a:ea typeface="Roboto" panose="02000000000000000000" pitchFamily="2" charset="0"/>
                <a:cs typeface="Roboto" panose="02000000000000000000" pitchFamily="2" charset="0"/>
              </a:rPr>
              <a:t>Exemplos de videocriatura feita em casa, com </a:t>
            </a:r>
            <a:r>
              <a:rPr lang="pt-BR" sz="1600" i="1" dirty="0">
                <a:latin typeface="Roboto" panose="02000000000000000000" pitchFamily="2" charset="0"/>
                <a:ea typeface="Roboto" panose="02000000000000000000" pitchFamily="2" charset="0"/>
                <a:cs typeface="Roboto" panose="02000000000000000000" pitchFamily="2" charset="0"/>
              </a:rPr>
              <a:t>tablet</a:t>
            </a:r>
            <a:r>
              <a:rPr lang="pt-BR" sz="1600" dirty="0">
                <a:latin typeface="Roboto" panose="02000000000000000000" pitchFamily="2" charset="0"/>
                <a:ea typeface="Roboto" panose="02000000000000000000" pitchFamily="2" charset="0"/>
                <a:cs typeface="Roboto" panose="02000000000000000000" pitchFamily="2" charset="0"/>
              </a:rPr>
              <a:t> e celular.</a:t>
            </a:r>
          </a:p>
        </p:txBody>
      </p:sp>
      <p:sp>
        <p:nvSpPr>
          <p:cNvPr id="7" name="CaixaDeTexto 6">
            <a:extLst>
              <a:ext uri="{FF2B5EF4-FFF2-40B4-BE49-F238E27FC236}">
                <a16:creationId xmlns:a16="http://schemas.microsoft.com/office/drawing/2014/main" id="{ECE1AC82-735E-4110-97D4-ED30FBB55C2D}"/>
              </a:ext>
            </a:extLst>
          </p:cNvPr>
          <p:cNvSpPr txBox="1"/>
          <p:nvPr/>
        </p:nvSpPr>
        <p:spPr>
          <a:xfrm>
            <a:off x="7133845" y="1438535"/>
            <a:ext cx="1315483" cy="123111"/>
          </a:xfrm>
          <a:prstGeom prst="rect">
            <a:avLst/>
          </a:prstGeom>
          <a:noFill/>
        </p:spPr>
        <p:txBody>
          <a:bodyPr wrap="square" lIns="0" tIns="0" rIns="0" bIns="0" anchor="b">
            <a:spAutoFit/>
          </a:bodyPr>
          <a:lstStyle/>
          <a:p>
            <a:pPr algn="r"/>
            <a:r>
              <a:rPr lang="pt-BR" sz="800" dirty="0">
                <a:latin typeface="Roboto" panose="02000000000000000000" pitchFamily="2" charset="0"/>
                <a:ea typeface="Roboto" panose="02000000000000000000" pitchFamily="2" charset="0"/>
                <a:cs typeface="Roboto" panose="02000000000000000000" pitchFamily="2" charset="0"/>
              </a:rPr>
              <a:t>XICÂ G.LIMA</a:t>
            </a:r>
          </a:p>
        </p:txBody>
      </p:sp>
      <p:sp>
        <p:nvSpPr>
          <p:cNvPr id="13" name="CaixaDeTexto 12">
            <a:extLst>
              <a:ext uri="{FF2B5EF4-FFF2-40B4-BE49-F238E27FC236}">
                <a16:creationId xmlns:a16="http://schemas.microsoft.com/office/drawing/2014/main" id="{9382EA45-92DF-60AD-2DD7-1C0013A07A32}"/>
              </a:ext>
            </a:extLst>
          </p:cNvPr>
          <p:cNvSpPr txBox="1"/>
          <p:nvPr/>
        </p:nvSpPr>
        <p:spPr>
          <a:xfrm>
            <a:off x="602019" y="1586754"/>
            <a:ext cx="3318976" cy="4644348"/>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Na década de 1980, quando Otávio Donasci começou a criar suas obras, muitos aparelhos tecnológicos que ele tinha à disposição eram bem diferentes dos atuais. Hoje, ele inovou no uso de materialidades. Observe, nas imagens a seguir, que é possível elaborar “seres tecnológicos” semelhantes aos criados por Otávio Donasci, mas utilizando aparelhos como </a:t>
            </a:r>
            <a:r>
              <a:rPr lang="pt-BR" sz="1800" i="1" dirty="0">
                <a:latin typeface="Roboto" panose="02000000000000000000" pitchFamily="2" charset="0"/>
                <a:ea typeface="Roboto" panose="02000000000000000000" pitchFamily="2" charset="0"/>
                <a:cs typeface="Roboto" panose="02000000000000000000" pitchFamily="2" charset="0"/>
              </a:rPr>
              <a:t>tablets</a:t>
            </a:r>
            <a:r>
              <a:rPr lang="pt-BR" sz="1800" dirty="0">
                <a:latin typeface="Roboto" panose="02000000000000000000" pitchFamily="2" charset="0"/>
                <a:ea typeface="Roboto" panose="02000000000000000000" pitchFamily="2" charset="0"/>
                <a:cs typeface="Roboto" panose="02000000000000000000" pitchFamily="2" charset="0"/>
              </a:rPr>
              <a:t> e celulares.</a:t>
            </a:r>
          </a:p>
        </p:txBody>
      </p:sp>
      <p:pic>
        <p:nvPicPr>
          <p:cNvPr id="15" name="Imagem 14">
            <a:extLst>
              <a:ext uri="{FF2B5EF4-FFF2-40B4-BE49-F238E27FC236}">
                <a16:creationId xmlns:a16="http://schemas.microsoft.com/office/drawing/2014/main" id="{DB8FA214-1824-D434-4F0A-EE2F95292FF3}"/>
              </a:ext>
            </a:extLst>
          </p:cNvPr>
          <p:cNvPicPr>
            <a:picLocks noChangeAspect="1"/>
          </p:cNvPicPr>
          <p:nvPr/>
        </p:nvPicPr>
        <p:blipFill>
          <a:blip r:embed="rId2"/>
          <a:stretch>
            <a:fillRect/>
          </a:stretch>
        </p:blipFill>
        <p:spPr>
          <a:xfrm>
            <a:off x="4459475" y="1600522"/>
            <a:ext cx="3989853" cy="4305940"/>
          </a:xfrm>
          <a:prstGeom prst="rect">
            <a:avLst/>
          </a:prstGeom>
          <a:effectLst>
            <a:outerShdw blurRad="50800" dist="38100" dir="2700000" algn="tl" rotWithShape="0">
              <a:prstClr val="black">
                <a:alpha val="40000"/>
              </a:prstClr>
            </a:outerShdw>
          </a:effectLst>
        </p:spPr>
      </p:pic>
      <p:pic>
        <p:nvPicPr>
          <p:cNvPr id="17" name="Imagem 16">
            <a:extLst>
              <a:ext uri="{FF2B5EF4-FFF2-40B4-BE49-F238E27FC236}">
                <a16:creationId xmlns:a16="http://schemas.microsoft.com/office/drawing/2014/main" id="{8ED69DF0-1440-B7EC-E98B-4C6EFCBF3328}"/>
              </a:ext>
            </a:extLst>
          </p:cNvPr>
          <p:cNvPicPr>
            <a:picLocks noChangeAspect="1"/>
          </p:cNvPicPr>
          <p:nvPr/>
        </p:nvPicPr>
        <p:blipFill>
          <a:blip r:embed="rId3"/>
          <a:stretch>
            <a:fillRect/>
          </a:stretch>
        </p:blipFill>
        <p:spPr>
          <a:xfrm>
            <a:off x="8767081" y="1600523"/>
            <a:ext cx="3201399" cy="4305940"/>
          </a:xfrm>
          <a:prstGeom prst="rect">
            <a:avLst/>
          </a:prstGeom>
          <a:effectLst>
            <a:outerShdw blurRad="50800" dist="38100" dir="2700000" algn="tl" rotWithShape="0">
              <a:prstClr val="black">
                <a:alpha val="40000"/>
              </a:prstClr>
            </a:outerShdw>
          </a:effectLst>
        </p:spPr>
      </p:pic>
      <p:sp>
        <p:nvSpPr>
          <p:cNvPr id="18" name="CaixaDeTexto 17">
            <a:extLst>
              <a:ext uri="{FF2B5EF4-FFF2-40B4-BE49-F238E27FC236}">
                <a16:creationId xmlns:a16="http://schemas.microsoft.com/office/drawing/2014/main" id="{8677C0CE-CE4D-5FDC-4DD7-79DD162AB694}"/>
              </a:ext>
            </a:extLst>
          </p:cNvPr>
          <p:cNvSpPr txBox="1"/>
          <p:nvPr/>
        </p:nvSpPr>
        <p:spPr>
          <a:xfrm>
            <a:off x="10632677" y="1441139"/>
            <a:ext cx="1315483" cy="123111"/>
          </a:xfrm>
          <a:prstGeom prst="rect">
            <a:avLst/>
          </a:prstGeom>
          <a:noFill/>
        </p:spPr>
        <p:txBody>
          <a:bodyPr wrap="square" lIns="0" tIns="0" rIns="0" bIns="0" anchor="b">
            <a:spAutoFit/>
          </a:bodyPr>
          <a:lstStyle/>
          <a:p>
            <a:pPr algn="r"/>
            <a:r>
              <a:rPr lang="pt-BR" sz="800" dirty="0">
                <a:latin typeface="Roboto" panose="02000000000000000000" pitchFamily="2" charset="0"/>
                <a:ea typeface="Roboto" panose="02000000000000000000" pitchFamily="2" charset="0"/>
                <a:cs typeface="Roboto" panose="02000000000000000000" pitchFamily="2" charset="0"/>
              </a:rPr>
              <a:t>XICÂ G.LIMA</a:t>
            </a:r>
          </a:p>
        </p:txBody>
      </p:sp>
    </p:spTree>
    <p:extLst>
      <p:ext uri="{BB962C8B-B14F-4D97-AF65-F5344CB8AC3E}">
        <p14:creationId xmlns:p14="http://schemas.microsoft.com/office/powerpoint/2010/main" val="6859933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CFED1145-D974-070F-D4AE-74B63EDD8D4D}"/>
              </a:ext>
            </a:extLst>
          </p:cNvPr>
          <p:cNvPicPr>
            <a:picLocks noChangeAspect="1"/>
          </p:cNvPicPr>
          <p:nvPr/>
        </p:nvPicPr>
        <p:blipFill>
          <a:blip r:embed="rId2"/>
          <a:stretch>
            <a:fillRect/>
          </a:stretch>
        </p:blipFill>
        <p:spPr>
          <a:xfrm>
            <a:off x="8531831" y="1781334"/>
            <a:ext cx="3660169" cy="4909983"/>
          </a:xfrm>
          <a:prstGeom prst="rect">
            <a:avLst/>
          </a:prstGeom>
          <a:effectLst>
            <a:outerShdw blurRad="50800" dist="38100" dir="13500000" algn="br"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2</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0" u="none" strike="noStrike" kern="1200" cap="none" spc="0" normalizeH="0" baseline="0" noProof="0" dirty="0">
                <a:ln>
                  <a:noFill/>
                </a:ln>
                <a:solidFill>
                  <a:schemeClr val="accent1"/>
                </a:solidFill>
                <a:effectLst/>
                <a:uLnTx/>
                <a:uFillTx/>
                <a:latin typeface="Posterama"/>
                <a:ea typeface="+mj-ea"/>
                <a:cs typeface="+mj-cs"/>
              </a:rPr>
              <a:t>Todos os tempos ao mesmo tempo</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0" y="930815"/>
            <a:ext cx="8987081"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Música moderna do século XX: novas percepções da realidade </a:t>
            </a:r>
          </a:p>
        </p:txBody>
      </p:sp>
      <p:sp>
        <p:nvSpPr>
          <p:cNvPr id="6" name="CaixaDeTexto 5">
            <a:extLst>
              <a:ext uri="{FF2B5EF4-FFF2-40B4-BE49-F238E27FC236}">
                <a16:creationId xmlns:a16="http://schemas.microsoft.com/office/drawing/2014/main" id="{B2BA721C-0954-2842-96D7-38C621BC52B6}"/>
              </a:ext>
            </a:extLst>
          </p:cNvPr>
          <p:cNvSpPr txBox="1"/>
          <p:nvPr/>
        </p:nvSpPr>
        <p:spPr>
          <a:xfrm>
            <a:off x="2265680" y="5873015"/>
            <a:ext cx="6113751" cy="565146"/>
          </a:xfrm>
          <a:prstGeom prst="rect">
            <a:avLst/>
          </a:prstGeom>
          <a:noFill/>
          <a:ln>
            <a:noFill/>
          </a:ln>
          <a:effectLst/>
        </p:spPr>
        <p:txBody>
          <a:bodyPr wrap="square" lIns="0" tIns="36000" rIns="0" bIns="36000">
            <a:spAutoFit/>
          </a:bodyPr>
          <a:lstStyle/>
          <a:p>
            <a:pPr algn="r"/>
            <a:r>
              <a:rPr lang="pt-BR" sz="1600" dirty="0">
                <a:latin typeface="Roboto" panose="02000000000000000000" pitchFamily="2" charset="0"/>
                <a:ea typeface="Roboto" panose="02000000000000000000" pitchFamily="2" charset="0"/>
                <a:cs typeface="Roboto" panose="02000000000000000000" pitchFamily="2" charset="0"/>
              </a:rPr>
              <a:t>Sérgio Villafranca e Hans-Joachim Koellreutter (1915-2005)</a:t>
            </a:r>
          </a:p>
          <a:p>
            <a:pPr algn="r"/>
            <a:r>
              <a:rPr lang="pt-BR" sz="1600" dirty="0">
                <a:latin typeface="Roboto" panose="02000000000000000000" pitchFamily="2" charset="0"/>
                <a:ea typeface="Roboto" panose="02000000000000000000" pitchFamily="2" charset="0"/>
                <a:cs typeface="Roboto" panose="02000000000000000000" pitchFamily="2" charset="0"/>
              </a:rPr>
              <a:t>segurando a partitura de </a:t>
            </a:r>
            <a:r>
              <a:rPr lang="pt-BR" sz="1600" b="1" dirty="0">
                <a:latin typeface="Roboto" panose="02000000000000000000" pitchFamily="2" charset="0"/>
                <a:ea typeface="Roboto" panose="02000000000000000000" pitchFamily="2" charset="0"/>
                <a:cs typeface="Roboto" panose="02000000000000000000" pitchFamily="2" charset="0"/>
              </a:rPr>
              <a:t>Acronon</a:t>
            </a:r>
            <a:r>
              <a:rPr lang="pt-BR" sz="1600" dirty="0">
                <a:latin typeface="Roboto" panose="02000000000000000000" pitchFamily="2" charset="0"/>
                <a:ea typeface="Roboto" panose="02000000000000000000" pitchFamily="2" charset="0"/>
                <a:cs typeface="Roboto" panose="02000000000000000000" pitchFamily="2" charset="0"/>
              </a:rPr>
              <a:t> (1978-1979).</a:t>
            </a:r>
          </a:p>
        </p:txBody>
      </p:sp>
      <p:sp>
        <p:nvSpPr>
          <p:cNvPr id="13" name="CaixaDeTexto 12">
            <a:extLst>
              <a:ext uri="{FF2B5EF4-FFF2-40B4-BE49-F238E27FC236}">
                <a16:creationId xmlns:a16="http://schemas.microsoft.com/office/drawing/2014/main" id="{9382EA45-92DF-60AD-2DD7-1C0013A07A32}"/>
              </a:ext>
            </a:extLst>
          </p:cNvPr>
          <p:cNvSpPr txBox="1"/>
          <p:nvPr/>
        </p:nvSpPr>
        <p:spPr>
          <a:xfrm>
            <a:off x="609600" y="1759660"/>
            <a:ext cx="7467600" cy="4034951"/>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Nesta imagem, o compositor alemão Hans-Joachim Koellreutter e o pianista, intérprete e compositor Sérgio Villafranca seguram um objeto esférico transparente com linhas, pontos e formas geométricas desenhados em sua superfície ocupa o centro da imagem. </a:t>
            </a:r>
            <a:r>
              <a:rPr lang="pt-BR" dirty="0">
                <a:latin typeface="Roboto" panose="02000000000000000000" pitchFamily="2" charset="0"/>
                <a:ea typeface="Roboto" panose="02000000000000000000" pitchFamily="2" charset="0"/>
                <a:cs typeface="Roboto" panose="02000000000000000000" pitchFamily="2" charset="0"/>
              </a:rPr>
              <a:t>Trata-se</a:t>
            </a:r>
            <a:r>
              <a:rPr lang="pt-BR" sz="1800" dirty="0">
                <a:latin typeface="Roboto" panose="02000000000000000000" pitchFamily="2" charset="0"/>
                <a:ea typeface="Roboto" panose="02000000000000000000" pitchFamily="2" charset="0"/>
                <a:cs typeface="Roboto" panose="02000000000000000000" pitchFamily="2" charset="0"/>
              </a:rPr>
              <a:t> da partitura de </a:t>
            </a:r>
            <a:r>
              <a:rPr lang="pt-BR" sz="1800" b="1" dirty="0">
                <a:latin typeface="Roboto" panose="02000000000000000000" pitchFamily="2" charset="0"/>
                <a:ea typeface="Roboto" panose="02000000000000000000" pitchFamily="2" charset="0"/>
                <a:cs typeface="Roboto" panose="02000000000000000000" pitchFamily="2" charset="0"/>
              </a:rPr>
              <a:t>Acronon</a:t>
            </a:r>
            <a:r>
              <a:rPr lang="pt-BR" sz="1800" dirty="0">
                <a:latin typeface="Roboto" panose="02000000000000000000" pitchFamily="2" charset="0"/>
                <a:ea typeface="Roboto" panose="02000000000000000000" pitchFamily="2" charset="0"/>
                <a:cs typeface="Roboto" panose="02000000000000000000" pitchFamily="2" charset="0"/>
              </a:rPr>
              <a:t>, que remete a </a:t>
            </a:r>
            <a:r>
              <a:rPr lang="pt-BR" sz="1800" i="1" dirty="0">
                <a:latin typeface="Roboto" panose="02000000000000000000" pitchFamily="2" charset="0"/>
                <a:ea typeface="Roboto" panose="02000000000000000000" pitchFamily="2" charset="0"/>
                <a:cs typeface="Roboto" panose="02000000000000000000" pitchFamily="2" charset="0"/>
              </a:rPr>
              <a:t>cronos</a:t>
            </a:r>
            <a:r>
              <a:rPr lang="pt-BR" sz="1800" dirty="0">
                <a:latin typeface="Roboto" panose="02000000000000000000" pitchFamily="2" charset="0"/>
                <a:ea typeface="Roboto" panose="02000000000000000000" pitchFamily="2" charset="0"/>
                <a:cs typeface="Roboto" panose="02000000000000000000" pitchFamily="2" charset="0"/>
              </a:rPr>
              <a:t> (palavra grega que significa “tempo”).</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Com o prefixo </a:t>
            </a:r>
            <a:r>
              <a:rPr lang="pt-BR" sz="1800" b="1" dirty="0">
                <a:latin typeface="Roboto" panose="02000000000000000000" pitchFamily="2" charset="0"/>
                <a:ea typeface="Roboto" panose="02000000000000000000" pitchFamily="2" charset="0"/>
                <a:cs typeface="Roboto" panose="02000000000000000000" pitchFamily="2" charset="0"/>
              </a:rPr>
              <a:t>a</a:t>
            </a:r>
            <a:r>
              <a:rPr lang="pt-BR" sz="1800" dirty="0">
                <a:latin typeface="Roboto" panose="02000000000000000000" pitchFamily="2" charset="0"/>
                <a:ea typeface="Roboto" panose="02000000000000000000" pitchFamily="2" charset="0"/>
                <a:cs typeface="Roboto" panose="02000000000000000000" pitchFamily="2" charset="0"/>
              </a:rPr>
              <a:t>, a palavra ganha o sentido de “suspensão do tempo medido”, “um tempo que está além, que transcende a medição nos parâmetros humanos (ano, mês, semana, dia, hora, minuto etc.)“. A forma circular e transparente da partitura reafirma a ideia de um tempo que flui, que não está fixado em uma marca específica. Os símbolos na esfera estão livres das fórmulas de compasso, claves, pentagramas e demais elementos rítmicos e melódicos da partitura convencional.</a:t>
            </a:r>
          </a:p>
        </p:txBody>
      </p:sp>
      <p:sp>
        <p:nvSpPr>
          <p:cNvPr id="10" name="CaixaDeTexto 9">
            <a:extLst>
              <a:ext uri="{FF2B5EF4-FFF2-40B4-BE49-F238E27FC236}">
                <a16:creationId xmlns:a16="http://schemas.microsoft.com/office/drawing/2014/main" id="{F525709D-76E2-3B4F-30A0-94771A45486F}"/>
              </a:ext>
            </a:extLst>
          </p:cNvPr>
          <p:cNvSpPr txBox="1"/>
          <p:nvPr/>
        </p:nvSpPr>
        <p:spPr>
          <a:xfrm>
            <a:off x="10749280" y="1555730"/>
            <a:ext cx="1442720" cy="215444"/>
          </a:xfrm>
          <a:prstGeom prst="rect">
            <a:avLst/>
          </a:prstGeom>
          <a:noFill/>
        </p:spPr>
        <p:txBody>
          <a:bodyPr wrap="square">
            <a:spAutoFit/>
          </a:bodyPr>
          <a:lstStyle/>
          <a:p>
            <a:pPr algn="r"/>
            <a:r>
              <a:rPr lang="pt-BR"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RONALDO MIRANDA</a:t>
            </a:r>
            <a:endParaRPr lang="pt-BR"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8052089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11F7BA57-F1E9-39AE-5820-2111036611CF}"/>
              </a:ext>
            </a:extLst>
          </p:cNvPr>
          <p:cNvPicPr>
            <a:picLocks noChangeAspect="1"/>
          </p:cNvPicPr>
          <p:nvPr/>
        </p:nvPicPr>
        <p:blipFill>
          <a:blip r:embed="rId2"/>
          <a:stretch>
            <a:fillRect/>
          </a:stretch>
        </p:blipFill>
        <p:spPr>
          <a:xfrm>
            <a:off x="0" y="1990568"/>
            <a:ext cx="2925445" cy="4518187"/>
          </a:xfrm>
          <a:prstGeom prst="rect">
            <a:avLst/>
          </a:prstGeom>
          <a:effectLst>
            <a:outerShdw blurRad="50800" dist="38100" dir="18900000" algn="bl"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2</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0" u="none" strike="noStrike" kern="1200" cap="none" spc="0" normalizeH="0" baseline="0" noProof="0" dirty="0">
                <a:ln>
                  <a:noFill/>
                </a:ln>
                <a:solidFill>
                  <a:schemeClr val="accent1"/>
                </a:solidFill>
                <a:effectLst/>
                <a:uLnTx/>
                <a:uFillTx/>
                <a:latin typeface="Posterama"/>
                <a:ea typeface="+mj-ea"/>
                <a:cs typeface="+mj-cs"/>
              </a:rPr>
              <a:t>Todos os tempos ao mesmo tempo</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0" y="930815"/>
            <a:ext cx="8987081"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Música moderna do século XX: novas percepções da realidade </a:t>
            </a:r>
          </a:p>
        </p:txBody>
      </p:sp>
      <p:sp>
        <p:nvSpPr>
          <p:cNvPr id="6" name="CaixaDeTexto 5">
            <a:extLst>
              <a:ext uri="{FF2B5EF4-FFF2-40B4-BE49-F238E27FC236}">
                <a16:creationId xmlns:a16="http://schemas.microsoft.com/office/drawing/2014/main" id="{B2BA721C-0954-2842-96D7-38C621BC52B6}"/>
              </a:ext>
            </a:extLst>
          </p:cNvPr>
          <p:cNvSpPr txBox="1"/>
          <p:nvPr/>
        </p:nvSpPr>
        <p:spPr>
          <a:xfrm>
            <a:off x="6827520" y="5378204"/>
            <a:ext cx="2450756" cy="1057588"/>
          </a:xfrm>
          <a:prstGeom prst="rect">
            <a:avLst/>
          </a:prstGeom>
          <a:noFill/>
          <a:ln>
            <a:noFill/>
          </a:ln>
          <a:effectLst/>
        </p:spPr>
        <p:txBody>
          <a:bodyPr wrap="square" lIns="0" tIns="36000" rIns="0" bIns="36000">
            <a:spAutoFit/>
          </a:bodyPr>
          <a:lstStyle/>
          <a:p>
            <a:pPr algn="r"/>
            <a:r>
              <a:rPr lang="pt-BR" sz="1600" dirty="0">
                <a:latin typeface="Roboto" panose="02000000000000000000" pitchFamily="2" charset="0"/>
                <a:ea typeface="Roboto" panose="02000000000000000000" pitchFamily="2" charset="0"/>
                <a:cs typeface="Roboto" panose="02000000000000000000" pitchFamily="2" charset="0"/>
              </a:rPr>
              <a:t>Robert Schumann, além de músico e compositor,</a:t>
            </a:r>
          </a:p>
          <a:p>
            <a:pPr algn="r"/>
            <a:r>
              <a:rPr lang="pt-BR" sz="1600" dirty="0">
                <a:latin typeface="Roboto" panose="02000000000000000000" pitchFamily="2" charset="0"/>
                <a:ea typeface="Roboto" panose="02000000000000000000" pitchFamily="2" charset="0"/>
                <a:cs typeface="Roboto" panose="02000000000000000000" pitchFamily="2" charset="0"/>
              </a:rPr>
              <a:t>foi crítico musical na época do Romantismo.</a:t>
            </a:r>
          </a:p>
        </p:txBody>
      </p:sp>
      <p:sp>
        <p:nvSpPr>
          <p:cNvPr id="13" name="CaixaDeTexto 12">
            <a:extLst>
              <a:ext uri="{FF2B5EF4-FFF2-40B4-BE49-F238E27FC236}">
                <a16:creationId xmlns:a16="http://schemas.microsoft.com/office/drawing/2014/main" id="{9382EA45-92DF-60AD-2DD7-1C0013A07A32}"/>
              </a:ext>
            </a:extLst>
          </p:cNvPr>
          <p:cNvSpPr txBox="1"/>
          <p:nvPr/>
        </p:nvSpPr>
        <p:spPr>
          <a:xfrm>
            <a:off x="3103553" y="1883010"/>
            <a:ext cx="6174723" cy="3120854"/>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O século XX foi o principal período em que grandes mudanças começaram a ocorrer, cada vez mais rapidamente. Para entender essas mudanças, sugere-se invest</a:t>
            </a:r>
            <a:r>
              <a:rPr lang="pt-BR" dirty="0">
                <a:latin typeface="Roboto" panose="02000000000000000000" pitchFamily="2" charset="0"/>
                <a:ea typeface="Roboto" panose="02000000000000000000" pitchFamily="2" charset="0"/>
                <a:cs typeface="Roboto" panose="02000000000000000000" pitchFamily="2" charset="0"/>
              </a:rPr>
              <a:t>i</a:t>
            </a:r>
            <a:r>
              <a:rPr lang="pt-BR" sz="1800" dirty="0">
                <a:latin typeface="Roboto" panose="02000000000000000000" pitchFamily="2" charset="0"/>
                <a:ea typeface="Roboto" panose="02000000000000000000" pitchFamily="2" charset="0"/>
                <a:cs typeface="Roboto" panose="02000000000000000000" pitchFamily="2" charset="0"/>
              </a:rPr>
              <a:t>gar o que estava ocorrendo no período anterior, o Romantismo.</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Ao ouvir a obra de compositores e pianistas como o polonês Frédéric Chopin (1810-1849) e o alemão Robert Schumann (1810-1856), por exemplo, percebe-se a importância da subjetividade para o Romantismo de modo geral, isto é, aquilo que habita o interior do indivíduo.</a:t>
            </a:r>
          </a:p>
        </p:txBody>
      </p:sp>
      <p:sp>
        <p:nvSpPr>
          <p:cNvPr id="10" name="CaixaDeTexto 9">
            <a:extLst>
              <a:ext uri="{FF2B5EF4-FFF2-40B4-BE49-F238E27FC236}">
                <a16:creationId xmlns:a16="http://schemas.microsoft.com/office/drawing/2014/main" id="{F525709D-76E2-3B4F-30A0-94771A45486F}"/>
              </a:ext>
            </a:extLst>
          </p:cNvPr>
          <p:cNvSpPr txBox="1"/>
          <p:nvPr/>
        </p:nvSpPr>
        <p:spPr>
          <a:xfrm>
            <a:off x="30480" y="1764964"/>
            <a:ext cx="3023836" cy="215444"/>
          </a:xfrm>
          <a:prstGeom prst="rect">
            <a:avLst/>
          </a:prstGeom>
          <a:noFill/>
        </p:spPr>
        <p:txBody>
          <a:bodyPr wrap="square">
            <a:spAutoFit/>
          </a:bodyPr>
          <a:lstStyle/>
          <a:p>
            <a:r>
              <a:rPr lang="pt-BR"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FINE ART IMAGES/HERITAGE IMAGES/IMAGEPLUS</a:t>
            </a:r>
            <a:endParaRPr lang="pt-BR" dirty="0">
              <a:latin typeface="Roboto" panose="02000000000000000000" pitchFamily="2" charset="0"/>
              <a:ea typeface="Roboto" panose="02000000000000000000" pitchFamily="2" charset="0"/>
              <a:cs typeface="Roboto" panose="02000000000000000000" pitchFamily="2" charset="0"/>
            </a:endParaRPr>
          </a:p>
        </p:txBody>
      </p:sp>
      <p:pic>
        <p:nvPicPr>
          <p:cNvPr id="14" name="Imagem 13">
            <a:extLst>
              <a:ext uri="{FF2B5EF4-FFF2-40B4-BE49-F238E27FC236}">
                <a16:creationId xmlns:a16="http://schemas.microsoft.com/office/drawing/2014/main" id="{F966EF53-F9CB-883D-9C6D-43A28904B08B}"/>
              </a:ext>
            </a:extLst>
          </p:cNvPr>
          <p:cNvPicPr>
            <a:picLocks noChangeAspect="1"/>
          </p:cNvPicPr>
          <p:nvPr/>
        </p:nvPicPr>
        <p:blipFill>
          <a:blip r:embed="rId3"/>
          <a:stretch>
            <a:fillRect/>
          </a:stretch>
        </p:blipFill>
        <p:spPr>
          <a:xfrm>
            <a:off x="9483673" y="2006218"/>
            <a:ext cx="2708327" cy="4518187"/>
          </a:xfrm>
          <a:prstGeom prst="rect">
            <a:avLst/>
          </a:prstGeom>
          <a:effectLst>
            <a:outerShdw blurRad="50800" dist="38100" dir="13500000" algn="br" rotWithShape="0">
              <a:prstClr val="black">
                <a:alpha val="40000"/>
              </a:prstClr>
            </a:outerShdw>
          </a:effectLst>
        </p:spPr>
      </p:pic>
      <p:sp>
        <p:nvSpPr>
          <p:cNvPr id="15" name="CaixaDeTexto 14">
            <a:extLst>
              <a:ext uri="{FF2B5EF4-FFF2-40B4-BE49-F238E27FC236}">
                <a16:creationId xmlns:a16="http://schemas.microsoft.com/office/drawing/2014/main" id="{B24A7C2B-7956-F0F1-1442-62C582F4D955}"/>
              </a:ext>
            </a:extLst>
          </p:cNvPr>
          <p:cNvSpPr txBox="1"/>
          <p:nvPr/>
        </p:nvSpPr>
        <p:spPr>
          <a:xfrm>
            <a:off x="3130842" y="5371342"/>
            <a:ext cx="2598391" cy="1057588"/>
          </a:xfrm>
          <a:prstGeom prst="rect">
            <a:avLst/>
          </a:prstGeom>
          <a:noFill/>
          <a:ln>
            <a:noFill/>
          </a:ln>
          <a:effectLst/>
        </p:spPr>
        <p:txBody>
          <a:bodyPr wrap="square" lIns="0" tIns="36000" rIns="0" bIns="36000">
            <a:spAutoFit/>
          </a:bodyPr>
          <a:lstStyle/>
          <a:p>
            <a:r>
              <a:rPr lang="pt-BR" sz="1600" dirty="0">
                <a:latin typeface="Roboto" panose="02000000000000000000" pitchFamily="2" charset="0"/>
                <a:ea typeface="Roboto" panose="02000000000000000000" pitchFamily="2" charset="0"/>
                <a:cs typeface="Roboto" panose="02000000000000000000" pitchFamily="2" charset="0"/>
              </a:rPr>
              <a:t>Frédéric Chopin, um dos mais importantes representantes da música do Romantismo.</a:t>
            </a:r>
          </a:p>
        </p:txBody>
      </p:sp>
      <p:sp>
        <p:nvSpPr>
          <p:cNvPr id="17" name="CaixaDeTexto 16">
            <a:extLst>
              <a:ext uri="{FF2B5EF4-FFF2-40B4-BE49-F238E27FC236}">
                <a16:creationId xmlns:a16="http://schemas.microsoft.com/office/drawing/2014/main" id="{F5979B86-4C4C-175D-F2ED-15E44DC227AB}"/>
              </a:ext>
            </a:extLst>
          </p:cNvPr>
          <p:cNvSpPr txBox="1"/>
          <p:nvPr/>
        </p:nvSpPr>
        <p:spPr>
          <a:xfrm>
            <a:off x="9601200" y="1780614"/>
            <a:ext cx="2580640" cy="215444"/>
          </a:xfrm>
          <a:prstGeom prst="rect">
            <a:avLst/>
          </a:prstGeom>
          <a:noFill/>
        </p:spPr>
        <p:txBody>
          <a:bodyPr wrap="square">
            <a:spAutoFit/>
          </a:bodyPr>
          <a:lstStyle/>
          <a:p>
            <a:pPr algn="r"/>
            <a:r>
              <a:rPr lang="it-IT"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A. DAGLI ORTI/DE AGOSTINI/ALBUM/FOTOARENA</a:t>
            </a:r>
            <a:endParaRPr lang="pt-BR"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753802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Imagem 14">
            <a:extLst>
              <a:ext uri="{FF2B5EF4-FFF2-40B4-BE49-F238E27FC236}">
                <a16:creationId xmlns:a16="http://schemas.microsoft.com/office/drawing/2014/main" id="{315B41A5-3168-FCAE-AE2A-6B230BFAC02F}"/>
              </a:ext>
            </a:extLst>
          </p:cNvPr>
          <p:cNvPicPr>
            <a:picLocks noChangeAspect="1"/>
          </p:cNvPicPr>
          <p:nvPr/>
        </p:nvPicPr>
        <p:blipFill>
          <a:blip r:embed="rId2"/>
          <a:stretch>
            <a:fillRect/>
          </a:stretch>
        </p:blipFill>
        <p:spPr>
          <a:xfrm>
            <a:off x="-1" y="0"/>
            <a:ext cx="12192001" cy="6685280"/>
          </a:xfrm>
          <a:prstGeom prst="rect">
            <a:avLst/>
          </a:prstGeom>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 name="CaixaDeTexto 3">
            <a:extLst>
              <a:ext uri="{FF2B5EF4-FFF2-40B4-BE49-F238E27FC236}">
                <a16:creationId xmlns:a16="http://schemas.microsoft.com/office/drawing/2014/main" id="{92A056FF-7CF2-B2FA-2B90-FDF441700C0A}"/>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1</a:t>
            </a:r>
          </a:p>
        </p:txBody>
      </p:sp>
      <p:sp>
        <p:nvSpPr>
          <p:cNvPr id="3" name="CaixaDeTexto 2">
            <a:extLst>
              <a:ext uri="{FF2B5EF4-FFF2-40B4-BE49-F238E27FC236}">
                <a16:creationId xmlns:a16="http://schemas.microsoft.com/office/drawing/2014/main" id="{B5609D86-95FA-E3D5-7813-A126DBBAF4CA}"/>
              </a:ext>
            </a:extLst>
          </p:cNvPr>
          <p:cNvSpPr txBox="1"/>
          <p:nvPr/>
        </p:nvSpPr>
        <p:spPr>
          <a:xfrm rot="16200000">
            <a:off x="10191569" y="3715267"/>
            <a:ext cx="3657718" cy="246221"/>
          </a:xfrm>
          <a:prstGeom prst="rect">
            <a:avLst/>
          </a:prstGeom>
          <a:noFill/>
        </p:spPr>
        <p:txBody>
          <a:bodyPr wrap="square" lIns="0" tIns="0" rIns="0" bIns="0" anchor="b">
            <a:spAutoFit/>
          </a:bodyPr>
          <a:lstStyle/>
          <a:p>
            <a:pPr algn="r"/>
            <a:r>
              <a:rPr lang="pt-BR" sz="800" dirty="0">
                <a:latin typeface="Roboto" panose="02000000000000000000" pitchFamily="2" charset="0"/>
                <a:ea typeface="Roboto" panose="02000000000000000000" pitchFamily="2" charset="0"/>
                <a:cs typeface="Roboto" panose="02000000000000000000" pitchFamily="2" charset="0"/>
              </a:rPr>
              <a:t>“POEMÓBILES”, DE AUGUSTO DE CAMPOS E JULIO PLAZA,</a:t>
            </a:r>
          </a:p>
          <a:p>
            <a:pPr algn="r"/>
            <a:r>
              <a:rPr lang="pt-BR" sz="800" dirty="0">
                <a:latin typeface="Roboto" panose="02000000000000000000" pitchFamily="2" charset="0"/>
                <a:ea typeface="Roboto" panose="02000000000000000000" pitchFamily="2" charset="0"/>
                <a:cs typeface="Roboto" panose="02000000000000000000" pitchFamily="2" charset="0"/>
              </a:rPr>
              <a:t>EDIÇÃO DOS AUTORES, SÃO PAULO, SP, 1974/CLEO VELLEDA/FOLHAPRESS</a:t>
            </a:r>
          </a:p>
        </p:txBody>
      </p:sp>
      <p:sp>
        <p:nvSpPr>
          <p:cNvPr id="5" name="CaixaDeTexto 4">
            <a:extLst>
              <a:ext uri="{FF2B5EF4-FFF2-40B4-BE49-F238E27FC236}">
                <a16:creationId xmlns:a16="http://schemas.microsoft.com/office/drawing/2014/main" id="{EDC56136-FEE4-EF86-1FE8-E1446ECAFFF4}"/>
              </a:ext>
            </a:extLst>
          </p:cNvPr>
          <p:cNvSpPr txBox="1"/>
          <p:nvPr/>
        </p:nvSpPr>
        <p:spPr>
          <a:xfrm>
            <a:off x="3666931" y="3794570"/>
            <a:ext cx="2247513" cy="1796252"/>
          </a:xfrm>
          <a:prstGeom prst="rect">
            <a:avLst/>
          </a:prstGeom>
          <a:noFill/>
          <a:ln>
            <a:noFill/>
          </a:ln>
          <a:effectLst/>
        </p:spPr>
        <p:txBody>
          <a:bodyPr wrap="square" lIns="0" tIns="36000" rIns="0" bIns="36000">
            <a:spAutoFit/>
          </a:bodyPr>
          <a:lstStyle/>
          <a:p>
            <a:pPr algn="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Fotografia da exposição da obra </a:t>
            </a:r>
            <a:r>
              <a:rPr lang="pt-BR" sz="1600" b="1" dirty="0">
                <a:solidFill>
                  <a:srgbClr val="2F2F2E"/>
                </a:solidFill>
                <a:latin typeface="Roboto" panose="02000000000000000000" pitchFamily="2" charset="0"/>
                <a:ea typeface="Roboto" panose="02000000000000000000" pitchFamily="2" charset="0"/>
                <a:cs typeface="Roboto" panose="02000000000000000000" pitchFamily="2" charset="0"/>
              </a:rPr>
              <a:t>Poemóbiles</a:t>
            </a: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 (1974), do poeta brasileiro Augusto de Campos (1931-) e  do espanhol Julio Plaza (1938-2003).</a:t>
            </a:r>
            <a:endParaRPr lang="pt-BR" sz="16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0899057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2</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0" u="none" strike="noStrike" kern="1200" cap="none" spc="0" normalizeH="0" baseline="0" noProof="0" dirty="0">
                <a:ln>
                  <a:noFill/>
                </a:ln>
                <a:solidFill>
                  <a:schemeClr val="accent1"/>
                </a:solidFill>
                <a:effectLst/>
                <a:uLnTx/>
                <a:uFillTx/>
                <a:latin typeface="Posterama"/>
                <a:ea typeface="+mj-ea"/>
                <a:cs typeface="+mj-cs"/>
              </a:rPr>
              <a:t>Todos os tempos ao mesmo tempo</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0" y="930815"/>
            <a:ext cx="8987081"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Música moderna do século XX: novas percepções da realidade </a:t>
            </a:r>
          </a:p>
        </p:txBody>
      </p:sp>
      <p:sp>
        <p:nvSpPr>
          <p:cNvPr id="6" name="CaixaDeTexto 5">
            <a:extLst>
              <a:ext uri="{FF2B5EF4-FFF2-40B4-BE49-F238E27FC236}">
                <a16:creationId xmlns:a16="http://schemas.microsoft.com/office/drawing/2014/main" id="{B2BA721C-0954-2842-96D7-38C621BC52B6}"/>
              </a:ext>
            </a:extLst>
          </p:cNvPr>
          <p:cNvSpPr txBox="1"/>
          <p:nvPr/>
        </p:nvSpPr>
        <p:spPr>
          <a:xfrm>
            <a:off x="8219440" y="5460140"/>
            <a:ext cx="1805326" cy="1057588"/>
          </a:xfrm>
          <a:prstGeom prst="rect">
            <a:avLst/>
          </a:prstGeom>
          <a:noFill/>
          <a:ln>
            <a:noFill/>
          </a:ln>
          <a:effectLst/>
        </p:spPr>
        <p:txBody>
          <a:bodyPr wrap="square" lIns="0" tIns="36000" rIns="0" bIns="36000">
            <a:spAutoFit/>
          </a:bodyPr>
          <a:lstStyle/>
          <a:p>
            <a:pPr algn="r"/>
            <a:r>
              <a:rPr lang="pt-BR" sz="1600" dirty="0">
                <a:latin typeface="Roboto" panose="02000000000000000000" pitchFamily="2" charset="0"/>
                <a:ea typeface="Roboto" panose="02000000000000000000" pitchFamily="2" charset="0"/>
                <a:cs typeface="Roboto" panose="02000000000000000000" pitchFamily="2" charset="0"/>
              </a:rPr>
              <a:t>Heitor Villa-Lobos</a:t>
            </a:r>
          </a:p>
          <a:p>
            <a:pPr algn="r"/>
            <a:r>
              <a:rPr lang="pt-BR" sz="1600" dirty="0">
                <a:latin typeface="Roboto" panose="02000000000000000000" pitchFamily="2" charset="0"/>
                <a:ea typeface="Roboto" panose="02000000000000000000" pitchFamily="2" charset="0"/>
                <a:cs typeface="Roboto" panose="02000000000000000000" pitchFamily="2" charset="0"/>
              </a:rPr>
              <a:t>(1887-1959),</a:t>
            </a:r>
          </a:p>
          <a:p>
            <a:pPr algn="r"/>
            <a:r>
              <a:rPr lang="pt-BR" sz="1600" dirty="0">
                <a:latin typeface="Roboto" panose="02000000000000000000" pitchFamily="2" charset="0"/>
                <a:ea typeface="Roboto" panose="02000000000000000000" pitchFamily="2" charset="0"/>
                <a:cs typeface="Roboto" panose="02000000000000000000" pitchFamily="2" charset="0"/>
              </a:rPr>
              <a:t>compositor brasileiro.</a:t>
            </a:r>
          </a:p>
        </p:txBody>
      </p:sp>
      <p:sp>
        <p:nvSpPr>
          <p:cNvPr id="13" name="CaixaDeTexto 12">
            <a:extLst>
              <a:ext uri="{FF2B5EF4-FFF2-40B4-BE49-F238E27FC236}">
                <a16:creationId xmlns:a16="http://schemas.microsoft.com/office/drawing/2014/main" id="{9382EA45-92DF-60AD-2DD7-1C0013A07A32}"/>
              </a:ext>
            </a:extLst>
          </p:cNvPr>
          <p:cNvSpPr txBox="1"/>
          <p:nvPr/>
        </p:nvSpPr>
        <p:spPr>
          <a:xfrm>
            <a:off x="536518" y="1560486"/>
            <a:ext cx="5192715" cy="4644348"/>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O século XX foi o século das rupturas e das invenções, ampliando as diversas possibilidades da linguagem musical como nunca havia ocorrido até então. As transformações, contudo, não anularam formas já consolidadas de fazer música. A invenção do sistema atonal-dodecafônico do compositor austríaco Arnold Schoenberg (1874-1951), por exemplo, não eliminou a produção musical tonal, enraizada na música popular, das expressões tradicionais do universo </a:t>
            </a:r>
            <a:r>
              <a:rPr lang="pt-BR" sz="1800" i="1" dirty="0">
                <a:latin typeface="Roboto" panose="02000000000000000000" pitchFamily="2" charset="0"/>
                <a:ea typeface="Roboto" panose="02000000000000000000" pitchFamily="2" charset="0"/>
                <a:cs typeface="Roboto" panose="02000000000000000000" pitchFamily="2" charset="0"/>
              </a:rPr>
              <a:t>pop</a:t>
            </a:r>
            <a:r>
              <a:rPr lang="pt-BR" sz="1800" dirty="0">
                <a:latin typeface="Roboto" panose="02000000000000000000" pitchFamily="2" charset="0"/>
                <a:ea typeface="Roboto" panose="02000000000000000000" pitchFamily="2" charset="0"/>
                <a:cs typeface="Roboto" panose="02000000000000000000" pitchFamily="2" charset="0"/>
              </a:rPr>
              <a:t>. </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Um dos aspectos mais interessantes do final do século XIX e da contemporaneidade é que todos os tempos da música acontecem simultaneamente.</a:t>
            </a:r>
          </a:p>
        </p:txBody>
      </p:sp>
      <p:sp>
        <p:nvSpPr>
          <p:cNvPr id="10" name="CaixaDeTexto 9">
            <a:extLst>
              <a:ext uri="{FF2B5EF4-FFF2-40B4-BE49-F238E27FC236}">
                <a16:creationId xmlns:a16="http://schemas.microsoft.com/office/drawing/2014/main" id="{F525709D-76E2-3B4F-30A0-94771A45486F}"/>
              </a:ext>
            </a:extLst>
          </p:cNvPr>
          <p:cNvSpPr txBox="1"/>
          <p:nvPr/>
        </p:nvSpPr>
        <p:spPr>
          <a:xfrm rot="16200000">
            <a:off x="7026597" y="1960653"/>
            <a:ext cx="1793770" cy="215444"/>
          </a:xfrm>
          <a:prstGeom prst="rect">
            <a:avLst/>
          </a:prstGeom>
          <a:noFill/>
        </p:spPr>
        <p:txBody>
          <a:bodyPr wrap="square">
            <a:spAutoFit/>
          </a:bodyPr>
          <a:lstStyle/>
          <a:p>
            <a:r>
              <a:rPr lang="pt-BR"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BETTMANN/GETTY IMAGES</a:t>
            </a:r>
            <a:endParaRPr lang="pt-BR" dirty="0">
              <a:latin typeface="Roboto" panose="02000000000000000000" pitchFamily="2" charset="0"/>
              <a:ea typeface="Roboto" panose="02000000000000000000" pitchFamily="2" charset="0"/>
              <a:cs typeface="Roboto" panose="02000000000000000000" pitchFamily="2" charset="0"/>
            </a:endParaRPr>
          </a:p>
        </p:txBody>
      </p:sp>
      <p:sp>
        <p:nvSpPr>
          <p:cNvPr id="15" name="CaixaDeTexto 14">
            <a:extLst>
              <a:ext uri="{FF2B5EF4-FFF2-40B4-BE49-F238E27FC236}">
                <a16:creationId xmlns:a16="http://schemas.microsoft.com/office/drawing/2014/main" id="{B24A7C2B-7956-F0F1-1442-62C582F4D955}"/>
              </a:ext>
            </a:extLst>
          </p:cNvPr>
          <p:cNvSpPr txBox="1"/>
          <p:nvPr/>
        </p:nvSpPr>
        <p:spPr>
          <a:xfrm>
            <a:off x="10362282" y="3929533"/>
            <a:ext cx="1520175" cy="1057588"/>
          </a:xfrm>
          <a:prstGeom prst="rect">
            <a:avLst/>
          </a:prstGeom>
          <a:noFill/>
          <a:ln>
            <a:noFill/>
          </a:ln>
          <a:effectLst/>
        </p:spPr>
        <p:txBody>
          <a:bodyPr wrap="square" lIns="0" tIns="36000" rIns="0" bIns="36000">
            <a:spAutoFit/>
          </a:bodyPr>
          <a:lstStyle/>
          <a:p>
            <a:r>
              <a:rPr lang="pt-BR" sz="1600" dirty="0">
                <a:latin typeface="Roboto" panose="02000000000000000000" pitchFamily="2" charset="0"/>
                <a:ea typeface="Roboto" panose="02000000000000000000" pitchFamily="2" charset="0"/>
                <a:cs typeface="Roboto" panose="02000000000000000000" pitchFamily="2" charset="0"/>
              </a:rPr>
              <a:t>Igor Stravinsky</a:t>
            </a:r>
          </a:p>
          <a:p>
            <a:r>
              <a:rPr lang="pt-BR" sz="1600" dirty="0">
                <a:latin typeface="Roboto" panose="02000000000000000000" pitchFamily="2" charset="0"/>
                <a:ea typeface="Roboto" panose="02000000000000000000" pitchFamily="2" charset="0"/>
                <a:cs typeface="Roboto" panose="02000000000000000000" pitchFamily="2" charset="0"/>
              </a:rPr>
              <a:t>(1882-1971),</a:t>
            </a:r>
          </a:p>
          <a:p>
            <a:r>
              <a:rPr lang="pt-BR" sz="1600" dirty="0">
                <a:latin typeface="Roboto" panose="02000000000000000000" pitchFamily="2" charset="0"/>
                <a:ea typeface="Roboto" panose="02000000000000000000" pitchFamily="2" charset="0"/>
                <a:cs typeface="Roboto" panose="02000000000000000000" pitchFamily="2" charset="0"/>
              </a:rPr>
              <a:t>compositor russo.</a:t>
            </a:r>
          </a:p>
        </p:txBody>
      </p:sp>
      <p:sp>
        <p:nvSpPr>
          <p:cNvPr id="4" name="CaixaDeTexto 3">
            <a:extLst>
              <a:ext uri="{FF2B5EF4-FFF2-40B4-BE49-F238E27FC236}">
                <a16:creationId xmlns:a16="http://schemas.microsoft.com/office/drawing/2014/main" id="{0C75B302-1F32-0AA1-7708-11680E582CE2}"/>
              </a:ext>
            </a:extLst>
          </p:cNvPr>
          <p:cNvSpPr txBox="1"/>
          <p:nvPr/>
        </p:nvSpPr>
        <p:spPr>
          <a:xfrm>
            <a:off x="6015990" y="3837666"/>
            <a:ext cx="1614170" cy="2042473"/>
          </a:xfrm>
          <a:prstGeom prst="rect">
            <a:avLst/>
          </a:prstGeom>
          <a:noFill/>
          <a:ln>
            <a:noFill/>
          </a:ln>
          <a:effectLst/>
        </p:spPr>
        <p:txBody>
          <a:bodyPr wrap="square" lIns="0" tIns="36000" rIns="0" bIns="36000">
            <a:spAutoFit/>
          </a:bodyPr>
          <a:lstStyle/>
          <a:p>
            <a:r>
              <a:rPr lang="pt-BR" sz="1600" dirty="0">
                <a:latin typeface="Roboto" panose="02000000000000000000" pitchFamily="2" charset="0"/>
                <a:ea typeface="Roboto" panose="02000000000000000000" pitchFamily="2" charset="0"/>
                <a:cs typeface="Roboto" panose="02000000000000000000" pitchFamily="2" charset="0"/>
              </a:rPr>
              <a:t>Arnold Schoenberg</a:t>
            </a:r>
          </a:p>
          <a:p>
            <a:r>
              <a:rPr lang="pt-BR" sz="1600" dirty="0">
                <a:latin typeface="Roboto" panose="02000000000000000000" pitchFamily="2" charset="0"/>
                <a:ea typeface="Roboto" panose="02000000000000000000" pitchFamily="2" charset="0"/>
                <a:cs typeface="Roboto" panose="02000000000000000000" pitchFamily="2" charset="0"/>
              </a:rPr>
              <a:t>propôs um sistema</a:t>
            </a:r>
          </a:p>
          <a:p>
            <a:r>
              <a:rPr lang="pt-BR" sz="1600" dirty="0">
                <a:latin typeface="Roboto" panose="02000000000000000000" pitchFamily="2" charset="0"/>
                <a:ea typeface="Roboto" panose="02000000000000000000" pitchFamily="2" charset="0"/>
                <a:cs typeface="Roboto" panose="02000000000000000000" pitchFamily="2" charset="0"/>
              </a:rPr>
              <a:t>de composição</a:t>
            </a:r>
          </a:p>
          <a:p>
            <a:r>
              <a:rPr lang="pt-BR" sz="1600" dirty="0">
                <a:latin typeface="Roboto" panose="02000000000000000000" pitchFamily="2" charset="0"/>
                <a:ea typeface="Roboto" panose="02000000000000000000" pitchFamily="2" charset="0"/>
                <a:cs typeface="Roboto" panose="02000000000000000000" pitchFamily="2" charset="0"/>
              </a:rPr>
              <a:t>conhecido como</a:t>
            </a:r>
          </a:p>
          <a:p>
            <a:r>
              <a:rPr lang="pt-BR" sz="1600" dirty="0">
                <a:latin typeface="Roboto" panose="02000000000000000000" pitchFamily="2" charset="0"/>
                <a:ea typeface="Roboto" panose="02000000000000000000" pitchFamily="2" charset="0"/>
                <a:cs typeface="Roboto" panose="02000000000000000000" pitchFamily="2" charset="0"/>
              </a:rPr>
              <a:t>atonal-</a:t>
            </a:r>
          </a:p>
          <a:p>
            <a:r>
              <a:rPr lang="pt-BR" sz="1600" dirty="0">
                <a:latin typeface="Roboto" panose="02000000000000000000" pitchFamily="2" charset="0"/>
                <a:ea typeface="Roboto" panose="02000000000000000000" pitchFamily="2" charset="0"/>
                <a:cs typeface="Roboto" panose="02000000000000000000" pitchFamily="2" charset="0"/>
              </a:rPr>
              <a:t>-dodecafônico.</a:t>
            </a:r>
          </a:p>
        </p:txBody>
      </p:sp>
      <p:pic>
        <p:nvPicPr>
          <p:cNvPr id="9" name="Imagem 8">
            <a:extLst>
              <a:ext uri="{FF2B5EF4-FFF2-40B4-BE49-F238E27FC236}">
                <a16:creationId xmlns:a16="http://schemas.microsoft.com/office/drawing/2014/main" id="{FFB55264-4A54-98DB-2F56-10EE5494CA3E}"/>
              </a:ext>
            </a:extLst>
          </p:cNvPr>
          <p:cNvPicPr>
            <a:picLocks noChangeAspect="1"/>
          </p:cNvPicPr>
          <p:nvPr/>
        </p:nvPicPr>
        <p:blipFill>
          <a:blip r:embed="rId2"/>
          <a:stretch>
            <a:fillRect/>
          </a:stretch>
        </p:blipFill>
        <p:spPr>
          <a:xfrm>
            <a:off x="6015990" y="1593176"/>
            <a:ext cx="1793770" cy="2175777"/>
          </a:xfrm>
          <a:prstGeom prst="rect">
            <a:avLst/>
          </a:prstGeom>
          <a:ln w="3175">
            <a:solidFill>
              <a:schemeClr val="tx1"/>
            </a:solidFill>
          </a:ln>
          <a:effectLst>
            <a:outerShdw blurRad="50800" dist="38100" dir="2700000" algn="tl" rotWithShape="0">
              <a:prstClr val="black">
                <a:alpha val="40000"/>
              </a:prstClr>
            </a:outerShdw>
          </a:effectLst>
        </p:spPr>
      </p:pic>
      <p:pic>
        <p:nvPicPr>
          <p:cNvPr id="18" name="Imagem 17">
            <a:extLst>
              <a:ext uri="{FF2B5EF4-FFF2-40B4-BE49-F238E27FC236}">
                <a16:creationId xmlns:a16="http://schemas.microsoft.com/office/drawing/2014/main" id="{40286E50-691D-F772-7A3D-77DEE38FC13D}"/>
              </a:ext>
            </a:extLst>
          </p:cNvPr>
          <p:cNvPicPr>
            <a:picLocks noChangeAspect="1"/>
          </p:cNvPicPr>
          <p:nvPr/>
        </p:nvPicPr>
        <p:blipFill>
          <a:blip r:embed="rId3"/>
          <a:stretch>
            <a:fillRect/>
          </a:stretch>
        </p:blipFill>
        <p:spPr>
          <a:xfrm>
            <a:off x="8106677" y="3421773"/>
            <a:ext cx="1901605" cy="2007670"/>
          </a:xfrm>
          <a:prstGeom prst="rect">
            <a:avLst/>
          </a:prstGeom>
          <a:ln w="3175">
            <a:solidFill>
              <a:schemeClr val="tx1"/>
            </a:solidFill>
          </a:ln>
          <a:effectLst>
            <a:outerShdw blurRad="50800" dist="38100" dir="2700000" algn="tl" rotWithShape="0">
              <a:prstClr val="black">
                <a:alpha val="40000"/>
              </a:prstClr>
            </a:outerShdw>
          </a:effectLst>
        </p:spPr>
      </p:pic>
      <p:sp>
        <p:nvSpPr>
          <p:cNvPr id="20" name="CaixaDeTexto 19">
            <a:extLst>
              <a:ext uri="{FF2B5EF4-FFF2-40B4-BE49-F238E27FC236}">
                <a16:creationId xmlns:a16="http://schemas.microsoft.com/office/drawing/2014/main" id="{4E8BBB01-0E98-0CB9-7CC6-5D84A1EBE974}"/>
              </a:ext>
            </a:extLst>
          </p:cNvPr>
          <p:cNvSpPr txBox="1"/>
          <p:nvPr/>
        </p:nvSpPr>
        <p:spPr>
          <a:xfrm>
            <a:off x="7430328" y="3100606"/>
            <a:ext cx="2681233" cy="338554"/>
          </a:xfrm>
          <a:prstGeom prst="rect">
            <a:avLst/>
          </a:prstGeom>
          <a:noFill/>
        </p:spPr>
        <p:txBody>
          <a:bodyPr wrap="square">
            <a:spAutoFit/>
          </a:bodyPr>
          <a:lstStyle/>
          <a:p>
            <a:pPr algn="r"/>
            <a:r>
              <a:rPr lang="pt-BR"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HISTORICAL PICTURE ARCHIVE/</a:t>
            </a:r>
          </a:p>
          <a:p>
            <a:pPr algn="r"/>
            <a:r>
              <a:rPr lang="pt-BR"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ALAMY/FOTOARENA</a:t>
            </a:r>
            <a:endParaRPr lang="pt-BR" dirty="0">
              <a:latin typeface="Roboto" panose="02000000000000000000" pitchFamily="2" charset="0"/>
              <a:ea typeface="Roboto" panose="02000000000000000000" pitchFamily="2" charset="0"/>
              <a:cs typeface="Roboto" panose="02000000000000000000" pitchFamily="2" charset="0"/>
            </a:endParaRPr>
          </a:p>
        </p:txBody>
      </p:sp>
      <p:pic>
        <p:nvPicPr>
          <p:cNvPr id="22" name="Imagem 21">
            <a:extLst>
              <a:ext uri="{FF2B5EF4-FFF2-40B4-BE49-F238E27FC236}">
                <a16:creationId xmlns:a16="http://schemas.microsoft.com/office/drawing/2014/main" id="{4F745550-CE52-CD55-A441-1761E54A30D9}"/>
              </a:ext>
            </a:extLst>
          </p:cNvPr>
          <p:cNvPicPr>
            <a:picLocks noChangeAspect="1"/>
          </p:cNvPicPr>
          <p:nvPr/>
        </p:nvPicPr>
        <p:blipFill>
          <a:blip r:embed="rId4"/>
          <a:stretch>
            <a:fillRect/>
          </a:stretch>
        </p:blipFill>
        <p:spPr>
          <a:xfrm>
            <a:off x="10362282" y="1574509"/>
            <a:ext cx="1530562" cy="2228622"/>
          </a:xfrm>
          <a:prstGeom prst="rect">
            <a:avLst/>
          </a:prstGeom>
          <a:ln w="3175">
            <a:solidFill>
              <a:schemeClr val="tx1"/>
            </a:solidFill>
          </a:ln>
          <a:effectLst>
            <a:outerShdw blurRad="50800" dist="38100" dir="2700000" algn="tl" rotWithShape="0">
              <a:prstClr val="black">
                <a:alpha val="40000"/>
              </a:prstClr>
            </a:outerShdw>
          </a:effectLst>
        </p:spPr>
      </p:pic>
      <p:sp>
        <p:nvSpPr>
          <p:cNvPr id="17" name="CaixaDeTexto 16">
            <a:extLst>
              <a:ext uri="{FF2B5EF4-FFF2-40B4-BE49-F238E27FC236}">
                <a16:creationId xmlns:a16="http://schemas.microsoft.com/office/drawing/2014/main" id="{F5979B86-4C4C-175D-F2ED-15E44DC227AB}"/>
              </a:ext>
            </a:extLst>
          </p:cNvPr>
          <p:cNvSpPr txBox="1"/>
          <p:nvPr/>
        </p:nvSpPr>
        <p:spPr>
          <a:xfrm rot="16200000">
            <a:off x="10857290" y="2514716"/>
            <a:ext cx="2283179" cy="215444"/>
          </a:xfrm>
          <a:prstGeom prst="rect">
            <a:avLst/>
          </a:prstGeom>
          <a:noFill/>
        </p:spPr>
        <p:txBody>
          <a:bodyPr wrap="square">
            <a:spAutoFit/>
          </a:bodyPr>
          <a:lstStyle/>
          <a:p>
            <a:pPr algn="r"/>
            <a:r>
              <a:rPr lang="en-US"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FINE ART IMAGES/AGB PHOTO LIBRARY</a:t>
            </a:r>
            <a:endParaRPr lang="pt-BR"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6352090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56FFDB82-43C9-5193-E041-B6992AC7FF72}"/>
              </a:ext>
            </a:extLst>
          </p:cNvPr>
          <p:cNvPicPr>
            <a:picLocks noChangeAspect="1"/>
          </p:cNvPicPr>
          <p:nvPr/>
        </p:nvPicPr>
        <p:blipFill>
          <a:blip r:embed="rId2"/>
          <a:stretch>
            <a:fillRect/>
          </a:stretch>
        </p:blipFill>
        <p:spPr>
          <a:xfrm>
            <a:off x="7141524" y="1586755"/>
            <a:ext cx="5050475" cy="3696445"/>
          </a:xfrm>
          <a:prstGeom prst="rect">
            <a:avLst/>
          </a:prstGeom>
          <a:ln w="3175">
            <a:solidFill>
              <a:schemeClr val="tx1"/>
            </a:solidFill>
          </a:ln>
          <a:effectLst>
            <a:outerShdw blurRad="50800" dist="38100" dir="13500000" algn="br"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2</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0" u="none" strike="noStrike" kern="1200" cap="none" spc="0" normalizeH="0" baseline="0" noProof="0" dirty="0">
                <a:ln>
                  <a:noFill/>
                </a:ln>
                <a:solidFill>
                  <a:schemeClr val="accent1"/>
                </a:solidFill>
                <a:effectLst/>
                <a:uLnTx/>
                <a:uFillTx/>
                <a:latin typeface="Posterama"/>
                <a:ea typeface="+mj-ea"/>
                <a:cs typeface="+mj-cs"/>
              </a:rPr>
              <a:t>Todos os tempos ao mesmo tempo</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0" y="930815"/>
            <a:ext cx="8987081"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Babel, sons e imagens</a:t>
            </a:r>
          </a:p>
        </p:txBody>
      </p:sp>
      <p:sp>
        <p:nvSpPr>
          <p:cNvPr id="6" name="CaixaDeTexto 5">
            <a:extLst>
              <a:ext uri="{FF2B5EF4-FFF2-40B4-BE49-F238E27FC236}">
                <a16:creationId xmlns:a16="http://schemas.microsoft.com/office/drawing/2014/main" id="{B2BA721C-0954-2842-96D7-38C621BC52B6}"/>
              </a:ext>
            </a:extLst>
          </p:cNvPr>
          <p:cNvSpPr txBox="1"/>
          <p:nvPr/>
        </p:nvSpPr>
        <p:spPr>
          <a:xfrm>
            <a:off x="8280400" y="5361169"/>
            <a:ext cx="3746421" cy="842145"/>
          </a:xfrm>
          <a:prstGeom prst="rect">
            <a:avLst/>
          </a:prstGeom>
          <a:noFill/>
          <a:ln>
            <a:noFill/>
          </a:ln>
          <a:effectLst/>
        </p:spPr>
        <p:txBody>
          <a:bodyPr wrap="square" lIns="0" tIns="36000" rIns="0" bIns="36000">
            <a:spAutoFit/>
          </a:bodyPr>
          <a:lstStyle/>
          <a:p>
            <a:pPr algn="r"/>
            <a:r>
              <a:rPr lang="pt-BR" sz="1600" b="1" dirty="0">
                <a:latin typeface="Roboto" panose="02000000000000000000" pitchFamily="2" charset="0"/>
                <a:ea typeface="Roboto" panose="02000000000000000000" pitchFamily="2" charset="0"/>
                <a:cs typeface="Roboto" panose="02000000000000000000" pitchFamily="2" charset="0"/>
              </a:rPr>
              <a:t>Torre de Babel</a:t>
            </a:r>
            <a:r>
              <a:rPr lang="pt-BR" sz="1600" dirty="0">
                <a:latin typeface="Roboto" panose="02000000000000000000" pitchFamily="2" charset="0"/>
                <a:ea typeface="Roboto" panose="02000000000000000000" pitchFamily="2" charset="0"/>
                <a:cs typeface="Roboto" panose="02000000000000000000" pitchFamily="2" charset="0"/>
              </a:rPr>
              <a:t> (c. 1563), de Pieter Bruegel, o Velho. Óleo sobre painel de madeira, 114 cm </a:t>
            </a:r>
            <a:r>
              <a:rPr lang="pt-BR" sz="1800" b="0" i="0" u="none" strike="noStrike" baseline="0" dirty="0">
                <a:solidFill>
                  <a:srgbClr val="2F2F2E"/>
                </a:solidFill>
                <a:latin typeface="FTDFonte-Regular" panose="02000600060000020004" pitchFamily="50" charset="0"/>
              </a:rPr>
              <a:t>x</a:t>
            </a:r>
            <a:r>
              <a:rPr lang="pt-BR" sz="1600" dirty="0">
                <a:latin typeface="Roboto" panose="02000000000000000000" pitchFamily="2" charset="0"/>
                <a:ea typeface="Roboto" panose="02000000000000000000" pitchFamily="2" charset="0"/>
                <a:cs typeface="Roboto" panose="02000000000000000000" pitchFamily="2" charset="0"/>
              </a:rPr>
              <a:t> 155 cm.</a:t>
            </a:r>
          </a:p>
        </p:txBody>
      </p:sp>
      <p:sp>
        <p:nvSpPr>
          <p:cNvPr id="13" name="CaixaDeTexto 12">
            <a:extLst>
              <a:ext uri="{FF2B5EF4-FFF2-40B4-BE49-F238E27FC236}">
                <a16:creationId xmlns:a16="http://schemas.microsoft.com/office/drawing/2014/main" id="{9382EA45-92DF-60AD-2DD7-1C0013A07A32}"/>
              </a:ext>
            </a:extLst>
          </p:cNvPr>
          <p:cNvSpPr txBox="1"/>
          <p:nvPr/>
        </p:nvSpPr>
        <p:spPr>
          <a:xfrm>
            <a:off x="536518" y="1560486"/>
            <a:ext cx="6322340" cy="4644348"/>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Você já ouviu a história sobre a Torre de Babel?</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A narrativa diz que, em uma cidade, as pessoas resolveram construir uma torre muito alta para conseguir chegar até os céus e falar com Marduk, um deus poderoso que podia ver e ouvir tudo.</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Ao construir a torre, as pessoas acreditavam que poderiam atravessar o Babel (palavra em hebraico que significa “portal de Deus”) para falar ele. No entanto, esse deus soprou um vento muito forte e derrubou a torre. Depois, fez cada pessoa começar a falar em uma língua diferente e ordenou que todos se espalhassem pelo mundo e ensinassem esses diferentes idiomas às futuras gerações. Marduk concluiu que, ao falar tantas línguas diferentes, as pessoas não poderiam mais se unir para construir a torre novamente, em virtude da dificuldade de comunicação.</a:t>
            </a:r>
          </a:p>
        </p:txBody>
      </p:sp>
      <p:sp>
        <p:nvSpPr>
          <p:cNvPr id="17" name="CaixaDeTexto 16">
            <a:extLst>
              <a:ext uri="{FF2B5EF4-FFF2-40B4-BE49-F238E27FC236}">
                <a16:creationId xmlns:a16="http://schemas.microsoft.com/office/drawing/2014/main" id="{F5979B86-4C4C-175D-F2ED-15E44DC227AB}"/>
              </a:ext>
            </a:extLst>
          </p:cNvPr>
          <p:cNvSpPr txBox="1"/>
          <p:nvPr/>
        </p:nvSpPr>
        <p:spPr>
          <a:xfrm>
            <a:off x="9908821" y="1337579"/>
            <a:ext cx="2283179" cy="215444"/>
          </a:xfrm>
          <a:prstGeom prst="rect">
            <a:avLst/>
          </a:prstGeom>
          <a:noFill/>
        </p:spPr>
        <p:txBody>
          <a:bodyPr wrap="square">
            <a:spAutoFit/>
          </a:bodyPr>
          <a:lstStyle/>
          <a:p>
            <a:pPr algn="r"/>
            <a:r>
              <a:rPr lang="de-DE"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ART MEDIA/HERITAGE IMAGES/IMAGEPLUS</a:t>
            </a:r>
            <a:endParaRPr lang="pt-BR"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5900825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02C38BCF-CF5D-A46E-3B71-178F32E951CD}"/>
              </a:ext>
            </a:extLst>
          </p:cNvPr>
          <p:cNvPicPr>
            <a:picLocks noChangeAspect="1"/>
          </p:cNvPicPr>
          <p:nvPr/>
        </p:nvPicPr>
        <p:blipFill>
          <a:blip r:embed="rId2"/>
          <a:stretch>
            <a:fillRect/>
          </a:stretch>
        </p:blipFill>
        <p:spPr>
          <a:xfrm>
            <a:off x="0" y="1664762"/>
            <a:ext cx="4047861" cy="5213702"/>
          </a:xfrm>
          <a:prstGeom prst="rect">
            <a:avLst/>
          </a:prstGeom>
          <a:effectLst>
            <a:outerShdw blurRad="50800" dist="38100" dir="18900000" algn="bl"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2</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0" u="none" strike="noStrike" kern="1200" cap="none" spc="0" normalizeH="0" baseline="0" noProof="0" dirty="0">
                <a:ln>
                  <a:noFill/>
                </a:ln>
                <a:solidFill>
                  <a:schemeClr val="accent1"/>
                </a:solidFill>
                <a:effectLst/>
                <a:uLnTx/>
                <a:uFillTx/>
                <a:latin typeface="Posterama"/>
                <a:ea typeface="+mj-ea"/>
                <a:cs typeface="+mj-cs"/>
              </a:rPr>
              <a:t>Todos os tempos ao mesmo tempo</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0" y="930815"/>
            <a:ext cx="8987081"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Babel, sons e imagens</a:t>
            </a:r>
          </a:p>
        </p:txBody>
      </p:sp>
      <p:sp>
        <p:nvSpPr>
          <p:cNvPr id="6" name="CaixaDeTexto 5">
            <a:extLst>
              <a:ext uri="{FF2B5EF4-FFF2-40B4-BE49-F238E27FC236}">
                <a16:creationId xmlns:a16="http://schemas.microsoft.com/office/drawing/2014/main" id="{B2BA721C-0954-2842-96D7-38C621BC52B6}"/>
              </a:ext>
            </a:extLst>
          </p:cNvPr>
          <p:cNvSpPr txBox="1"/>
          <p:nvPr/>
        </p:nvSpPr>
        <p:spPr>
          <a:xfrm>
            <a:off x="4277360" y="5551408"/>
            <a:ext cx="7487920" cy="811367"/>
          </a:xfrm>
          <a:prstGeom prst="rect">
            <a:avLst/>
          </a:prstGeom>
          <a:noFill/>
          <a:ln>
            <a:noFill/>
          </a:ln>
          <a:effectLst/>
        </p:spPr>
        <p:txBody>
          <a:bodyPr wrap="square" lIns="0" tIns="36000" rIns="0" bIns="36000">
            <a:spAutoFit/>
          </a:bodyPr>
          <a:lstStyle/>
          <a:p>
            <a:r>
              <a:rPr lang="pt-BR" sz="1600" dirty="0">
                <a:latin typeface="Roboto" panose="02000000000000000000" pitchFamily="2" charset="0"/>
                <a:ea typeface="Roboto" panose="02000000000000000000" pitchFamily="2" charset="0"/>
                <a:cs typeface="Roboto" panose="02000000000000000000" pitchFamily="2" charset="0"/>
              </a:rPr>
              <a:t>Detalhe de </a:t>
            </a:r>
            <a:r>
              <a:rPr lang="pt-BR" sz="1600" b="1" dirty="0">
                <a:latin typeface="Roboto" panose="02000000000000000000" pitchFamily="2" charset="0"/>
                <a:ea typeface="Roboto" panose="02000000000000000000" pitchFamily="2" charset="0"/>
                <a:cs typeface="Roboto" panose="02000000000000000000" pitchFamily="2" charset="0"/>
              </a:rPr>
              <a:t>Babel</a:t>
            </a:r>
            <a:r>
              <a:rPr lang="pt-BR" sz="1600" dirty="0">
                <a:latin typeface="Roboto" panose="02000000000000000000" pitchFamily="2" charset="0"/>
                <a:ea typeface="Roboto" panose="02000000000000000000" pitchFamily="2" charset="0"/>
                <a:cs typeface="Roboto" panose="02000000000000000000" pitchFamily="2" charset="0"/>
              </a:rPr>
              <a:t> (2001-2006), instalação de Cildo Meireles, na Pinacoteca do Estado de São Paulo. Estrutura metálica, cerca de 900 rádios, 5 m (altura) </a:t>
            </a:r>
            <a:r>
              <a:rPr lang="pt-BR" sz="1600" b="0" i="0" u="none" strike="noStrike" baseline="0" dirty="0">
                <a:solidFill>
                  <a:srgbClr val="2F2F2E"/>
                </a:solidFill>
                <a:latin typeface="FTDFonte-Regular" panose="02000600060000020004" pitchFamily="50" charset="0"/>
              </a:rPr>
              <a:t>x</a:t>
            </a:r>
            <a:r>
              <a:rPr lang="pt-BR" sz="1600" dirty="0">
                <a:latin typeface="Roboto" panose="02000000000000000000" pitchFamily="2" charset="0"/>
                <a:ea typeface="Roboto" panose="02000000000000000000" pitchFamily="2" charset="0"/>
                <a:cs typeface="Roboto" panose="02000000000000000000" pitchFamily="2" charset="0"/>
              </a:rPr>
              <a:t> 3 m (diâmetro).</a:t>
            </a:r>
          </a:p>
        </p:txBody>
      </p:sp>
      <p:sp>
        <p:nvSpPr>
          <p:cNvPr id="13" name="CaixaDeTexto 12">
            <a:extLst>
              <a:ext uri="{FF2B5EF4-FFF2-40B4-BE49-F238E27FC236}">
                <a16:creationId xmlns:a16="http://schemas.microsoft.com/office/drawing/2014/main" id="{9382EA45-92DF-60AD-2DD7-1C0013A07A32}"/>
              </a:ext>
            </a:extLst>
          </p:cNvPr>
          <p:cNvSpPr txBox="1"/>
          <p:nvPr/>
        </p:nvSpPr>
        <p:spPr>
          <a:xfrm>
            <a:off x="4545701" y="1563874"/>
            <a:ext cx="7036699" cy="3730252"/>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Na instalação </a:t>
            </a:r>
            <a:r>
              <a:rPr lang="pt-BR" sz="1800" b="1" dirty="0">
                <a:latin typeface="Roboto" panose="02000000000000000000" pitchFamily="2" charset="0"/>
                <a:ea typeface="Roboto" panose="02000000000000000000" pitchFamily="2" charset="0"/>
                <a:cs typeface="Roboto" panose="02000000000000000000" pitchFamily="2" charset="0"/>
              </a:rPr>
              <a:t>Babel</a:t>
            </a:r>
            <a:r>
              <a:rPr lang="pt-BR" sz="1800" dirty="0">
                <a:latin typeface="Roboto" panose="02000000000000000000" pitchFamily="2" charset="0"/>
                <a:ea typeface="Roboto" panose="02000000000000000000" pitchFamily="2" charset="0"/>
                <a:cs typeface="Roboto" panose="02000000000000000000" pitchFamily="2" charset="0"/>
              </a:rPr>
              <a:t>, Cildo Meireles elaborou um empilhamento que coloca os rádios mais antigos na base da torre e vai gradativamente seguindo uma linha do tempo das tecnologias desses aparelhos, até chegar aos mais recentes em relação à data de criação da instalação, que aconteceu em 2001 e foi reproduzida até 2006.</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Na arte contemporânea, é comum ver produções artísticas intermídias, em que as linguagens (música, artes visuais, literatura, teatro e dança) se integram em uma mesma obra: som, imagem, palavra, gesto e movimento. Cada uma dessas linguagens possui códigos característicos, que são sua maneira de ser e de se comunicar com o público.</a:t>
            </a:r>
          </a:p>
        </p:txBody>
      </p:sp>
      <p:sp>
        <p:nvSpPr>
          <p:cNvPr id="17" name="CaixaDeTexto 16">
            <a:extLst>
              <a:ext uri="{FF2B5EF4-FFF2-40B4-BE49-F238E27FC236}">
                <a16:creationId xmlns:a16="http://schemas.microsoft.com/office/drawing/2014/main" id="{F5979B86-4C4C-175D-F2ED-15E44DC227AB}"/>
              </a:ext>
            </a:extLst>
          </p:cNvPr>
          <p:cNvSpPr txBox="1"/>
          <p:nvPr/>
        </p:nvSpPr>
        <p:spPr>
          <a:xfrm>
            <a:off x="40640" y="1446974"/>
            <a:ext cx="2821659" cy="215444"/>
          </a:xfrm>
          <a:prstGeom prst="rect">
            <a:avLst/>
          </a:prstGeom>
          <a:noFill/>
        </p:spPr>
        <p:txBody>
          <a:bodyPr wrap="square">
            <a:spAutoFit/>
          </a:bodyPr>
          <a:lstStyle/>
          <a:p>
            <a:r>
              <a:rPr lang="it-IT"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SOPHIE MUTTERER/CORTESIA GALERIA LUISA STRINA</a:t>
            </a:r>
            <a:endParaRPr lang="pt-BR"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0446896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BE16A811-A501-6E33-3A27-9C820183D5CC}"/>
              </a:ext>
            </a:extLst>
          </p:cNvPr>
          <p:cNvPicPr>
            <a:picLocks noChangeAspect="1"/>
          </p:cNvPicPr>
          <p:nvPr/>
        </p:nvPicPr>
        <p:blipFill>
          <a:blip r:embed="rId2"/>
          <a:stretch>
            <a:fillRect/>
          </a:stretch>
        </p:blipFill>
        <p:spPr>
          <a:xfrm>
            <a:off x="7875798" y="1053171"/>
            <a:ext cx="4316202" cy="5463957"/>
          </a:xfrm>
          <a:prstGeom prst="rect">
            <a:avLst/>
          </a:prstGeom>
          <a:effectLst>
            <a:outerShdw blurRad="50800" dist="38100" dir="13500000" algn="br"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2</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0" u="none" strike="noStrike" kern="1200" cap="none" spc="0" normalizeH="0" baseline="0" noProof="0" dirty="0">
                <a:ln>
                  <a:noFill/>
                </a:ln>
                <a:solidFill>
                  <a:schemeClr val="accent1"/>
                </a:solidFill>
                <a:effectLst/>
                <a:uLnTx/>
                <a:uFillTx/>
                <a:latin typeface="Posterama"/>
                <a:ea typeface="+mj-ea"/>
                <a:cs typeface="+mj-cs"/>
              </a:rPr>
              <a:t>Música</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420624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Babel musical</a:t>
            </a:r>
          </a:p>
        </p:txBody>
      </p:sp>
      <p:sp>
        <p:nvSpPr>
          <p:cNvPr id="6" name="CaixaDeTexto 5">
            <a:extLst>
              <a:ext uri="{FF2B5EF4-FFF2-40B4-BE49-F238E27FC236}">
                <a16:creationId xmlns:a16="http://schemas.microsoft.com/office/drawing/2014/main" id="{B2BA721C-0954-2842-96D7-38C621BC52B6}"/>
              </a:ext>
            </a:extLst>
          </p:cNvPr>
          <p:cNvSpPr txBox="1"/>
          <p:nvPr/>
        </p:nvSpPr>
        <p:spPr>
          <a:xfrm>
            <a:off x="834020" y="5674519"/>
            <a:ext cx="6817360" cy="565146"/>
          </a:xfrm>
          <a:prstGeom prst="rect">
            <a:avLst/>
          </a:prstGeom>
          <a:noFill/>
          <a:ln>
            <a:noFill/>
          </a:ln>
          <a:effectLst/>
        </p:spPr>
        <p:txBody>
          <a:bodyPr wrap="square" lIns="0" tIns="36000" rIns="0" bIns="36000">
            <a:spAutoFit/>
          </a:bodyPr>
          <a:lstStyle/>
          <a:p>
            <a:pPr algn="r"/>
            <a:r>
              <a:rPr lang="pt-BR" sz="1600" dirty="0">
                <a:latin typeface="Roboto" panose="02000000000000000000" pitchFamily="2" charset="0"/>
                <a:ea typeface="Roboto" panose="02000000000000000000" pitchFamily="2" charset="0"/>
                <a:cs typeface="Roboto" panose="02000000000000000000" pitchFamily="2" charset="0"/>
              </a:rPr>
              <a:t>John Cage preparando-se para uma apresentação</a:t>
            </a:r>
          </a:p>
          <a:p>
            <a:pPr algn="r"/>
            <a:r>
              <a:rPr lang="pt-BR" sz="1600" dirty="0">
                <a:latin typeface="Roboto" panose="02000000000000000000" pitchFamily="2" charset="0"/>
                <a:ea typeface="Roboto" panose="02000000000000000000" pitchFamily="2" charset="0"/>
                <a:cs typeface="Roboto" panose="02000000000000000000" pitchFamily="2" charset="0"/>
              </a:rPr>
              <a:t>em Nova Iorque (Estados Unidos), 1966.</a:t>
            </a:r>
          </a:p>
        </p:txBody>
      </p:sp>
      <p:sp>
        <p:nvSpPr>
          <p:cNvPr id="13" name="CaixaDeTexto 12">
            <a:extLst>
              <a:ext uri="{FF2B5EF4-FFF2-40B4-BE49-F238E27FC236}">
                <a16:creationId xmlns:a16="http://schemas.microsoft.com/office/drawing/2014/main" id="{9382EA45-92DF-60AD-2DD7-1C0013A07A32}"/>
              </a:ext>
            </a:extLst>
          </p:cNvPr>
          <p:cNvSpPr txBox="1"/>
          <p:nvPr/>
        </p:nvSpPr>
        <p:spPr>
          <a:xfrm>
            <a:off x="609600" y="1680774"/>
            <a:ext cx="6817360" cy="3730252"/>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A partir da segunda metade do século XX, o processo inventivo na composição musical intensifica-se rapidamente. Desde os anos 1940, surgiram manifestações de “reinvenção” da música, em que vários compositores passaram a priorizar formas de expressão originais na concepção, na interpretação, na apresentação e na escrita de suas músicas.</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Esse movimento ocorreu tanto nos Estados Unidos como em diversos países da Europa. Um dos mais influentes representantes foi o estadunidense John Cage (1912-1992), que utilizava, em suas composições e apresentações, ruídos de instrumentos não convencionais e instrumentos musicais, mas tocados ou manipulados de forma não convencional.</a:t>
            </a:r>
          </a:p>
        </p:txBody>
      </p:sp>
      <p:sp>
        <p:nvSpPr>
          <p:cNvPr id="17" name="CaixaDeTexto 16">
            <a:extLst>
              <a:ext uri="{FF2B5EF4-FFF2-40B4-BE49-F238E27FC236}">
                <a16:creationId xmlns:a16="http://schemas.microsoft.com/office/drawing/2014/main" id="{F5979B86-4C4C-175D-F2ED-15E44DC227AB}"/>
              </a:ext>
            </a:extLst>
          </p:cNvPr>
          <p:cNvSpPr txBox="1"/>
          <p:nvPr/>
        </p:nvSpPr>
        <p:spPr>
          <a:xfrm>
            <a:off x="9370341" y="837727"/>
            <a:ext cx="2821659" cy="215444"/>
          </a:xfrm>
          <a:prstGeom prst="rect">
            <a:avLst/>
          </a:prstGeom>
          <a:noFill/>
        </p:spPr>
        <p:txBody>
          <a:bodyPr wrap="square">
            <a:spAutoFit/>
          </a:bodyPr>
          <a:lstStyle/>
          <a:p>
            <a:pPr algn="r"/>
            <a:r>
              <a:rPr lang="en-US"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ROBERT R. MCELROY/GETTY IMAGES</a:t>
            </a:r>
            <a:endParaRPr lang="pt-BR"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0189468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1236CD1F-92FE-921B-28FD-D88AAAF7045E}"/>
              </a:ext>
            </a:extLst>
          </p:cNvPr>
          <p:cNvPicPr>
            <a:picLocks noChangeAspect="1"/>
          </p:cNvPicPr>
          <p:nvPr/>
        </p:nvPicPr>
        <p:blipFill>
          <a:blip r:embed="rId2"/>
          <a:stretch>
            <a:fillRect/>
          </a:stretch>
        </p:blipFill>
        <p:spPr>
          <a:xfrm>
            <a:off x="1" y="1688191"/>
            <a:ext cx="4816507" cy="4881206"/>
          </a:xfrm>
          <a:prstGeom prst="rect">
            <a:avLst/>
          </a:prstGeom>
          <a:effectLst>
            <a:outerShdw blurRad="50800" dist="38100" dir="18900000" algn="bl"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2</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0" u="none" strike="noStrike" kern="1200" cap="none" spc="0" normalizeH="0" baseline="0" noProof="0" dirty="0">
                <a:ln>
                  <a:noFill/>
                </a:ln>
                <a:solidFill>
                  <a:schemeClr val="accent1"/>
                </a:solidFill>
                <a:effectLst/>
                <a:uLnTx/>
                <a:uFillTx/>
                <a:latin typeface="Posterama"/>
                <a:ea typeface="+mj-ea"/>
                <a:cs typeface="+mj-cs"/>
              </a:rPr>
              <a:t>Música</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420624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Babel musical</a:t>
            </a:r>
          </a:p>
        </p:txBody>
      </p:sp>
      <p:sp>
        <p:nvSpPr>
          <p:cNvPr id="6" name="CaixaDeTexto 5">
            <a:extLst>
              <a:ext uri="{FF2B5EF4-FFF2-40B4-BE49-F238E27FC236}">
                <a16:creationId xmlns:a16="http://schemas.microsoft.com/office/drawing/2014/main" id="{B2BA721C-0954-2842-96D7-38C621BC52B6}"/>
              </a:ext>
            </a:extLst>
          </p:cNvPr>
          <p:cNvSpPr txBox="1"/>
          <p:nvPr/>
        </p:nvSpPr>
        <p:spPr>
          <a:xfrm>
            <a:off x="5195746" y="5776119"/>
            <a:ext cx="6817360" cy="318924"/>
          </a:xfrm>
          <a:prstGeom prst="rect">
            <a:avLst/>
          </a:prstGeom>
          <a:noFill/>
          <a:ln>
            <a:noFill/>
          </a:ln>
          <a:effectLst/>
        </p:spPr>
        <p:txBody>
          <a:bodyPr wrap="square" lIns="0" tIns="36000" rIns="0" bIns="36000">
            <a:spAutoFit/>
          </a:bodyPr>
          <a:lstStyle/>
          <a:p>
            <a:r>
              <a:rPr lang="pt-BR" sz="1600" dirty="0">
                <a:latin typeface="Roboto" panose="02000000000000000000" pitchFamily="2" charset="0"/>
                <a:ea typeface="Roboto" panose="02000000000000000000" pitchFamily="2" charset="0"/>
                <a:cs typeface="Roboto" panose="02000000000000000000" pitchFamily="2" charset="0"/>
              </a:rPr>
              <a:t>Jocy de Oliveira em uma </a:t>
            </a:r>
            <a:r>
              <a:rPr lang="pt-BR" sz="1600" i="1" dirty="0">
                <a:latin typeface="Roboto" panose="02000000000000000000" pitchFamily="2" charset="0"/>
                <a:ea typeface="Roboto" panose="02000000000000000000" pitchFamily="2" charset="0"/>
                <a:cs typeface="Roboto" panose="02000000000000000000" pitchFamily="2" charset="0"/>
              </a:rPr>
              <a:t>performance</a:t>
            </a:r>
            <a:r>
              <a:rPr lang="pt-BR" sz="1600" dirty="0">
                <a:latin typeface="Roboto" panose="02000000000000000000" pitchFamily="2" charset="0"/>
                <a:ea typeface="Roboto" panose="02000000000000000000" pitchFamily="2" charset="0"/>
                <a:cs typeface="Roboto" panose="02000000000000000000" pitchFamily="2" charset="0"/>
              </a:rPr>
              <a:t> musical em São Paulo (SP), 1966.</a:t>
            </a:r>
          </a:p>
        </p:txBody>
      </p:sp>
      <p:sp>
        <p:nvSpPr>
          <p:cNvPr id="17" name="CaixaDeTexto 16">
            <a:extLst>
              <a:ext uri="{FF2B5EF4-FFF2-40B4-BE49-F238E27FC236}">
                <a16:creationId xmlns:a16="http://schemas.microsoft.com/office/drawing/2014/main" id="{F5979B86-4C4C-175D-F2ED-15E44DC227AB}"/>
              </a:ext>
            </a:extLst>
          </p:cNvPr>
          <p:cNvSpPr txBox="1"/>
          <p:nvPr/>
        </p:nvSpPr>
        <p:spPr>
          <a:xfrm>
            <a:off x="-10160" y="1460911"/>
            <a:ext cx="1823792" cy="215444"/>
          </a:xfrm>
          <a:prstGeom prst="rect">
            <a:avLst/>
          </a:prstGeom>
          <a:noFill/>
        </p:spPr>
        <p:txBody>
          <a:bodyPr wrap="square">
            <a:spAutoFit/>
          </a:bodyPr>
          <a:lstStyle/>
          <a:p>
            <a:r>
              <a:rPr lang="en-US"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ARQUIVO/ESTADÃO CONTEÚDO/AE</a:t>
            </a:r>
            <a:endParaRPr lang="pt-BR" dirty="0">
              <a:latin typeface="Roboto" panose="02000000000000000000" pitchFamily="2" charset="0"/>
              <a:ea typeface="Roboto" panose="02000000000000000000" pitchFamily="2" charset="0"/>
              <a:cs typeface="Roboto" panose="02000000000000000000" pitchFamily="2" charset="0"/>
            </a:endParaRPr>
          </a:p>
        </p:txBody>
      </p:sp>
      <p:sp>
        <p:nvSpPr>
          <p:cNvPr id="9" name="CaixaDeTexto 8">
            <a:extLst>
              <a:ext uri="{FF2B5EF4-FFF2-40B4-BE49-F238E27FC236}">
                <a16:creationId xmlns:a16="http://schemas.microsoft.com/office/drawing/2014/main" id="{BB8F041A-762F-03D9-FCE7-549ACEBE4610}"/>
              </a:ext>
            </a:extLst>
          </p:cNvPr>
          <p:cNvSpPr txBox="1"/>
          <p:nvPr/>
        </p:nvSpPr>
        <p:spPr>
          <a:xfrm>
            <a:off x="5195746" y="2086820"/>
            <a:ext cx="6386653" cy="2816156"/>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No Brasil, os primeiros compositores que aderiram a essa tendência foram os do grupo Música Nova, constituído em 1963 por Gilberto Mendes (1922-2016), Rogério Duprat (1932-2006) e Willy Corrêa de Oliveira (1938-), entre outros. Além deles, é possível citar a pianista e compositora paranaense Jocy de Oliveira (1936-), considerada pioneira na música eletrônica brasileira. A artista compôs, em parceria com Luciano Berio, sua primeira obra eletroacústica multimídia, </a:t>
            </a:r>
            <a:r>
              <a:rPr lang="pt-BR" sz="1800" b="1" dirty="0">
                <a:latin typeface="Roboto" panose="02000000000000000000" pitchFamily="2" charset="0"/>
                <a:ea typeface="Roboto" panose="02000000000000000000" pitchFamily="2" charset="0"/>
                <a:cs typeface="Roboto" panose="02000000000000000000" pitchFamily="2" charset="0"/>
              </a:rPr>
              <a:t>Apague meu </a:t>
            </a:r>
            <a:r>
              <a:rPr lang="pt-BR" sz="1800" b="1" i="1" dirty="0">
                <a:latin typeface="Roboto" panose="02000000000000000000" pitchFamily="2" charset="0"/>
                <a:ea typeface="Roboto" panose="02000000000000000000" pitchFamily="2" charset="0"/>
                <a:cs typeface="Roboto" panose="02000000000000000000" pitchFamily="2" charset="0"/>
              </a:rPr>
              <a:t>spotlight</a:t>
            </a:r>
            <a:r>
              <a:rPr lang="pt-BR" sz="1800" dirty="0">
                <a:latin typeface="Roboto" panose="02000000000000000000" pitchFamily="2" charset="0"/>
                <a:ea typeface="Roboto" panose="02000000000000000000" pitchFamily="2" charset="0"/>
                <a:cs typeface="Roboto" panose="02000000000000000000" pitchFamily="2" charset="0"/>
              </a:rPr>
              <a:t>, em 1961.</a:t>
            </a:r>
          </a:p>
        </p:txBody>
      </p:sp>
    </p:spTree>
    <p:extLst>
      <p:ext uri="{BB962C8B-B14F-4D97-AF65-F5344CB8AC3E}">
        <p14:creationId xmlns:p14="http://schemas.microsoft.com/office/powerpoint/2010/main" val="38296610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4A4132B1-E0F9-3671-B8CB-0C7ABA459002}"/>
              </a:ext>
            </a:extLst>
          </p:cNvPr>
          <p:cNvPicPr>
            <a:picLocks noChangeAspect="1"/>
          </p:cNvPicPr>
          <p:nvPr/>
        </p:nvPicPr>
        <p:blipFill>
          <a:blip r:embed="rId2"/>
          <a:stretch>
            <a:fillRect/>
          </a:stretch>
        </p:blipFill>
        <p:spPr>
          <a:xfrm>
            <a:off x="0" y="1646335"/>
            <a:ext cx="4114800" cy="4933950"/>
          </a:xfrm>
          <a:prstGeom prst="rect">
            <a:avLst/>
          </a:prstGeom>
          <a:effectLst>
            <a:outerShdw blurRad="50800" dist="38100" dir="18900000" algn="bl"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2</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0" u="none" strike="noStrike" kern="1200" cap="none" spc="0" normalizeH="0" baseline="0" noProof="0" dirty="0">
                <a:ln>
                  <a:noFill/>
                </a:ln>
                <a:solidFill>
                  <a:schemeClr val="accent1"/>
                </a:solidFill>
                <a:effectLst/>
                <a:uLnTx/>
                <a:uFillTx/>
                <a:latin typeface="Posterama"/>
                <a:ea typeface="+mj-ea"/>
                <a:cs typeface="+mj-cs"/>
              </a:rPr>
              <a:t>Música</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1" y="930815"/>
            <a:ext cx="420624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Babel musical</a:t>
            </a:r>
          </a:p>
        </p:txBody>
      </p:sp>
      <p:sp>
        <p:nvSpPr>
          <p:cNvPr id="6" name="CaixaDeTexto 5">
            <a:extLst>
              <a:ext uri="{FF2B5EF4-FFF2-40B4-BE49-F238E27FC236}">
                <a16:creationId xmlns:a16="http://schemas.microsoft.com/office/drawing/2014/main" id="{B2BA721C-0954-2842-96D7-38C621BC52B6}"/>
              </a:ext>
            </a:extLst>
          </p:cNvPr>
          <p:cNvSpPr txBox="1"/>
          <p:nvPr/>
        </p:nvSpPr>
        <p:spPr>
          <a:xfrm>
            <a:off x="4368800" y="5733299"/>
            <a:ext cx="5029200" cy="565146"/>
          </a:xfrm>
          <a:prstGeom prst="rect">
            <a:avLst/>
          </a:prstGeom>
          <a:noFill/>
          <a:ln>
            <a:noFill/>
          </a:ln>
          <a:effectLst/>
        </p:spPr>
        <p:txBody>
          <a:bodyPr wrap="square" lIns="0" tIns="36000" rIns="0" bIns="36000">
            <a:spAutoFit/>
          </a:bodyPr>
          <a:lstStyle/>
          <a:p>
            <a:r>
              <a:rPr lang="pt-BR" sz="1600" dirty="0">
                <a:latin typeface="Roboto" panose="02000000000000000000" pitchFamily="2" charset="0"/>
                <a:ea typeface="Roboto" panose="02000000000000000000" pitchFamily="2" charset="0"/>
                <a:cs typeface="Roboto" panose="02000000000000000000" pitchFamily="2" charset="0"/>
              </a:rPr>
              <a:t>Cena de Pierre Boulez, um dos representantes da música de vanguarda, regendo uma orquestra.</a:t>
            </a:r>
          </a:p>
        </p:txBody>
      </p:sp>
      <p:sp>
        <p:nvSpPr>
          <p:cNvPr id="17" name="CaixaDeTexto 16">
            <a:extLst>
              <a:ext uri="{FF2B5EF4-FFF2-40B4-BE49-F238E27FC236}">
                <a16:creationId xmlns:a16="http://schemas.microsoft.com/office/drawing/2014/main" id="{F5979B86-4C4C-175D-F2ED-15E44DC227AB}"/>
              </a:ext>
            </a:extLst>
          </p:cNvPr>
          <p:cNvSpPr txBox="1"/>
          <p:nvPr/>
        </p:nvSpPr>
        <p:spPr>
          <a:xfrm>
            <a:off x="0" y="1431555"/>
            <a:ext cx="2865120" cy="215444"/>
          </a:xfrm>
          <a:prstGeom prst="rect">
            <a:avLst/>
          </a:prstGeom>
          <a:noFill/>
        </p:spPr>
        <p:txBody>
          <a:bodyPr wrap="square">
            <a:spAutoFit/>
          </a:bodyPr>
          <a:lstStyle/>
          <a:p>
            <a:r>
              <a:rPr lang="en-US" sz="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MARC TULANE/GAMMA-RAPHO/GETTY IMAGES</a:t>
            </a:r>
            <a:endParaRPr lang="pt-BR" dirty="0">
              <a:latin typeface="Roboto" panose="02000000000000000000" pitchFamily="2" charset="0"/>
              <a:ea typeface="Roboto" panose="02000000000000000000" pitchFamily="2" charset="0"/>
              <a:cs typeface="Roboto" panose="02000000000000000000" pitchFamily="2" charset="0"/>
            </a:endParaRPr>
          </a:p>
        </p:txBody>
      </p:sp>
      <p:sp>
        <p:nvSpPr>
          <p:cNvPr id="9" name="CaixaDeTexto 8">
            <a:extLst>
              <a:ext uri="{FF2B5EF4-FFF2-40B4-BE49-F238E27FC236}">
                <a16:creationId xmlns:a16="http://schemas.microsoft.com/office/drawing/2014/main" id="{BB8F041A-762F-03D9-FCE7-549ACEBE4610}"/>
              </a:ext>
            </a:extLst>
          </p:cNvPr>
          <p:cNvSpPr txBox="1"/>
          <p:nvPr/>
        </p:nvSpPr>
        <p:spPr>
          <a:xfrm>
            <a:off x="4503423" y="1519069"/>
            <a:ext cx="7147557" cy="3730252"/>
          </a:xfrm>
          <a:prstGeom prst="rect">
            <a:avLst/>
          </a:prstGeom>
          <a:noFill/>
        </p:spPr>
        <p:txBody>
          <a:bodyPr wrap="square">
            <a:spAutoFit/>
          </a:bodyPr>
          <a:lstStyle/>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Atualmente, é possível ver e ouvir múltiplas tendências que representam interfaces inusitadas da música com a pesquisa geral, por exemplo, filosofia, arquitetura, matemática, teatro, representação audiovisual (nas suas diversas plataformas – cinema, TV, internet, celular), religiosidade, tecnologia, cultura, raízes, ecologia, entre outras. </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Na música, o fim do século XX e o início do século XXI representam o tempo de diversidade, pluralidade e surgimento de outras possibilidades de sentir, pensar, interpretar e compor música. As fronteiras entre o erudito e o popular, a invenção e a tradição, o profissional e o amador cedem espaço para novas experimentações e maneiras de escutar a música no mundo de hoje.</a:t>
            </a:r>
          </a:p>
        </p:txBody>
      </p:sp>
    </p:spTree>
    <p:extLst>
      <p:ext uri="{BB962C8B-B14F-4D97-AF65-F5344CB8AC3E}">
        <p14:creationId xmlns:p14="http://schemas.microsoft.com/office/powerpoint/2010/main" val="155495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Imagem 16">
            <a:extLst>
              <a:ext uri="{FF2B5EF4-FFF2-40B4-BE49-F238E27FC236}">
                <a16:creationId xmlns:a16="http://schemas.microsoft.com/office/drawing/2014/main" id="{C7B2CBD1-88C8-D073-8E44-9B911E054BAE}"/>
              </a:ext>
            </a:extLst>
          </p:cNvPr>
          <p:cNvPicPr>
            <a:picLocks noChangeAspect="1"/>
          </p:cNvPicPr>
          <p:nvPr/>
        </p:nvPicPr>
        <p:blipFill>
          <a:blip r:embed="rId2"/>
          <a:stretch>
            <a:fillRect/>
          </a:stretch>
        </p:blipFill>
        <p:spPr>
          <a:xfrm>
            <a:off x="7626370" y="1504704"/>
            <a:ext cx="4382602" cy="4829370"/>
          </a:xfrm>
          <a:prstGeom prst="rect">
            <a:avLst/>
          </a:prstGeom>
          <a:ln w="3175">
            <a:solidFill>
              <a:schemeClr val="tx1"/>
            </a:solidFill>
          </a:ln>
          <a:effectLst>
            <a:outerShdw blurRad="50800" dist="38100" dir="2700000" algn="tl"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1</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0" u="none" strike="noStrike" kern="1200" cap="none" spc="0" normalizeH="0" baseline="0" noProof="0" dirty="0">
                <a:ln>
                  <a:noFill/>
                </a:ln>
                <a:solidFill>
                  <a:schemeClr val="accent1"/>
                </a:solidFill>
                <a:effectLst/>
                <a:uLnTx/>
                <a:uFillTx/>
                <a:latin typeface="Posterama"/>
                <a:ea typeface="+mj-ea"/>
                <a:cs typeface="+mj-cs"/>
              </a:rPr>
              <a:t>Imagem e palavra</a:t>
            </a:r>
            <a:endParaRPr lang="pt-BR" sz="3600" dirty="0">
              <a:solidFill>
                <a:schemeClr val="accent2"/>
              </a:solidFill>
            </a:endParaRPr>
          </a:p>
        </p:txBody>
      </p:sp>
      <p:sp>
        <p:nvSpPr>
          <p:cNvPr id="4" name="Espaço Reservado para Conteúdo 2">
            <a:extLst>
              <a:ext uri="{FF2B5EF4-FFF2-40B4-BE49-F238E27FC236}">
                <a16:creationId xmlns:a16="http://schemas.microsoft.com/office/drawing/2014/main" id="{2C224D02-1ACA-8083-4929-B44A9C676FB9}"/>
              </a:ext>
            </a:extLst>
          </p:cNvPr>
          <p:cNvSpPr>
            <a:spLocks noGrp="1"/>
          </p:cNvSpPr>
          <p:nvPr>
            <p:ph idx="1"/>
          </p:nvPr>
        </p:nvSpPr>
        <p:spPr>
          <a:xfrm>
            <a:off x="264905" y="2147521"/>
            <a:ext cx="7131575" cy="649085"/>
          </a:xfrm>
        </p:spPr>
        <p:txBody>
          <a:bodyPr anchor="ctr">
            <a:noAutofit/>
          </a:bodyPr>
          <a:lstStyle/>
          <a:p>
            <a:pPr indent="457200" algn="just">
              <a:lnSpc>
                <a:spcPct val="110000"/>
              </a:lnSpc>
              <a:buNone/>
            </a:pPr>
            <a:r>
              <a:rPr lang="pt-BR" sz="1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Em geral, as pessoas estão acostumadas a pensar a palavra escrita como suporte de ideias, que permite a expressão e a comunicação com outras pessoas. Mas você já observou que as palavras são compostas por linhas, formas e cores diversas? Já reparou como uma mesma letra pode se apresentar de maneiras diferentes e em variadas mídias e formas?</a:t>
            </a:r>
            <a:endParaRPr lang="pt-BR" sz="1800" dirty="0">
              <a:latin typeface="Roboto" panose="02000000000000000000" pitchFamily="2" charset="0"/>
              <a:ea typeface="Roboto" panose="02000000000000000000" pitchFamily="2" charset="0"/>
              <a:cs typeface="Roboto" panose="02000000000000000000" pitchFamily="2" charset="0"/>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0" y="930815"/>
            <a:ext cx="3901736"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Visual e verbal</a:t>
            </a:r>
          </a:p>
        </p:txBody>
      </p:sp>
      <p:sp>
        <p:nvSpPr>
          <p:cNvPr id="6" name="CaixaDeTexto 5">
            <a:extLst>
              <a:ext uri="{FF2B5EF4-FFF2-40B4-BE49-F238E27FC236}">
                <a16:creationId xmlns:a16="http://schemas.microsoft.com/office/drawing/2014/main" id="{B2BA721C-0954-2842-96D7-38C621BC52B6}"/>
              </a:ext>
            </a:extLst>
          </p:cNvPr>
          <p:cNvSpPr txBox="1"/>
          <p:nvPr/>
        </p:nvSpPr>
        <p:spPr>
          <a:xfrm>
            <a:off x="2103121" y="5840730"/>
            <a:ext cx="5387984" cy="565146"/>
          </a:xfrm>
          <a:prstGeom prst="rect">
            <a:avLst/>
          </a:prstGeom>
          <a:noFill/>
          <a:ln>
            <a:noFill/>
          </a:ln>
          <a:effectLst/>
        </p:spPr>
        <p:txBody>
          <a:bodyPr wrap="square" lIns="0" tIns="36000" rIns="0" bIns="36000">
            <a:spAutoFit/>
          </a:bodyPr>
          <a:lstStyle/>
          <a:p>
            <a:pPr algn="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Retrato de Márcia Wayna Kambeba (2022), de Wellington Martins (1991-). Caneta colorida sobre papel.</a:t>
            </a:r>
            <a:endParaRPr lang="pt-BR" sz="1600" dirty="0">
              <a:latin typeface="Roboto" panose="02000000000000000000" pitchFamily="2" charset="0"/>
              <a:ea typeface="Roboto" panose="02000000000000000000" pitchFamily="2" charset="0"/>
              <a:cs typeface="Roboto" panose="02000000000000000000" pitchFamily="2" charset="0"/>
            </a:endParaRPr>
          </a:p>
        </p:txBody>
      </p:sp>
      <p:sp>
        <p:nvSpPr>
          <p:cNvPr id="7" name="CaixaDeTexto 6">
            <a:extLst>
              <a:ext uri="{FF2B5EF4-FFF2-40B4-BE49-F238E27FC236}">
                <a16:creationId xmlns:a16="http://schemas.microsoft.com/office/drawing/2014/main" id="{ECE1AC82-735E-4110-97D4-ED30FBB55C2D}"/>
              </a:ext>
            </a:extLst>
          </p:cNvPr>
          <p:cNvSpPr txBox="1"/>
          <p:nvPr/>
        </p:nvSpPr>
        <p:spPr>
          <a:xfrm>
            <a:off x="10916101" y="1355808"/>
            <a:ext cx="1737508" cy="123111"/>
          </a:xfrm>
          <a:prstGeom prst="rect">
            <a:avLst/>
          </a:prstGeom>
          <a:noFill/>
        </p:spPr>
        <p:txBody>
          <a:bodyPr wrap="square" lIns="0" tIns="0" rIns="0" bIns="0" anchor="b">
            <a:spAutoFit/>
          </a:bodyPr>
          <a:lstStyle/>
          <a:p>
            <a:r>
              <a:rPr lang="pt-BR" sz="800" dirty="0">
                <a:latin typeface="Roboto" panose="02000000000000000000" pitchFamily="2" charset="0"/>
                <a:ea typeface="Roboto" panose="02000000000000000000" pitchFamily="2" charset="0"/>
                <a:cs typeface="Roboto" panose="02000000000000000000" pitchFamily="2" charset="0"/>
              </a:rPr>
              <a:t>WELLINGTON MARTINS</a:t>
            </a:r>
          </a:p>
        </p:txBody>
      </p:sp>
      <p:pic>
        <p:nvPicPr>
          <p:cNvPr id="13" name="Imagem 12">
            <a:extLst>
              <a:ext uri="{FF2B5EF4-FFF2-40B4-BE49-F238E27FC236}">
                <a16:creationId xmlns:a16="http://schemas.microsoft.com/office/drawing/2014/main" id="{832FFFEC-8BD1-485A-C88A-8A70E1EB99C1}"/>
              </a:ext>
            </a:extLst>
          </p:cNvPr>
          <p:cNvPicPr>
            <a:picLocks noChangeAspect="1"/>
          </p:cNvPicPr>
          <p:nvPr/>
        </p:nvPicPr>
        <p:blipFill>
          <a:blip r:embed="rId3"/>
          <a:stretch>
            <a:fillRect/>
          </a:stretch>
        </p:blipFill>
        <p:spPr>
          <a:xfrm>
            <a:off x="1298312" y="3556359"/>
            <a:ext cx="5620648" cy="649085"/>
          </a:xfrm>
          <a:prstGeom prst="rect">
            <a:avLst/>
          </a:prstGeom>
          <a:ln w="3175">
            <a:solidFill>
              <a:schemeClr val="tx1"/>
            </a:solidFill>
          </a:ln>
          <a:effectLst>
            <a:outerShdw blurRad="50800" dist="38100" dir="2700000" algn="tl" rotWithShape="0">
              <a:prstClr val="black">
                <a:alpha val="40000"/>
              </a:prstClr>
            </a:outerShdw>
          </a:effectLst>
        </p:spPr>
      </p:pic>
      <p:sp>
        <p:nvSpPr>
          <p:cNvPr id="23" name="CaixaDeTexto 22">
            <a:extLst>
              <a:ext uri="{FF2B5EF4-FFF2-40B4-BE49-F238E27FC236}">
                <a16:creationId xmlns:a16="http://schemas.microsoft.com/office/drawing/2014/main" id="{AC7E7572-E860-9FA2-07E8-65174ACA19EA}"/>
              </a:ext>
            </a:extLst>
          </p:cNvPr>
          <p:cNvSpPr txBox="1"/>
          <p:nvPr/>
        </p:nvSpPr>
        <p:spPr>
          <a:xfrm>
            <a:off x="547963" y="4379448"/>
            <a:ext cx="6943142" cy="1292662"/>
          </a:xfrm>
          <a:prstGeom prst="rect">
            <a:avLst/>
          </a:prstGeom>
          <a:noFill/>
        </p:spPr>
        <p:txBody>
          <a:bodyPr wrap="square">
            <a:spAutoFit/>
          </a:bodyPr>
          <a:lstStyle/>
          <a:p>
            <a:pPr indent="457200" algn="just">
              <a:lnSpc>
                <a:spcPct val="110000"/>
              </a:lnSpc>
            </a:pPr>
            <a:r>
              <a:rPr lang="pt-BR" sz="1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O artista Wellington Martins cria retratos utilizando palavras que representam quem ele retrata. Na imagem reproduzida nesta página, ele homenageia a escritora indígena amazonense Márcia Wayna Kambeba (1979-).</a:t>
            </a:r>
            <a:endParaRPr lang="pt-BR"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026792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1</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0" u="none" strike="noStrike" kern="1200" cap="none" spc="0" normalizeH="0" baseline="0" noProof="0" dirty="0">
                <a:ln>
                  <a:noFill/>
                </a:ln>
                <a:solidFill>
                  <a:schemeClr val="accent1"/>
                </a:solidFill>
                <a:effectLst/>
                <a:uLnTx/>
                <a:uFillTx/>
                <a:latin typeface="Posterama"/>
                <a:ea typeface="+mj-ea"/>
                <a:cs typeface="+mj-cs"/>
              </a:rPr>
              <a:t>Imagem e palavra</a:t>
            </a:r>
            <a:endParaRPr lang="pt-BR" sz="3600" dirty="0">
              <a:solidFill>
                <a:schemeClr val="accent2"/>
              </a:solidFill>
            </a:endParaRPr>
          </a:p>
        </p:txBody>
      </p:sp>
      <p:sp>
        <p:nvSpPr>
          <p:cNvPr id="4" name="Espaço Reservado para Conteúdo 2">
            <a:extLst>
              <a:ext uri="{FF2B5EF4-FFF2-40B4-BE49-F238E27FC236}">
                <a16:creationId xmlns:a16="http://schemas.microsoft.com/office/drawing/2014/main" id="{2C224D02-1ACA-8083-4929-B44A9C676FB9}"/>
              </a:ext>
            </a:extLst>
          </p:cNvPr>
          <p:cNvSpPr>
            <a:spLocks noGrp="1"/>
          </p:cNvSpPr>
          <p:nvPr>
            <p:ph idx="1"/>
          </p:nvPr>
        </p:nvSpPr>
        <p:spPr>
          <a:xfrm>
            <a:off x="279009" y="2376335"/>
            <a:ext cx="4232327" cy="3018625"/>
          </a:xfrm>
        </p:spPr>
        <p:txBody>
          <a:bodyPr anchor="ctr">
            <a:noAutofit/>
          </a:bodyPr>
          <a:lstStyle/>
          <a:p>
            <a:pPr indent="457200" algn="just">
              <a:lnSpc>
                <a:spcPct val="110000"/>
              </a:lnSpc>
              <a:buNone/>
            </a:pPr>
            <a:r>
              <a:rPr lang="pt-BR"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De letra em letra, palavras podem ser escritas de muitas formas e também podem provocar reflexões, sentimentos, expressar valores, identidades e saberes  ancestrais.</a:t>
            </a:r>
            <a:endParaRPr lang="pt-BR" dirty="0">
              <a:latin typeface="Roboto" panose="02000000000000000000" pitchFamily="2" charset="0"/>
              <a:ea typeface="Roboto" panose="02000000000000000000" pitchFamily="2" charset="0"/>
              <a:cs typeface="Roboto" panose="02000000000000000000" pitchFamily="2" charset="0"/>
            </a:endParaRPr>
          </a:p>
          <a:p>
            <a:pPr indent="457200" algn="just">
              <a:lnSpc>
                <a:spcPct val="110000"/>
              </a:lnSpc>
              <a:buNone/>
            </a:pPr>
            <a:endParaRPr lang="pt-BR" sz="1800" dirty="0">
              <a:latin typeface="Roboto" panose="02000000000000000000" pitchFamily="2" charset="0"/>
              <a:ea typeface="Roboto" panose="02000000000000000000" pitchFamily="2" charset="0"/>
              <a:cs typeface="Roboto" panose="02000000000000000000" pitchFamily="2" charset="0"/>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0" y="930815"/>
            <a:ext cx="3901736"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Visual e verbal</a:t>
            </a:r>
          </a:p>
        </p:txBody>
      </p:sp>
      <p:pic>
        <p:nvPicPr>
          <p:cNvPr id="14" name="Imagem 13">
            <a:extLst>
              <a:ext uri="{FF2B5EF4-FFF2-40B4-BE49-F238E27FC236}">
                <a16:creationId xmlns:a16="http://schemas.microsoft.com/office/drawing/2014/main" id="{FBE3FBC4-72D7-B5B9-1176-4E3D201AC9DB}"/>
              </a:ext>
            </a:extLst>
          </p:cNvPr>
          <p:cNvPicPr>
            <a:picLocks noChangeAspect="1"/>
          </p:cNvPicPr>
          <p:nvPr/>
        </p:nvPicPr>
        <p:blipFill>
          <a:blip r:embed="rId2"/>
          <a:stretch>
            <a:fillRect/>
          </a:stretch>
        </p:blipFill>
        <p:spPr>
          <a:xfrm>
            <a:off x="5161576" y="530495"/>
            <a:ext cx="6420824" cy="5707401"/>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3399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A266AD04-501B-758E-1DEA-F40B58B01AB1}"/>
              </a:ext>
            </a:extLst>
          </p:cNvPr>
          <p:cNvPicPr>
            <a:picLocks noChangeAspect="1"/>
          </p:cNvPicPr>
          <p:nvPr/>
        </p:nvPicPr>
        <p:blipFill>
          <a:blip r:embed="rId2"/>
          <a:stretch>
            <a:fillRect/>
          </a:stretch>
        </p:blipFill>
        <p:spPr>
          <a:xfrm>
            <a:off x="6102992" y="1689314"/>
            <a:ext cx="5777727" cy="4519147"/>
          </a:xfrm>
          <a:prstGeom prst="rect">
            <a:avLst/>
          </a:prstGeom>
          <a:ln w="3175">
            <a:solidFill>
              <a:schemeClr val="tx1"/>
            </a:solidFill>
          </a:ln>
          <a:effectLst>
            <a:outerShdw blurRad="50800" dist="38100" dir="2700000" algn="tl"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1</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0" u="none" strike="noStrike" kern="1200" cap="none" spc="0" normalizeH="0" baseline="0" noProof="0" dirty="0">
                <a:ln>
                  <a:noFill/>
                </a:ln>
                <a:solidFill>
                  <a:schemeClr val="accent1"/>
                </a:solidFill>
                <a:effectLst/>
                <a:uLnTx/>
                <a:uFillTx/>
                <a:latin typeface="Posterama"/>
                <a:ea typeface="+mj-ea"/>
                <a:cs typeface="+mj-cs"/>
              </a:rPr>
              <a:t>Imagem e palavra</a:t>
            </a:r>
            <a:endParaRPr lang="pt-BR" sz="3600" dirty="0">
              <a:solidFill>
                <a:schemeClr val="accent2"/>
              </a:solidFill>
            </a:endParaRPr>
          </a:p>
        </p:txBody>
      </p:sp>
      <p:sp>
        <p:nvSpPr>
          <p:cNvPr id="4" name="Espaço Reservado para Conteúdo 2">
            <a:extLst>
              <a:ext uri="{FF2B5EF4-FFF2-40B4-BE49-F238E27FC236}">
                <a16:creationId xmlns:a16="http://schemas.microsoft.com/office/drawing/2014/main" id="{2C224D02-1ACA-8083-4929-B44A9C676FB9}"/>
              </a:ext>
            </a:extLst>
          </p:cNvPr>
          <p:cNvSpPr>
            <a:spLocks noGrp="1"/>
          </p:cNvSpPr>
          <p:nvPr>
            <p:ph idx="1"/>
          </p:nvPr>
        </p:nvSpPr>
        <p:spPr>
          <a:xfrm>
            <a:off x="311281" y="1480775"/>
            <a:ext cx="5246239" cy="3706692"/>
          </a:xfrm>
        </p:spPr>
        <p:txBody>
          <a:bodyPr anchor="ctr">
            <a:noAutofit/>
          </a:bodyPr>
          <a:lstStyle/>
          <a:p>
            <a:pPr indent="457200" algn="just">
              <a:lnSpc>
                <a:spcPct val="110000"/>
              </a:lnSpc>
              <a:buNone/>
            </a:pPr>
            <a:r>
              <a:rPr lang="pt-BR" sz="1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Neste poema, uma imagem se forma com a disposição de seus versos.</a:t>
            </a:r>
          </a:p>
          <a:p>
            <a:pPr indent="457200" algn="just">
              <a:lnSpc>
                <a:spcPct val="110000"/>
              </a:lnSpc>
              <a:buNone/>
            </a:pPr>
            <a:r>
              <a:rPr lang="pt-BR" sz="1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Trata-se de um poema visual do poeta curitibano Paulo Leminski </a:t>
            </a:r>
            <a:r>
              <a:rPr lang="pt-BR" sz="1800" dirty="0">
                <a:solidFill>
                  <a:srgbClr val="2F2F2E"/>
                </a:solidFill>
                <a:latin typeface="Roboto" panose="02000000000000000000" pitchFamily="2" charset="0"/>
                <a:ea typeface="Roboto" panose="02000000000000000000" pitchFamily="2" charset="0"/>
                <a:cs typeface="Roboto" panose="02000000000000000000" pitchFamily="2" charset="0"/>
              </a:rPr>
              <a:t>(1944-1989)</a:t>
            </a:r>
            <a:r>
              <a:rPr lang="pt-BR" sz="1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 Esse artista gostava de jogar com as palavras, criando uma poesia visual inspirada no </a:t>
            </a:r>
            <a:r>
              <a:rPr lang="pt-BR" sz="1800" b="0" i="1"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haikai</a:t>
            </a:r>
            <a:r>
              <a:rPr lang="pt-BR" sz="1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 tipo de poema que se faz em pequenos versos com métrica oriental. Essa palavra é de origem japonesa e carrega os significados de </a:t>
            </a:r>
            <a:r>
              <a:rPr lang="pt-BR" sz="1800" b="0" i="1"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Hai</a:t>
            </a:r>
            <a:r>
              <a:rPr lang="pt-BR" sz="1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 (brincadeira) e </a:t>
            </a:r>
            <a:r>
              <a:rPr lang="pt-BR" sz="1800" b="0" i="1"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Kai</a:t>
            </a:r>
            <a:r>
              <a:rPr lang="pt-BR" sz="1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 (harmonia).</a:t>
            </a:r>
            <a:endParaRPr lang="pt-BR" sz="1800" dirty="0">
              <a:latin typeface="Roboto" panose="02000000000000000000" pitchFamily="2" charset="0"/>
              <a:ea typeface="Roboto" panose="02000000000000000000" pitchFamily="2" charset="0"/>
              <a:cs typeface="Roboto" panose="02000000000000000000" pitchFamily="2" charset="0"/>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0" y="930815"/>
            <a:ext cx="591312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Palavra, imagem e sonoridade </a:t>
            </a:r>
          </a:p>
        </p:txBody>
      </p:sp>
      <p:sp>
        <p:nvSpPr>
          <p:cNvPr id="6" name="CaixaDeTexto 5">
            <a:extLst>
              <a:ext uri="{FF2B5EF4-FFF2-40B4-BE49-F238E27FC236}">
                <a16:creationId xmlns:a16="http://schemas.microsoft.com/office/drawing/2014/main" id="{B2BA721C-0954-2842-96D7-38C621BC52B6}"/>
              </a:ext>
            </a:extLst>
          </p:cNvPr>
          <p:cNvSpPr txBox="1"/>
          <p:nvPr/>
        </p:nvSpPr>
        <p:spPr>
          <a:xfrm>
            <a:off x="528320" y="5467968"/>
            <a:ext cx="5408799" cy="816833"/>
          </a:xfrm>
          <a:prstGeom prst="rect">
            <a:avLst/>
          </a:prstGeom>
          <a:noFill/>
          <a:ln>
            <a:noFill/>
          </a:ln>
          <a:effectLst/>
        </p:spPr>
        <p:txBody>
          <a:bodyPr wrap="square" lIns="0" tIns="36000" rIns="0" bIns="36000">
            <a:spAutoFit/>
          </a:bodyPr>
          <a:lstStyle/>
          <a:p>
            <a:pPr algn="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“Lua na água”, (1982), poema de Paulo Leminski. LEMINSKI, Paulo. Lua na água. </a:t>
            </a:r>
            <a:r>
              <a:rPr lang="pt-BR" sz="1600" i="1" dirty="0">
                <a:solidFill>
                  <a:srgbClr val="2F2F2E"/>
                </a:solidFill>
                <a:latin typeface="Roboto" panose="02000000000000000000" pitchFamily="2" charset="0"/>
                <a:ea typeface="Roboto" panose="02000000000000000000" pitchFamily="2" charset="0"/>
                <a:cs typeface="Roboto" panose="02000000000000000000" pitchFamily="2" charset="0"/>
              </a:rPr>
              <a:t>In</a:t>
            </a: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 LEMINSKI, Paulo. </a:t>
            </a:r>
            <a:r>
              <a:rPr lang="pt-BR" sz="1600" b="1" dirty="0">
                <a:solidFill>
                  <a:srgbClr val="2F2F2E"/>
                </a:solidFill>
                <a:latin typeface="Roboto" panose="02000000000000000000" pitchFamily="2" charset="0"/>
                <a:ea typeface="Roboto" panose="02000000000000000000" pitchFamily="2" charset="0"/>
                <a:cs typeface="Roboto" panose="02000000000000000000" pitchFamily="2" charset="0"/>
              </a:rPr>
              <a:t>Toda poesia</a:t>
            </a: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 São Paulo: Companhia das Letras, 2013.</a:t>
            </a:r>
            <a:endParaRPr lang="pt-BR" sz="1600" dirty="0">
              <a:latin typeface="Roboto" panose="02000000000000000000" pitchFamily="2" charset="0"/>
              <a:ea typeface="Roboto" panose="02000000000000000000" pitchFamily="2" charset="0"/>
              <a:cs typeface="Roboto" panose="02000000000000000000" pitchFamily="2" charset="0"/>
            </a:endParaRPr>
          </a:p>
        </p:txBody>
      </p:sp>
      <p:sp>
        <p:nvSpPr>
          <p:cNvPr id="7" name="CaixaDeTexto 6">
            <a:extLst>
              <a:ext uri="{FF2B5EF4-FFF2-40B4-BE49-F238E27FC236}">
                <a16:creationId xmlns:a16="http://schemas.microsoft.com/office/drawing/2014/main" id="{ECE1AC82-735E-4110-97D4-ED30FBB55C2D}"/>
              </a:ext>
            </a:extLst>
          </p:cNvPr>
          <p:cNvSpPr txBox="1"/>
          <p:nvPr/>
        </p:nvSpPr>
        <p:spPr>
          <a:xfrm>
            <a:off x="10143211" y="1521100"/>
            <a:ext cx="1737508" cy="123111"/>
          </a:xfrm>
          <a:prstGeom prst="rect">
            <a:avLst/>
          </a:prstGeom>
          <a:noFill/>
        </p:spPr>
        <p:txBody>
          <a:bodyPr wrap="square" lIns="0" tIns="0" rIns="0" bIns="0" anchor="b">
            <a:spAutoFit/>
          </a:bodyPr>
          <a:lstStyle/>
          <a:p>
            <a:pPr algn="r"/>
            <a:r>
              <a:rPr lang="pt-BR" sz="800" dirty="0">
                <a:latin typeface="Roboto" panose="02000000000000000000" pitchFamily="2" charset="0"/>
                <a:ea typeface="Roboto" panose="02000000000000000000" pitchFamily="2" charset="0"/>
                <a:cs typeface="Roboto" panose="02000000000000000000" pitchFamily="2" charset="0"/>
              </a:rPr>
              <a:t>PAULO LEMINSKI</a:t>
            </a:r>
          </a:p>
        </p:txBody>
      </p:sp>
    </p:spTree>
    <p:extLst>
      <p:ext uri="{BB962C8B-B14F-4D97-AF65-F5344CB8AC3E}">
        <p14:creationId xmlns:p14="http://schemas.microsoft.com/office/powerpoint/2010/main" val="3033631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1</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0" u="none" strike="noStrike" kern="1200" cap="none" spc="0" normalizeH="0" baseline="0" noProof="0" dirty="0">
                <a:ln>
                  <a:noFill/>
                </a:ln>
                <a:solidFill>
                  <a:schemeClr val="accent1"/>
                </a:solidFill>
                <a:effectLst/>
                <a:uLnTx/>
                <a:uFillTx/>
                <a:latin typeface="Posterama"/>
                <a:ea typeface="+mj-ea"/>
                <a:cs typeface="+mj-cs"/>
              </a:rPr>
              <a:t>Imagem e palavra</a:t>
            </a:r>
            <a:endParaRPr lang="pt-BR" sz="3600" dirty="0">
              <a:solidFill>
                <a:schemeClr val="accent2"/>
              </a:solidFill>
            </a:endParaRPr>
          </a:p>
        </p:txBody>
      </p:sp>
      <p:sp>
        <p:nvSpPr>
          <p:cNvPr id="4" name="Espaço Reservado para Conteúdo 2">
            <a:extLst>
              <a:ext uri="{FF2B5EF4-FFF2-40B4-BE49-F238E27FC236}">
                <a16:creationId xmlns:a16="http://schemas.microsoft.com/office/drawing/2014/main" id="{2C224D02-1ACA-8083-4929-B44A9C676FB9}"/>
              </a:ext>
            </a:extLst>
          </p:cNvPr>
          <p:cNvSpPr>
            <a:spLocks noGrp="1"/>
          </p:cNvSpPr>
          <p:nvPr>
            <p:ph idx="1"/>
          </p:nvPr>
        </p:nvSpPr>
        <p:spPr>
          <a:xfrm>
            <a:off x="311281" y="1190841"/>
            <a:ext cx="7196959" cy="4476317"/>
          </a:xfrm>
        </p:spPr>
        <p:txBody>
          <a:bodyPr anchor="ctr">
            <a:noAutofit/>
          </a:bodyPr>
          <a:lstStyle/>
          <a:p>
            <a:pPr indent="457200" algn="just">
              <a:lnSpc>
                <a:spcPct val="110000"/>
              </a:lnSpc>
              <a:buNone/>
            </a:pPr>
            <a:r>
              <a:rPr lang="pt-BR" sz="1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A arte concreta, no Brasil, foi movimento artístico que buscou abandonar qualquer aspecto de representação da natureza, negando as correntes artísticas subjetivistas e líricas.</a:t>
            </a:r>
          </a:p>
          <a:p>
            <a:pPr indent="457200" algn="just">
              <a:lnSpc>
                <a:spcPct val="110000"/>
              </a:lnSpc>
              <a:buNone/>
            </a:pPr>
            <a:r>
              <a:rPr lang="pt-BR" sz="1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O movimento teve como principal proposta, nas artes visuais, romper com a representação de formas do mundo natural, criando imagens com conceitos matemáticos em composições que exploravam elementos visuais, como linhas, formas, cores, luminosidades, espaços etc. Nesse movimento, os elementos de linguagem são articulados para expressar a forma.</a:t>
            </a:r>
          </a:p>
          <a:p>
            <a:pPr indent="457200" algn="just">
              <a:lnSpc>
                <a:spcPct val="110000"/>
              </a:lnSpc>
              <a:buNone/>
            </a:pPr>
            <a:r>
              <a:rPr lang="pt-BR" sz="1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A poesia concreta é um exemplo desse movimento, em que os artistas criam integrando linguagens, explorando imagens e sonoridades das palavras.</a:t>
            </a:r>
            <a:endParaRPr lang="pt-BR" sz="1800" dirty="0">
              <a:latin typeface="Roboto" panose="02000000000000000000" pitchFamily="2" charset="0"/>
              <a:ea typeface="Roboto" panose="02000000000000000000" pitchFamily="2" charset="0"/>
              <a:cs typeface="Roboto" panose="02000000000000000000" pitchFamily="2" charset="0"/>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0" y="930815"/>
            <a:ext cx="591312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Palavra, imagem e sonoridade </a:t>
            </a:r>
          </a:p>
        </p:txBody>
      </p:sp>
      <p:sp>
        <p:nvSpPr>
          <p:cNvPr id="6" name="CaixaDeTexto 5">
            <a:extLst>
              <a:ext uri="{FF2B5EF4-FFF2-40B4-BE49-F238E27FC236}">
                <a16:creationId xmlns:a16="http://schemas.microsoft.com/office/drawing/2014/main" id="{B2BA721C-0954-2842-96D7-38C621BC52B6}"/>
              </a:ext>
            </a:extLst>
          </p:cNvPr>
          <p:cNvSpPr txBox="1"/>
          <p:nvPr/>
        </p:nvSpPr>
        <p:spPr>
          <a:xfrm>
            <a:off x="426721" y="5464777"/>
            <a:ext cx="7416799" cy="811367"/>
          </a:xfrm>
          <a:prstGeom prst="rect">
            <a:avLst/>
          </a:prstGeom>
          <a:noFill/>
          <a:ln>
            <a:noFill/>
          </a:ln>
          <a:effectLst/>
        </p:spPr>
        <p:txBody>
          <a:bodyPr wrap="square" lIns="0" tIns="36000" rIns="0" bIns="36000">
            <a:spAutoFit/>
          </a:bodyPr>
          <a:lstStyle/>
          <a:p>
            <a:pPr algn="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“Terra”, (1956), poema de Décio Pignatari. PIGNATARI, Décio. Terra.</a:t>
            </a:r>
          </a:p>
          <a:p>
            <a:pPr algn="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In: PIGNATARI, Décio. </a:t>
            </a:r>
            <a:r>
              <a:rPr lang="pt-BR" sz="1600" b="1" dirty="0">
                <a:solidFill>
                  <a:srgbClr val="2F2F2E"/>
                </a:solidFill>
                <a:latin typeface="Roboto" panose="02000000000000000000" pitchFamily="2" charset="0"/>
                <a:ea typeface="Roboto" panose="02000000000000000000" pitchFamily="2" charset="0"/>
                <a:cs typeface="Roboto" panose="02000000000000000000" pitchFamily="2" charset="0"/>
              </a:rPr>
              <a:t>Poesia pois é poesia 1950-2000</a:t>
            </a: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 Cotia: Ateliê;</a:t>
            </a:r>
          </a:p>
          <a:p>
            <a:pPr algn="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Campinas: Editora da Unicamp, 2004.</a:t>
            </a:r>
            <a:endParaRPr lang="pt-BR" sz="1600" dirty="0">
              <a:latin typeface="Roboto" panose="02000000000000000000" pitchFamily="2" charset="0"/>
              <a:ea typeface="Roboto" panose="02000000000000000000" pitchFamily="2" charset="0"/>
              <a:cs typeface="Roboto" panose="02000000000000000000" pitchFamily="2" charset="0"/>
            </a:endParaRPr>
          </a:p>
        </p:txBody>
      </p:sp>
      <p:sp>
        <p:nvSpPr>
          <p:cNvPr id="7" name="CaixaDeTexto 6">
            <a:extLst>
              <a:ext uri="{FF2B5EF4-FFF2-40B4-BE49-F238E27FC236}">
                <a16:creationId xmlns:a16="http://schemas.microsoft.com/office/drawing/2014/main" id="{ECE1AC82-735E-4110-97D4-ED30FBB55C2D}"/>
              </a:ext>
            </a:extLst>
          </p:cNvPr>
          <p:cNvSpPr txBox="1"/>
          <p:nvPr/>
        </p:nvSpPr>
        <p:spPr>
          <a:xfrm>
            <a:off x="9919304" y="1258045"/>
            <a:ext cx="1737508" cy="123111"/>
          </a:xfrm>
          <a:prstGeom prst="rect">
            <a:avLst/>
          </a:prstGeom>
          <a:noFill/>
        </p:spPr>
        <p:txBody>
          <a:bodyPr wrap="square" lIns="0" tIns="0" rIns="0" bIns="0" anchor="b">
            <a:spAutoFit/>
          </a:bodyPr>
          <a:lstStyle/>
          <a:p>
            <a:pPr algn="r"/>
            <a:r>
              <a:rPr lang="pt-BR" sz="800" dirty="0">
                <a:latin typeface="Roboto" panose="02000000000000000000" pitchFamily="2" charset="0"/>
                <a:ea typeface="Roboto" panose="02000000000000000000" pitchFamily="2" charset="0"/>
                <a:cs typeface="Roboto" panose="02000000000000000000" pitchFamily="2" charset="0"/>
              </a:rPr>
              <a:t>DÉCIO PIGNATARI</a:t>
            </a:r>
          </a:p>
        </p:txBody>
      </p:sp>
      <p:pic>
        <p:nvPicPr>
          <p:cNvPr id="10" name="Imagem 9">
            <a:extLst>
              <a:ext uri="{FF2B5EF4-FFF2-40B4-BE49-F238E27FC236}">
                <a16:creationId xmlns:a16="http://schemas.microsoft.com/office/drawing/2014/main" id="{917EAEB3-A33A-1BB4-4D8B-7F1BD09F8485}"/>
              </a:ext>
            </a:extLst>
          </p:cNvPr>
          <p:cNvPicPr>
            <a:picLocks noChangeAspect="1"/>
          </p:cNvPicPr>
          <p:nvPr/>
        </p:nvPicPr>
        <p:blipFill>
          <a:blip r:embed="rId2"/>
          <a:stretch>
            <a:fillRect/>
          </a:stretch>
        </p:blipFill>
        <p:spPr>
          <a:xfrm>
            <a:off x="8036560" y="1421989"/>
            <a:ext cx="3620252" cy="4808519"/>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50110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18D9BFDC-3698-CD6E-DAA6-2B304E3A14CE}"/>
              </a:ext>
            </a:extLst>
          </p:cNvPr>
          <p:cNvPicPr>
            <a:picLocks noChangeAspect="1"/>
          </p:cNvPicPr>
          <p:nvPr/>
        </p:nvPicPr>
        <p:blipFill>
          <a:blip r:embed="rId2"/>
          <a:stretch>
            <a:fillRect/>
          </a:stretch>
        </p:blipFill>
        <p:spPr>
          <a:xfrm>
            <a:off x="5430520" y="1650259"/>
            <a:ext cx="6761480" cy="4858300"/>
          </a:xfrm>
          <a:prstGeom prst="rect">
            <a:avLst/>
          </a:prstGeom>
          <a:effectLst>
            <a:outerShdw blurRad="50800" dist="38100" dir="13500000" algn="br"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1</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0" u="none" strike="noStrike" kern="1200" cap="none" spc="0" normalizeH="0" baseline="0" noProof="0" dirty="0">
                <a:ln>
                  <a:noFill/>
                </a:ln>
                <a:solidFill>
                  <a:schemeClr val="accent1"/>
                </a:solidFill>
                <a:effectLst/>
                <a:uLnTx/>
                <a:uFillTx/>
                <a:latin typeface="Posterama"/>
                <a:ea typeface="+mj-ea"/>
                <a:cs typeface="+mj-cs"/>
              </a:rPr>
              <a:t>Imagem e palavra</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0" y="930815"/>
            <a:ext cx="591312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Palavra, imagem e sonoridade </a:t>
            </a:r>
          </a:p>
        </p:txBody>
      </p:sp>
      <p:sp>
        <p:nvSpPr>
          <p:cNvPr id="6" name="CaixaDeTexto 5">
            <a:extLst>
              <a:ext uri="{FF2B5EF4-FFF2-40B4-BE49-F238E27FC236}">
                <a16:creationId xmlns:a16="http://schemas.microsoft.com/office/drawing/2014/main" id="{B2BA721C-0954-2842-96D7-38C621BC52B6}"/>
              </a:ext>
            </a:extLst>
          </p:cNvPr>
          <p:cNvSpPr txBox="1"/>
          <p:nvPr/>
        </p:nvSpPr>
        <p:spPr>
          <a:xfrm>
            <a:off x="1423801" y="5551408"/>
            <a:ext cx="3722239" cy="811367"/>
          </a:xfrm>
          <a:prstGeom prst="rect">
            <a:avLst/>
          </a:prstGeom>
          <a:noFill/>
          <a:ln>
            <a:noFill/>
          </a:ln>
          <a:effectLst/>
        </p:spPr>
        <p:txBody>
          <a:bodyPr wrap="square" lIns="0" tIns="36000" rIns="0" bIns="36000">
            <a:spAutoFit/>
          </a:bodyPr>
          <a:lstStyle/>
          <a:p>
            <a:pPr algn="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“O pulsar” (1975), poema impresso na capa externa da obra </a:t>
            </a:r>
            <a:r>
              <a:rPr lang="pt-BR" sz="1600" b="1" dirty="0">
                <a:solidFill>
                  <a:srgbClr val="2F2F2E"/>
                </a:solidFill>
                <a:latin typeface="Roboto" panose="02000000000000000000" pitchFamily="2" charset="0"/>
                <a:ea typeface="Roboto" panose="02000000000000000000" pitchFamily="2" charset="0"/>
                <a:cs typeface="Roboto" panose="02000000000000000000" pitchFamily="2" charset="0"/>
              </a:rPr>
              <a:t>Caixa preta</a:t>
            </a: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 de Augusto de Campos e Julio Plaza.</a:t>
            </a:r>
            <a:endParaRPr lang="pt-BR" sz="1600" dirty="0">
              <a:latin typeface="Roboto" panose="02000000000000000000" pitchFamily="2" charset="0"/>
              <a:ea typeface="Roboto" panose="02000000000000000000" pitchFamily="2" charset="0"/>
              <a:cs typeface="Roboto" panose="02000000000000000000" pitchFamily="2" charset="0"/>
            </a:endParaRPr>
          </a:p>
        </p:txBody>
      </p:sp>
      <p:sp>
        <p:nvSpPr>
          <p:cNvPr id="7" name="CaixaDeTexto 6">
            <a:extLst>
              <a:ext uri="{FF2B5EF4-FFF2-40B4-BE49-F238E27FC236}">
                <a16:creationId xmlns:a16="http://schemas.microsoft.com/office/drawing/2014/main" id="{ECE1AC82-735E-4110-97D4-ED30FBB55C2D}"/>
              </a:ext>
            </a:extLst>
          </p:cNvPr>
          <p:cNvSpPr txBox="1"/>
          <p:nvPr/>
        </p:nvSpPr>
        <p:spPr>
          <a:xfrm>
            <a:off x="6412749" y="1449649"/>
            <a:ext cx="5662412" cy="123111"/>
          </a:xfrm>
          <a:prstGeom prst="rect">
            <a:avLst/>
          </a:prstGeom>
          <a:noFill/>
        </p:spPr>
        <p:txBody>
          <a:bodyPr wrap="square" lIns="0" tIns="0" rIns="0" bIns="0" anchor="b">
            <a:spAutoFit/>
          </a:bodyPr>
          <a:lstStyle/>
          <a:p>
            <a:pPr algn="r"/>
            <a:r>
              <a:rPr lang="pt-BR" sz="800" dirty="0">
                <a:latin typeface="Roboto" panose="02000000000000000000" pitchFamily="2" charset="0"/>
                <a:ea typeface="Roboto" panose="02000000000000000000" pitchFamily="2" charset="0"/>
                <a:cs typeface="Roboto" panose="02000000000000000000" pitchFamily="2" charset="0"/>
              </a:rPr>
              <a:t>“CAIXA PRETA”, DE AUGUSTO DE CAMPOS E JULIO PLAZA, EDIÇÃO DOS AUTORES, SÃO PAULO, SP, 1975</a:t>
            </a:r>
          </a:p>
        </p:txBody>
      </p:sp>
      <p:sp>
        <p:nvSpPr>
          <p:cNvPr id="13" name="CaixaDeTexto 12">
            <a:extLst>
              <a:ext uri="{FF2B5EF4-FFF2-40B4-BE49-F238E27FC236}">
                <a16:creationId xmlns:a16="http://schemas.microsoft.com/office/drawing/2014/main" id="{9382EA45-92DF-60AD-2DD7-1C0013A07A32}"/>
              </a:ext>
            </a:extLst>
          </p:cNvPr>
          <p:cNvSpPr txBox="1"/>
          <p:nvPr/>
        </p:nvSpPr>
        <p:spPr>
          <a:xfrm>
            <a:off x="609600" y="1646211"/>
            <a:ext cx="4368800" cy="3120854"/>
          </a:xfrm>
          <a:prstGeom prst="rect">
            <a:avLst/>
          </a:prstGeom>
          <a:noFill/>
        </p:spPr>
        <p:txBody>
          <a:bodyPr wrap="square">
            <a:spAutoFit/>
          </a:bodyPr>
          <a:lstStyle/>
          <a:p>
            <a:pPr indent="457200" algn="just">
              <a:lnSpc>
                <a:spcPct val="110000"/>
              </a:lnSpc>
              <a:buNone/>
            </a:pPr>
            <a:r>
              <a:rPr lang="pt-BR" sz="1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Este é mais um trabalho de poesia concreta. Trata-se do poema “O pulsar” (1975), estampado na capa do projeto </a:t>
            </a:r>
            <a:r>
              <a:rPr lang="pt-BR" sz="1800" b="1"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Caixa preta </a:t>
            </a:r>
            <a:r>
              <a:rPr lang="pt-BR" sz="1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(1975), de Augusto de Campos e Julio Plaza.</a:t>
            </a:r>
          </a:p>
          <a:p>
            <a:pPr indent="457200" algn="just">
              <a:lnSpc>
                <a:spcPct val="110000"/>
              </a:lnSpc>
              <a:buNone/>
            </a:pPr>
            <a:r>
              <a:rPr lang="pt-BR" sz="1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Há símbolos gráficos, como a estrela, que substituem algumas letras. Esse poema concreto já foi musicado por Caetano Veloso (1942-) no álbum </a:t>
            </a:r>
            <a:r>
              <a:rPr lang="pt-BR" sz="1800" b="1"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Uns</a:t>
            </a:r>
            <a:r>
              <a:rPr lang="pt-BR" sz="1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 de 1983.</a:t>
            </a:r>
            <a:endParaRPr lang="pt-BR" sz="18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286533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DF9A732D-557A-B8B0-119C-3AFA1C9E2E09}"/>
              </a:ext>
            </a:extLst>
          </p:cNvPr>
          <p:cNvPicPr>
            <a:picLocks noChangeAspect="1"/>
          </p:cNvPicPr>
          <p:nvPr/>
        </p:nvPicPr>
        <p:blipFill>
          <a:blip r:embed="rId2"/>
          <a:stretch>
            <a:fillRect/>
          </a:stretch>
        </p:blipFill>
        <p:spPr>
          <a:xfrm>
            <a:off x="738823" y="1688191"/>
            <a:ext cx="3817781" cy="3817781"/>
          </a:xfrm>
          <a:prstGeom prst="rect">
            <a:avLst/>
          </a:prstGeom>
          <a:effectLst>
            <a:outerShdw blurRad="50800" dist="38100" dir="2700000" algn="tl" rotWithShape="0">
              <a:prstClr val="black">
                <a:alpha val="40000"/>
              </a:prstClr>
            </a:outerShdw>
          </a:effectLst>
        </p:spPr>
      </p:pic>
      <p:sp>
        <p:nvSpPr>
          <p:cNvPr id="11" name="Espaço Reservado para Rodapé 3">
            <a:extLst>
              <a:ext uri="{FF2B5EF4-FFF2-40B4-BE49-F238E27FC236}">
                <a16:creationId xmlns:a16="http://schemas.microsoft.com/office/drawing/2014/main" id="{6EF8C503-A216-C449-E1DB-A7C29B8C2E54}"/>
              </a:ext>
            </a:extLst>
          </p:cNvPr>
          <p:cNvSpPr txBox="1">
            <a:spLocks/>
          </p:cNvSpPr>
          <p:nvPr/>
        </p:nvSpPr>
        <p:spPr>
          <a:xfrm>
            <a:off x="0" y="6508755"/>
            <a:ext cx="121920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ctr" defTabSz="914400" rtl="0" eaLnBrk="1" latinLnBrk="0" hangingPunct="1">
              <a:defRPr lang="en-US" sz="800" kern="1200" cap="all" spc="200" dirty="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ARTE | 9</a:t>
            </a:r>
            <a:r>
              <a:rPr lang="en-US" sz="1100" u="sng" spc="0" baseline="30000" dirty="0">
                <a:latin typeface="Roboto" panose="02000000000000000000" pitchFamily="2" charset="0"/>
                <a:ea typeface="Roboto" panose="02000000000000000000" pitchFamily="2" charset="0"/>
                <a:cs typeface="Roboto" panose="02000000000000000000" pitchFamily="2" charset="0"/>
              </a:rPr>
              <a:t>o</a:t>
            </a:r>
            <a:r>
              <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rPr>
              <a:t> ANO</a:t>
            </a:r>
          </a:p>
        </p:txBody>
      </p:sp>
      <p:sp>
        <p:nvSpPr>
          <p:cNvPr id="12" name="Espaço Reservado para Número de Slide 4">
            <a:extLst>
              <a:ext uri="{FF2B5EF4-FFF2-40B4-BE49-F238E27FC236}">
                <a16:creationId xmlns:a16="http://schemas.microsoft.com/office/drawing/2014/main" id="{1E7BCA61-CE44-31D0-2CD8-EA886B1D04CF}"/>
              </a:ext>
            </a:extLst>
          </p:cNvPr>
          <p:cNvSpPr txBox="1">
            <a:spLocks/>
          </p:cNvSpPr>
          <p:nvPr/>
        </p:nvSpPr>
        <p:spPr>
          <a:xfrm>
            <a:off x="10134600" y="6508755"/>
            <a:ext cx="1447800" cy="365125"/>
          </a:xfrm>
          <a:prstGeom prst="rect">
            <a:avLst/>
          </a:prstGeom>
          <a:solidFill>
            <a:schemeClr val="accent1"/>
          </a:solidFill>
          <a:ln w="19050" cap="rnd" cmpd="sng" algn="ctr">
            <a:noFill/>
            <a:prstDash val="solid"/>
            <a:miter lim="800000"/>
          </a:ln>
          <a:effectLst/>
        </p:spPr>
        <p:txBody>
          <a:bodyPr vert="horz" lIns="91440" tIns="45720" rIns="91440" bIns="45720" rtlCol="0" anchor="ctr"/>
          <a:lstStyle>
            <a:defPPr>
              <a:defRPr lang="pt-BR"/>
            </a:defPPr>
            <a:lvl1pPr marL="0" algn="r" defTabSz="914400" rtl="0" eaLnBrk="1" latinLnBrk="0" hangingPunct="1">
              <a:defRPr lang="en-US" sz="800" kern="1200" cap="all" spc="200" smtClean="0">
                <a:solidFill>
                  <a:schemeClr val="tx1"/>
                </a:solidFill>
                <a:latin typeface="+mn-lt"/>
                <a:ea typeface="+mn-ea"/>
                <a:cs typeface="Segoe UI Semilight" panose="020B0402040204020203" pitchFamily="34" charset="0"/>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646F3F-274D-499B-ABBE-824EB4ABDC3D}" type="slidenum">
              <a:rPr kumimoji="0" lang="pt-BR" sz="1100" b="0" i="0" u="none" strike="noStrike" kern="1200" cap="all" spc="0" normalizeH="0" noProof="0" smtClean="0">
                <a:ln>
                  <a:noFill/>
                </a:ln>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pt-BR" sz="1100" b="0" i="0" u="none" strike="noStrike" kern="1200" cap="all" spc="0" normalizeH="0" noProof="0" dirty="0">
              <a:ln>
                <a:noFill/>
              </a:ln>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CaixaDeTexto 1">
            <a:extLst>
              <a:ext uri="{FF2B5EF4-FFF2-40B4-BE49-F238E27FC236}">
                <a16:creationId xmlns:a16="http://schemas.microsoft.com/office/drawing/2014/main" id="{A195E5E4-8629-488C-1310-B6182EB8960D}"/>
              </a:ext>
            </a:extLst>
          </p:cNvPr>
          <p:cNvSpPr txBox="1"/>
          <p:nvPr/>
        </p:nvSpPr>
        <p:spPr>
          <a:xfrm>
            <a:off x="9596681" y="-1975"/>
            <a:ext cx="1985719" cy="261610"/>
          </a:xfrm>
          <a:prstGeom prst="rect">
            <a:avLst/>
          </a:prstGeom>
          <a:solidFill>
            <a:srgbClr val="90C226"/>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BR" sz="1100" dirty="0">
                <a:solidFill>
                  <a:schemeClr val="tx1"/>
                </a:solidFill>
                <a:latin typeface="Roboto" panose="02000000000000000000" pitchFamily="2" charset="0"/>
                <a:ea typeface="Roboto" panose="02000000000000000000" pitchFamily="2" charset="0"/>
                <a:cs typeface="Roboto" panose="02000000000000000000" pitchFamily="2" charset="0"/>
              </a:rPr>
              <a:t>UNIDADE 1 | CAPÍTULO 1</a:t>
            </a:r>
          </a:p>
        </p:txBody>
      </p:sp>
      <p:sp>
        <p:nvSpPr>
          <p:cNvPr id="3" name="Título 1">
            <a:extLst>
              <a:ext uri="{FF2B5EF4-FFF2-40B4-BE49-F238E27FC236}">
                <a16:creationId xmlns:a16="http://schemas.microsoft.com/office/drawing/2014/main" id="{13389338-BEDB-4D23-EFC3-189B67560E3D}"/>
              </a:ext>
            </a:extLst>
          </p:cNvPr>
          <p:cNvSpPr>
            <a:spLocks noGrp="1"/>
          </p:cNvSpPr>
          <p:nvPr>
            <p:ph type="title"/>
          </p:nvPr>
        </p:nvSpPr>
        <p:spPr>
          <a:xfrm>
            <a:off x="609600" y="277715"/>
            <a:ext cx="10972800" cy="757376"/>
          </a:xfrm>
        </p:spPr>
        <p:txBody>
          <a:bodyPr>
            <a:normAutofit/>
          </a:bodyPr>
          <a:lstStyle/>
          <a:p>
            <a:r>
              <a:rPr kumimoji="0" lang="pt-BR" sz="3600" b="1" i="0" u="none" strike="noStrike" kern="1200" cap="none" spc="0" normalizeH="0" baseline="0" noProof="0" dirty="0">
                <a:ln>
                  <a:noFill/>
                </a:ln>
                <a:solidFill>
                  <a:schemeClr val="accent1"/>
                </a:solidFill>
                <a:effectLst/>
                <a:uLnTx/>
                <a:uFillTx/>
                <a:latin typeface="Posterama"/>
                <a:ea typeface="+mj-ea"/>
                <a:cs typeface="+mj-cs"/>
              </a:rPr>
              <a:t>Imagem e palavra</a:t>
            </a:r>
            <a:endParaRPr lang="pt-BR" sz="3600" dirty="0">
              <a:solidFill>
                <a:schemeClr val="accent2"/>
              </a:solidFill>
            </a:endParaRPr>
          </a:p>
        </p:txBody>
      </p:sp>
      <p:sp>
        <p:nvSpPr>
          <p:cNvPr id="5" name="Subtítulo 2">
            <a:extLst>
              <a:ext uri="{FF2B5EF4-FFF2-40B4-BE49-F238E27FC236}">
                <a16:creationId xmlns:a16="http://schemas.microsoft.com/office/drawing/2014/main" id="{D908F3DB-E45E-7BAF-764B-F402876BBEC9}"/>
              </a:ext>
            </a:extLst>
          </p:cNvPr>
          <p:cNvSpPr txBox="1">
            <a:spLocks/>
          </p:cNvSpPr>
          <p:nvPr/>
        </p:nvSpPr>
        <p:spPr>
          <a:xfrm>
            <a:off x="609600" y="930815"/>
            <a:ext cx="5913120" cy="65593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C4E70"/>
              </a:buClr>
            </a:pPr>
            <a:r>
              <a:rPr lang="pt-BR" sz="2400" dirty="0">
                <a:solidFill>
                  <a:schemeClr val="accent1"/>
                </a:solidFill>
                <a:latin typeface="Posterama" panose="020B0504020200020000" pitchFamily="34" charset="0"/>
                <a:cs typeface="Posterama" panose="020B0504020200020000" pitchFamily="34" charset="0"/>
              </a:rPr>
              <a:t>Ideais artísticos e matemáticos</a:t>
            </a:r>
          </a:p>
        </p:txBody>
      </p:sp>
      <p:sp>
        <p:nvSpPr>
          <p:cNvPr id="6" name="CaixaDeTexto 5">
            <a:extLst>
              <a:ext uri="{FF2B5EF4-FFF2-40B4-BE49-F238E27FC236}">
                <a16:creationId xmlns:a16="http://schemas.microsoft.com/office/drawing/2014/main" id="{B2BA721C-0954-2842-96D7-38C621BC52B6}"/>
              </a:ext>
            </a:extLst>
          </p:cNvPr>
          <p:cNvSpPr txBox="1"/>
          <p:nvPr/>
        </p:nvSpPr>
        <p:spPr>
          <a:xfrm>
            <a:off x="854685" y="5607757"/>
            <a:ext cx="3722239" cy="811367"/>
          </a:xfrm>
          <a:prstGeom prst="rect">
            <a:avLst/>
          </a:prstGeom>
          <a:noFill/>
          <a:ln>
            <a:noFill/>
          </a:ln>
          <a:effectLst/>
        </p:spPr>
        <p:txBody>
          <a:bodyPr wrap="square" lIns="0" tIns="36000" rIns="0" bIns="36000">
            <a:spAutoFit/>
          </a:bodyPr>
          <a:lstStyle/>
          <a:p>
            <a:pPr algn="r"/>
            <a:r>
              <a:rPr lang="pt-BR" sz="1600" b="1" dirty="0">
                <a:solidFill>
                  <a:srgbClr val="2F2F2E"/>
                </a:solidFill>
                <a:latin typeface="Roboto" panose="02000000000000000000" pitchFamily="2" charset="0"/>
                <a:ea typeface="Roboto" panose="02000000000000000000" pitchFamily="2" charset="0"/>
                <a:cs typeface="Roboto" panose="02000000000000000000" pitchFamily="2" charset="0"/>
              </a:rPr>
              <a:t>Ideia visível </a:t>
            </a: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(1956), de Waldemar  Cordeiro. Tinta e massa sobre madeira,</a:t>
            </a:r>
          </a:p>
          <a:p>
            <a:pPr algn="r"/>
            <a:r>
              <a:rPr lang="pt-BR" sz="1600" dirty="0">
                <a:solidFill>
                  <a:srgbClr val="2F2F2E"/>
                </a:solidFill>
                <a:latin typeface="Roboto" panose="02000000000000000000" pitchFamily="2" charset="0"/>
                <a:ea typeface="Roboto" panose="02000000000000000000" pitchFamily="2" charset="0"/>
                <a:cs typeface="Roboto" panose="02000000000000000000" pitchFamily="2" charset="0"/>
              </a:rPr>
              <a:t>100 cm x 100 cm.</a:t>
            </a:r>
            <a:endParaRPr lang="pt-BR" sz="1600" dirty="0">
              <a:latin typeface="Roboto" panose="02000000000000000000" pitchFamily="2" charset="0"/>
              <a:ea typeface="Roboto" panose="02000000000000000000" pitchFamily="2" charset="0"/>
              <a:cs typeface="Roboto" panose="02000000000000000000" pitchFamily="2" charset="0"/>
            </a:endParaRPr>
          </a:p>
        </p:txBody>
      </p:sp>
      <p:sp>
        <p:nvSpPr>
          <p:cNvPr id="7" name="CaixaDeTexto 6">
            <a:extLst>
              <a:ext uri="{FF2B5EF4-FFF2-40B4-BE49-F238E27FC236}">
                <a16:creationId xmlns:a16="http://schemas.microsoft.com/office/drawing/2014/main" id="{ECE1AC82-735E-4110-97D4-ED30FBB55C2D}"/>
              </a:ext>
            </a:extLst>
          </p:cNvPr>
          <p:cNvSpPr txBox="1"/>
          <p:nvPr/>
        </p:nvSpPr>
        <p:spPr>
          <a:xfrm rot="16200000">
            <a:off x="-17557" y="2019218"/>
            <a:ext cx="1295401" cy="122367"/>
          </a:xfrm>
          <a:prstGeom prst="rect">
            <a:avLst/>
          </a:prstGeom>
          <a:noFill/>
        </p:spPr>
        <p:txBody>
          <a:bodyPr wrap="square" lIns="0" tIns="0" rIns="0" bIns="0" anchor="b">
            <a:spAutoFit/>
          </a:bodyPr>
          <a:lstStyle/>
          <a:p>
            <a:r>
              <a:rPr lang="pt-BR" sz="800" dirty="0">
                <a:latin typeface="Roboto" panose="02000000000000000000" pitchFamily="2" charset="0"/>
                <a:ea typeface="Roboto" panose="02000000000000000000" pitchFamily="2" charset="0"/>
                <a:cs typeface="Roboto" panose="02000000000000000000" pitchFamily="2" charset="0"/>
              </a:rPr>
              <a:t>WALDEMAR CORDEIRO</a:t>
            </a:r>
          </a:p>
        </p:txBody>
      </p:sp>
      <p:sp>
        <p:nvSpPr>
          <p:cNvPr id="13" name="CaixaDeTexto 12">
            <a:extLst>
              <a:ext uri="{FF2B5EF4-FFF2-40B4-BE49-F238E27FC236}">
                <a16:creationId xmlns:a16="http://schemas.microsoft.com/office/drawing/2014/main" id="{9382EA45-92DF-60AD-2DD7-1C0013A07A32}"/>
              </a:ext>
            </a:extLst>
          </p:cNvPr>
          <p:cNvSpPr txBox="1"/>
          <p:nvPr/>
        </p:nvSpPr>
        <p:spPr>
          <a:xfrm>
            <a:off x="5080000" y="1562529"/>
            <a:ext cx="6502400" cy="4644348"/>
          </a:xfrm>
          <a:prstGeom prst="rect">
            <a:avLst/>
          </a:prstGeom>
          <a:noFill/>
        </p:spPr>
        <p:txBody>
          <a:bodyPr wrap="square">
            <a:spAutoFit/>
          </a:bodyPr>
          <a:lstStyle/>
          <a:p>
            <a:pPr indent="457200" algn="just">
              <a:lnSpc>
                <a:spcPct val="110000"/>
              </a:lnSpc>
              <a:buNone/>
            </a:pPr>
            <a:r>
              <a:rPr lang="pt-BR" sz="1800" b="1"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Ideia visível </a:t>
            </a:r>
            <a:r>
              <a:rPr lang="pt-BR" sz="1800" b="0" i="0" u="none" strike="noStrike" baseline="0" dirty="0">
                <a:solidFill>
                  <a:srgbClr val="2F2F2E"/>
                </a:solidFill>
                <a:latin typeface="Roboto" panose="02000000000000000000" pitchFamily="2" charset="0"/>
                <a:ea typeface="Roboto" panose="02000000000000000000" pitchFamily="2" charset="0"/>
                <a:cs typeface="Roboto" panose="02000000000000000000" pitchFamily="2" charset="0"/>
              </a:rPr>
              <a:t>(1956) é um trabalho do artista ítalo-brasileiro Waldemar Cordeiro (1925-1973). </a:t>
            </a:r>
            <a:r>
              <a:rPr lang="pt-BR" sz="1800" dirty="0">
                <a:latin typeface="Roboto" panose="02000000000000000000" pitchFamily="2" charset="0"/>
                <a:ea typeface="Roboto" panose="02000000000000000000" pitchFamily="2" charset="0"/>
                <a:cs typeface="Roboto" panose="02000000000000000000" pitchFamily="2" charset="0"/>
              </a:rPr>
              <a:t>Esse artista concretista foi um dos primeiros a utilizar tecnologias para criar imagens.</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Integrante do Grupo Ruptura, expressou-se por meio do desenho, da pintura e da escultura, explorando elementos puramente plásticos, como linhas, planos, formas, cores e outros elementos visuais, sem a preocupação de criar imagens figurativas que retratassem a realidade.</a:t>
            </a:r>
          </a:p>
          <a:p>
            <a:pPr indent="457200" algn="just">
              <a:lnSpc>
                <a:spcPct val="110000"/>
              </a:lnSpc>
              <a:buNone/>
            </a:pPr>
            <a:r>
              <a:rPr lang="pt-BR" sz="1800" dirty="0">
                <a:latin typeface="Roboto" panose="02000000000000000000" pitchFamily="2" charset="0"/>
                <a:ea typeface="Roboto" panose="02000000000000000000" pitchFamily="2" charset="0"/>
                <a:cs typeface="Roboto" panose="02000000000000000000" pitchFamily="2" charset="0"/>
              </a:rPr>
              <a:t>Os artistas visuais concretistas também produziram suas obras explorando princípios matemáticos, como a geometria e as relações de proporcionalidade. Estudaram aspectos psicológicos da percepção visual, como a Gestalt, palavra alemã que significa “forma” e dá nome a uma teoria que estuda a percepção das imagens.</a:t>
            </a:r>
          </a:p>
        </p:txBody>
      </p:sp>
    </p:spTree>
    <p:extLst>
      <p:ext uri="{BB962C8B-B14F-4D97-AF65-F5344CB8AC3E}">
        <p14:creationId xmlns:p14="http://schemas.microsoft.com/office/powerpoint/2010/main" val="4164071834"/>
      </p:ext>
    </p:extLst>
  </p:cSld>
  <p:clrMapOvr>
    <a:masterClrMapping/>
  </p:clrMapOvr>
</p:sld>
</file>

<file path=ppt/theme/theme1.xml><?xml version="1.0" encoding="utf-8"?>
<a:theme xmlns:a="http://schemas.openxmlformats.org/drawingml/2006/main" name="Facetado">
  <a:themeElements>
    <a:clrScheme name="Facetado">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do">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do">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2334</TotalTime>
  <Words>4912</Words>
  <Application>Microsoft Office PowerPoint</Application>
  <PresentationFormat>Widescreen</PresentationFormat>
  <Paragraphs>341</Paragraphs>
  <Slides>35</Slides>
  <Notes>0</Notes>
  <HiddenSlides>0</HiddenSlides>
  <MMClips>0</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35</vt:i4>
      </vt:variant>
    </vt:vector>
  </HeadingPairs>
  <TitlesOfParts>
    <vt:vector size="44" baseType="lpstr">
      <vt:lpstr>Arial</vt:lpstr>
      <vt:lpstr>Avenir Next LT Pro</vt:lpstr>
      <vt:lpstr>Calibri</vt:lpstr>
      <vt:lpstr>FTDFonte-Regular</vt:lpstr>
      <vt:lpstr>Posterama</vt:lpstr>
      <vt:lpstr>Roboto</vt:lpstr>
      <vt:lpstr>Trebuchet MS</vt:lpstr>
      <vt:lpstr>Wingdings 3</vt:lpstr>
      <vt:lpstr>Facetado</vt:lpstr>
      <vt:lpstr>ARTE</vt:lpstr>
      <vt:lpstr>Apresentação do PowerPoint</vt:lpstr>
      <vt:lpstr>Apresentação do PowerPoint</vt:lpstr>
      <vt:lpstr>Imagem e palavra</vt:lpstr>
      <vt:lpstr>Imagem e palavra</vt:lpstr>
      <vt:lpstr>Imagem e palavra</vt:lpstr>
      <vt:lpstr>Imagem e palavra</vt:lpstr>
      <vt:lpstr>Imagem e palavra</vt:lpstr>
      <vt:lpstr>Imagem e palavra</vt:lpstr>
      <vt:lpstr>Imagem e palavra</vt:lpstr>
      <vt:lpstr>Imagem e palavra</vt:lpstr>
      <vt:lpstr>Imagem e palavra</vt:lpstr>
      <vt:lpstr>Artes integradas</vt:lpstr>
      <vt:lpstr>Artes visuais</vt:lpstr>
      <vt:lpstr>Teatro, gestos e palavras</vt:lpstr>
      <vt:lpstr>Teatro, gestos e palavras</vt:lpstr>
      <vt:lpstr>Teatro, gestos e palavras</vt:lpstr>
      <vt:lpstr>Teatro</vt:lpstr>
      <vt:lpstr>Apresentação do PowerPoint</vt:lpstr>
      <vt:lpstr>Inventos e transformações</vt:lpstr>
      <vt:lpstr>Inventos e transformações</vt:lpstr>
      <vt:lpstr>Inventos e transformações</vt:lpstr>
      <vt:lpstr>Inventos e transformações</vt:lpstr>
      <vt:lpstr>Inventos e transformações</vt:lpstr>
      <vt:lpstr>Inventos e transformações</vt:lpstr>
      <vt:lpstr>Artes integradas</vt:lpstr>
      <vt:lpstr>Artes integradas</vt:lpstr>
      <vt:lpstr>Todos os tempos ao mesmo tempo</vt:lpstr>
      <vt:lpstr>Todos os tempos ao mesmo tempo</vt:lpstr>
      <vt:lpstr>Todos os tempos ao mesmo tempo</vt:lpstr>
      <vt:lpstr>Todos os tempos ao mesmo tempo</vt:lpstr>
      <vt:lpstr>Todos os tempos ao mesmo tempo</vt:lpstr>
      <vt:lpstr>Música</vt:lpstr>
      <vt:lpstr>Música</vt:lpstr>
      <vt:lpstr>Música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ARTE</dc:title>
  <dc:creator>André Saretto</dc:creator>
  <cp:lastModifiedBy> </cp:lastModifiedBy>
  <cp:revision>322</cp:revision>
  <dcterms:created xsi:type="dcterms:W3CDTF">2023-05-10T15:55:01Z</dcterms:created>
  <dcterms:modified xsi:type="dcterms:W3CDTF">2023-06-22T18:24:59Z</dcterms:modified>
</cp:coreProperties>
</file>