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37" r:id="rId2"/>
  </p:sldMasterIdLst>
  <p:notesMasterIdLst>
    <p:notesMasterId r:id="rId21"/>
  </p:notesMasterIdLst>
  <p:sldIdLst>
    <p:sldId id="256" r:id="rId3"/>
    <p:sldId id="369" r:id="rId4"/>
    <p:sldId id="367" r:id="rId5"/>
    <p:sldId id="370" r:id="rId6"/>
    <p:sldId id="371"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8" r:id="rId20"/>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CA6DC-B5BA-D7E9-7E07-7D6DBF8A1F4A}" name="Marilda Pessota Lima" initials="MPL" userId="S::ed-marilda@ftd.com.br::30d4708f-aa40-4fd1-9104-abee1ed7c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07F49-5840-4D0F-8EF1-EEF27A61B2ED}" v="1" dt="2023-05-12T17:04:49.942"/>
    <p1510:client id="{B8FB01F4-548F-4D01-B7B2-32152C60E944}" v="14" dt="2023-05-11T17:38:37.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82" autoAdjust="0"/>
    <p:restoredTop sz="94660"/>
  </p:normalViewPr>
  <p:slideViewPr>
    <p:cSldViewPr snapToGrid="0">
      <p:cViewPr varScale="1">
        <p:scale>
          <a:sx n="72" d="100"/>
          <a:sy n="72" d="100"/>
        </p:scale>
        <p:origin x="3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slide" Target="../slides/slide8.xml"/><Relationship Id="rId4"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18.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14.xml"/><Relationship Id="rId5" Type="http://schemas.openxmlformats.org/officeDocument/2006/relationships/slide" Target="../slides/slide17.xml"/><Relationship Id="rId4"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00D4A4E5-B87F-4FD6-95A8-366532276A02}">
      <dgm:prSet custT="1"/>
      <dgm:spPr/>
      <dgm:t>
        <a:bodyPr/>
        <a:lstStyle/>
        <a:p>
          <a:r>
            <a:rPr lang="pt-BR" sz="1600" b="1"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Capítulo 1</a:t>
          </a:r>
          <a:endParaRPr lang="pt-BR" sz="1600" b="1" noProof="0" dirty="0">
            <a:latin typeface="Roboto" panose="02000000000000000000" pitchFamily="2" charset="0"/>
            <a:ea typeface="Roboto" panose="02000000000000000000" pitchFamily="2" charset="0"/>
            <a:cs typeface="Roboto" panose="02000000000000000000" pitchFamily="2" charset="0"/>
          </a:endParaRPr>
        </a:p>
      </dgm:t>
    </dgm:pt>
    <dgm:pt modelId="{353AC31F-7D9C-42BB-9E96-468AF42982B7}" type="parTrans" cxnId="{B86ADA12-3BDD-4D1C-9645-455E91BCEFFC}">
      <dgm:prSet/>
      <dgm:spPr/>
      <dgm:t>
        <a:bodyPr/>
        <a:lstStyle/>
        <a:p>
          <a:endParaRPr lang="pt-BR">
            <a:latin typeface="Roboto" panose="02000000000000000000" pitchFamily="2" charset="0"/>
            <a:ea typeface="Roboto" panose="02000000000000000000" pitchFamily="2" charset="0"/>
            <a:cs typeface="Roboto" panose="02000000000000000000" pitchFamily="2" charset="0"/>
          </a:endParaRPr>
        </a:p>
      </dgm:t>
    </dgm:pt>
    <dgm:pt modelId="{4DE8CDCF-9E51-4296-8706-7B9B079875C9}" type="sibTrans" cxnId="{B86ADA12-3BDD-4D1C-9645-455E91BCEFFC}">
      <dgm:prSet/>
      <dgm:spPr/>
      <dgm:t>
        <a:bodyPr/>
        <a:lstStyle/>
        <a:p>
          <a:endParaRPr lang="pt-BR">
            <a:latin typeface="Roboto" panose="02000000000000000000" pitchFamily="2" charset="0"/>
            <a:ea typeface="Roboto" panose="02000000000000000000" pitchFamily="2" charset="0"/>
            <a:cs typeface="Roboto" panose="02000000000000000000" pitchFamily="2" charset="0"/>
          </a:endParaRPr>
        </a:p>
      </dgm:t>
    </dgm:pt>
    <dgm:pt modelId="{F1374059-72CA-4F5C-8AD3-F21EAD5000C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Lugares: ocupações e afetos – Criar e intervir</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638E665E-3033-44BD-8359-61657EAEF462}" type="parTrans" cxnId="{B29D946A-512D-420A-97C9-CDF2A69394B0}">
      <dgm:prSet/>
      <dgm:spPr/>
      <dgm:t>
        <a:bodyPr/>
        <a:lstStyle/>
        <a:p>
          <a:endParaRPr lang="pt-BR"/>
        </a:p>
      </dgm:t>
    </dgm:pt>
    <dgm:pt modelId="{FDC84F05-1A81-4C1C-8589-5914FF455633}" type="sibTrans" cxnId="{B29D946A-512D-420A-97C9-CDF2A69394B0}">
      <dgm:prSet/>
      <dgm:spPr/>
      <dgm:t>
        <a:bodyPr/>
        <a:lstStyle/>
        <a:p>
          <a:endParaRPr lang="pt-BR"/>
        </a:p>
      </dgm:t>
    </dgm:pt>
    <dgm:pt modelId="{07CD521C-5A8D-4DCE-BCCB-701CCC8F0730}">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Lugares: ocupações e afetos – Construir espaços para as pessoas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8AFDED30-EB63-4141-9DDD-36DF324E67E5}" type="parTrans" cxnId="{B6B46E27-31CA-41C1-8BDE-CC2F8DB366F6}">
      <dgm:prSet/>
      <dgm:spPr/>
      <dgm:t>
        <a:bodyPr/>
        <a:lstStyle/>
        <a:p>
          <a:endParaRPr lang="pt-BR"/>
        </a:p>
      </dgm:t>
    </dgm:pt>
    <dgm:pt modelId="{96E87DA1-FCE3-48EF-8F1F-5B6291B28C04}" type="sibTrans" cxnId="{B6B46E27-31CA-41C1-8BDE-CC2F8DB366F6}">
      <dgm:prSet/>
      <dgm:spPr/>
      <dgm:t>
        <a:bodyPr/>
        <a:lstStyle/>
        <a:p>
          <a:endParaRPr lang="pt-BR"/>
        </a:p>
      </dgm:t>
    </dgm:pt>
    <dgm:pt modelId="{5E8426AE-6D66-4839-BD9F-A43C7C59009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4" action="ppaction://hlinksldjump"/>
            </a:rPr>
            <a:t>Lugares: ocupações e afetos – Construções, histórias e afetos</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D920DE86-CFFA-49E4-8572-B5233031390F}" type="parTrans" cxnId="{896E917A-6D7A-4876-A06A-BCCBC045D2F8}">
      <dgm:prSet/>
      <dgm:spPr/>
      <dgm:t>
        <a:bodyPr/>
        <a:lstStyle/>
        <a:p>
          <a:endParaRPr lang="pt-BR"/>
        </a:p>
      </dgm:t>
    </dgm:pt>
    <dgm:pt modelId="{C2E5F87F-44C6-4AD1-B895-3F961BE435DC}" type="sibTrans" cxnId="{896E917A-6D7A-4876-A06A-BCCBC045D2F8}">
      <dgm:prSet/>
      <dgm:spPr/>
      <dgm:t>
        <a:bodyPr/>
        <a:lstStyle/>
        <a:p>
          <a:endParaRPr lang="pt-BR"/>
        </a:p>
      </dgm:t>
    </dgm:pt>
    <dgm:pt modelId="{A19B1A39-3690-4DD5-967E-732300CEF04D}">
      <dgm:prSet custT="1"/>
      <dgm:spPr/>
      <dgm:t>
        <a:bodyPr/>
        <a:lstStyle/>
        <a:p>
          <a:r>
            <a:rPr lang="pt-BR" sz="16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5" action="ppaction://hlinksldjump"/>
            </a:rPr>
            <a:t>O corpo que dança nas telas – Linguagem híbrida</a:t>
          </a:r>
          <a:endParaRPr lang="pt-BR" sz="1600" noProof="0" dirty="0">
            <a:latin typeface="Roboto" panose="02000000000000000000" pitchFamily="2" charset="0"/>
            <a:ea typeface="Roboto" panose="02000000000000000000" pitchFamily="2" charset="0"/>
            <a:cs typeface="Roboto" panose="02000000000000000000" pitchFamily="2" charset="0"/>
          </a:endParaRPr>
        </a:p>
      </dgm:t>
    </dgm:pt>
    <dgm:pt modelId="{2B182FB4-929B-49B0-B0A7-6A0577011A3D}" type="parTrans" cxnId="{E236BACB-C89D-4875-B789-E20E8585B0CA}">
      <dgm:prSet/>
      <dgm:spPr/>
      <dgm:t>
        <a:bodyPr/>
        <a:lstStyle/>
        <a:p>
          <a:endParaRPr lang="pt-BR"/>
        </a:p>
      </dgm:t>
    </dgm:pt>
    <dgm:pt modelId="{BC2630A4-C79B-43A9-8A1E-ADA36DDB9E46}" type="sibTrans" cxnId="{E236BACB-C89D-4875-B789-E20E8585B0CA}">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5"/>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5" custScaleY="63117"/>
      <dgm:spPr/>
    </dgm:pt>
    <dgm:pt modelId="{6ED7848D-AF23-4B80-9CFE-5690AC4806C2}" type="pres">
      <dgm:prSet presAssocID="{00D4A4E5-B87F-4FD6-95A8-366532276A02}" presName="vert1" presStyleCnt="0"/>
      <dgm:spPr/>
    </dgm:pt>
    <dgm:pt modelId="{E2040EDA-DDE0-4180-B0DE-32A76E9FBE88}" type="pres">
      <dgm:prSet presAssocID="{F1374059-72CA-4F5C-8AD3-F21EAD5000CD}" presName="thickLine" presStyleLbl="alignNode1" presStyleIdx="1" presStyleCnt="5"/>
      <dgm:spPr/>
    </dgm:pt>
    <dgm:pt modelId="{A5E6E2E3-68AD-4295-BB2C-FC8A81F54B7C}" type="pres">
      <dgm:prSet presAssocID="{F1374059-72CA-4F5C-8AD3-F21EAD5000CD}" presName="horz1" presStyleCnt="0"/>
      <dgm:spPr/>
    </dgm:pt>
    <dgm:pt modelId="{B11080AA-7061-4588-9D33-15F05DACC7D3}" type="pres">
      <dgm:prSet presAssocID="{F1374059-72CA-4F5C-8AD3-F21EAD5000CD}" presName="tx1" presStyleLbl="revTx" presStyleIdx="1" presStyleCnt="5" custScaleY="71526"/>
      <dgm:spPr/>
    </dgm:pt>
    <dgm:pt modelId="{253D8C25-3BAC-4ED2-A088-788E287C6182}" type="pres">
      <dgm:prSet presAssocID="{F1374059-72CA-4F5C-8AD3-F21EAD5000CD}" presName="vert1" presStyleCnt="0"/>
      <dgm:spPr/>
    </dgm:pt>
    <dgm:pt modelId="{CACDD47D-3E1A-439E-A722-2547B38DF5BD}" type="pres">
      <dgm:prSet presAssocID="{5E8426AE-6D66-4839-BD9F-A43C7C59009D}" presName="thickLine" presStyleLbl="alignNode1" presStyleIdx="2" presStyleCnt="5"/>
      <dgm:spPr/>
    </dgm:pt>
    <dgm:pt modelId="{46A48098-4C79-4989-8A3F-761F17F5DE65}" type="pres">
      <dgm:prSet presAssocID="{5E8426AE-6D66-4839-BD9F-A43C7C59009D}" presName="horz1" presStyleCnt="0"/>
      <dgm:spPr/>
    </dgm:pt>
    <dgm:pt modelId="{8EBF18C4-0BCB-4574-9FC2-C9F79BB82C76}" type="pres">
      <dgm:prSet presAssocID="{5E8426AE-6D66-4839-BD9F-A43C7C59009D}" presName="tx1" presStyleLbl="revTx" presStyleIdx="2" presStyleCnt="5"/>
      <dgm:spPr/>
    </dgm:pt>
    <dgm:pt modelId="{89553834-FFBD-4D44-89B1-27898142F59F}" type="pres">
      <dgm:prSet presAssocID="{5E8426AE-6D66-4839-BD9F-A43C7C59009D}" presName="vert1" presStyleCnt="0"/>
      <dgm:spPr/>
    </dgm:pt>
    <dgm:pt modelId="{82A524BF-B441-49FD-9312-396561636C72}" type="pres">
      <dgm:prSet presAssocID="{07CD521C-5A8D-4DCE-BCCB-701CCC8F0730}" presName="thickLine" presStyleLbl="alignNode1" presStyleIdx="3" presStyleCnt="5"/>
      <dgm:spPr/>
    </dgm:pt>
    <dgm:pt modelId="{F0452008-D9BD-45F2-8333-D3D595D50DC6}" type="pres">
      <dgm:prSet presAssocID="{07CD521C-5A8D-4DCE-BCCB-701CCC8F0730}" presName="horz1" presStyleCnt="0"/>
      <dgm:spPr/>
    </dgm:pt>
    <dgm:pt modelId="{9EBD5422-69D7-47FF-BA34-BFC39218F65A}" type="pres">
      <dgm:prSet presAssocID="{07CD521C-5A8D-4DCE-BCCB-701CCC8F0730}" presName="tx1" presStyleLbl="revTx" presStyleIdx="3" presStyleCnt="5"/>
      <dgm:spPr/>
    </dgm:pt>
    <dgm:pt modelId="{8E0C6450-A8CD-474B-9A3D-7832D8646EF4}" type="pres">
      <dgm:prSet presAssocID="{07CD521C-5A8D-4DCE-BCCB-701CCC8F0730}" presName="vert1" presStyleCnt="0"/>
      <dgm:spPr/>
    </dgm:pt>
    <dgm:pt modelId="{E9AE0A74-9B7D-4D0A-9AF7-070E9F880050}" type="pres">
      <dgm:prSet presAssocID="{A19B1A39-3690-4DD5-967E-732300CEF04D}" presName="thickLine" presStyleLbl="alignNode1" presStyleIdx="4" presStyleCnt="5"/>
      <dgm:spPr/>
    </dgm:pt>
    <dgm:pt modelId="{AF3B1927-3B00-4838-B66B-B9DB0E68E216}" type="pres">
      <dgm:prSet presAssocID="{A19B1A39-3690-4DD5-967E-732300CEF04D}" presName="horz1" presStyleCnt="0"/>
      <dgm:spPr/>
    </dgm:pt>
    <dgm:pt modelId="{889FD6DF-0283-4F38-8FA0-16B68DAA15B9}" type="pres">
      <dgm:prSet presAssocID="{A19B1A39-3690-4DD5-967E-732300CEF04D}" presName="tx1" presStyleLbl="revTx" presStyleIdx="4" presStyleCnt="5"/>
      <dgm:spPr/>
    </dgm:pt>
    <dgm:pt modelId="{B1C76E71-E09E-4279-8407-F18336CCDFC7}" type="pres">
      <dgm:prSet presAssocID="{A19B1A39-3690-4DD5-967E-732300CEF04D}" presName="vert1" presStyleCnt="0"/>
      <dgm:spPr/>
    </dgm:pt>
  </dgm:ptLst>
  <dgm:cxnLst>
    <dgm:cxn modelId="{C9805706-5DA0-4B91-9B4B-CA0D75014AF0}" type="presOf" srcId="{A19B1A39-3690-4DD5-967E-732300CEF04D}" destId="{889FD6DF-0283-4F38-8FA0-16B68DAA15B9}" srcOrd="0" destOrd="0" presId="urn:microsoft.com/office/officeart/2008/layout/LinedList"/>
    <dgm:cxn modelId="{B86ADA12-3BDD-4D1C-9645-455E91BCEFFC}" srcId="{9D9C0E9A-327C-40DB-A9EB-983EC9E0D98F}" destId="{00D4A4E5-B87F-4FD6-95A8-366532276A02}" srcOrd="0" destOrd="0" parTransId="{353AC31F-7D9C-42BB-9E96-468AF42982B7}" sibTransId="{4DE8CDCF-9E51-4296-8706-7B9B079875C9}"/>
    <dgm:cxn modelId="{A9823A1F-5788-4D00-B033-D36BF19DA005}" type="presOf" srcId="{5E8426AE-6D66-4839-BD9F-A43C7C59009D}" destId="{8EBF18C4-0BCB-4574-9FC2-C9F79BB82C76}" srcOrd="0" destOrd="0" presId="urn:microsoft.com/office/officeart/2008/layout/LinedList"/>
    <dgm:cxn modelId="{B6B46E27-31CA-41C1-8BDE-CC2F8DB366F6}" srcId="{9D9C0E9A-327C-40DB-A9EB-983EC9E0D98F}" destId="{07CD521C-5A8D-4DCE-BCCB-701CCC8F0730}" srcOrd="3" destOrd="0" parTransId="{8AFDED30-EB63-4141-9DDD-36DF324E67E5}" sibTransId="{96E87DA1-FCE3-48EF-8F1F-5B6291B28C04}"/>
    <dgm:cxn modelId="{FB34D63E-1288-41B9-A18C-76118E579E1A}" type="presOf" srcId="{9D9C0E9A-327C-40DB-A9EB-983EC9E0D98F}" destId="{983EBE8F-2CFB-4918-8A71-8FB6106D1EE5}" srcOrd="0" destOrd="0" presId="urn:microsoft.com/office/officeart/2008/layout/LinedList"/>
    <dgm:cxn modelId="{B29D946A-512D-420A-97C9-CDF2A69394B0}" srcId="{9D9C0E9A-327C-40DB-A9EB-983EC9E0D98F}" destId="{F1374059-72CA-4F5C-8AD3-F21EAD5000CD}" srcOrd="1" destOrd="0" parTransId="{638E665E-3033-44BD-8359-61657EAEF462}" sibTransId="{FDC84F05-1A81-4C1C-8589-5914FF455633}"/>
    <dgm:cxn modelId="{D12AA44C-2BCE-4CD3-BDEE-087E45AAAD40}" type="presOf" srcId="{F1374059-72CA-4F5C-8AD3-F21EAD5000CD}" destId="{B11080AA-7061-4588-9D33-15F05DACC7D3}" srcOrd="0" destOrd="0" presId="urn:microsoft.com/office/officeart/2008/layout/LinedList"/>
    <dgm:cxn modelId="{896E917A-6D7A-4876-A06A-BCCBC045D2F8}" srcId="{9D9C0E9A-327C-40DB-A9EB-983EC9E0D98F}" destId="{5E8426AE-6D66-4839-BD9F-A43C7C59009D}" srcOrd="2" destOrd="0" parTransId="{D920DE86-CFFA-49E4-8572-B5233031390F}" sibTransId="{C2E5F87F-44C6-4AD1-B895-3F961BE435DC}"/>
    <dgm:cxn modelId="{D468DA5A-783C-4C8E-B93E-4F3DF99E8F66}" type="presOf" srcId="{00D4A4E5-B87F-4FD6-95A8-366532276A02}" destId="{DBF86662-0E6D-440F-968E-5B5E57FBB264}" srcOrd="0" destOrd="0" presId="urn:microsoft.com/office/officeart/2008/layout/LinedList"/>
    <dgm:cxn modelId="{0210B6C5-7771-40A8-B6AD-143D7F8A000E}" type="presOf" srcId="{07CD521C-5A8D-4DCE-BCCB-701CCC8F0730}" destId="{9EBD5422-69D7-47FF-BA34-BFC39218F65A}" srcOrd="0" destOrd="0" presId="urn:microsoft.com/office/officeart/2008/layout/LinedList"/>
    <dgm:cxn modelId="{E236BACB-C89D-4875-B789-E20E8585B0CA}" srcId="{9D9C0E9A-327C-40DB-A9EB-983EC9E0D98F}" destId="{A19B1A39-3690-4DD5-967E-732300CEF04D}" srcOrd="4" destOrd="0" parTransId="{2B182FB4-929B-49B0-B0A7-6A0577011A3D}" sibTransId="{BC2630A4-C79B-43A9-8A1E-ADA36DDB9E46}"/>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F25EBB03-125B-4C77-8BF5-A92AE3E6A945}" type="presParOf" srcId="{983EBE8F-2CFB-4918-8A71-8FB6106D1EE5}" destId="{E2040EDA-DDE0-4180-B0DE-32A76E9FBE88}" srcOrd="2" destOrd="0" presId="urn:microsoft.com/office/officeart/2008/layout/LinedList"/>
    <dgm:cxn modelId="{C2786F3C-0A75-431C-A8CD-088136483F6A}" type="presParOf" srcId="{983EBE8F-2CFB-4918-8A71-8FB6106D1EE5}" destId="{A5E6E2E3-68AD-4295-BB2C-FC8A81F54B7C}" srcOrd="3" destOrd="0" presId="urn:microsoft.com/office/officeart/2008/layout/LinedList"/>
    <dgm:cxn modelId="{A8DA1D91-AB51-43A1-A235-5A5FE60A3B58}" type="presParOf" srcId="{A5E6E2E3-68AD-4295-BB2C-FC8A81F54B7C}" destId="{B11080AA-7061-4588-9D33-15F05DACC7D3}" srcOrd="0" destOrd="0" presId="urn:microsoft.com/office/officeart/2008/layout/LinedList"/>
    <dgm:cxn modelId="{4FE829EB-16D2-4000-A628-8D47D4512551}" type="presParOf" srcId="{A5E6E2E3-68AD-4295-BB2C-FC8A81F54B7C}" destId="{253D8C25-3BAC-4ED2-A088-788E287C6182}" srcOrd="1" destOrd="0" presId="urn:microsoft.com/office/officeart/2008/layout/LinedList"/>
    <dgm:cxn modelId="{A93D5058-CC56-4B55-8CED-9E653DE7FE85}" type="presParOf" srcId="{983EBE8F-2CFB-4918-8A71-8FB6106D1EE5}" destId="{CACDD47D-3E1A-439E-A722-2547B38DF5BD}" srcOrd="4" destOrd="0" presId="urn:microsoft.com/office/officeart/2008/layout/LinedList"/>
    <dgm:cxn modelId="{3D769E7E-A02C-4EE6-A98F-C0BB44FC3089}" type="presParOf" srcId="{983EBE8F-2CFB-4918-8A71-8FB6106D1EE5}" destId="{46A48098-4C79-4989-8A3F-761F17F5DE65}" srcOrd="5" destOrd="0" presId="urn:microsoft.com/office/officeart/2008/layout/LinedList"/>
    <dgm:cxn modelId="{81EEFB96-C357-4437-8092-13BDECD317B5}" type="presParOf" srcId="{46A48098-4C79-4989-8A3F-761F17F5DE65}" destId="{8EBF18C4-0BCB-4574-9FC2-C9F79BB82C76}" srcOrd="0" destOrd="0" presId="urn:microsoft.com/office/officeart/2008/layout/LinedList"/>
    <dgm:cxn modelId="{EC5AFB60-7485-45B8-B0C5-1106F1D9D8EF}" type="presParOf" srcId="{46A48098-4C79-4989-8A3F-761F17F5DE65}" destId="{89553834-FFBD-4D44-89B1-27898142F59F}" srcOrd="1" destOrd="0" presId="urn:microsoft.com/office/officeart/2008/layout/LinedList"/>
    <dgm:cxn modelId="{2BC3E530-34CB-4C44-B60D-D81A517F4D48}" type="presParOf" srcId="{983EBE8F-2CFB-4918-8A71-8FB6106D1EE5}" destId="{82A524BF-B441-49FD-9312-396561636C72}" srcOrd="6" destOrd="0" presId="urn:microsoft.com/office/officeart/2008/layout/LinedList"/>
    <dgm:cxn modelId="{F80128A9-C887-46B2-98C8-EEC87161F98C}" type="presParOf" srcId="{983EBE8F-2CFB-4918-8A71-8FB6106D1EE5}" destId="{F0452008-D9BD-45F2-8333-D3D595D50DC6}" srcOrd="7" destOrd="0" presId="urn:microsoft.com/office/officeart/2008/layout/LinedList"/>
    <dgm:cxn modelId="{238F5D86-8796-4480-9C0B-19C8EFB5FF2E}" type="presParOf" srcId="{F0452008-D9BD-45F2-8333-D3D595D50DC6}" destId="{9EBD5422-69D7-47FF-BA34-BFC39218F65A}" srcOrd="0" destOrd="0" presId="urn:microsoft.com/office/officeart/2008/layout/LinedList"/>
    <dgm:cxn modelId="{FAB5DE1B-A560-4CC1-A487-02967F7AB974}" type="presParOf" srcId="{F0452008-D9BD-45F2-8333-D3D595D50DC6}" destId="{8E0C6450-A8CD-474B-9A3D-7832D8646EF4}" srcOrd="1" destOrd="0" presId="urn:microsoft.com/office/officeart/2008/layout/LinedList"/>
    <dgm:cxn modelId="{70A0B5DD-4046-4399-A0E0-14B2DD854C1F}" type="presParOf" srcId="{983EBE8F-2CFB-4918-8A71-8FB6106D1EE5}" destId="{E9AE0A74-9B7D-4D0A-9AF7-070E9F880050}" srcOrd="8" destOrd="0" presId="urn:microsoft.com/office/officeart/2008/layout/LinedList"/>
    <dgm:cxn modelId="{1CB2135E-0D0C-4FFC-93F1-6DAD18EFFBB0}" type="presParOf" srcId="{983EBE8F-2CFB-4918-8A71-8FB6106D1EE5}" destId="{AF3B1927-3B00-4838-B66B-B9DB0E68E216}" srcOrd="9" destOrd="0" presId="urn:microsoft.com/office/officeart/2008/layout/LinedList"/>
    <dgm:cxn modelId="{7A3911A5-61AA-4589-8961-C243661DBA44}" type="presParOf" srcId="{AF3B1927-3B00-4838-B66B-B9DB0E68E216}" destId="{889FD6DF-0283-4F38-8FA0-16B68DAA15B9}" srcOrd="0" destOrd="0" presId="urn:microsoft.com/office/officeart/2008/layout/LinedList"/>
    <dgm:cxn modelId="{68505D8A-9C09-4B73-9160-DC09815C06C6}" type="presParOf" srcId="{AF3B1927-3B00-4838-B66B-B9DB0E68E216}" destId="{B1C76E71-E09E-4279-8407-F18336CCDF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44D47651-80F4-4167-BA5A-93064C3B7231}">
      <dgm:prSet custT="1"/>
      <dgm:spPr/>
      <dgm:t>
        <a:bodyPr/>
        <a:lstStyle/>
        <a:p>
          <a:r>
            <a:rPr lang="pt-BR" sz="1600" b="1"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ction="ppaction://hlinksldjump"/>
            </a:rPr>
            <a:t>Capítulo 2</a:t>
          </a:r>
          <a:endParaRPr lang="pt-BR" sz="1600" b="1" i="0" noProof="0" dirty="0">
            <a:latin typeface="Roboto" panose="02000000000000000000" pitchFamily="2" charset="0"/>
            <a:ea typeface="Roboto" panose="02000000000000000000" pitchFamily="2" charset="0"/>
            <a:cs typeface="Roboto" panose="02000000000000000000" pitchFamily="2" charset="0"/>
          </a:endParaRPr>
        </a:p>
      </dgm:t>
    </dgm:pt>
    <dgm:pt modelId="{A87D3733-2EAA-4C1E-BC4E-74D5A89C6402}" type="parTrans" cxnId="{E7D29308-36E6-4D55-9782-C053A9D0DA95}">
      <dgm:prSet/>
      <dgm:spPr/>
      <dgm:t>
        <a:bodyPr/>
        <a:lstStyle/>
        <a:p>
          <a:endParaRPr lang="pt-BR"/>
        </a:p>
      </dgm:t>
    </dgm:pt>
    <dgm:pt modelId="{8C3EE0D1-FA31-4533-AB7D-1D83FDA5B236}" type="sibTrans" cxnId="{E7D29308-36E6-4D55-9782-C053A9D0DA95}">
      <dgm:prSet/>
      <dgm:spPr/>
      <dgm:t>
        <a:bodyPr/>
        <a:lstStyle/>
        <a:p>
          <a:endParaRPr lang="pt-BR"/>
        </a:p>
      </dgm:t>
    </dgm:pt>
    <dgm:pt modelId="{9943E518-09EC-4A4A-99B3-5DB8B47157B3}">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2" action="ppaction://hlinksldjump"/>
            </a:rPr>
            <a:t>Para mudar o mundo! – Arte como acontecimento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5E846F5C-92FD-4027-A30F-4BFB9A709713}" type="parTrans" cxnId="{2ED2BC0E-0FDB-4FF4-9535-8C35FA690A36}">
      <dgm:prSet/>
      <dgm:spPr/>
      <dgm:t>
        <a:bodyPr/>
        <a:lstStyle/>
        <a:p>
          <a:endParaRPr lang="pt-BR"/>
        </a:p>
      </dgm:t>
    </dgm:pt>
    <dgm:pt modelId="{73695BA1-B5AD-4B49-9C21-22B36B0D94D2}" type="sibTrans" cxnId="{2ED2BC0E-0FDB-4FF4-9535-8C35FA690A36}">
      <dgm:prSet/>
      <dgm:spPr/>
      <dgm:t>
        <a:bodyPr/>
        <a:lstStyle/>
        <a:p>
          <a:endParaRPr lang="pt-BR"/>
        </a:p>
      </dgm:t>
    </dgm:pt>
    <dgm:pt modelId="{E8C90F71-C5FE-4DC7-8832-6DDB499CE878}">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3" action="ppaction://hlinksldjump"/>
            </a:rPr>
            <a:t>Para mudar o mundo! – O acontecimento teatral</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5D9FBE6C-E1F3-43E6-A487-5FD7892B83A9}" type="parTrans" cxnId="{ACAC909B-084F-464A-89A2-89380271A405}">
      <dgm:prSet/>
      <dgm:spPr/>
      <dgm:t>
        <a:bodyPr/>
        <a:lstStyle/>
        <a:p>
          <a:endParaRPr lang="pt-BR"/>
        </a:p>
      </dgm:t>
    </dgm:pt>
    <dgm:pt modelId="{AF662984-32D1-4B1F-AB55-F0F1B7988506}" type="sibTrans" cxnId="{ACAC909B-084F-464A-89A2-89380271A405}">
      <dgm:prSet/>
      <dgm:spPr/>
      <dgm:t>
        <a:bodyPr/>
        <a:lstStyle/>
        <a:p>
          <a:endParaRPr lang="pt-BR"/>
        </a:p>
      </dgm:t>
    </dgm:pt>
    <dgm:pt modelId="{8510101E-48CA-4B7A-AD68-6F160FA1F7E4}">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4" action="ppaction://hlinksldjump"/>
            </a:rPr>
            <a:t>Mostrar a arte – Arte e público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FDDE9CD4-9B6C-4662-8913-4DE47E159CBB}" type="parTrans" cxnId="{CD6A33AC-6F6B-464D-8E25-5DC954F726EA}">
      <dgm:prSet/>
      <dgm:spPr/>
      <dgm:t>
        <a:bodyPr/>
        <a:lstStyle/>
        <a:p>
          <a:endParaRPr lang="pt-BR"/>
        </a:p>
      </dgm:t>
    </dgm:pt>
    <dgm:pt modelId="{7DB975AE-6A28-49BE-A028-2DB2049A2E36}" type="sibTrans" cxnId="{CD6A33AC-6F6B-464D-8E25-5DC954F726EA}">
      <dgm:prSet/>
      <dgm:spPr/>
      <dgm:t>
        <a:bodyPr/>
        <a:lstStyle/>
        <a:p>
          <a:endParaRPr lang="pt-BR"/>
        </a:p>
      </dgm:t>
    </dgm:pt>
    <dgm:pt modelId="{DEEC08D0-BBC1-4C79-9D3C-F4D5525AAB2F}">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5" action="ppaction://hlinksldjump"/>
            </a:rPr>
            <a:t>Mostrar a arte – Festival animado!</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77F5F4FE-6567-46A6-B47D-1C2DC31F8089}" type="parTrans" cxnId="{20B601AE-7AB6-425A-8602-1D5093FE67FA}">
      <dgm:prSet/>
      <dgm:spPr/>
      <dgm:t>
        <a:bodyPr/>
        <a:lstStyle/>
        <a:p>
          <a:endParaRPr lang="pt-BR"/>
        </a:p>
      </dgm:t>
    </dgm:pt>
    <dgm:pt modelId="{E8F04015-5A00-4E61-830C-4D581F20C12C}" type="sibTrans" cxnId="{20B601AE-7AB6-425A-8602-1D5093FE67FA}">
      <dgm:prSet/>
      <dgm:spPr/>
      <dgm:t>
        <a:bodyPr/>
        <a:lstStyle/>
        <a:p>
          <a:endParaRPr lang="pt-BR"/>
        </a:p>
      </dgm:t>
    </dgm:pt>
    <dgm:pt modelId="{BBF0BD05-DCB6-4DF3-8219-9DD3D27BB801}">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6" action="ppaction://hlinksldjump"/>
            </a:rPr>
            <a:t>Teatro – Criar e mostrar</a:t>
          </a:r>
          <a:endParaRPr lang="pt-BR" sz="1600" i="0" noProof="0" dirty="0">
            <a:latin typeface="Roboto" panose="02000000000000000000" pitchFamily="2" charset="0"/>
            <a:ea typeface="Roboto" panose="02000000000000000000" pitchFamily="2" charset="0"/>
            <a:cs typeface="Roboto" panose="02000000000000000000" pitchFamily="2" charset="0"/>
          </a:endParaRPr>
        </a:p>
      </dgm:t>
    </dgm:pt>
    <dgm:pt modelId="{411B5597-58FD-4D9E-82E2-D9AE547906D1}" type="parTrans" cxnId="{DBEDA2E0-59E7-4562-86C2-25BB1D61622A}">
      <dgm:prSet/>
      <dgm:spPr/>
      <dgm:t>
        <a:bodyPr/>
        <a:lstStyle/>
        <a:p>
          <a:endParaRPr lang="pt-BR"/>
        </a:p>
      </dgm:t>
    </dgm:pt>
    <dgm:pt modelId="{B5EB950D-1A88-4021-9668-4CD74A2ADE13}" type="sibTrans" cxnId="{DBEDA2E0-59E7-4562-86C2-25BB1D61622A}">
      <dgm:prSet/>
      <dgm:spPr/>
      <dgm:t>
        <a:bodyPr/>
        <a:lstStyle/>
        <a:p>
          <a:endParaRPr lang="pt-BR"/>
        </a:p>
      </dgm:t>
    </dgm:pt>
    <dgm:pt modelId="{56E60821-79AD-4C83-B67C-EDFBF2DE2E60}">
      <dgm:prSet custT="1"/>
      <dgm:spPr/>
      <dgm:t>
        <a:bodyPr/>
        <a:lstStyle/>
        <a:p>
          <a:r>
            <a:rPr lang="pt-BR" sz="1600" i="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7" action="ppaction://hlinksldjump"/>
            </a:rPr>
            <a:t>Artes integradas – Animação</a:t>
          </a:r>
          <a:r>
            <a:rPr lang="pt-BR" sz="1600" i="0" noProof="0" dirty="0">
              <a:latin typeface="Roboto" panose="02000000000000000000" pitchFamily="2" charset="0"/>
              <a:ea typeface="Roboto" panose="02000000000000000000" pitchFamily="2" charset="0"/>
              <a:cs typeface="Roboto" panose="02000000000000000000" pitchFamily="2" charset="0"/>
            </a:rPr>
            <a:t> </a:t>
          </a:r>
        </a:p>
      </dgm:t>
    </dgm:pt>
    <dgm:pt modelId="{C587C769-AC61-4246-BF21-0A7B524C9E9D}" type="parTrans" cxnId="{546FF3E7-0470-486F-9C98-9DD1C5BFD66F}">
      <dgm:prSet/>
      <dgm:spPr/>
      <dgm:t>
        <a:bodyPr/>
        <a:lstStyle/>
        <a:p>
          <a:endParaRPr lang="pt-BR"/>
        </a:p>
      </dgm:t>
    </dgm:pt>
    <dgm:pt modelId="{05B7F835-2B41-4663-B0C7-9B14BA56D9E8}" type="sibTrans" cxnId="{546FF3E7-0470-486F-9C98-9DD1C5BFD66F}">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748791DE-826E-4783-8F71-F69BC4625D1D}" type="pres">
      <dgm:prSet presAssocID="{44D47651-80F4-4167-BA5A-93064C3B7231}" presName="thickLine" presStyleLbl="alignNode1" presStyleIdx="0" presStyleCnt="7"/>
      <dgm:spPr/>
    </dgm:pt>
    <dgm:pt modelId="{C34A6BF9-C847-4A27-93CE-361FB1EDD8CF}" type="pres">
      <dgm:prSet presAssocID="{44D47651-80F4-4167-BA5A-93064C3B7231}" presName="horz1" presStyleCnt="0"/>
      <dgm:spPr/>
    </dgm:pt>
    <dgm:pt modelId="{85DCFEFF-B99E-4A77-9645-9E8B59E0CF79}" type="pres">
      <dgm:prSet presAssocID="{44D47651-80F4-4167-BA5A-93064C3B7231}" presName="tx1" presStyleLbl="revTx" presStyleIdx="0" presStyleCnt="7"/>
      <dgm:spPr/>
    </dgm:pt>
    <dgm:pt modelId="{A36C9942-25DF-4362-B41D-23AB4C95F1D7}" type="pres">
      <dgm:prSet presAssocID="{44D47651-80F4-4167-BA5A-93064C3B7231}" presName="vert1" presStyleCnt="0"/>
      <dgm:spPr/>
    </dgm:pt>
    <dgm:pt modelId="{AEEAA23A-003E-4B1B-8BDE-A162B45E5D35}" type="pres">
      <dgm:prSet presAssocID="{9943E518-09EC-4A4A-99B3-5DB8B47157B3}" presName="thickLine" presStyleLbl="alignNode1" presStyleIdx="1" presStyleCnt="7"/>
      <dgm:spPr/>
    </dgm:pt>
    <dgm:pt modelId="{18C643DD-DD42-4A2E-8F3D-4155A20A8129}" type="pres">
      <dgm:prSet presAssocID="{9943E518-09EC-4A4A-99B3-5DB8B47157B3}" presName="horz1" presStyleCnt="0"/>
      <dgm:spPr/>
    </dgm:pt>
    <dgm:pt modelId="{86C40675-CD7F-4289-A64D-BB43CB68E19C}" type="pres">
      <dgm:prSet presAssocID="{9943E518-09EC-4A4A-99B3-5DB8B47157B3}" presName="tx1" presStyleLbl="revTx" presStyleIdx="1" presStyleCnt="7"/>
      <dgm:spPr/>
    </dgm:pt>
    <dgm:pt modelId="{9B003930-35C6-4FE6-8858-BDE99B1D9367}" type="pres">
      <dgm:prSet presAssocID="{9943E518-09EC-4A4A-99B3-5DB8B47157B3}" presName="vert1" presStyleCnt="0"/>
      <dgm:spPr/>
    </dgm:pt>
    <dgm:pt modelId="{9E1120F3-A8D7-485C-9B95-A8A9F9AF26B8}" type="pres">
      <dgm:prSet presAssocID="{E8C90F71-C5FE-4DC7-8832-6DDB499CE878}" presName="thickLine" presStyleLbl="alignNode1" presStyleIdx="2" presStyleCnt="7"/>
      <dgm:spPr/>
    </dgm:pt>
    <dgm:pt modelId="{3B4EFB41-7AC5-4D06-8C34-0680DF538827}" type="pres">
      <dgm:prSet presAssocID="{E8C90F71-C5FE-4DC7-8832-6DDB499CE878}" presName="horz1" presStyleCnt="0"/>
      <dgm:spPr/>
    </dgm:pt>
    <dgm:pt modelId="{371EC1AD-7A3F-493C-9EBA-A2F2AB999533}" type="pres">
      <dgm:prSet presAssocID="{E8C90F71-C5FE-4DC7-8832-6DDB499CE878}" presName="tx1" presStyleLbl="revTx" presStyleIdx="2" presStyleCnt="7"/>
      <dgm:spPr/>
    </dgm:pt>
    <dgm:pt modelId="{DB264516-F008-4228-869C-C4876E2F0E03}" type="pres">
      <dgm:prSet presAssocID="{E8C90F71-C5FE-4DC7-8832-6DDB499CE878}" presName="vert1" presStyleCnt="0"/>
      <dgm:spPr/>
    </dgm:pt>
    <dgm:pt modelId="{F9A72D2D-5366-420F-B6D3-784019001CE8}" type="pres">
      <dgm:prSet presAssocID="{BBF0BD05-DCB6-4DF3-8219-9DD3D27BB801}" presName="thickLine" presStyleLbl="alignNode1" presStyleIdx="3" presStyleCnt="7"/>
      <dgm:spPr/>
    </dgm:pt>
    <dgm:pt modelId="{F4A0412F-3CFF-431B-BE37-C8C2C54C027A}" type="pres">
      <dgm:prSet presAssocID="{BBF0BD05-DCB6-4DF3-8219-9DD3D27BB801}" presName="horz1" presStyleCnt="0"/>
      <dgm:spPr/>
    </dgm:pt>
    <dgm:pt modelId="{81704FC7-C590-4B92-B96D-B1120756762D}" type="pres">
      <dgm:prSet presAssocID="{BBF0BD05-DCB6-4DF3-8219-9DD3D27BB801}" presName="tx1" presStyleLbl="revTx" presStyleIdx="3" presStyleCnt="7"/>
      <dgm:spPr/>
    </dgm:pt>
    <dgm:pt modelId="{76D43AB6-F559-48EE-8C1F-1E1D8C756074}" type="pres">
      <dgm:prSet presAssocID="{BBF0BD05-DCB6-4DF3-8219-9DD3D27BB801}" presName="vert1" presStyleCnt="0"/>
      <dgm:spPr/>
    </dgm:pt>
    <dgm:pt modelId="{6396CA8A-AD25-4DE2-B302-D151A92575C4}" type="pres">
      <dgm:prSet presAssocID="{8510101E-48CA-4B7A-AD68-6F160FA1F7E4}" presName="thickLine" presStyleLbl="alignNode1" presStyleIdx="4" presStyleCnt="7"/>
      <dgm:spPr/>
    </dgm:pt>
    <dgm:pt modelId="{18170B00-A441-4EC5-8E51-14EC782B66D6}" type="pres">
      <dgm:prSet presAssocID="{8510101E-48CA-4B7A-AD68-6F160FA1F7E4}" presName="horz1" presStyleCnt="0"/>
      <dgm:spPr/>
    </dgm:pt>
    <dgm:pt modelId="{18CF4A4C-6A39-4EAA-86ED-3F69AF11DB6E}" type="pres">
      <dgm:prSet presAssocID="{8510101E-48CA-4B7A-AD68-6F160FA1F7E4}" presName="tx1" presStyleLbl="revTx" presStyleIdx="4" presStyleCnt="7"/>
      <dgm:spPr/>
    </dgm:pt>
    <dgm:pt modelId="{F05C5936-93FB-4601-82E8-AAFDCF06269D}" type="pres">
      <dgm:prSet presAssocID="{8510101E-48CA-4B7A-AD68-6F160FA1F7E4}" presName="vert1" presStyleCnt="0"/>
      <dgm:spPr/>
    </dgm:pt>
    <dgm:pt modelId="{4187895D-A884-40EF-AD64-545699DE879E}" type="pres">
      <dgm:prSet presAssocID="{DEEC08D0-BBC1-4C79-9D3C-F4D5525AAB2F}" presName="thickLine" presStyleLbl="alignNode1" presStyleIdx="5" presStyleCnt="7"/>
      <dgm:spPr/>
    </dgm:pt>
    <dgm:pt modelId="{686EB3DD-E38C-4330-A266-2FBB629D9418}" type="pres">
      <dgm:prSet presAssocID="{DEEC08D0-BBC1-4C79-9D3C-F4D5525AAB2F}" presName="horz1" presStyleCnt="0"/>
      <dgm:spPr/>
    </dgm:pt>
    <dgm:pt modelId="{2B745938-2854-4016-A207-3C2D0144320C}" type="pres">
      <dgm:prSet presAssocID="{DEEC08D0-BBC1-4C79-9D3C-F4D5525AAB2F}" presName="tx1" presStyleLbl="revTx" presStyleIdx="5" presStyleCnt="7"/>
      <dgm:spPr/>
    </dgm:pt>
    <dgm:pt modelId="{1D0849DE-DA15-4DAA-9AD2-4769A0D29B4D}" type="pres">
      <dgm:prSet presAssocID="{DEEC08D0-BBC1-4C79-9D3C-F4D5525AAB2F}" presName="vert1" presStyleCnt="0"/>
      <dgm:spPr/>
    </dgm:pt>
    <dgm:pt modelId="{A4DA2235-496D-41D8-B46F-E0F42CE521D0}" type="pres">
      <dgm:prSet presAssocID="{56E60821-79AD-4C83-B67C-EDFBF2DE2E60}" presName="thickLine" presStyleLbl="alignNode1" presStyleIdx="6" presStyleCnt="7"/>
      <dgm:spPr/>
    </dgm:pt>
    <dgm:pt modelId="{30FDF7B7-A442-4F38-906B-A19D3D4DAE03}" type="pres">
      <dgm:prSet presAssocID="{56E60821-79AD-4C83-B67C-EDFBF2DE2E60}" presName="horz1" presStyleCnt="0"/>
      <dgm:spPr/>
    </dgm:pt>
    <dgm:pt modelId="{CFCC23D0-5DD7-4E9A-A468-B3F4CA5D2FDF}" type="pres">
      <dgm:prSet presAssocID="{56E60821-79AD-4C83-B67C-EDFBF2DE2E60}" presName="tx1" presStyleLbl="revTx" presStyleIdx="6" presStyleCnt="7"/>
      <dgm:spPr/>
    </dgm:pt>
    <dgm:pt modelId="{9AA77C66-D4F1-4E87-B375-CB31FA21F901}" type="pres">
      <dgm:prSet presAssocID="{56E60821-79AD-4C83-B67C-EDFBF2DE2E60}" presName="vert1" presStyleCnt="0"/>
      <dgm:spPr/>
    </dgm:pt>
  </dgm:ptLst>
  <dgm:cxnLst>
    <dgm:cxn modelId="{E7D29308-36E6-4D55-9782-C053A9D0DA95}" srcId="{9D9C0E9A-327C-40DB-A9EB-983EC9E0D98F}" destId="{44D47651-80F4-4167-BA5A-93064C3B7231}" srcOrd="0" destOrd="0" parTransId="{A87D3733-2EAA-4C1E-BC4E-74D5A89C6402}" sibTransId="{8C3EE0D1-FA31-4533-AB7D-1D83FDA5B236}"/>
    <dgm:cxn modelId="{2ED2BC0E-0FDB-4FF4-9535-8C35FA690A36}" srcId="{9D9C0E9A-327C-40DB-A9EB-983EC9E0D98F}" destId="{9943E518-09EC-4A4A-99B3-5DB8B47157B3}" srcOrd="1" destOrd="0" parTransId="{5E846F5C-92FD-4027-A30F-4BFB9A709713}" sibTransId="{73695BA1-B5AD-4B49-9C21-22B36B0D94D2}"/>
    <dgm:cxn modelId="{DCC0FB20-0D13-4C01-A17C-563C4FAEC31D}" type="presOf" srcId="{BBF0BD05-DCB6-4DF3-8219-9DD3D27BB801}" destId="{81704FC7-C590-4B92-B96D-B1120756762D}" srcOrd="0" destOrd="0" presId="urn:microsoft.com/office/officeart/2008/layout/LinedList"/>
    <dgm:cxn modelId="{09142B23-D900-4118-BD6F-BC0CE1B17304}" type="presOf" srcId="{8510101E-48CA-4B7A-AD68-6F160FA1F7E4}" destId="{18CF4A4C-6A39-4EAA-86ED-3F69AF11DB6E}" srcOrd="0" destOrd="0" presId="urn:microsoft.com/office/officeart/2008/layout/LinedList"/>
    <dgm:cxn modelId="{FB34D63E-1288-41B9-A18C-76118E579E1A}" type="presOf" srcId="{9D9C0E9A-327C-40DB-A9EB-983EC9E0D98F}" destId="{983EBE8F-2CFB-4918-8A71-8FB6106D1EE5}" srcOrd="0" destOrd="0" presId="urn:microsoft.com/office/officeart/2008/layout/LinedList"/>
    <dgm:cxn modelId="{59034776-5E94-44BF-A9C6-5D5AAA6C22DC}" type="presOf" srcId="{DEEC08D0-BBC1-4C79-9D3C-F4D5525AAB2F}" destId="{2B745938-2854-4016-A207-3C2D0144320C}" srcOrd="0" destOrd="0" presId="urn:microsoft.com/office/officeart/2008/layout/LinedList"/>
    <dgm:cxn modelId="{C09A625A-7CA7-4A23-B658-29A5A3C00AA5}" type="presOf" srcId="{E8C90F71-C5FE-4DC7-8832-6DDB499CE878}" destId="{371EC1AD-7A3F-493C-9EBA-A2F2AB999533}" srcOrd="0" destOrd="0" presId="urn:microsoft.com/office/officeart/2008/layout/LinedList"/>
    <dgm:cxn modelId="{0B1A2887-4A27-4A22-B84E-B11D4AF15EBD}" type="presOf" srcId="{44D47651-80F4-4167-BA5A-93064C3B7231}" destId="{85DCFEFF-B99E-4A77-9645-9E8B59E0CF79}" srcOrd="0" destOrd="0" presId="urn:microsoft.com/office/officeart/2008/layout/LinedList"/>
    <dgm:cxn modelId="{9DE0028E-F11A-4F27-9CC5-9018B7455BB2}" type="presOf" srcId="{56E60821-79AD-4C83-B67C-EDFBF2DE2E60}" destId="{CFCC23D0-5DD7-4E9A-A468-B3F4CA5D2FDF}" srcOrd="0" destOrd="0" presId="urn:microsoft.com/office/officeart/2008/layout/LinedList"/>
    <dgm:cxn modelId="{ACAC909B-084F-464A-89A2-89380271A405}" srcId="{9D9C0E9A-327C-40DB-A9EB-983EC9E0D98F}" destId="{E8C90F71-C5FE-4DC7-8832-6DDB499CE878}" srcOrd="2" destOrd="0" parTransId="{5D9FBE6C-E1F3-43E6-A487-5FD7892B83A9}" sibTransId="{AF662984-32D1-4B1F-AB55-F0F1B7988506}"/>
    <dgm:cxn modelId="{6C9C219D-2085-4427-86B4-CEDBA1FA1D26}" type="presOf" srcId="{9943E518-09EC-4A4A-99B3-5DB8B47157B3}" destId="{86C40675-CD7F-4289-A64D-BB43CB68E19C}" srcOrd="0" destOrd="0" presId="urn:microsoft.com/office/officeart/2008/layout/LinedList"/>
    <dgm:cxn modelId="{CD6A33AC-6F6B-464D-8E25-5DC954F726EA}" srcId="{9D9C0E9A-327C-40DB-A9EB-983EC9E0D98F}" destId="{8510101E-48CA-4B7A-AD68-6F160FA1F7E4}" srcOrd="4" destOrd="0" parTransId="{FDDE9CD4-9B6C-4662-8913-4DE47E159CBB}" sibTransId="{7DB975AE-6A28-49BE-A028-2DB2049A2E36}"/>
    <dgm:cxn modelId="{20B601AE-7AB6-425A-8602-1D5093FE67FA}" srcId="{9D9C0E9A-327C-40DB-A9EB-983EC9E0D98F}" destId="{DEEC08D0-BBC1-4C79-9D3C-F4D5525AAB2F}" srcOrd="5" destOrd="0" parTransId="{77F5F4FE-6567-46A6-B47D-1C2DC31F8089}" sibTransId="{E8F04015-5A00-4E61-830C-4D581F20C12C}"/>
    <dgm:cxn modelId="{DBEDA2E0-59E7-4562-86C2-25BB1D61622A}" srcId="{9D9C0E9A-327C-40DB-A9EB-983EC9E0D98F}" destId="{BBF0BD05-DCB6-4DF3-8219-9DD3D27BB801}" srcOrd="3" destOrd="0" parTransId="{411B5597-58FD-4D9E-82E2-D9AE547906D1}" sibTransId="{B5EB950D-1A88-4021-9668-4CD74A2ADE13}"/>
    <dgm:cxn modelId="{546FF3E7-0470-486F-9C98-9DD1C5BFD66F}" srcId="{9D9C0E9A-327C-40DB-A9EB-983EC9E0D98F}" destId="{56E60821-79AD-4C83-B67C-EDFBF2DE2E60}" srcOrd="6" destOrd="0" parTransId="{C587C769-AC61-4246-BF21-0A7B524C9E9D}" sibTransId="{05B7F835-2B41-4663-B0C7-9B14BA56D9E8}"/>
    <dgm:cxn modelId="{E1509A26-C9C4-43BC-90F4-89ACA041CA2B}" type="presParOf" srcId="{983EBE8F-2CFB-4918-8A71-8FB6106D1EE5}" destId="{748791DE-826E-4783-8F71-F69BC4625D1D}" srcOrd="0" destOrd="0" presId="urn:microsoft.com/office/officeart/2008/layout/LinedList"/>
    <dgm:cxn modelId="{E2210F09-9BA5-4093-A44A-C11B07C2530F}" type="presParOf" srcId="{983EBE8F-2CFB-4918-8A71-8FB6106D1EE5}" destId="{C34A6BF9-C847-4A27-93CE-361FB1EDD8CF}" srcOrd="1" destOrd="0" presId="urn:microsoft.com/office/officeart/2008/layout/LinedList"/>
    <dgm:cxn modelId="{A192AB74-C04C-4459-AF86-433B2FFC7057}" type="presParOf" srcId="{C34A6BF9-C847-4A27-93CE-361FB1EDD8CF}" destId="{85DCFEFF-B99E-4A77-9645-9E8B59E0CF79}" srcOrd="0" destOrd="0" presId="urn:microsoft.com/office/officeart/2008/layout/LinedList"/>
    <dgm:cxn modelId="{44A62504-756B-4252-B1D9-925047DEC745}" type="presParOf" srcId="{C34A6BF9-C847-4A27-93CE-361FB1EDD8CF}" destId="{A36C9942-25DF-4362-B41D-23AB4C95F1D7}" srcOrd="1" destOrd="0" presId="urn:microsoft.com/office/officeart/2008/layout/LinedList"/>
    <dgm:cxn modelId="{6CF940EE-FADA-4C98-9277-4093D671466B}" type="presParOf" srcId="{983EBE8F-2CFB-4918-8A71-8FB6106D1EE5}" destId="{AEEAA23A-003E-4B1B-8BDE-A162B45E5D35}" srcOrd="2" destOrd="0" presId="urn:microsoft.com/office/officeart/2008/layout/LinedList"/>
    <dgm:cxn modelId="{EC7D4473-DBD8-46FE-81C5-B1C5F5066CA7}" type="presParOf" srcId="{983EBE8F-2CFB-4918-8A71-8FB6106D1EE5}" destId="{18C643DD-DD42-4A2E-8F3D-4155A20A8129}" srcOrd="3" destOrd="0" presId="urn:microsoft.com/office/officeart/2008/layout/LinedList"/>
    <dgm:cxn modelId="{912BEC48-6192-4777-B0E8-11514FE4D87A}" type="presParOf" srcId="{18C643DD-DD42-4A2E-8F3D-4155A20A8129}" destId="{86C40675-CD7F-4289-A64D-BB43CB68E19C}" srcOrd="0" destOrd="0" presId="urn:microsoft.com/office/officeart/2008/layout/LinedList"/>
    <dgm:cxn modelId="{D5BB91A3-FBAE-4471-A5DA-DA566211B093}" type="presParOf" srcId="{18C643DD-DD42-4A2E-8F3D-4155A20A8129}" destId="{9B003930-35C6-4FE6-8858-BDE99B1D9367}" srcOrd="1" destOrd="0" presId="urn:microsoft.com/office/officeart/2008/layout/LinedList"/>
    <dgm:cxn modelId="{36E4FC28-FC0A-45A8-9940-2DACF6BC0865}" type="presParOf" srcId="{983EBE8F-2CFB-4918-8A71-8FB6106D1EE5}" destId="{9E1120F3-A8D7-485C-9B95-A8A9F9AF26B8}" srcOrd="4" destOrd="0" presId="urn:microsoft.com/office/officeart/2008/layout/LinedList"/>
    <dgm:cxn modelId="{DBCBFB9C-8ADE-4CFB-A5C6-F89FD6001F62}" type="presParOf" srcId="{983EBE8F-2CFB-4918-8A71-8FB6106D1EE5}" destId="{3B4EFB41-7AC5-4D06-8C34-0680DF538827}" srcOrd="5" destOrd="0" presId="urn:microsoft.com/office/officeart/2008/layout/LinedList"/>
    <dgm:cxn modelId="{C35B6C85-A90E-45B9-A0A5-DD8DBEBB6064}" type="presParOf" srcId="{3B4EFB41-7AC5-4D06-8C34-0680DF538827}" destId="{371EC1AD-7A3F-493C-9EBA-A2F2AB999533}" srcOrd="0" destOrd="0" presId="urn:microsoft.com/office/officeart/2008/layout/LinedList"/>
    <dgm:cxn modelId="{E7CD1947-09EA-4C97-B341-28F0026E4345}" type="presParOf" srcId="{3B4EFB41-7AC5-4D06-8C34-0680DF538827}" destId="{DB264516-F008-4228-869C-C4876E2F0E03}" srcOrd="1" destOrd="0" presId="urn:microsoft.com/office/officeart/2008/layout/LinedList"/>
    <dgm:cxn modelId="{AD081140-2DEC-4CE3-8B33-1F836C93FA19}" type="presParOf" srcId="{983EBE8F-2CFB-4918-8A71-8FB6106D1EE5}" destId="{F9A72D2D-5366-420F-B6D3-784019001CE8}" srcOrd="6" destOrd="0" presId="urn:microsoft.com/office/officeart/2008/layout/LinedList"/>
    <dgm:cxn modelId="{790D8C0A-F7D4-4CC0-96D5-000A34C6A60C}" type="presParOf" srcId="{983EBE8F-2CFB-4918-8A71-8FB6106D1EE5}" destId="{F4A0412F-3CFF-431B-BE37-C8C2C54C027A}" srcOrd="7" destOrd="0" presId="urn:microsoft.com/office/officeart/2008/layout/LinedList"/>
    <dgm:cxn modelId="{1A2EF213-BACE-4E02-8775-9D67F631019B}" type="presParOf" srcId="{F4A0412F-3CFF-431B-BE37-C8C2C54C027A}" destId="{81704FC7-C590-4B92-B96D-B1120756762D}" srcOrd="0" destOrd="0" presId="urn:microsoft.com/office/officeart/2008/layout/LinedList"/>
    <dgm:cxn modelId="{AB7D9281-8DE8-4FE1-BC64-64F8CBA45A7B}" type="presParOf" srcId="{F4A0412F-3CFF-431B-BE37-C8C2C54C027A}" destId="{76D43AB6-F559-48EE-8C1F-1E1D8C756074}" srcOrd="1" destOrd="0" presId="urn:microsoft.com/office/officeart/2008/layout/LinedList"/>
    <dgm:cxn modelId="{23946E5D-95BB-4570-A5D6-B279A2836862}" type="presParOf" srcId="{983EBE8F-2CFB-4918-8A71-8FB6106D1EE5}" destId="{6396CA8A-AD25-4DE2-B302-D151A92575C4}" srcOrd="8" destOrd="0" presId="urn:microsoft.com/office/officeart/2008/layout/LinedList"/>
    <dgm:cxn modelId="{67BA6CE6-B3AF-4E6F-B51A-E950E335DE83}" type="presParOf" srcId="{983EBE8F-2CFB-4918-8A71-8FB6106D1EE5}" destId="{18170B00-A441-4EC5-8E51-14EC782B66D6}" srcOrd="9" destOrd="0" presId="urn:microsoft.com/office/officeart/2008/layout/LinedList"/>
    <dgm:cxn modelId="{CCF88CB8-32A3-4B79-99B2-8BB55AE16DB3}" type="presParOf" srcId="{18170B00-A441-4EC5-8E51-14EC782B66D6}" destId="{18CF4A4C-6A39-4EAA-86ED-3F69AF11DB6E}" srcOrd="0" destOrd="0" presId="urn:microsoft.com/office/officeart/2008/layout/LinedList"/>
    <dgm:cxn modelId="{31FFCAC5-4849-417A-9136-851CDE55C307}" type="presParOf" srcId="{18170B00-A441-4EC5-8E51-14EC782B66D6}" destId="{F05C5936-93FB-4601-82E8-AAFDCF06269D}" srcOrd="1" destOrd="0" presId="urn:microsoft.com/office/officeart/2008/layout/LinedList"/>
    <dgm:cxn modelId="{91A066CE-BEC4-4E81-A177-0B5AA1D608A1}" type="presParOf" srcId="{983EBE8F-2CFB-4918-8A71-8FB6106D1EE5}" destId="{4187895D-A884-40EF-AD64-545699DE879E}" srcOrd="10" destOrd="0" presId="urn:microsoft.com/office/officeart/2008/layout/LinedList"/>
    <dgm:cxn modelId="{5B8D6497-4D22-4C8B-908B-1BC0B8FE12CC}" type="presParOf" srcId="{983EBE8F-2CFB-4918-8A71-8FB6106D1EE5}" destId="{686EB3DD-E38C-4330-A266-2FBB629D9418}" srcOrd="11" destOrd="0" presId="urn:microsoft.com/office/officeart/2008/layout/LinedList"/>
    <dgm:cxn modelId="{F52CB5B0-2434-4459-BD3B-5C602F2C9E05}" type="presParOf" srcId="{686EB3DD-E38C-4330-A266-2FBB629D9418}" destId="{2B745938-2854-4016-A207-3C2D0144320C}" srcOrd="0" destOrd="0" presId="urn:microsoft.com/office/officeart/2008/layout/LinedList"/>
    <dgm:cxn modelId="{E8CF76B1-878B-4F1D-A783-EC553FC9C22D}" type="presParOf" srcId="{686EB3DD-E38C-4330-A266-2FBB629D9418}" destId="{1D0849DE-DA15-4DAA-9AD2-4769A0D29B4D}" srcOrd="1" destOrd="0" presId="urn:microsoft.com/office/officeart/2008/layout/LinedList"/>
    <dgm:cxn modelId="{8F0AB131-F4E4-4ADA-BD5A-A499D2D11609}" type="presParOf" srcId="{983EBE8F-2CFB-4918-8A71-8FB6106D1EE5}" destId="{A4DA2235-496D-41D8-B46F-E0F42CE521D0}" srcOrd="12" destOrd="0" presId="urn:microsoft.com/office/officeart/2008/layout/LinedList"/>
    <dgm:cxn modelId="{01A93759-3379-4610-A665-E0FDFF9AC676}" type="presParOf" srcId="{983EBE8F-2CFB-4918-8A71-8FB6106D1EE5}" destId="{30FDF7B7-A442-4F38-906B-A19D3D4DAE03}" srcOrd="13" destOrd="0" presId="urn:microsoft.com/office/officeart/2008/layout/LinedList"/>
    <dgm:cxn modelId="{57A7C0F3-27D8-420C-982E-4D2BE6A62202}" type="presParOf" srcId="{30FDF7B7-A442-4F38-906B-A19D3D4DAE03}" destId="{CFCC23D0-5DD7-4E9A-A468-B3F4CA5D2FDF}" srcOrd="0" destOrd="0" presId="urn:microsoft.com/office/officeart/2008/layout/LinedList"/>
    <dgm:cxn modelId="{A4B8F905-6F4A-46D0-ADA1-C81ED63858D9}" type="presParOf" srcId="{30FDF7B7-A442-4F38-906B-A19D3D4DAE03}" destId="{9AA77C66-D4F1-4E87-B375-CB31FA21F901}"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11"/>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11"/>
          <a:ext cx="4818332" cy="36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Capítulo 1</a:t>
          </a:r>
          <a:endParaRPr lang="pt-BR" sz="1600" b="1" kern="1200" noProof="0" dirty="0">
            <a:latin typeface="Roboto" panose="02000000000000000000" pitchFamily="2" charset="0"/>
            <a:ea typeface="Roboto" panose="02000000000000000000" pitchFamily="2" charset="0"/>
            <a:cs typeface="Roboto" panose="02000000000000000000" pitchFamily="2" charset="0"/>
          </a:endParaRPr>
        </a:p>
      </dsp:txBody>
      <dsp:txXfrm>
        <a:off x="0" y="511"/>
        <a:ext cx="4818332" cy="366016"/>
      </dsp:txXfrm>
    </dsp:sp>
    <dsp:sp modelId="{E2040EDA-DDE0-4180-B0DE-32A76E9FBE88}">
      <dsp:nvSpPr>
        <dsp:cNvPr id="0" name=""/>
        <dsp:cNvSpPr/>
      </dsp:nvSpPr>
      <dsp:spPr>
        <a:xfrm>
          <a:off x="0" y="366528"/>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1080AA-7061-4588-9D33-15F05DACC7D3}">
      <dsp:nvSpPr>
        <dsp:cNvPr id="0" name=""/>
        <dsp:cNvSpPr/>
      </dsp:nvSpPr>
      <dsp:spPr>
        <a:xfrm>
          <a:off x="0" y="366528"/>
          <a:ext cx="4818332" cy="41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Lugares: ocupações e afetos – Criar e intervir</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366528"/>
        <a:ext cx="4818332" cy="414780"/>
      </dsp:txXfrm>
    </dsp:sp>
    <dsp:sp modelId="{CACDD47D-3E1A-439E-A722-2547B38DF5BD}">
      <dsp:nvSpPr>
        <dsp:cNvPr id="0" name=""/>
        <dsp:cNvSpPr/>
      </dsp:nvSpPr>
      <dsp:spPr>
        <a:xfrm>
          <a:off x="0" y="781308"/>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BF18C4-0BCB-4574-9FC2-C9F79BB82C76}">
      <dsp:nvSpPr>
        <dsp:cNvPr id="0" name=""/>
        <dsp:cNvSpPr/>
      </dsp:nvSpPr>
      <dsp:spPr>
        <a:xfrm>
          <a:off x="0" y="781308"/>
          <a:ext cx="4818332" cy="579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Lugares: ocupações e afetos – Construções, histórias e afetos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781308"/>
        <a:ext cx="4818332" cy="579901"/>
      </dsp:txXfrm>
    </dsp:sp>
    <dsp:sp modelId="{82A524BF-B441-49FD-9312-396561636C72}">
      <dsp:nvSpPr>
        <dsp:cNvPr id="0" name=""/>
        <dsp:cNvSpPr/>
      </dsp:nvSpPr>
      <dsp:spPr>
        <a:xfrm>
          <a:off x="0" y="1361210"/>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D5422-69D7-47FF-BA34-BFC39218F65A}">
      <dsp:nvSpPr>
        <dsp:cNvPr id="0" name=""/>
        <dsp:cNvSpPr/>
      </dsp:nvSpPr>
      <dsp:spPr>
        <a:xfrm>
          <a:off x="0" y="1361210"/>
          <a:ext cx="4818332" cy="579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Lugares: ocupações e afetos – Construir espaços para as pessoas</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1361210"/>
        <a:ext cx="4818332" cy="579901"/>
      </dsp:txXfrm>
    </dsp:sp>
    <dsp:sp modelId="{E9AE0A74-9B7D-4D0A-9AF7-070E9F880050}">
      <dsp:nvSpPr>
        <dsp:cNvPr id="0" name=""/>
        <dsp:cNvSpPr/>
      </dsp:nvSpPr>
      <dsp:spPr>
        <a:xfrm>
          <a:off x="0" y="1941112"/>
          <a:ext cx="4818332"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9FD6DF-0283-4F38-8FA0-16B68DAA15B9}">
      <dsp:nvSpPr>
        <dsp:cNvPr id="0" name=""/>
        <dsp:cNvSpPr/>
      </dsp:nvSpPr>
      <dsp:spPr>
        <a:xfrm>
          <a:off x="0" y="1941112"/>
          <a:ext cx="4818332" cy="579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O corpo que dança nas telas – Linguagem híbrida</a:t>
          </a:r>
          <a:endParaRPr lang="pt-BR" sz="1600" kern="1200" noProof="0" dirty="0">
            <a:latin typeface="Roboto" panose="02000000000000000000" pitchFamily="2" charset="0"/>
            <a:ea typeface="Roboto" panose="02000000000000000000" pitchFamily="2" charset="0"/>
            <a:cs typeface="Roboto" panose="02000000000000000000" pitchFamily="2" charset="0"/>
          </a:endParaRPr>
        </a:p>
      </dsp:txBody>
      <dsp:txXfrm>
        <a:off x="0" y="1941112"/>
        <a:ext cx="4818332" cy="579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791DE-826E-4783-8F71-F69BC4625D1D}">
      <dsp:nvSpPr>
        <dsp:cNvPr id="0" name=""/>
        <dsp:cNvSpPr/>
      </dsp:nvSpPr>
      <dsp:spPr>
        <a:xfrm>
          <a:off x="0" y="322"/>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DCFEFF-B99E-4A77-9645-9E8B59E0CF79}">
      <dsp:nvSpPr>
        <dsp:cNvPr id="0" name=""/>
        <dsp:cNvSpPr/>
      </dsp:nvSpPr>
      <dsp:spPr>
        <a:xfrm>
          <a:off x="0" y="322"/>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Capítulo 2</a:t>
          </a:r>
          <a:endParaRPr lang="pt-BR" sz="1600" b="1"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322"/>
        <a:ext cx="5251700" cy="377749"/>
      </dsp:txXfrm>
    </dsp:sp>
    <dsp:sp modelId="{AEEAA23A-003E-4B1B-8BDE-A162B45E5D35}">
      <dsp:nvSpPr>
        <dsp:cNvPr id="0" name=""/>
        <dsp:cNvSpPr/>
      </dsp:nvSpPr>
      <dsp:spPr>
        <a:xfrm>
          <a:off x="0" y="378071"/>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C40675-CD7F-4289-A64D-BB43CB68E19C}">
      <dsp:nvSpPr>
        <dsp:cNvPr id="0" name=""/>
        <dsp:cNvSpPr/>
      </dsp:nvSpPr>
      <dsp:spPr>
        <a:xfrm>
          <a:off x="0" y="378071"/>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Para mudar o mundo! – Arte como acontecimento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378071"/>
        <a:ext cx="5251700" cy="377749"/>
      </dsp:txXfrm>
    </dsp:sp>
    <dsp:sp modelId="{9E1120F3-A8D7-485C-9B95-A8A9F9AF26B8}">
      <dsp:nvSpPr>
        <dsp:cNvPr id="0" name=""/>
        <dsp:cNvSpPr/>
      </dsp:nvSpPr>
      <dsp:spPr>
        <a:xfrm>
          <a:off x="0" y="755820"/>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1EC1AD-7A3F-493C-9EBA-A2F2AB999533}">
      <dsp:nvSpPr>
        <dsp:cNvPr id="0" name=""/>
        <dsp:cNvSpPr/>
      </dsp:nvSpPr>
      <dsp:spPr>
        <a:xfrm>
          <a:off x="0" y="755820"/>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Para mudar o mundo! – O acontecimento teatral</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755820"/>
        <a:ext cx="5251700" cy="377749"/>
      </dsp:txXfrm>
    </dsp:sp>
    <dsp:sp modelId="{F9A72D2D-5366-420F-B6D3-784019001CE8}">
      <dsp:nvSpPr>
        <dsp:cNvPr id="0" name=""/>
        <dsp:cNvSpPr/>
      </dsp:nvSpPr>
      <dsp:spPr>
        <a:xfrm>
          <a:off x="0" y="1133569"/>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704FC7-C590-4B92-B96D-B1120756762D}">
      <dsp:nvSpPr>
        <dsp:cNvPr id="0" name=""/>
        <dsp:cNvSpPr/>
      </dsp:nvSpPr>
      <dsp:spPr>
        <a:xfrm>
          <a:off x="0" y="1133569"/>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Teatro – Criar e mostrar</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133569"/>
        <a:ext cx="5251700" cy="377749"/>
      </dsp:txXfrm>
    </dsp:sp>
    <dsp:sp modelId="{6396CA8A-AD25-4DE2-B302-D151A92575C4}">
      <dsp:nvSpPr>
        <dsp:cNvPr id="0" name=""/>
        <dsp:cNvSpPr/>
      </dsp:nvSpPr>
      <dsp:spPr>
        <a:xfrm>
          <a:off x="0" y="1511319"/>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CF4A4C-6A39-4EAA-86ED-3F69AF11DB6E}">
      <dsp:nvSpPr>
        <dsp:cNvPr id="0" name=""/>
        <dsp:cNvSpPr/>
      </dsp:nvSpPr>
      <dsp:spPr>
        <a:xfrm>
          <a:off x="0" y="1511319"/>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Mostrar a arte – Arte e público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511319"/>
        <a:ext cx="5251700" cy="377749"/>
      </dsp:txXfrm>
    </dsp:sp>
    <dsp:sp modelId="{4187895D-A884-40EF-AD64-545699DE879E}">
      <dsp:nvSpPr>
        <dsp:cNvPr id="0" name=""/>
        <dsp:cNvSpPr/>
      </dsp:nvSpPr>
      <dsp:spPr>
        <a:xfrm>
          <a:off x="0" y="1889068"/>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745938-2854-4016-A207-3C2D0144320C}">
      <dsp:nvSpPr>
        <dsp:cNvPr id="0" name=""/>
        <dsp:cNvSpPr/>
      </dsp:nvSpPr>
      <dsp:spPr>
        <a:xfrm>
          <a:off x="0" y="1889068"/>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Mostrar a arte – Festival animado!</a:t>
          </a:r>
          <a:endParaRPr lang="pt-BR" sz="1600" i="0" kern="1200" noProof="0" dirty="0">
            <a:latin typeface="Roboto" panose="02000000000000000000" pitchFamily="2" charset="0"/>
            <a:ea typeface="Roboto" panose="02000000000000000000" pitchFamily="2" charset="0"/>
            <a:cs typeface="Roboto" panose="02000000000000000000" pitchFamily="2" charset="0"/>
          </a:endParaRPr>
        </a:p>
      </dsp:txBody>
      <dsp:txXfrm>
        <a:off x="0" y="1889068"/>
        <a:ext cx="5251700" cy="377749"/>
      </dsp:txXfrm>
    </dsp:sp>
    <dsp:sp modelId="{A4DA2235-496D-41D8-B46F-E0F42CE521D0}">
      <dsp:nvSpPr>
        <dsp:cNvPr id="0" name=""/>
        <dsp:cNvSpPr/>
      </dsp:nvSpPr>
      <dsp:spPr>
        <a:xfrm>
          <a:off x="0" y="2266817"/>
          <a:ext cx="52517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CC23D0-5DD7-4E9A-A468-B3F4CA5D2FDF}">
      <dsp:nvSpPr>
        <dsp:cNvPr id="0" name=""/>
        <dsp:cNvSpPr/>
      </dsp:nvSpPr>
      <dsp:spPr>
        <a:xfrm>
          <a:off x="0" y="2266817"/>
          <a:ext cx="5251700" cy="37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i="0" kern="1200" noProof="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 action="ppaction://hlinksldjump"/>
            </a:rPr>
            <a:t>Artes integradas – Animação</a:t>
          </a:r>
          <a:r>
            <a:rPr lang="pt-BR" sz="1600" i="0" kern="1200" noProof="0" dirty="0">
              <a:latin typeface="Roboto" panose="02000000000000000000" pitchFamily="2" charset="0"/>
              <a:ea typeface="Roboto" panose="02000000000000000000" pitchFamily="2" charset="0"/>
              <a:cs typeface="Roboto" panose="02000000000000000000" pitchFamily="2" charset="0"/>
            </a:rPr>
            <a:t> </a:t>
          </a:r>
        </a:p>
      </dsp:txBody>
      <dsp:txXfrm>
        <a:off x="0" y="2266817"/>
        <a:ext cx="5251700" cy="3777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C01AA537-8141-4672-BEDA-B33592DC5019}" type="datetimeFigureOut">
              <a:rPr lang="pt-BR" smtClean="0"/>
              <a:t>22/06/2023</a:t>
            </a:fld>
            <a:endParaRPr lang="pt-BR"/>
          </a:p>
        </p:txBody>
      </p:sp>
      <p:sp>
        <p:nvSpPr>
          <p:cNvPr id="4" name="Espaço Reservado para Imagem de Slide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E24720DB-F001-4A7F-B1AE-E369E3CC8B71}" type="slidenum">
              <a:rPr lang="pt-BR" smtClean="0"/>
              <a:t>‹nº›</a:t>
            </a:fld>
            <a:endParaRPr lang="pt-BR"/>
          </a:p>
        </p:txBody>
      </p:sp>
    </p:spTree>
    <p:extLst>
      <p:ext uri="{BB962C8B-B14F-4D97-AF65-F5344CB8AC3E}">
        <p14:creationId xmlns:p14="http://schemas.microsoft.com/office/powerpoint/2010/main" val="197046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228C2CCC-5D24-4E92-9971-F8C25A2E1B96}" type="datetime1">
              <a:rPr lang="en-US" smtClean="0"/>
              <a:t>6/22/2023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11595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B440B07C-BE04-4248-8A8A-28C3EED8320D}" type="datetime1">
              <a:rPr lang="en-US" smtClean="0"/>
              <a:t>6/22/2023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27271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F1D3B0B6-AD82-428A-A44E-2585C366EC57}" type="datetime1">
              <a:rPr lang="en-US" smtClean="0"/>
              <a:t>6/22/2023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01552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5C0A33E7-D5D0-47EE-8BD0-CBDCDBE3257B}" type="datetime1">
              <a:rPr lang="en-US" smtClean="0"/>
              <a:t>6/22/2023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COMPONENTE | 6º ANO</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941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A689DD10-B4B2-47EC-8A6F-30DDACEE23E9}" type="datetime1">
              <a:rPr lang="en-US" smtClean="0"/>
              <a:t>6/22/2023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941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E9980C5C-9395-4276-924B-D650BE76B8E5}" type="datetime1">
              <a:rPr lang="en-US" smtClean="0"/>
              <a:t>6/22/2023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COMPONENTE | 8º ANO</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429253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C481214-A5A6-4881-8D88-89FAAB5D92E9}" type="datetime1">
              <a:rPr lang="en-US" smtClean="0"/>
              <a:t>6/22/2023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235278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6B3AC49-3FBB-4FAF-A36E-07B16139F550}" type="datetime1">
              <a:rPr lang="en-US" smtClean="0"/>
              <a:t>6/22/2023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COMPONENTE | 8º ANO</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21750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1FD78383-8B8F-47E8-9E36-7858680BCCC4}" type="datetime1">
              <a:rPr lang="en-US" smtClean="0"/>
              <a:t>6/22/2023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COMPONENTE | 8º ANO</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78754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AE856896-5AF7-4890-8956-8EC4D037AE3E}" type="datetime1">
              <a:rPr lang="en-US" smtClean="0"/>
              <a:t>6/22/2023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COMPONENTE | 8º ANO</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353135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2140E0B7-BBE5-44B6-946D-B0DB6B80F951}" type="datetime1">
              <a:rPr lang="en-US" smtClean="0"/>
              <a:t>6/22/2023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18878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E21945AC-A94A-48F6-9831-BAB660B3B758}" type="datetime1">
              <a:rPr lang="en-US" smtClean="0"/>
              <a:t>6/22/2023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COMPONENTE | 8º ANO</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‹nº›</a:t>
            </a:fld>
            <a:endParaRPr lang="en-US"/>
          </a:p>
        </p:txBody>
      </p:sp>
    </p:spTree>
    <p:extLst>
      <p:ext uri="{BB962C8B-B14F-4D97-AF65-F5344CB8AC3E}">
        <p14:creationId xmlns:p14="http://schemas.microsoft.com/office/powerpoint/2010/main" val="16696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E5019A89-EDC0-40E7-86FA-24AA4929E1C3}" type="datetime1">
              <a:rPr lang="en-US" smtClean="0"/>
              <a:t>6/22/2023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r>
              <a:rPr lang="en-US"/>
              <a:t>COMPONENTE | 8º ANO</a:t>
            </a:r>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13273861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3964DCA0-447E-44B4-B8C2-00243CF51B3E}" type="datetime1">
              <a:rPr lang="en-US" smtClean="0"/>
              <a:t>6/22/2023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r>
              <a:rPr lang="en-US"/>
              <a:t>COMPONENTE | 6º ANO</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‹nº›</a:t>
            </a:fld>
            <a:endParaRPr lang="en-US"/>
          </a:p>
        </p:txBody>
      </p:sp>
    </p:spTree>
    <p:extLst>
      <p:ext uri="{BB962C8B-B14F-4D97-AF65-F5344CB8AC3E}">
        <p14:creationId xmlns:p14="http://schemas.microsoft.com/office/powerpoint/2010/main" val="1327386128"/>
      </p:ext>
    </p:extLst>
  </p:cSld>
  <p:clrMap bg1="lt1" tx1="dk1" bg2="lt2" tx2="dk2" accent1="accent1" accent2="accent2" accent3="accent3" accent4="accent4" accent5="accent5" accent6="accent6" hlink="hlink" folHlink="folHlink"/>
  <p:sldLayoutIdLst>
    <p:sldLayoutId id="2147483738" r:id="rId1"/>
  </p:sldLayoutIdLst>
  <p:hf hd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85303E-1D59-4477-A849-22C7FEACD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ítulo 1">
            <a:extLst>
              <a:ext uri="{FF2B5EF4-FFF2-40B4-BE49-F238E27FC236}">
                <a16:creationId xmlns:a16="http://schemas.microsoft.com/office/drawing/2014/main" id="{A53F7CD6-F5DE-15AB-C2A0-E9819BD0DF8D}"/>
              </a:ext>
            </a:extLst>
          </p:cNvPr>
          <p:cNvSpPr>
            <a:spLocks noGrp="1" noRot="1" noMove="1" noResize="1" noEditPoints="1" noAdjustHandles="1" noChangeArrowheads="1" noChangeShapeType="1"/>
          </p:cNvSpPr>
          <p:nvPr>
            <p:ph type="ctrTitle"/>
          </p:nvPr>
        </p:nvSpPr>
        <p:spPr>
          <a:xfrm>
            <a:off x="612648" y="557783"/>
            <a:ext cx="4014770" cy="3130807"/>
          </a:xfrm>
        </p:spPr>
        <p:txBody>
          <a:bodyPr>
            <a:normAutofit/>
          </a:bodyPr>
          <a:lstStyle/>
          <a:p>
            <a:r>
              <a:rPr lang="pt-BR" sz="10000">
                <a:solidFill>
                  <a:schemeClr val="bg1"/>
                </a:solidFill>
              </a:rPr>
              <a:t>ARTE</a:t>
            </a:r>
            <a:endParaRPr lang="pt-BR" sz="10000" dirty="0">
              <a:solidFill>
                <a:schemeClr val="bg1"/>
              </a:solidFill>
            </a:endParaRPr>
          </a:p>
        </p:txBody>
      </p:sp>
      <p:sp>
        <p:nvSpPr>
          <p:cNvPr id="3" name="Subtítulo 2">
            <a:extLst>
              <a:ext uri="{FF2B5EF4-FFF2-40B4-BE49-F238E27FC236}">
                <a16:creationId xmlns:a16="http://schemas.microsoft.com/office/drawing/2014/main" id="{21F2016A-1D7E-7ACB-251A-54843AFB4C9E}"/>
              </a:ext>
            </a:extLst>
          </p:cNvPr>
          <p:cNvSpPr>
            <a:spLocks noGrp="1" noRot="1" noMove="1" noResize="1" noEditPoints="1" noAdjustHandles="1" noChangeArrowheads="1" noChangeShapeType="1"/>
          </p:cNvSpPr>
          <p:nvPr>
            <p:ph type="subTitle" idx="1"/>
          </p:nvPr>
        </p:nvSpPr>
        <p:spPr>
          <a:xfrm>
            <a:off x="612648" y="3902206"/>
            <a:ext cx="4014770" cy="2240529"/>
          </a:xfrm>
        </p:spPr>
        <p:txBody>
          <a:bodyPr>
            <a:normAutofit/>
          </a:bodyPr>
          <a:lstStyle/>
          <a:p>
            <a:r>
              <a:rPr lang="pt-BR">
                <a:solidFill>
                  <a:schemeClr val="bg1"/>
                </a:solidFill>
                <a:latin typeface="Roboto" panose="02000000000000000000" pitchFamily="2" charset="0"/>
                <a:ea typeface="Roboto" panose="02000000000000000000" pitchFamily="2" charset="0"/>
                <a:cs typeface="Roboto" panose="02000000000000000000" pitchFamily="2" charset="0"/>
              </a:rPr>
              <a:t>8</a:t>
            </a:r>
            <a:r>
              <a:rPr lang="pt-BR" u="sng" baseline="30000">
                <a:solidFill>
                  <a:schemeClr val="bg1"/>
                </a:solidFill>
                <a:latin typeface="Roboto" panose="02000000000000000000" pitchFamily="2" charset="0"/>
                <a:ea typeface="Roboto" panose="02000000000000000000" pitchFamily="2" charset="0"/>
                <a:cs typeface="Roboto" panose="02000000000000000000" pitchFamily="2" charset="0"/>
              </a:rPr>
              <a:t>o</a:t>
            </a:r>
            <a:r>
              <a:rPr lang="pt-BR">
                <a:solidFill>
                  <a:schemeClr val="bg1"/>
                </a:solidFill>
                <a:latin typeface="Roboto" panose="02000000000000000000" pitchFamily="2" charset="0"/>
                <a:ea typeface="Roboto" panose="02000000000000000000" pitchFamily="2" charset="0"/>
                <a:cs typeface="Roboto" panose="02000000000000000000" pitchFamily="2" charset="0"/>
              </a:rPr>
              <a:t> ANO</a:t>
            </a:r>
          </a:p>
          <a:p>
            <a:r>
              <a:rPr lang="pt-BR">
                <a:solidFill>
                  <a:schemeClr val="bg1"/>
                </a:solidFill>
                <a:latin typeface="Roboto" panose="02000000000000000000" pitchFamily="2" charset="0"/>
                <a:ea typeface="Roboto" panose="02000000000000000000" pitchFamily="2" charset="0"/>
                <a:cs typeface="Roboto" panose="02000000000000000000" pitchFamily="2" charset="0"/>
              </a:rPr>
              <a:t>APOIO PARA AULAS E ESTUDOS</a:t>
            </a:r>
            <a:endParaRPr lang="pt-B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6" name="Picture 3">
            <a:extLst>
              <a:ext uri="{FF2B5EF4-FFF2-40B4-BE49-F238E27FC236}">
                <a16:creationId xmlns:a16="http://schemas.microsoft.com/office/drawing/2014/main" id="{5C4646C8-3366-8D16-8216-71CD87F9F689}"/>
              </a:ext>
            </a:extLst>
          </p:cNvPr>
          <p:cNvPicPr>
            <a:picLocks noGrp="1" noRot="1" noChangeAspect="1" noMove="1" noResize="1" noEditPoints="1" noAdjustHandles="1" noChangeArrowheads="1" noChangeShapeType="1" noCrop="1"/>
          </p:cNvPicPr>
          <p:nvPr/>
        </p:nvPicPr>
        <p:blipFill rotWithShape="1">
          <a:blip r:embed="rId2">
            <a:duotone>
              <a:schemeClr val="accent4">
                <a:shade val="45000"/>
                <a:satMod val="135000"/>
              </a:schemeClr>
              <a:prstClr val="white"/>
            </a:duotone>
          </a:blip>
          <a:srcRect l="7985" r="19735" b="-1"/>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35863980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descr="Imagem digital fictícia de campo com grama&#10;&#10;Descrição gerada automaticamente com confiança baixa">
            <a:extLst>
              <a:ext uri="{FF2B5EF4-FFF2-40B4-BE49-F238E27FC236}">
                <a16:creationId xmlns:a16="http://schemas.microsoft.com/office/drawing/2014/main" id="{5F532E09-D2B9-61F7-0323-42985F30A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07680"/>
          </a:xfrm>
          <a:prstGeom prst="rect">
            <a:avLst/>
          </a:prstGeom>
        </p:spPr>
      </p:pic>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10</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9" name="CaixaDeTexto 8">
            <a:extLst>
              <a:ext uri="{FF2B5EF4-FFF2-40B4-BE49-F238E27FC236}">
                <a16:creationId xmlns:a16="http://schemas.microsoft.com/office/drawing/2014/main" id="{BD422E4E-7EEB-A675-81EC-00A7B4DF22FA}"/>
              </a:ext>
            </a:extLst>
          </p:cNvPr>
          <p:cNvSpPr txBox="1"/>
          <p:nvPr/>
        </p:nvSpPr>
        <p:spPr>
          <a:xfrm rot="16200000">
            <a:off x="10199557" y="1923761"/>
            <a:ext cx="3380512" cy="24622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LEWIS MULATERO/GETTY IMAGES/©</a:t>
            </a:r>
          </a:p>
          <a:p>
            <a:pPr algn="r"/>
            <a:r>
              <a:rPr lang="en-US" sz="800" b="0" i="0" u="none" strike="noStrike" baseline="0" dirty="0">
                <a:solidFill>
                  <a:srgbClr val="2F2F2E"/>
                </a:solidFill>
                <a:latin typeface="Roboto" panose="02000000000000000000" pitchFamily="2" charset="0"/>
                <a:ea typeface="Roboto" panose="02000000000000000000" pitchFamily="2" charset="0"/>
              </a:rPr>
              <a:t>KAPOOR, ANISH/AUTVIS, BRASIL, 2022</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23" name="Espaço Reservado para Conteúdo 2">
            <a:extLst>
              <a:ext uri="{FF2B5EF4-FFF2-40B4-BE49-F238E27FC236}">
                <a16:creationId xmlns:a16="http://schemas.microsoft.com/office/drawing/2014/main" id="{BF1B6055-9055-EA78-B3AB-59113D82F464}"/>
              </a:ext>
            </a:extLst>
          </p:cNvPr>
          <p:cNvSpPr txBox="1">
            <a:spLocks/>
          </p:cNvSpPr>
          <p:nvPr/>
        </p:nvSpPr>
        <p:spPr>
          <a:xfrm>
            <a:off x="0" y="-1"/>
            <a:ext cx="4849091" cy="1662546"/>
          </a:xfrm>
          <a:prstGeom prst="rect">
            <a:avLst/>
          </a:prstGeom>
          <a:solidFill>
            <a:schemeClr val="accent4">
              <a:alpha val="70000"/>
            </a:schemeClr>
          </a:solidFill>
          <a:ln>
            <a:noFill/>
          </a:ln>
        </p:spPr>
        <p:txBody>
          <a:bodyPr vert="horz" lIns="91440" tIns="45720" rIns="91440" bIns="45720" rtlCol="0" anchor="ctr">
            <a:noAutofit/>
          </a:bodyPr>
          <a:lstStyle>
            <a:defPPr>
              <a:defRPr lang="pt-BR"/>
            </a:defPPr>
            <a:lvl1pPr indent="457200" algn="just">
              <a:lnSpc>
                <a:spcPct val="110000"/>
              </a:lnSpc>
              <a:spcBef>
                <a:spcPts val="6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b="1" dirty="0"/>
              <a:t>Desmembramento, </a:t>
            </a:r>
            <a:r>
              <a:rPr lang="pt-BR" b="1" i="1" dirty="0"/>
              <a:t>site</a:t>
            </a:r>
            <a:r>
              <a:rPr lang="pt-BR" b="1" dirty="0"/>
              <a:t> 1</a:t>
            </a:r>
            <a:r>
              <a:rPr lang="pt-BR" dirty="0"/>
              <a:t> (2003), do artista e arquiteto indo-britânico </a:t>
            </a:r>
            <a:r>
              <a:rPr lang="pt-BR" dirty="0" err="1"/>
              <a:t>Anish</a:t>
            </a:r>
            <a:r>
              <a:rPr lang="pt-BR" dirty="0"/>
              <a:t> </a:t>
            </a:r>
            <a:r>
              <a:rPr lang="pt-BR" dirty="0" err="1"/>
              <a:t>Kapoor</a:t>
            </a:r>
            <a:r>
              <a:rPr lang="pt-BR" dirty="0"/>
              <a:t> (1954-). Escultura localizada no Gibbs </a:t>
            </a:r>
            <a:r>
              <a:rPr lang="pt-BR" dirty="0" err="1"/>
              <a:t>Farm</a:t>
            </a:r>
            <a:r>
              <a:rPr lang="pt-BR" dirty="0"/>
              <a:t>, ao norte da cidade de Auckland (Nova Zelândia).</a:t>
            </a:r>
          </a:p>
        </p:txBody>
      </p:sp>
    </p:spTree>
    <p:extLst>
      <p:ext uri="{BB962C8B-B14F-4D97-AF65-F5344CB8AC3E}">
        <p14:creationId xmlns:p14="http://schemas.microsoft.com/office/powerpoint/2010/main" val="325859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Para mudar o mundo!</a:t>
            </a:r>
            <a:br>
              <a:rPr lang="pt-BR" sz="3600" b="1" dirty="0">
                <a:solidFill>
                  <a:schemeClr val="accent4"/>
                </a:solidFill>
              </a:rPr>
            </a:br>
            <a:r>
              <a:rPr lang="pt-BR" sz="2400" dirty="0">
                <a:solidFill>
                  <a:schemeClr val="accent4"/>
                </a:solidFill>
              </a:rPr>
              <a:t>Arte como acontecimento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11</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6677382" y="4968280"/>
            <a:ext cx="5341467" cy="1057588"/>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O </a:t>
            </a:r>
            <a:r>
              <a:rPr lang="pt-BR" b="1" dirty="0" err="1"/>
              <a:t>Spiral</a:t>
            </a:r>
            <a:r>
              <a:rPr lang="pt-BR" b="1" dirty="0"/>
              <a:t> </a:t>
            </a:r>
            <a:r>
              <a:rPr lang="pt-BR" b="1" dirty="0" err="1"/>
              <a:t>Jetty</a:t>
            </a:r>
            <a:r>
              <a:rPr lang="pt-BR" b="1" dirty="0"/>
              <a:t> </a:t>
            </a:r>
            <a:r>
              <a:rPr lang="pt-BR" dirty="0"/>
              <a:t>(</a:t>
            </a:r>
            <a:r>
              <a:rPr lang="pt-BR" b="1" dirty="0"/>
              <a:t>Píer espiral</a:t>
            </a:r>
            <a:r>
              <a:rPr lang="pt-BR" dirty="0"/>
              <a:t>, em português), maior criação do artista estadunidense Robert </a:t>
            </a:r>
            <a:r>
              <a:rPr lang="pt-BR" dirty="0" err="1"/>
              <a:t>Smithson</a:t>
            </a:r>
            <a:r>
              <a:rPr lang="pt-BR" dirty="0"/>
              <a:t> (1938-1973), foi instalado em 1970 na margem do Grande Lago Salgado, no estado de Utah (Estados Unidos). Fotografia de 2013.</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2" y="1751889"/>
            <a:ext cx="5160413" cy="4756866"/>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30000"/>
              </a:lnSpc>
            </a:pPr>
            <a:r>
              <a:rPr lang="pt-BR" dirty="0"/>
              <a:t>O </a:t>
            </a:r>
            <a:r>
              <a:rPr lang="pt-BR" b="1" dirty="0"/>
              <a:t>Píer espiral </a:t>
            </a:r>
            <a:r>
              <a:rPr lang="pt-BR" dirty="0"/>
              <a:t>é uma obra de grandes proporções, pois o artista Robert </a:t>
            </a:r>
            <a:r>
              <a:rPr lang="pt-BR" dirty="0" err="1"/>
              <a:t>Smithson</a:t>
            </a:r>
            <a:r>
              <a:rPr lang="pt-BR" dirty="0"/>
              <a:t> interveio no meio ambiente do Grande Lago Salgado (Estados Unidos), fazendo mudanças na natureza. Várias pessoas participaram do deslocamento de elementos para formar uma espiral em sentido anti-horário de 460 metros de comprimento e 4,6 metros de largura. </a:t>
            </a:r>
          </a:p>
          <a:p>
            <a:pPr>
              <a:lnSpc>
                <a:spcPct val="130000"/>
              </a:lnSpc>
            </a:pPr>
            <a:r>
              <a:rPr lang="pt-BR" dirty="0"/>
              <a:t>Essa </a:t>
            </a:r>
            <a:r>
              <a:rPr lang="pt-BR" i="1" dirty="0" err="1"/>
              <a:t>land</a:t>
            </a:r>
            <a:r>
              <a:rPr lang="pt-BR" i="1" dirty="0"/>
              <a:t> </a:t>
            </a:r>
            <a:r>
              <a:rPr lang="pt-BR" i="1" dirty="0" err="1"/>
              <a:t>art</a:t>
            </a:r>
            <a:r>
              <a:rPr lang="pt-BR" dirty="0"/>
              <a:t> criada por Robert </a:t>
            </a:r>
            <a:r>
              <a:rPr lang="pt-BR" dirty="0" err="1"/>
              <a:t>Smithson</a:t>
            </a:r>
            <a:r>
              <a:rPr lang="pt-BR" dirty="0"/>
              <a:t> foi produzida para fazer mudanças na natureza com elementos naturais. Essas intervenções podem ser temporárias, efêmeras ou durar mais tempo.</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665582" y="1868594"/>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ALAMY/FOTOARENA</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descr="Pessoas andando na areia da praia&#10;&#10;Descrição gerada automaticamente">
            <a:extLst>
              <a:ext uri="{FF2B5EF4-FFF2-40B4-BE49-F238E27FC236}">
                <a16:creationId xmlns:a16="http://schemas.microsoft.com/office/drawing/2014/main" id="{3B6B9FFB-7259-1583-A216-DAAA7C5FF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31" y="2012832"/>
            <a:ext cx="5687767" cy="294195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209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Para mudar o mundo!</a:t>
            </a:r>
            <a:br>
              <a:rPr lang="pt-BR" sz="3600" b="1" dirty="0">
                <a:solidFill>
                  <a:schemeClr val="accent4"/>
                </a:solidFill>
              </a:rPr>
            </a:br>
            <a:r>
              <a:rPr lang="pt-BR" sz="2400" dirty="0">
                <a:solidFill>
                  <a:schemeClr val="accent4"/>
                </a:solidFill>
              </a:rPr>
              <a:t>Arte como acontecimento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12</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996774" y="4731003"/>
            <a:ext cx="4281808" cy="1057588"/>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dirty="0"/>
              <a:t>Cena de projeção da dupla de artistas visuais VJ Suave durante o 17</a:t>
            </a:r>
            <a:r>
              <a:rPr lang="pt-BR" u="sng" baseline="30000" dirty="0"/>
              <a:t>o</a:t>
            </a:r>
            <a:r>
              <a:rPr lang="pt-BR" dirty="0"/>
              <a:t> Festival Cultura Inglesa no Museu da Imagem e do Som (MIS), em São Paulo (SP). Fotografia de 2013.</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6410237" y="1535638"/>
            <a:ext cx="5172163" cy="3654321"/>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Arte e tecnologia podem provocar reflexões, gerar mudanças de comportamento e expandir a visão de mundo das pessoas, mesmo sendo criações efêmeras.</a:t>
            </a:r>
          </a:p>
          <a:p>
            <a:r>
              <a:rPr lang="pt-BR" dirty="0"/>
              <a:t>A imagem ao lado mostra a projeção de um trabalho da dupla VJ Suave, composta pela argentina Ceci </a:t>
            </a:r>
            <a:r>
              <a:rPr lang="pt-BR" dirty="0" err="1"/>
              <a:t>Soloaga</a:t>
            </a:r>
            <a:r>
              <a:rPr lang="pt-BR" dirty="0"/>
              <a:t> e pelo brasileiro Ygor </a:t>
            </a:r>
            <a:r>
              <a:rPr lang="pt-BR" dirty="0" err="1"/>
              <a:t>Marotta</a:t>
            </a:r>
            <a:r>
              <a:rPr lang="pt-BR" dirty="0"/>
              <a:t>, que explora as linguagens da animação, do </a:t>
            </a:r>
            <a:r>
              <a:rPr lang="pt-BR" b="1" dirty="0"/>
              <a:t>grafite digital</a:t>
            </a:r>
            <a:r>
              <a:rPr lang="pt-BR" dirty="0"/>
              <a:t> e das intervenções urbanas.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1172906" y="1885125"/>
            <a:ext cx="43532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VJ SUAVE</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9" name="Imagem 8">
            <a:extLst>
              <a:ext uri="{FF2B5EF4-FFF2-40B4-BE49-F238E27FC236}">
                <a16:creationId xmlns:a16="http://schemas.microsoft.com/office/drawing/2014/main" id="{776101AC-5BFD-AEEE-F0EE-D640DF3F0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10" y="2028980"/>
            <a:ext cx="5102890" cy="2639660"/>
          </a:xfrm>
          <a:prstGeom prst="rect">
            <a:avLst/>
          </a:prstGeom>
          <a:effectLst>
            <a:outerShdw blurRad="50800" dist="38100" dir="2700000" algn="tl" rotWithShape="0">
              <a:prstClr val="black">
                <a:alpha val="40000"/>
              </a:prstClr>
            </a:outerShdw>
          </a:effectLst>
        </p:spPr>
      </p:pic>
      <p:sp>
        <p:nvSpPr>
          <p:cNvPr id="10" name="Espaço Reservado para Conteúdo 2">
            <a:extLst>
              <a:ext uri="{FF2B5EF4-FFF2-40B4-BE49-F238E27FC236}">
                <a16:creationId xmlns:a16="http://schemas.microsoft.com/office/drawing/2014/main" id="{90764D45-4D01-32FD-6F00-A099634F2F42}"/>
              </a:ext>
            </a:extLst>
          </p:cNvPr>
          <p:cNvSpPr txBox="1">
            <a:spLocks/>
          </p:cNvSpPr>
          <p:nvPr/>
        </p:nvSpPr>
        <p:spPr>
          <a:xfrm>
            <a:off x="6516731" y="4940440"/>
            <a:ext cx="4959174" cy="1296515"/>
          </a:xfrm>
          <a:prstGeom prst="rect">
            <a:avLst/>
          </a:prstGeom>
          <a:ln>
            <a:solidFill>
              <a:schemeClr val="accent4"/>
            </a:solidFill>
          </a:ln>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30000"/>
              </a:lnSpc>
            </a:pPr>
            <a:r>
              <a:rPr lang="pt-BR" sz="1800" b="1" dirty="0">
                <a:latin typeface="Roboto" panose="02000000000000000000" pitchFamily="2" charset="0"/>
                <a:ea typeface="Roboto" panose="02000000000000000000" pitchFamily="2" charset="0"/>
              </a:rPr>
              <a:t>Grafite digital </a:t>
            </a:r>
            <a:r>
              <a:rPr lang="pt-BR" sz="1800" dirty="0">
                <a:latin typeface="Roboto" panose="02000000000000000000" pitchFamily="2" charset="0"/>
                <a:ea typeface="Roboto" panose="02000000000000000000" pitchFamily="2" charset="0"/>
              </a:rPr>
              <a:t>refere-se a projeções de imagens e animações que dialogam com o grafite, com tecnologia digital.</a:t>
            </a:r>
          </a:p>
        </p:txBody>
      </p:sp>
    </p:spTree>
    <p:extLst>
      <p:ext uri="{BB962C8B-B14F-4D97-AF65-F5344CB8AC3E}">
        <p14:creationId xmlns:p14="http://schemas.microsoft.com/office/powerpoint/2010/main" val="285125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Para mudar o mundo!</a:t>
            </a:r>
            <a:br>
              <a:rPr lang="pt-BR" sz="3600" b="1" dirty="0">
                <a:solidFill>
                  <a:schemeClr val="accent4"/>
                </a:solidFill>
              </a:rPr>
            </a:br>
            <a:r>
              <a:rPr lang="pt-BR" sz="2400" dirty="0">
                <a:solidFill>
                  <a:schemeClr val="accent4"/>
                </a:solidFill>
              </a:rPr>
              <a:t>O acontecimento teatral</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13</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894023" y="5597790"/>
            <a:ext cx="4823202" cy="811367"/>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Cena do espetáculo </a:t>
            </a:r>
            <a:r>
              <a:rPr lang="pt-BR" b="1" dirty="0"/>
              <a:t>Gigantes de ar</a:t>
            </a:r>
            <a:r>
              <a:rPr lang="pt-BR" dirty="0"/>
              <a:t>, da Companhia Pia Fraus. A encenação apresenta tema circense e explora a linguagem  do teatro de animação.</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736644"/>
            <a:ext cx="4947893" cy="3654321"/>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A linguagem teatral é considerada múltipla, porque pode existir em diferentes espaços cênicos e explorar muitas materialidades, além de abranger diferentes gêneros, estilos e formas de se fazer teatro.</a:t>
            </a:r>
          </a:p>
          <a:p>
            <a:r>
              <a:rPr lang="pt-BR" dirty="0"/>
              <a:t>O teatro de animação é um mundo de coisas, gestos e expressões que convida a viver um acontecimento teatral, viajando pelo universo da imaginação.</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520078" y="2100495"/>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PIA FRAUS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8" name="Imagem 7" descr="Grupo de pessoas fantasiadas&#10;&#10;Descrição gerada automaticamente com confiança média">
            <a:extLst>
              <a:ext uri="{FF2B5EF4-FFF2-40B4-BE49-F238E27FC236}">
                <a16:creationId xmlns:a16="http://schemas.microsoft.com/office/drawing/2014/main" id="{71F6D5AC-F9F7-0B9B-3171-5AE85DA75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5" y="2217961"/>
            <a:ext cx="6162675" cy="428625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18912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Teatro</a:t>
            </a:r>
            <a:br>
              <a:rPr lang="pt-BR" sz="3600" b="1" dirty="0">
                <a:solidFill>
                  <a:schemeClr val="accent4"/>
                </a:solidFill>
              </a:rPr>
            </a:br>
            <a:r>
              <a:rPr lang="pt-BR" sz="2400" dirty="0">
                <a:solidFill>
                  <a:schemeClr val="accent4"/>
                </a:solidFill>
              </a:rPr>
              <a:t>Criar e mostrar</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14</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6651053" y="5238571"/>
            <a:ext cx="4823202" cy="1057588"/>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Cena da peça </a:t>
            </a:r>
            <a:r>
              <a:rPr lang="pt-BR" b="1" dirty="0"/>
              <a:t>Círculo das baleias</a:t>
            </a:r>
            <a:r>
              <a:rPr lang="pt-BR" dirty="0"/>
              <a:t>, da</a:t>
            </a:r>
          </a:p>
          <a:p>
            <a:pPr algn="r"/>
            <a:r>
              <a:rPr lang="pt-BR" dirty="0"/>
              <a:t>Companhia Pia Fraus. O espetáculo apresenta</a:t>
            </a:r>
          </a:p>
          <a:p>
            <a:pPr algn="r"/>
            <a:r>
              <a:rPr lang="pt-BR" dirty="0"/>
              <a:t>temas sobre ecologia e, em especial, a vida das</a:t>
            </a:r>
          </a:p>
          <a:p>
            <a:pPr algn="r"/>
            <a:r>
              <a:rPr lang="pt-BR" dirty="0"/>
              <a:t>baleias jubarte.</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770385"/>
            <a:ext cx="5201977" cy="4400542"/>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O teatro de bonecos é um gênero teatral praticado há milhares de anos. Essa linguagem se materializa por meio dos movimentos das mãos e dos corpos de atores e atrizes que manipulam bonecos e objetos.</a:t>
            </a:r>
          </a:p>
          <a:p>
            <a:r>
              <a:rPr lang="pt-BR" dirty="0"/>
              <a:t>A linguagem teatral de bonecos faz parte do “teatro de animação”, forma teatral que inclui vários tipos de objetos, como os bonecos gigantes das festas populares; o teatro com bonecos de fios (marionetes); o teatro com o boneco de vara e o de luva, como os fantoches e o mamulengo (linguagem teatral de bonecos de luva) e o teatro de formas (como as silhuetas no teatro de sombras).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120988" y="1648952"/>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PIA FRAUS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6" name="Imagem 5" descr="Uma imagem contendo segurando, mesa, mulher, homem&#10;&#10;Descrição gerada automaticamente">
            <a:extLst>
              <a:ext uri="{FF2B5EF4-FFF2-40B4-BE49-F238E27FC236}">
                <a16:creationId xmlns:a16="http://schemas.microsoft.com/office/drawing/2014/main" id="{1FD6AE19-7745-908C-B55C-1D6287C13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909" y="1791126"/>
            <a:ext cx="5039491" cy="340094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5175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Foto em preto e branco de grupo de pessoas na frente de uma estátua&#10;&#10;Descrição gerada automaticamente com confiança média">
            <a:extLst>
              <a:ext uri="{FF2B5EF4-FFF2-40B4-BE49-F238E27FC236}">
                <a16:creationId xmlns:a16="http://schemas.microsoft.com/office/drawing/2014/main" id="{93424537-40D2-4BC4-901A-04A503F1E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419112" cy="5394069"/>
          </a:xfrm>
          <a:prstGeom prst="rect">
            <a:avLst/>
          </a:prstGeom>
          <a:effectLst>
            <a:outerShdw blurRad="50800" dist="38100" dir="2700000" algn="tl" rotWithShape="0">
              <a:prstClr val="black">
                <a:alpha val="40000"/>
              </a:prstClr>
            </a:outerShdw>
          </a:effectLst>
        </p:spPr>
      </p:pic>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6096000" y="259635"/>
            <a:ext cx="4592377" cy="1248239"/>
          </a:xfrm>
        </p:spPr>
        <p:txBody>
          <a:bodyPr>
            <a:normAutofit/>
          </a:bodyPr>
          <a:lstStyle/>
          <a:p>
            <a:r>
              <a:rPr lang="pt-BR" sz="3600" b="1" dirty="0">
                <a:solidFill>
                  <a:schemeClr val="accent4"/>
                </a:solidFill>
              </a:rPr>
              <a:t>Mostrar a arte</a:t>
            </a:r>
            <a:br>
              <a:rPr lang="pt-BR" sz="3600" b="1" dirty="0">
                <a:solidFill>
                  <a:schemeClr val="accent4"/>
                </a:solidFill>
              </a:rPr>
            </a:br>
            <a:r>
              <a:rPr lang="pt-BR" sz="2400" dirty="0" err="1">
                <a:solidFill>
                  <a:schemeClr val="accent4"/>
                </a:solidFill>
              </a:rPr>
              <a:t>Arte</a:t>
            </a:r>
            <a:r>
              <a:rPr lang="pt-BR" sz="2400" dirty="0">
                <a:solidFill>
                  <a:schemeClr val="accent4"/>
                </a:solidFill>
              </a:rPr>
              <a:t> e público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15</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205648" y="5431882"/>
            <a:ext cx="5006775" cy="811367"/>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b="1" dirty="0"/>
              <a:t>Little </a:t>
            </a:r>
            <a:r>
              <a:rPr lang="pt-BR" b="1" dirty="0" err="1"/>
              <a:t>Paul’s</a:t>
            </a:r>
            <a:r>
              <a:rPr lang="pt-BR" b="1" dirty="0"/>
              <a:t> </a:t>
            </a:r>
            <a:r>
              <a:rPr lang="pt-BR" b="1" dirty="0" err="1"/>
              <a:t>Christmas</a:t>
            </a:r>
            <a:r>
              <a:rPr lang="pt-BR" b="1" dirty="0"/>
              <a:t> </a:t>
            </a:r>
            <a:r>
              <a:rPr lang="pt-BR" dirty="0"/>
              <a:t>(</a:t>
            </a:r>
            <a:r>
              <a:rPr lang="pt-BR" b="1" dirty="0"/>
              <a:t>O Natal do pequeno Paul</a:t>
            </a:r>
            <a:r>
              <a:rPr lang="pt-BR" dirty="0"/>
              <a:t>, em</a:t>
            </a:r>
          </a:p>
          <a:p>
            <a:r>
              <a:rPr lang="pt-BR" dirty="0"/>
              <a:t>português), 1881, gravura de autoria desconhecida. Nela, uma pessoa projeta imagens em uma superfície.</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6106188" y="1769484"/>
            <a:ext cx="5476212" cy="4400542"/>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O cinema é uma linguagem audiovisual com muitos gêneros e formas. Desenhos eram exibidos utilizando um aparelho chamado “</a:t>
            </a:r>
            <a:r>
              <a:rPr lang="pt-BR" dirty="0" err="1"/>
              <a:t>epidascópio</a:t>
            </a:r>
            <a:r>
              <a:rPr lang="pt-BR" dirty="0"/>
              <a:t>”, também conhecido como “lanterna mágica”. Trata-se de um tipo de projetor de imagens inventado no século XVII. Com a popularização desse aparelho, salas para a exibição de desenhos com narrativas visuais de histórias surgiram em várias partes do mundo. Assim nasceu o cinema de animação, que atualmente pode ser visto em telas de televisores e celulares, em exibições em salas de cinema ou em Eventos em as seções dos cineclubes.</a:t>
            </a:r>
          </a:p>
        </p:txBody>
      </p:sp>
      <p:sp>
        <p:nvSpPr>
          <p:cNvPr id="30" name="CaixaDeTexto 29">
            <a:extLst>
              <a:ext uri="{FF2B5EF4-FFF2-40B4-BE49-F238E27FC236}">
                <a16:creationId xmlns:a16="http://schemas.microsoft.com/office/drawing/2014/main" id="{A4F27964-EFE8-8E6E-EAD6-1AF162CAE14D}"/>
              </a:ext>
            </a:extLst>
          </p:cNvPr>
          <p:cNvSpPr txBox="1"/>
          <p:nvPr/>
        </p:nvSpPr>
        <p:spPr>
          <a:xfrm rot="16200000">
            <a:off x="3304034" y="2241637"/>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FINE ART IMAGES/HERITAGE IMAGES/GETTY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3119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Mostrar a arte</a:t>
            </a:r>
            <a:br>
              <a:rPr lang="pt-BR" sz="3600" b="1" dirty="0">
                <a:solidFill>
                  <a:schemeClr val="accent4"/>
                </a:solidFill>
              </a:rPr>
            </a:br>
            <a:r>
              <a:rPr lang="pt-BR" sz="2400" dirty="0">
                <a:solidFill>
                  <a:schemeClr val="accent4"/>
                </a:solidFill>
              </a:rPr>
              <a:t>Arte e público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16</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7812617" y="4160215"/>
            <a:ext cx="4214473"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Vista da exposição </a:t>
            </a:r>
            <a:r>
              <a:rPr lang="pt-BR" b="1" dirty="0"/>
              <a:t>O mundo de Tim Burton</a:t>
            </a:r>
            <a:r>
              <a:rPr lang="pt-BR" dirty="0"/>
              <a:t>, em Xangai (China), 2016.</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770385"/>
            <a:ext cx="4897177" cy="4400542"/>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Há muitas maneiras de aproximar o público da arte: por meio de uma exposição, um show, um concerto, um festival, uma mostra de arte ou mesmo por mídias digitais. </a:t>
            </a:r>
          </a:p>
          <a:p>
            <a:r>
              <a:rPr lang="pt-BR" dirty="0"/>
              <a:t>A experiência do contato com a arte é tão importante que existe até uma área do conhecimento dedicada a pensar no espaço e na relação entre arte e público: a </a:t>
            </a:r>
            <a:r>
              <a:rPr lang="pt-BR" dirty="0" err="1"/>
              <a:t>Expografia</a:t>
            </a:r>
            <a:r>
              <a:rPr lang="pt-BR" dirty="0"/>
              <a:t>. Quando se realiza um estudo de </a:t>
            </a:r>
            <a:r>
              <a:rPr lang="pt-BR" dirty="0" err="1"/>
              <a:t>expografia</a:t>
            </a:r>
            <a:r>
              <a:rPr lang="pt-BR" dirty="0"/>
              <a:t>, considera-se o conceito da exposição, a ambientação, a cenografia, quais serão e onde estarão os textos mediadores, as cores das paredes, a iluminação, entre outros aspectos.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6254496" y="125551"/>
            <a:ext cx="43532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MARCIO MACHADO/GETTY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descr="Uma imagem contendo mesa, edifício, quarto, vivendo&#10;&#10;Descrição gerada automaticamente">
            <a:extLst>
              <a:ext uri="{FF2B5EF4-FFF2-40B4-BE49-F238E27FC236}">
                <a16:creationId xmlns:a16="http://schemas.microsoft.com/office/drawing/2014/main" id="{DF3E5C7D-ADE2-2B01-CFB5-D1F861B1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496" y="259635"/>
            <a:ext cx="5937504" cy="3845325"/>
          </a:xfrm>
          <a:prstGeom prst="rect">
            <a:avLst/>
          </a:prstGeom>
          <a:effectLst>
            <a:outerShdw blurRad="50800" dist="38100" dir="8100000" algn="tr" rotWithShape="0">
              <a:prstClr val="black">
                <a:alpha val="40000"/>
              </a:prstClr>
            </a:outerShdw>
          </a:effectLst>
        </p:spPr>
      </p:pic>
      <p:sp>
        <p:nvSpPr>
          <p:cNvPr id="8" name="CaixaDeTexto 7">
            <a:extLst>
              <a:ext uri="{FF2B5EF4-FFF2-40B4-BE49-F238E27FC236}">
                <a16:creationId xmlns:a16="http://schemas.microsoft.com/office/drawing/2014/main" id="{54E7663A-50D7-034A-DD3C-A4EFA938BF98}"/>
              </a:ext>
            </a:extLst>
          </p:cNvPr>
          <p:cNvSpPr txBox="1"/>
          <p:nvPr/>
        </p:nvSpPr>
        <p:spPr>
          <a:xfrm>
            <a:off x="6254496" y="5063189"/>
            <a:ext cx="5327904" cy="987963"/>
          </a:xfrm>
          <a:prstGeom prst="rect">
            <a:avLst/>
          </a:prstGeom>
          <a:noFill/>
        </p:spPr>
        <p:txBody>
          <a:bodyPr wrap="square" rtlCol="0">
            <a:spAutoFit/>
          </a:bodyPr>
          <a:lstStyle/>
          <a:p>
            <a:pPr indent="457200" algn="just">
              <a:lnSpc>
                <a:spcPct val="110000"/>
              </a:lnSpc>
              <a:spcBef>
                <a:spcPts val="1000"/>
              </a:spcBef>
              <a:buClr>
                <a:schemeClr val="accent5"/>
              </a:buClr>
            </a:pPr>
            <a:r>
              <a:rPr lang="pt-BR" dirty="0">
                <a:latin typeface="Roboto" panose="02000000000000000000" pitchFamily="2" charset="0"/>
                <a:ea typeface="Roboto" panose="02000000000000000000" pitchFamily="2" charset="0"/>
              </a:rPr>
              <a:t>A </a:t>
            </a:r>
            <a:r>
              <a:rPr lang="pt-BR" dirty="0" err="1">
                <a:latin typeface="Roboto" panose="02000000000000000000" pitchFamily="2" charset="0"/>
                <a:ea typeface="Roboto" panose="02000000000000000000" pitchFamily="2" charset="0"/>
              </a:rPr>
              <a:t>expografia</a:t>
            </a:r>
            <a:r>
              <a:rPr lang="pt-BR" dirty="0">
                <a:latin typeface="Roboto" panose="02000000000000000000" pitchFamily="2" charset="0"/>
                <a:ea typeface="Roboto" panose="02000000000000000000" pitchFamily="2" charset="0"/>
              </a:rPr>
              <a:t> pode ser trabalhada em exposições de desenhos, pinturas, fotografias, esculturas e mostrar processos de criação.</a:t>
            </a:r>
          </a:p>
        </p:txBody>
      </p:sp>
    </p:spTree>
    <p:extLst>
      <p:ext uri="{BB962C8B-B14F-4D97-AF65-F5344CB8AC3E}">
        <p14:creationId xmlns:p14="http://schemas.microsoft.com/office/powerpoint/2010/main" val="10236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Mostrar a arte</a:t>
            </a:r>
            <a:br>
              <a:rPr lang="pt-BR" sz="3600" b="1" dirty="0">
                <a:solidFill>
                  <a:schemeClr val="accent4"/>
                </a:solidFill>
              </a:rPr>
            </a:br>
            <a:r>
              <a:rPr lang="pt-BR" sz="2400" dirty="0">
                <a:solidFill>
                  <a:schemeClr val="accent4"/>
                </a:solidFill>
              </a:rPr>
              <a:t>Festival animado!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17</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890279" y="5179367"/>
            <a:ext cx="4281808"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dirty="0"/>
              <a:t>Cena do Ratinho tomando banho, no programa </a:t>
            </a:r>
            <a:r>
              <a:rPr lang="pt-BR" b="1" dirty="0"/>
              <a:t>Castelo Rá-Tim-Bum</a:t>
            </a:r>
            <a:r>
              <a:rPr lang="pt-BR" dirty="0"/>
              <a:t>.</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5680365" y="1674874"/>
            <a:ext cx="5902036" cy="4355463"/>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Um festival de cinema de animação pode acontecer com base em um tema central ou ter tema livre. Em geral, as produções abordam assuntos que estão sendo debatidos pela sociedade no momento, sobre os quais os criadores propõem reflexões, desenvolvendo a dimensão artística e a educativa. </a:t>
            </a:r>
          </a:p>
          <a:p>
            <a:r>
              <a:rPr lang="pt-BR" dirty="0"/>
              <a:t>Um festival de animação pode estabelecer os temas, os gêneros (comédia, drama, musical e outros) e as técnicas de animação (</a:t>
            </a:r>
            <a:r>
              <a:rPr lang="pt-BR" i="1" dirty="0"/>
              <a:t>stop </a:t>
            </a:r>
            <a:r>
              <a:rPr lang="pt-BR" i="1" dirty="0" err="1"/>
              <a:t>motion</a:t>
            </a:r>
            <a:r>
              <a:rPr lang="pt-BR" i="1" dirty="0"/>
              <a:t> </a:t>
            </a:r>
            <a:r>
              <a:rPr lang="pt-BR" dirty="0"/>
              <a:t>com massinha, desenhos ou objetos, ou animação digital, entre outras). Há também os que definem, por exemplo, a duração máxima dos filmes.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890279" y="1885125"/>
            <a:ext cx="43532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REPRODUÇÃO/TV CULTURA</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6" name="Imagem 5" descr="Uma imagem contendo pássaro&#10;&#10;Descrição gerada automaticamente">
            <a:extLst>
              <a:ext uri="{FF2B5EF4-FFF2-40B4-BE49-F238E27FC236}">
                <a16:creationId xmlns:a16="http://schemas.microsoft.com/office/drawing/2014/main" id="{7B4C66B1-84A3-831F-82B7-119A41791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79" y="2008236"/>
            <a:ext cx="4069648" cy="3081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752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Artes integradas</a:t>
            </a:r>
            <a:br>
              <a:rPr lang="pt-BR" sz="3600" b="1" dirty="0">
                <a:solidFill>
                  <a:schemeClr val="accent4"/>
                </a:solidFill>
              </a:rPr>
            </a:br>
            <a:r>
              <a:rPr lang="pt-BR" sz="2400" dirty="0">
                <a:solidFill>
                  <a:schemeClr val="accent4"/>
                </a:solidFill>
              </a:rPr>
              <a:t>Animação</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18</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2</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7733136" y="5372409"/>
            <a:ext cx="4281808"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Modelo usado na animação </a:t>
            </a:r>
            <a:r>
              <a:rPr lang="pt-BR" b="1" dirty="0"/>
              <a:t>Shaun, o carneiro</a:t>
            </a:r>
            <a:r>
              <a:rPr lang="pt-BR" dirty="0"/>
              <a:t> (2007) nas mãos de seu criador, Jim </a:t>
            </a:r>
            <a:r>
              <a:rPr lang="pt-BR" dirty="0" err="1"/>
              <a:t>Parkyn</a:t>
            </a:r>
            <a:r>
              <a:rPr lang="pt-BR" dirty="0"/>
              <a:t>.</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406663"/>
            <a:ext cx="6144086" cy="5169757"/>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É possível fotografar desenhos (ou escaneá-los), objetos ou pessoas, conforme a técnica </a:t>
            </a:r>
            <a:r>
              <a:rPr lang="pt-BR" i="1" dirty="0"/>
              <a:t>stop </a:t>
            </a:r>
            <a:r>
              <a:rPr lang="pt-BR" i="1" dirty="0" err="1"/>
              <a:t>motion</a:t>
            </a:r>
            <a:r>
              <a:rPr lang="pt-BR" dirty="0"/>
              <a:t>: cada um dos quadros formará a sequência de animação. E é assim que são criadas as animações com figuras de massinha, argila ou materialidade similar, como o desenho animado </a:t>
            </a:r>
            <a:r>
              <a:rPr lang="pt-BR" b="1" dirty="0"/>
              <a:t>Shaun, o carneiro</a:t>
            </a:r>
            <a:r>
              <a:rPr lang="pt-BR" dirty="0"/>
              <a:t> (2007), entre outros.</a:t>
            </a:r>
          </a:p>
          <a:p>
            <a:r>
              <a:rPr lang="pt-BR" dirty="0"/>
              <a:t>Em uma animação de </a:t>
            </a:r>
            <a:r>
              <a:rPr lang="pt-BR" i="1" dirty="0"/>
              <a:t>stop </a:t>
            </a:r>
            <a:r>
              <a:rPr lang="pt-BR" i="1" dirty="0" err="1"/>
              <a:t>motion</a:t>
            </a:r>
            <a:r>
              <a:rPr lang="pt-BR" dirty="0"/>
              <a:t>, é preciso tirar centenas de fotografias. Costuma-se usar 24 quadros (fotogramas) para cada segundo. No entanto, algumas imagens podem ser repetidas. Se no roteiro de animação o objeto da imagem estiver parado durante 2 segundos, é preciso tirar 48 fotos iguais, ou tirar uma só e copiá-la 47 vezes no computador para compor os 2 segundos.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724022" y="1909385"/>
            <a:ext cx="4353267" cy="123111"/>
          </a:xfrm>
          <a:prstGeom prst="rect">
            <a:avLst/>
          </a:prstGeom>
          <a:noFill/>
        </p:spPr>
        <p:txBody>
          <a:bodyPr wrap="square" lIns="0" tIns="0" rIns="0" bIns="0" anchor="b">
            <a:spAutoFit/>
          </a:bodyPr>
          <a:lstStyle/>
          <a:p>
            <a:pPr algn="r"/>
            <a:r>
              <a:rPr lang="en-US" sz="800" b="0" i="0" u="none" strike="noStrike" baseline="0" dirty="0">
                <a:solidFill>
                  <a:srgbClr val="2F2F2E"/>
                </a:solidFill>
                <a:latin typeface="Roboto" panose="02000000000000000000" pitchFamily="2" charset="0"/>
                <a:ea typeface="Roboto" panose="02000000000000000000" pitchFamily="2" charset="0"/>
              </a:rPr>
              <a:t>PAUL YEUNG/SOUTH CHINA MORNING POST/GETTY IMAGES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descr="Uma imagem contendo pessoa, segurando, homem, mesa&#10;&#10;Descrição gerada automaticamente">
            <a:extLst>
              <a:ext uri="{FF2B5EF4-FFF2-40B4-BE49-F238E27FC236}">
                <a16:creationId xmlns:a16="http://schemas.microsoft.com/office/drawing/2014/main" id="{EB2EF059-3694-FC78-21F4-9750847B0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345" y="2032496"/>
            <a:ext cx="4890655" cy="33338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4571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ço Reservado para Rodapé 3">
            <a:extLst>
              <a:ext uri="{FF2B5EF4-FFF2-40B4-BE49-F238E27FC236}">
                <a16:creationId xmlns:a16="http://schemas.microsoft.com/office/drawing/2014/main" id="{77D9E7C4-0EFA-6322-9C6F-3E59F8F51F20}"/>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rgbClr val="E69500"/>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fld id="{1F646F3F-274D-499B-ABBE-824EB4ABDC3D}" type="slidenum">
              <a:rPr lang="en-US" sz="1100" smtClean="0">
                <a:latin typeface="Roboto" panose="02000000000000000000" pitchFamily="2" charset="0"/>
                <a:ea typeface="Roboto" panose="02000000000000000000" pitchFamily="2" charset="0"/>
              </a:rPr>
              <a:pPr/>
              <a:t>2</a:t>
            </a:fld>
            <a:endParaRPr lang="en-US" sz="1100" dirty="0">
              <a:latin typeface="Roboto" panose="02000000000000000000" pitchFamily="2" charset="0"/>
              <a:ea typeface="Roboto" panose="02000000000000000000" pitchFamily="2" charset="0"/>
            </a:endParaRPr>
          </a:p>
        </p:txBody>
      </p:sp>
      <p:sp>
        <p:nvSpPr>
          <p:cNvPr id="6" name="Título 1">
            <a:extLst>
              <a:ext uri="{FF2B5EF4-FFF2-40B4-BE49-F238E27FC236}">
                <a16:creationId xmlns:a16="http://schemas.microsoft.com/office/drawing/2014/main" id="{3BE7BDEE-9FE1-59D1-F4F3-0C130D0F90A6}"/>
              </a:ext>
            </a:extLst>
          </p:cNvPr>
          <p:cNvSpPr>
            <a:spLocks noGrp="1"/>
          </p:cNvSpPr>
          <p:nvPr>
            <p:ph type="title"/>
          </p:nvPr>
        </p:nvSpPr>
        <p:spPr>
          <a:xfrm>
            <a:off x="765050" y="0"/>
            <a:ext cx="7339858" cy="1492132"/>
          </a:xfrm>
        </p:spPr>
        <p:txBody>
          <a:bodyPr>
            <a:normAutofit/>
          </a:bodyPr>
          <a:lstStyle/>
          <a:p>
            <a:r>
              <a:rPr lang="pt-BR" sz="3600" dirty="0">
                <a:solidFill>
                  <a:srgbClr val="E69500"/>
                </a:solidFill>
              </a:rPr>
              <a:t>UNIDADE 4</a:t>
            </a:r>
          </a:p>
        </p:txBody>
      </p:sp>
      <p:graphicFrame>
        <p:nvGraphicFramePr>
          <p:cNvPr id="8" name="Espaço Reservado para Conteúdo 2">
            <a:extLst>
              <a:ext uri="{FF2B5EF4-FFF2-40B4-BE49-F238E27FC236}">
                <a16:creationId xmlns:a16="http://schemas.microsoft.com/office/drawing/2014/main" id="{EBA8A9FC-BC54-2A9D-72A4-D35CD55474A4}"/>
              </a:ext>
            </a:extLst>
          </p:cNvPr>
          <p:cNvGraphicFramePr>
            <a:graphicFrameLocks noGrp="1"/>
          </p:cNvGraphicFramePr>
          <p:nvPr>
            <p:ph idx="1"/>
            <p:extLst>
              <p:ext uri="{D42A27DB-BD31-4B8C-83A1-F6EECF244321}">
                <p14:modId xmlns:p14="http://schemas.microsoft.com/office/powerpoint/2010/main" val="3462850891"/>
              </p:ext>
            </p:extLst>
          </p:nvPr>
        </p:nvGraphicFramePr>
        <p:xfrm>
          <a:off x="765050" y="1650020"/>
          <a:ext cx="4818332" cy="2521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Espaço Reservado para Conteúdo 2">
            <a:extLst>
              <a:ext uri="{FF2B5EF4-FFF2-40B4-BE49-F238E27FC236}">
                <a16:creationId xmlns:a16="http://schemas.microsoft.com/office/drawing/2014/main" id="{E7CB5087-050D-B15F-CBCA-503D23D278E5}"/>
              </a:ext>
            </a:extLst>
          </p:cNvPr>
          <p:cNvGraphicFramePr>
            <a:graphicFrameLocks/>
          </p:cNvGraphicFramePr>
          <p:nvPr>
            <p:extLst>
              <p:ext uri="{D42A27DB-BD31-4B8C-83A1-F6EECF244321}">
                <p14:modId xmlns:p14="http://schemas.microsoft.com/office/powerpoint/2010/main" val="1607997474"/>
              </p:ext>
            </p:extLst>
          </p:nvPr>
        </p:nvGraphicFramePr>
        <p:xfrm>
          <a:off x="6175250" y="1650020"/>
          <a:ext cx="5251700" cy="2644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674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m 10" descr="Uma imagem contendo edifício, rua, cheio, cidade&#10;&#10;Descrição gerada automaticamente">
            <a:extLst>
              <a:ext uri="{FF2B5EF4-FFF2-40B4-BE49-F238E27FC236}">
                <a16:creationId xmlns:a16="http://schemas.microsoft.com/office/drawing/2014/main" id="{B4CD6D83-A7A8-296A-00CA-6320783D5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5"/>
            <a:ext cx="12191999" cy="7429844"/>
          </a:xfrm>
          <a:prstGeom prst="rect">
            <a:avLst/>
          </a:prstGeom>
        </p:spPr>
      </p:pic>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3</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9" name="CaixaDeTexto 8">
            <a:extLst>
              <a:ext uri="{FF2B5EF4-FFF2-40B4-BE49-F238E27FC236}">
                <a16:creationId xmlns:a16="http://schemas.microsoft.com/office/drawing/2014/main" id="{BD422E4E-7EEB-A675-81EC-00A7B4DF22FA}"/>
              </a:ext>
            </a:extLst>
          </p:cNvPr>
          <p:cNvSpPr txBox="1"/>
          <p:nvPr/>
        </p:nvSpPr>
        <p:spPr>
          <a:xfrm rot="16200000">
            <a:off x="10074866" y="2169027"/>
            <a:ext cx="3380512" cy="123111"/>
          </a:xfrm>
          <a:prstGeom prst="rect">
            <a:avLst/>
          </a:prstGeom>
          <a:noFill/>
        </p:spPr>
        <p:txBody>
          <a:bodyPr wrap="square" lIns="0" tIns="0" rIns="0" bIns="0" anchor="b">
            <a:spAutoFit/>
          </a:bodyPr>
          <a:lstStyle/>
          <a:p>
            <a:pPr algn="r"/>
            <a:r>
              <a:rPr lang="pt-BR" sz="800" i="0" u="none" strike="noStrike" baseline="0" dirty="0">
                <a:solidFill>
                  <a:schemeClr val="bg1"/>
                </a:solidFill>
                <a:latin typeface="Roboto" panose="02000000000000000000" pitchFamily="2" charset="0"/>
                <a:ea typeface="Roboto" panose="02000000000000000000" pitchFamily="2" charset="0"/>
              </a:rPr>
              <a:t>NELSON KON</a:t>
            </a:r>
            <a:endParaRPr lang="pt-BR" sz="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Espaço Reservado para Conteúdo 2">
            <a:extLst>
              <a:ext uri="{FF2B5EF4-FFF2-40B4-BE49-F238E27FC236}">
                <a16:creationId xmlns:a16="http://schemas.microsoft.com/office/drawing/2014/main" id="{BF1B6055-9055-EA78-B3AB-59113D82F464}"/>
              </a:ext>
            </a:extLst>
          </p:cNvPr>
          <p:cNvSpPr txBox="1">
            <a:spLocks/>
          </p:cNvSpPr>
          <p:nvPr/>
        </p:nvSpPr>
        <p:spPr>
          <a:xfrm>
            <a:off x="1" y="-1"/>
            <a:ext cx="4822960" cy="1288474"/>
          </a:xfrm>
          <a:prstGeom prst="rect">
            <a:avLst/>
          </a:prstGeom>
          <a:solidFill>
            <a:schemeClr val="accent4"/>
          </a:solidFill>
          <a:ln>
            <a:noFill/>
          </a:ln>
        </p:spPr>
        <p:txBody>
          <a:bodyPr vert="horz" lIns="91440" tIns="45720" rIns="91440" bIns="45720" rtlCol="0" anchor="ctr">
            <a:noAutofit/>
          </a:bodyPr>
          <a:lstStyle>
            <a:defPPr>
              <a:defRPr lang="pt-BR"/>
            </a:defPPr>
            <a:lvl1pPr indent="457200" algn="just">
              <a:lnSpc>
                <a:spcPct val="110000"/>
              </a:lnSpc>
              <a:spcBef>
                <a:spcPts val="6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1600" dirty="0"/>
              <a:t>Parte interna do </a:t>
            </a:r>
            <a:r>
              <a:rPr lang="pt-BR" sz="1600" b="1" dirty="0"/>
              <a:t>Teatro Oficina </a:t>
            </a:r>
            <a:r>
              <a:rPr lang="pt-BR" sz="1600" b="1" dirty="0" err="1"/>
              <a:t>Uzyna</a:t>
            </a:r>
            <a:r>
              <a:rPr lang="pt-BR" sz="1600" b="1" dirty="0"/>
              <a:t> </a:t>
            </a:r>
            <a:r>
              <a:rPr lang="pt-BR" sz="1600" b="1" dirty="0" err="1"/>
              <a:t>Uzona</a:t>
            </a:r>
            <a:r>
              <a:rPr lang="pt-BR" sz="1600" dirty="0"/>
              <a:t>, com apresentação da companhia de teatro de mesmo nome e direção de José Celso Martinez Corrêa (1937-), em São Paulo (SP). Fotografia de 1984.</a:t>
            </a:r>
          </a:p>
        </p:txBody>
      </p:sp>
    </p:spTree>
    <p:extLst>
      <p:ext uri="{BB962C8B-B14F-4D97-AF65-F5344CB8AC3E}">
        <p14:creationId xmlns:p14="http://schemas.microsoft.com/office/powerpoint/2010/main" val="139865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Lugares: ocupações e afetos</a:t>
            </a:r>
            <a:br>
              <a:rPr lang="pt-BR" sz="3600" b="1" dirty="0">
                <a:solidFill>
                  <a:schemeClr val="accent4"/>
                </a:solidFill>
              </a:rPr>
            </a:br>
            <a:r>
              <a:rPr lang="pt-BR" sz="2400" dirty="0">
                <a:solidFill>
                  <a:schemeClr val="accent4"/>
                </a:solidFill>
              </a:rPr>
              <a:t>Criar e intervir</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4</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5272880" y="5775508"/>
            <a:ext cx="4119384"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b="1" dirty="0"/>
              <a:t>Templo de Lótus</a:t>
            </a:r>
            <a:r>
              <a:rPr lang="pt-BR" dirty="0"/>
              <a:t>, com arquitetura inspirada na flor de lótus, em Nova Delhi (Índia).</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186734"/>
            <a:ext cx="10688377" cy="2424455"/>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As diferentes linguagens da arte podem se mesclar e dar origem a novas linguagens. Na Antiguidade, uma preocupação criativa e simbólica se desenvolveu nos construtores, conhecida como geometria sagrada – formas e proporções geométricas ligadas a contextos culturais e religiosos que as associam a símbolos e sentidos considerados sagrados.</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191950" y="3154764"/>
            <a:ext cx="43532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SUMIT.KUMAR.99/SHUTTERSTOCK.COM</a:t>
            </a:r>
            <a:endParaRPr lang="pt-BR" sz="800" dirty="0">
              <a:latin typeface="Roboto" panose="02000000000000000000" pitchFamily="2" charset="0"/>
              <a:ea typeface="Roboto" panose="02000000000000000000" pitchFamily="2" charset="0"/>
              <a:cs typeface="Roboto" panose="02000000000000000000" pitchFamily="2" charset="0"/>
            </a:endParaRPr>
          </a:p>
        </p:txBody>
      </p:sp>
      <p:sp>
        <p:nvSpPr>
          <p:cNvPr id="7" name="CaixaDeTexto 6">
            <a:extLst>
              <a:ext uri="{FF2B5EF4-FFF2-40B4-BE49-F238E27FC236}">
                <a16:creationId xmlns:a16="http://schemas.microsoft.com/office/drawing/2014/main" id="{6C0086E8-9089-A8F0-54E4-0C0AB32CF995}"/>
              </a:ext>
            </a:extLst>
          </p:cNvPr>
          <p:cNvSpPr txBox="1"/>
          <p:nvPr/>
        </p:nvSpPr>
        <p:spPr>
          <a:xfrm>
            <a:off x="5818909" y="3100713"/>
            <a:ext cx="5763491" cy="2206758"/>
          </a:xfrm>
          <a:prstGeom prst="rect">
            <a:avLst/>
          </a:prstGeom>
          <a:noFill/>
        </p:spPr>
        <p:txBody>
          <a:bodyPr wrap="square" rtlCol="0">
            <a:spAutoFit/>
          </a:bodyPr>
          <a:lstStyle/>
          <a:p>
            <a:pPr indent="457200" algn="just">
              <a:lnSpc>
                <a:spcPct val="110000"/>
              </a:lnSpc>
              <a:spcBef>
                <a:spcPts val="1000"/>
              </a:spcBef>
              <a:buClr>
                <a:schemeClr val="accent5"/>
              </a:buClr>
            </a:pPr>
            <a:r>
              <a:rPr lang="pt-BR" dirty="0">
                <a:latin typeface="Roboto" panose="02000000000000000000" pitchFamily="2" charset="0"/>
                <a:ea typeface="Roboto" panose="02000000000000000000" pitchFamily="2" charset="0"/>
              </a:rPr>
              <a:t>Ao longo dos anos, os construtores eram preparados para projetar obras arquitetônicas considerando aspectos religiosos. Essa ideia se ampliou, criando construções apreciadas ainda em nossa época. Um exemplo é o Templo de Lótus, finalizado em 1986, que contempla a simetria das folhas da flor de lótus materializada em concreto. </a:t>
            </a:r>
          </a:p>
        </p:txBody>
      </p:sp>
      <p:pic>
        <p:nvPicPr>
          <p:cNvPr id="13" name="Imagem 12" descr="Pessoas na frente de um prédio&#10;&#10;Descrição gerada automaticamente com confiança média">
            <a:extLst>
              <a:ext uri="{FF2B5EF4-FFF2-40B4-BE49-F238E27FC236}">
                <a16:creationId xmlns:a16="http://schemas.microsoft.com/office/drawing/2014/main" id="{D34AA3A6-1ED4-4FCA-3A67-00C5D216E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7875"/>
            <a:ext cx="5109245" cy="324455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0183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Lugares: ocupações e afetos</a:t>
            </a:r>
            <a:br>
              <a:rPr lang="pt-BR" sz="3600" b="1" dirty="0">
                <a:solidFill>
                  <a:schemeClr val="accent4"/>
                </a:solidFill>
              </a:rPr>
            </a:br>
            <a:r>
              <a:rPr lang="pt-BR" sz="2400" dirty="0">
                <a:solidFill>
                  <a:schemeClr val="accent4"/>
                </a:solidFill>
              </a:rPr>
              <a:t>Criar e intervir</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5</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6345315" y="5482618"/>
            <a:ext cx="5237085"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Planta baixa da estação de trem-bala de  </a:t>
            </a:r>
            <a:r>
              <a:rPr lang="pt-BR" dirty="0" err="1"/>
              <a:t>Afragola</a:t>
            </a:r>
            <a:r>
              <a:rPr lang="pt-BR" dirty="0"/>
              <a:t> (Itália), projetada pela arquiteta iraquiana-britânica </a:t>
            </a:r>
            <a:r>
              <a:rPr lang="pt-BR" dirty="0" err="1"/>
              <a:t>Zaha</a:t>
            </a:r>
            <a:r>
              <a:rPr lang="pt-BR" dirty="0"/>
              <a:t> Hadid.</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751889"/>
            <a:ext cx="4952663" cy="4756866"/>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30000"/>
              </a:lnSpc>
            </a:pPr>
            <a:r>
              <a:rPr lang="pt-BR" dirty="0"/>
              <a:t>A arquitetura se destina, principalmente, ao planejamento e à construção de espaços e edifícios que serão utilizados pelas pessoas. Uma obra arquitetônica malsucedida pode ter impactos no bem-estar, na relação de todos com o ambiente ou até mesmo na segurança de quem a usufrui. </a:t>
            </a:r>
          </a:p>
          <a:p>
            <a:pPr>
              <a:lnSpc>
                <a:spcPct val="130000"/>
              </a:lnSpc>
            </a:pPr>
            <a:r>
              <a:rPr lang="pt-BR" dirty="0"/>
              <a:t>Ao projetar uma obra, muitos passos são dados antes da construção. É possível destacar dois elementos presentes nesse processo: a planta baixa e a maquete.</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034360" y="2051368"/>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ZAHA HADID ARCHITECTS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6" name="Imagem 5" descr="Diagrama&#10;&#10;Descrição gerada automaticamente">
            <a:extLst>
              <a:ext uri="{FF2B5EF4-FFF2-40B4-BE49-F238E27FC236}">
                <a16:creationId xmlns:a16="http://schemas.microsoft.com/office/drawing/2014/main" id="{CE9BAFB5-720C-7909-03F3-C03851FAE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698" y="2216775"/>
            <a:ext cx="5132702" cy="3192188"/>
          </a:xfrm>
          <a:prstGeom prst="rect">
            <a:avLst/>
          </a:prstGeom>
          <a:ln>
            <a:solidFill>
              <a:schemeClr val="accent4"/>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3538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Lugares: ocupações e afetos</a:t>
            </a:r>
            <a:br>
              <a:rPr lang="pt-BR" sz="3600" b="1" dirty="0">
                <a:solidFill>
                  <a:schemeClr val="accent4"/>
                </a:solidFill>
              </a:rPr>
            </a:br>
            <a:r>
              <a:rPr lang="pt-BR" sz="2400" dirty="0">
                <a:solidFill>
                  <a:schemeClr val="accent4"/>
                </a:solidFill>
              </a:rPr>
              <a:t>Construções, histórias e afetos</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6</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9075951" y="5468235"/>
            <a:ext cx="2989665" cy="811367"/>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b="1" dirty="0"/>
              <a:t>Museu do Amanhã</a:t>
            </a:r>
            <a:r>
              <a:rPr lang="pt-BR" dirty="0"/>
              <a:t>, inaugurado em dezembro de 2015, na zona portuária do Rio de Janeiro (RJ).</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705719" y="1698886"/>
            <a:ext cx="7593153" cy="4756866"/>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Muitos passos foram realizados na criação do </a:t>
            </a:r>
            <a:r>
              <a:rPr lang="pt-BR" b="1" dirty="0"/>
              <a:t>Grande Teatro </a:t>
            </a:r>
            <a:r>
              <a:rPr lang="pt-BR" b="1" dirty="0" err="1"/>
              <a:t>Sunac</a:t>
            </a:r>
            <a:r>
              <a:rPr lang="pt-BR" b="1" dirty="0"/>
              <a:t> Guangzhou</a:t>
            </a:r>
            <a:r>
              <a:rPr lang="pt-BR" dirty="0"/>
              <a:t>, na China. Para criar as formas, os arquitetos se inspiraram na história da própria cidade. </a:t>
            </a:r>
          </a:p>
          <a:p>
            <a:r>
              <a:rPr lang="pt-BR" dirty="0"/>
              <a:t>Muitos podem ser os desafios ao pensar, imaginar e executar construções arquitetônicas. Isso porque algumas parecem desafiar as leis da gravidade.</a:t>
            </a:r>
          </a:p>
          <a:p>
            <a:pPr>
              <a:lnSpc>
                <a:spcPct val="130000"/>
              </a:lnSpc>
            </a:pPr>
            <a:r>
              <a:rPr lang="pt-BR" dirty="0"/>
              <a:t>Os arrojados projetos do </a:t>
            </a:r>
            <a:r>
              <a:rPr lang="pt-BR" b="1" dirty="0"/>
              <a:t>Museu do Amanhã</a:t>
            </a:r>
            <a:r>
              <a:rPr lang="pt-BR" dirty="0"/>
              <a:t>, criado pelo arquiteto espanhol Santiago Calatrava (1951-), precisaram ser cuidadosamente pensados para que pudessem ser executados. Com o desenvolvimento da tecnologia computacional, surgiram programas capazes de fazer cálculos muito complexos, ajudando a transformar a imaginação em realidade.</a:t>
            </a:r>
          </a:p>
        </p:txBody>
      </p:sp>
      <p:sp>
        <p:nvSpPr>
          <p:cNvPr id="30" name="CaixaDeTexto 29">
            <a:extLst>
              <a:ext uri="{FF2B5EF4-FFF2-40B4-BE49-F238E27FC236}">
                <a16:creationId xmlns:a16="http://schemas.microsoft.com/office/drawing/2014/main" id="{A4F27964-EFE8-8E6E-EAD6-1AF162CAE14D}"/>
              </a:ext>
            </a:extLst>
          </p:cNvPr>
          <p:cNvSpPr txBox="1"/>
          <p:nvPr/>
        </p:nvSpPr>
        <p:spPr>
          <a:xfrm rot="16200000">
            <a:off x="6679337" y="2745452"/>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CHONG-ART PHOTOGRAPHY</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descr="Avião de grande porte&#10;&#10;Descrição gerada automaticamente com confiança baixa">
            <a:extLst>
              <a:ext uri="{FF2B5EF4-FFF2-40B4-BE49-F238E27FC236}">
                <a16:creationId xmlns:a16="http://schemas.microsoft.com/office/drawing/2014/main" id="{73587D4E-B411-5235-A016-D2B48F906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037" y="630374"/>
            <a:ext cx="3241494" cy="1989648"/>
          </a:xfrm>
          <a:prstGeom prst="rect">
            <a:avLst/>
          </a:prstGeom>
          <a:effectLst>
            <a:outerShdw blurRad="50800" dist="38100" dir="8100000" algn="tr" rotWithShape="0">
              <a:prstClr val="black">
                <a:alpha val="40000"/>
              </a:prstClr>
            </a:outerShdw>
          </a:effectLst>
        </p:spPr>
      </p:pic>
      <p:pic>
        <p:nvPicPr>
          <p:cNvPr id="6" name="Imagem 5" descr="Uma imagem contendo ao ar livre, edifício, estrada, grande&#10;&#10;Descrição gerada automaticamente">
            <a:extLst>
              <a:ext uri="{FF2B5EF4-FFF2-40B4-BE49-F238E27FC236}">
                <a16:creationId xmlns:a16="http://schemas.microsoft.com/office/drawing/2014/main" id="{6BD13BAF-AB04-5680-4BC1-09A052A60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0037" y="3410233"/>
            <a:ext cx="3241963" cy="2058002"/>
          </a:xfrm>
          <a:prstGeom prst="rect">
            <a:avLst/>
          </a:prstGeom>
          <a:effectLst>
            <a:outerShdw blurRad="50800" dist="38100" dir="8100000" algn="tr" rotWithShape="0">
              <a:prstClr val="black">
                <a:alpha val="40000"/>
              </a:prstClr>
            </a:outerShdw>
          </a:effectLst>
        </p:spPr>
      </p:pic>
      <p:sp>
        <p:nvSpPr>
          <p:cNvPr id="8" name="CaixaDeTexto 7">
            <a:extLst>
              <a:ext uri="{FF2B5EF4-FFF2-40B4-BE49-F238E27FC236}">
                <a16:creationId xmlns:a16="http://schemas.microsoft.com/office/drawing/2014/main" id="{CEF0C437-CDB6-D1E8-3D6E-53FD180D013C}"/>
              </a:ext>
            </a:extLst>
          </p:cNvPr>
          <p:cNvSpPr txBox="1"/>
          <p:nvPr/>
        </p:nvSpPr>
        <p:spPr>
          <a:xfrm>
            <a:off x="8747107" y="2601491"/>
            <a:ext cx="3370306"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b="1" dirty="0"/>
              <a:t>Grande Teatro </a:t>
            </a:r>
            <a:r>
              <a:rPr lang="pt-BR" b="1" dirty="0" err="1"/>
              <a:t>Sunac</a:t>
            </a:r>
            <a:r>
              <a:rPr lang="pt-BR" b="1" dirty="0"/>
              <a:t> Guangzhou</a:t>
            </a:r>
            <a:r>
              <a:rPr lang="pt-BR" dirty="0"/>
              <a:t>, construído em Guangzhou (China).</a:t>
            </a:r>
          </a:p>
        </p:txBody>
      </p:sp>
      <p:sp>
        <p:nvSpPr>
          <p:cNvPr id="9" name="CaixaDeTexto 8">
            <a:extLst>
              <a:ext uri="{FF2B5EF4-FFF2-40B4-BE49-F238E27FC236}">
                <a16:creationId xmlns:a16="http://schemas.microsoft.com/office/drawing/2014/main" id="{03122B4E-060F-AEE4-B866-FEBFF6A3804E}"/>
              </a:ext>
            </a:extLst>
          </p:cNvPr>
          <p:cNvSpPr txBox="1"/>
          <p:nvPr/>
        </p:nvSpPr>
        <p:spPr>
          <a:xfrm rot="16200000">
            <a:off x="6664935" y="5544078"/>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GAVIN HELLIER/ALAMY/FOTOARENA</a:t>
            </a:r>
            <a:endParaRPr lang="pt-BR" sz="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6547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Lugares: ocupações e afetos</a:t>
            </a:r>
            <a:br>
              <a:rPr lang="pt-BR" sz="3600" b="1" dirty="0">
                <a:solidFill>
                  <a:schemeClr val="accent4"/>
                </a:solidFill>
              </a:rPr>
            </a:br>
            <a:r>
              <a:rPr lang="pt-BR" sz="2400" dirty="0">
                <a:solidFill>
                  <a:schemeClr val="accent4"/>
                </a:solidFill>
              </a:rPr>
              <a:t>Construir espaços para as pessoas</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7</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8215745" y="5288651"/>
            <a:ext cx="3837709" cy="56514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pPr algn="r"/>
            <a:r>
              <a:rPr lang="pt-BR" dirty="0"/>
              <a:t>Imagem do interior do </a:t>
            </a:r>
            <a:r>
              <a:rPr lang="pt-BR" b="1" dirty="0"/>
              <a:t>Teatro Oficina </a:t>
            </a:r>
            <a:r>
              <a:rPr lang="pt-BR" b="1" dirty="0" err="1"/>
              <a:t>Uzyna</a:t>
            </a:r>
            <a:r>
              <a:rPr lang="pt-BR" b="1" dirty="0"/>
              <a:t> </a:t>
            </a:r>
            <a:r>
              <a:rPr lang="pt-BR" b="1" dirty="0" err="1"/>
              <a:t>Uzona</a:t>
            </a:r>
            <a:r>
              <a:rPr lang="pt-BR" dirty="0"/>
              <a:t>, em São Paulo (SP), 2019.</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894023" y="1751889"/>
            <a:ext cx="6712122" cy="4756866"/>
          </a:xfrm>
          <a:prstGeom prst="rect">
            <a:avLst/>
          </a:prstGeom>
        </p:spPr>
        <p:txBody>
          <a:bodyPr vert="horz" lIns="91440" tIns="45720" rIns="91440" bIns="45720" rtlCol="0" anchor="ctr">
            <a:norm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30000"/>
              </a:lnSpc>
            </a:pPr>
            <a:r>
              <a:rPr lang="pt-BR" dirty="0"/>
              <a:t>Lina Bo Bardi é uma arquiteta reconhecida por muitos projetos que marcaram a história da arquitetura, como o prédio do </a:t>
            </a:r>
            <a:r>
              <a:rPr lang="pt-BR" b="1" dirty="0"/>
              <a:t>Masp</a:t>
            </a:r>
            <a:r>
              <a:rPr lang="pt-BR" dirty="0"/>
              <a:t> e o espaço do </a:t>
            </a:r>
            <a:r>
              <a:rPr lang="pt-BR" b="1" dirty="0"/>
              <a:t>Teatro Oficina </a:t>
            </a:r>
            <a:r>
              <a:rPr lang="pt-BR" b="1" dirty="0" err="1"/>
              <a:t>Uzyna</a:t>
            </a:r>
            <a:r>
              <a:rPr lang="pt-BR" b="1" dirty="0"/>
              <a:t> </a:t>
            </a:r>
            <a:r>
              <a:rPr lang="pt-BR" b="1" dirty="0" err="1"/>
              <a:t>Uzona</a:t>
            </a:r>
            <a:r>
              <a:rPr lang="pt-BR" dirty="0"/>
              <a:t>, feito em parceria com o arquiteto Edson Elito (1948-).</a:t>
            </a:r>
          </a:p>
          <a:p>
            <a:pPr>
              <a:lnSpc>
                <a:spcPct val="130000"/>
              </a:lnSpc>
            </a:pPr>
            <a:r>
              <a:rPr lang="pt-BR" dirty="0"/>
              <a:t>Para cada projeto, Lina superou adversidades. Um exemplo é o próprio </a:t>
            </a:r>
            <a:r>
              <a:rPr lang="pt-BR" b="1" dirty="0"/>
              <a:t>Masp</a:t>
            </a:r>
            <a:r>
              <a:rPr lang="pt-BR" dirty="0"/>
              <a:t>, em que ela se deparou com o desafio de que a construção deveria preservar o mirante que passa atrás do museu. Sua solução foi dividir o museu em duas partes, uma suspensa e outra abaixo do nível da Avenida Paulista, onde foi construído. Já no projeto do </a:t>
            </a:r>
            <a:r>
              <a:rPr lang="pt-BR" b="1" dirty="0"/>
              <a:t>Teatro Oficina </a:t>
            </a:r>
            <a:r>
              <a:rPr lang="pt-BR" b="1" dirty="0" err="1"/>
              <a:t>Uzyna</a:t>
            </a:r>
            <a:r>
              <a:rPr lang="pt-BR" b="1" dirty="0"/>
              <a:t> </a:t>
            </a:r>
            <a:r>
              <a:rPr lang="pt-BR" b="1" dirty="0" err="1"/>
              <a:t>Uzona</a:t>
            </a:r>
            <a:r>
              <a:rPr lang="pt-BR" dirty="0"/>
              <a:t>, o desafio foi criar um espaço cênico que fosse fluido, integrando plateia e atores como em um passeio por uma “rua”.</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7743220" y="1846896"/>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MARLENE BERGAMO/FOLHAPRESS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9" name="Imagem 8" descr="Motor de carro&#10;&#10;Descrição gerada automaticamente com confiança média">
            <a:extLst>
              <a:ext uri="{FF2B5EF4-FFF2-40B4-BE49-F238E27FC236}">
                <a16:creationId xmlns:a16="http://schemas.microsoft.com/office/drawing/2014/main" id="{C5D0ACAF-35EA-4708-6911-4E7C651C0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073" y="1992553"/>
            <a:ext cx="4197927" cy="327355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9770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O corpo que dança nas telas</a:t>
            </a:r>
            <a:br>
              <a:rPr lang="pt-BR" sz="3600" b="1" dirty="0">
                <a:solidFill>
                  <a:schemeClr val="accent4"/>
                </a:solidFill>
              </a:rPr>
            </a:br>
            <a:r>
              <a:rPr lang="pt-BR" sz="2400" dirty="0">
                <a:solidFill>
                  <a:schemeClr val="accent4"/>
                </a:solidFill>
              </a:rPr>
              <a:t>Linguagem híbrida</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8</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105254" y="5197830"/>
            <a:ext cx="4119384" cy="811367"/>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dirty="0"/>
              <a:t>Cena da obra de </a:t>
            </a:r>
            <a:r>
              <a:rPr lang="pt-BR" dirty="0" err="1"/>
              <a:t>videodança</a:t>
            </a:r>
            <a:r>
              <a:rPr lang="pt-BR" dirty="0"/>
              <a:t> </a:t>
            </a:r>
            <a:r>
              <a:rPr lang="pt-BR" b="1" dirty="0"/>
              <a:t>Duas, uma </a:t>
            </a:r>
            <a:r>
              <a:rPr lang="pt-BR" dirty="0"/>
              <a:t>(2012), dirigida por Luciana </a:t>
            </a:r>
            <a:r>
              <a:rPr lang="pt-BR" dirty="0" err="1"/>
              <a:t>Ponso</a:t>
            </a:r>
            <a:r>
              <a:rPr lang="pt-BR" dirty="0"/>
              <a:t> e Cavi Borges (1975-).</a:t>
            </a:r>
          </a:p>
        </p:txBody>
      </p:sp>
      <p:sp>
        <p:nvSpPr>
          <p:cNvPr id="22" name="CaixaDeTexto 21">
            <a:extLst>
              <a:ext uri="{FF2B5EF4-FFF2-40B4-BE49-F238E27FC236}">
                <a16:creationId xmlns:a16="http://schemas.microsoft.com/office/drawing/2014/main" id="{85057673-FFF0-AF36-A6D9-CA2D510B4716}"/>
              </a:ext>
            </a:extLst>
          </p:cNvPr>
          <p:cNvSpPr txBox="1"/>
          <p:nvPr/>
        </p:nvSpPr>
        <p:spPr>
          <a:xfrm>
            <a:off x="5832765" y="1189147"/>
            <a:ext cx="5749636" cy="4695707"/>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0000"/>
              </a:lnSpc>
            </a:pPr>
            <a:r>
              <a:rPr lang="pt-BR" dirty="0"/>
              <a:t>A </a:t>
            </a:r>
            <a:r>
              <a:rPr lang="pt-BR" dirty="0" err="1"/>
              <a:t>videodança</a:t>
            </a:r>
            <a:r>
              <a:rPr lang="pt-BR" dirty="0"/>
              <a:t> é uma linguagem híbrida que somente existe se houver uma parceria legítima. A criação coreográfica se une à criação do roteiro de gravação, à escolha de enquadramentos, ângulos, planos, cores, locações, sons, trilha sonora e outros elementos da linguagem audiovisual. O principal objetivo ao produzir uma </a:t>
            </a:r>
            <a:r>
              <a:rPr lang="pt-BR" dirty="0" err="1"/>
              <a:t>videodança</a:t>
            </a:r>
            <a:r>
              <a:rPr lang="pt-BR" dirty="0"/>
              <a:t> é a criação de uma obra artística. Para realizar a </a:t>
            </a:r>
            <a:r>
              <a:rPr lang="pt-BR" dirty="0" err="1"/>
              <a:t>videodança</a:t>
            </a:r>
            <a:r>
              <a:rPr lang="pt-BR" dirty="0"/>
              <a:t> </a:t>
            </a:r>
            <a:r>
              <a:rPr lang="pt-BR" b="1" dirty="0"/>
              <a:t>Duas, uma</a:t>
            </a:r>
            <a:r>
              <a:rPr lang="pt-BR" dirty="0"/>
              <a:t>, protagonizada pela dançarina Flavia Tápias (1980-), na praia, em momentos diferentes, foram reunidos diversos profissionais (intérprete, coreógrafa, diretores, cinegrafista, produtora etc.).</a:t>
            </a:r>
          </a:p>
        </p:txBody>
      </p:sp>
      <p:sp>
        <p:nvSpPr>
          <p:cNvPr id="30" name="CaixaDeTexto 29">
            <a:extLst>
              <a:ext uri="{FF2B5EF4-FFF2-40B4-BE49-F238E27FC236}">
                <a16:creationId xmlns:a16="http://schemas.microsoft.com/office/drawing/2014/main" id="{A4F27964-EFE8-8E6E-EAD6-1AF162CAE14D}"/>
              </a:ext>
            </a:extLst>
          </p:cNvPr>
          <p:cNvSpPr txBox="1"/>
          <p:nvPr/>
        </p:nvSpPr>
        <p:spPr>
          <a:xfrm rot="16200000">
            <a:off x="-1221055" y="3775248"/>
            <a:ext cx="4353267" cy="123111"/>
          </a:xfrm>
          <a:prstGeom prst="rect">
            <a:avLst/>
          </a:prstGeom>
          <a:noFill/>
        </p:spPr>
        <p:txBody>
          <a:bodyPr wrap="square" lIns="0" tIns="0" rIns="0" bIns="0" anchor="b">
            <a:spAutoFit/>
          </a:bodyPr>
          <a:lstStyle/>
          <a:p>
            <a:pPr algn="r"/>
            <a:r>
              <a:rPr lang="pt-BR" sz="800" b="0" i="0" u="none" strike="noStrike" baseline="0" dirty="0">
                <a:solidFill>
                  <a:srgbClr val="2F2F2E"/>
                </a:solidFill>
                <a:latin typeface="Roboto" panose="02000000000000000000" pitchFamily="2" charset="0"/>
                <a:ea typeface="Roboto" panose="02000000000000000000" pitchFamily="2" charset="0"/>
              </a:rPr>
              <a:t>ESPAÇO TÁPIAS</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6" name="Imagem 5" descr="Foto em preto e branco de mulher na areia da praia&#10;&#10;Descrição gerada automaticamente">
            <a:extLst>
              <a:ext uri="{FF2B5EF4-FFF2-40B4-BE49-F238E27FC236}">
                <a16:creationId xmlns:a16="http://schemas.microsoft.com/office/drawing/2014/main" id="{273A7F92-CEAA-5802-39EA-BD5EF7D9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88" y="1660170"/>
            <a:ext cx="4351133" cy="35376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1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9B8A-097B-C022-1079-8156B7430B01}"/>
              </a:ext>
            </a:extLst>
          </p:cNvPr>
          <p:cNvSpPr>
            <a:spLocks noGrp="1"/>
          </p:cNvSpPr>
          <p:nvPr>
            <p:ph type="title"/>
          </p:nvPr>
        </p:nvSpPr>
        <p:spPr>
          <a:xfrm>
            <a:off x="894023" y="281580"/>
            <a:ext cx="9025831" cy="1248239"/>
          </a:xfrm>
        </p:spPr>
        <p:txBody>
          <a:bodyPr>
            <a:normAutofit/>
          </a:bodyPr>
          <a:lstStyle/>
          <a:p>
            <a:r>
              <a:rPr lang="pt-BR" sz="3600" b="1" dirty="0">
                <a:solidFill>
                  <a:schemeClr val="accent4"/>
                </a:solidFill>
              </a:rPr>
              <a:t>O corpo que dança nas telas</a:t>
            </a:r>
            <a:br>
              <a:rPr lang="pt-BR" sz="3600" b="1" dirty="0">
                <a:solidFill>
                  <a:schemeClr val="accent4"/>
                </a:solidFill>
              </a:rPr>
            </a:br>
            <a:r>
              <a:rPr lang="pt-BR" sz="2400" dirty="0">
                <a:solidFill>
                  <a:schemeClr val="accent4"/>
                </a:solidFill>
              </a:rPr>
              <a:t>Linguagem híbrida</a:t>
            </a:r>
            <a:endParaRPr lang="pt-BR" sz="2400" i="1" dirty="0">
              <a:solidFill>
                <a:schemeClr val="accent4"/>
              </a:solidFill>
            </a:endParaRPr>
          </a:p>
        </p:txBody>
      </p:sp>
      <p:sp>
        <p:nvSpPr>
          <p:cNvPr id="4" name="Espaço Reservado para Rodapé 3">
            <a:extLst>
              <a:ext uri="{FF2B5EF4-FFF2-40B4-BE49-F238E27FC236}">
                <a16:creationId xmlns:a16="http://schemas.microsoft.com/office/drawing/2014/main" id="{46C2DD60-552F-FDB7-6F66-C49E9F6C1618}"/>
              </a:ext>
            </a:extLst>
          </p:cNvPr>
          <p:cNvSpPr>
            <a:spLocks noGrp="1"/>
          </p:cNvSpPr>
          <p:nvPr>
            <p:ph type="ftr" sz="quarter" idx="11"/>
          </p:nvPr>
        </p:nvSpPr>
        <p:spPr>
          <a:xfrm>
            <a:off x="0" y="6508755"/>
            <a:ext cx="121920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r>
              <a:rPr lang="en-US" sz="1100" spc="0" dirty="0">
                <a:latin typeface="Roboto" panose="02000000000000000000" pitchFamily="2" charset="0"/>
                <a:ea typeface="Roboto" panose="02000000000000000000" pitchFamily="2" charset="0"/>
                <a:cs typeface="Roboto" panose="02000000000000000000" pitchFamily="2" charset="0"/>
              </a:rPr>
              <a:t>ARTE | 8</a:t>
            </a:r>
            <a:r>
              <a:rPr lang="en-US" sz="1100" u="sng" spc="0" baseline="30000" dirty="0">
                <a:latin typeface="Roboto" panose="02000000000000000000" pitchFamily="2" charset="0"/>
                <a:ea typeface="Roboto" panose="02000000000000000000" pitchFamily="2" charset="0"/>
                <a:cs typeface="Roboto" panose="02000000000000000000" pitchFamily="2" charset="0"/>
              </a:rPr>
              <a:t>o</a:t>
            </a:r>
            <a:r>
              <a:rPr lang="en-US" sz="1100" spc="0" dirty="0">
                <a:latin typeface="Roboto" panose="02000000000000000000" pitchFamily="2" charset="0"/>
                <a:ea typeface="Roboto" panose="02000000000000000000" pitchFamily="2" charset="0"/>
                <a:cs typeface="Roboto" panose="02000000000000000000" pitchFamily="2" charset="0"/>
              </a:rPr>
              <a:t> ANO</a:t>
            </a:r>
          </a:p>
        </p:txBody>
      </p:sp>
      <p:sp>
        <p:nvSpPr>
          <p:cNvPr id="5" name="Espaço Reservado para Número de Slide 4">
            <a:extLst>
              <a:ext uri="{FF2B5EF4-FFF2-40B4-BE49-F238E27FC236}">
                <a16:creationId xmlns:a16="http://schemas.microsoft.com/office/drawing/2014/main" id="{F893CFF6-56E0-D784-DD98-CB188821C68A}"/>
              </a:ext>
            </a:extLst>
          </p:cNvPr>
          <p:cNvSpPr>
            <a:spLocks noGrp="1"/>
          </p:cNvSpPr>
          <p:nvPr>
            <p:ph type="sldNum" sz="quarter" idx="12"/>
          </p:nvPr>
        </p:nvSpPr>
        <p:spPr>
          <a:xfrm>
            <a:off x="10134600" y="6508755"/>
            <a:ext cx="1447800" cy="365125"/>
          </a:xfrm>
          <a:solidFill>
            <a:schemeClr val="accent4"/>
          </a:solidFill>
          <a:ln>
            <a:noFill/>
          </a:ln>
        </p:spPr>
        <p:style>
          <a:lnRef idx="2">
            <a:schemeClr val="accent1"/>
          </a:lnRef>
          <a:fillRef idx="1">
            <a:schemeClr val="lt1"/>
          </a:fillRef>
          <a:effectRef idx="0">
            <a:schemeClr val="accent1"/>
          </a:effectRef>
          <a:fontRef idx="minor">
            <a:schemeClr val="dk1"/>
          </a:fontRef>
        </p:style>
        <p:txBody>
          <a:bodyPr/>
          <a:lstStyle/>
          <a:p>
            <a:fld id="{1F646F3F-274D-499B-ABBE-824EB4ABDC3D}" type="slidenum">
              <a:rPr lang="en-US" sz="1100" smtClean="0">
                <a:latin typeface="Roboto" panose="02000000000000000000" pitchFamily="2" charset="0"/>
                <a:ea typeface="Roboto" panose="02000000000000000000" pitchFamily="2" charset="0"/>
                <a:cs typeface="Roboto" panose="02000000000000000000" pitchFamily="2" charset="0"/>
              </a:rPr>
              <a:t>9</a:t>
            </a:fld>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12" name="CaixaDeTexto 11">
            <a:extLst>
              <a:ext uri="{FF2B5EF4-FFF2-40B4-BE49-F238E27FC236}">
                <a16:creationId xmlns:a16="http://schemas.microsoft.com/office/drawing/2014/main" id="{A4716B6D-9921-0C43-6170-DE1D91CB832F}"/>
              </a:ext>
            </a:extLst>
          </p:cNvPr>
          <p:cNvSpPr txBox="1"/>
          <p:nvPr/>
        </p:nvSpPr>
        <p:spPr>
          <a:xfrm>
            <a:off x="9596681" y="-1975"/>
            <a:ext cx="1985719" cy="261610"/>
          </a:xfrm>
          <a:prstGeom prst="rect">
            <a:avLst/>
          </a:prstGeom>
          <a:solidFill>
            <a:srgbClr val="E6950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1100" dirty="0">
                <a:solidFill>
                  <a:schemeClr val="tx1"/>
                </a:solidFill>
                <a:latin typeface="Roboto" panose="02000000000000000000" pitchFamily="2" charset="0"/>
                <a:ea typeface="Roboto" panose="02000000000000000000" pitchFamily="2" charset="0"/>
                <a:cs typeface="Roboto" panose="02000000000000000000" pitchFamily="2" charset="0"/>
              </a:rPr>
              <a:t>UNIDADE 4 | CAPÍTULO 1</a:t>
            </a:r>
          </a:p>
        </p:txBody>
      </p:sp>
      <p:sp>
        <p:nvSpPr>
          <p:cNvPr id="16" name="CaixaDeTexto 15">
            <a:extLst>
              <a:ext uri="{FF2B5EF4-FFF2-40B4-BE49-F238E27FC236}">
                <a16:creationId xmlns:a16="http://schemas.microsoft.com/office/drawing/2014/main" id="{21B380BC-914A-7526-6AAD-54D064DF4FBF}"/>
              </a:ext>
            </a:extLst>
          </p:cNvPr>
          <p:cNvSpPr txBox="1"/>
          <p:nvPr/>
        </p:nvSpPr>
        <p:spPr>
          <a:xfrm>
            <a:off x="193962" y="5301414"/>
            <a:ext cx="5791202" cy="1088366"/>
          </a:xfrm>
          <a:prstGeom prst="rect">
            <a:avLst/>
          </a:prstGeom>
          <a:noFill/>
          <a:ln>
            <a:noFill/>
          </a:ln>
          <a:effectLst/>
        </p:spPr>
        <p:txBody>
          <a:bodyPr wrap="square" lIns="0" tIns="36000" rIns="0" bIns="36000">
            <a:spAutoFit/>
          </a:bodyPr>
          <a:lstStyle>
            <a:defPPr>
              <a:defRPr lang="pt-BR"/>
            </a:defPPr>
            <a:lvl1pPr>
              <a:defRPr sz="1600">
                <a:solidFill>
                  <a:srgbClr val="2F2F2E"/>
                </a:solidFill>
                <a:latin typeface="Roboto" panose="02000000000000000000" pitchFamily="2" charset="0"/>
                <a:ea typeface="Roboto" panose="02000000000000000000" pitchFamily="2" charset="0"/>
                <a:cs typeface="Roboto" panose="02000000000000000000" pitchFamily="2" charset="0"/>
              </a:defRPr>
            </a:lvl1pPr>
          </a:lstStyle>
          <a:p>
            <a:r>
              <a:rPr lang="pt-BR" b="1" dirty="0"/>
              <a:t>Farfalho 2.0</a:t>
            </a:r>
            <a:r>
              <a:rPr lang="pt-BR" dirty="0"/>
              <a:t> (2016), instalação do artista camaronês </a:t>
            </a:r>
            <a:r>
              <a:rPr lang="pt-BR" dirty="0" err="1"/>
              <a:t>Em’kal</a:t>
            </a:r>
            <a:r>
              <a:rPr lang="pt-BR" dirty="0"/>
              <a:t> </a:t>
            </a:r>
            <a:r>
              <a:rPr lang="pt-BR" dirty="0" err="1"/>
              <a:t>Eyongakpa</a:t>
            </a:r>
            <a:r>
              <a:rPr lang="pt-BR" dirty="0"/>
              <a:t> (1981-), que integra ciência e arte. Obra apresentada durante a pré-abertura para funcionários da 32</a:t>
            </a:r>
            <a:r>
              <a:rPr lang="pt-BR" u="sng" baseline="30000" dirty="0"/>
              <a:t>a</a:t>
            </a:r>
            <a:r>
              <a:rPr lang="pt-BR" dirty="0"/>
              <a:t> Bienal de Arte de São Paulo, </a:t>
            </a:r>
            <a:r>
              <a:rPr lang="pt-BR" sz="1800" b="0" i="0" u="none" strike="noStrike" baseline="0" dirty="0">
                <a:solidFill>
                  <a:srgbClr val="2F2F2E"/>
                </a:solidFill>
                <a:latin typeface="CiutadellaRounded-Regular"/>
              </a:rPr>
              <a:t>em São Paulo (SP). Fotografia de 2016.</a:t>
            </a:r>
            <a:endParaRPr lang="pt-BR" dirty="0"/>
          </a:p>
        </p:txBody>
      </p:sp>
      <p:sp>
        <p:nvSpPr>
          <p:cNvPr id="22" name="CaixaDeTexto 21">
            <a:extLst>
              <a:ext uri="{FF2B5EF4-FFF2-40B4-BE49-F238E27FC236}">
                <a16:creationId xmlns:a16="http://schemas.microsoft.com/office/drawing/2014/main" id="{85057673-FFF0-AF36-A6D9-CA2D510B4716}"/>
              </a:ext>
            </a:extLst>
          </p:cNvPr>
          <p:cNvSpPr txBox="1"/>
          <p:nvPr/>
        </p:nvSpPr>
        <p:spPr>
          <a:xfrm>
            <a:off x="6913418" y="1511535"/>
            <a:ext cx="4668982" cy="4695707"/>
          </a:xfrm>
          <a:prstGeom prst="rect">
            <a:avLst/>
          </a:prstGeom>
        </p:spPr>
        <p:txBody>
          <a:bodyPr vert="horz" lIns="91440" tIns="45720" rIns="91440" bIns="45720" rtlCol="0" anchor="ctr">
            <a:noAutofit/>
          </a:bodyPr>
          <a:lstStyle>
            <a:lvl1pPr indent="457200" algn="just">
              <a:lnSpc>
                <a:spcPct val="110000"/>
              </a:lnSpc>
              <a:spcBef>
                <a:spcPts val="1000"/>
              </a:spcBef>
              <a:buClr>
                <a:schemeClr val="accent5"/>
              </a:buClr>
              <a:buFont typeface="Avenir Next LT Pro" panose="020B0504020202020204" pitchFamily="34" charset="0"/>
              <a:buNone/>
              <a:defRPr>
                <a:latin typeface="Roboto" panose="02000000000000000000" pitchFamily="2" charset="0"/>
                <a:ea typeface="Roboto" panose="02000000000000000000" pitchFamily="2" charset="0"/>
                <a:cs typeface="Roboto" panose="02000000000000000000" pitchFamily="2" charset="0"/>
              </a:defRPr>
            </a:lvl1pPr>
            <a:lvl2pPr marL="228600" indent="0">
              <a:lnSpc>
                <a:spcPct val="110000"/>
              </a:lnSpc>
              <a:spcBef>
                <a:spcPts val="500"/>
              </a:spcBef>
              <a:buClr>
                <a:schemeClr val="accent5"/>
              </a:buClr>
              <a:buFont typeface="Avenir Next LT Pro" panose="020B0504020202020204" pitchFamily="34" charset="0"/>
              <a:buNone/>
            </a:lvl2pPr>
            <a:lvl3pPr marL="457200" indent="0">
              <a:lnSpc>
                <a:spcPct val="110000"/>
              </a:lnSpc>
              <a:spcBef>
                <a:spcPts val="500"/>
              </a:spcBef>
              <a:buClr>
                <a:schemeClr val="accent5"/>
              </a:buClr>
              <a:buFont typeface="Avenir Next LT Pro" panose="020B0504020202020204" pitchFamily="34" charset="0"/>
              <a:buNone/>
              <a:defRPr sz="1600"/>
            </a:lvl3pPr>
            <a:lvl4pPr marL="685800" indent="0">
              <a:lnSpc>
                <a:spcPct val="110000"/>
              </a:lnSpc>
              <a:spcBef>
                <a:spcPts val="500"/>
              </a:spcBef>
              <a:buClr>
                <a:schemeClr val="accent5"/>
              </a:buClr>
              <a:buFont typeface="Avenir Next LT Pro" panose="020B0504020202020204" pitchFamily="34" charset="0"/>
              <a:buNone/>
              <a:defRPr sz="1400"/>
            </a:lvl4pPr>
            <a:lvl5pPr marL="914400" indent="0">
              <a:lnSpc>
                <a:spcPct val="110000"/>
              </a:lnSpc>
              <a:spcBef>
                <a:spcPts val="500"/>
              </a:spcBef>
              <a:buClr>
                <a:schemeClr val="accent5"/>
              </a:buClr>
              <a:buFont typeface="Avenir Next LT Pro" panose="020B05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A ciência utiliza o termo “híbrido” para se referir ao cruzamento de animais e vegetais. A hibridação pode ser natural ou artificial. Algumas espécies e raças de animais surgiram por meio de cruzamento artificial.</a:t>
            </a:r>
          </a:p>
          <a:p>
            <a:r>
              <a:rPr lang="pt-BR" dirty="0"/>
              <a:t>Em Arte, linguagens que se integram para criar uma nova são chamadas de híbridas. O diálogo entre arte e ciência se dá tanto no fazer artístico quanto nas formas de pensar a arte. Muitas obras da 32</a:t>
            </a:r>
            <a:r>
              <a:rPr lang="pt-BR" u="sng" baseline="30000" dirty="0"/>
              <a:t>a</a:t>
            </a:r>
            <a:r>
              <a:rPr lang="pt-BR" dirty="0"/>
              <a:t> Bienal de Arte de São Paulo, que ocorreu em 2016, ressaltavam essa relação.</a:t>
            </a:r>
          </a:p>
        </p:txBody>
      </p:sp>
      <p:sp>
        <p:nvSpPr>
          <p:cNvPr id="30" name="CaixaDeTexto 29">
            <a:extLst>
              <a:ext uri="{FF2B5EF4-FFF2-40B4-BE49-F238E27FC236}">
                <a16:creationId xmlns:a16="http://schemas.microsoft.com/office/drawing/2014/main" id="{A4F27964-EFE8-8E6E-EAD6-1AF162CAE14D}"/>
              </a:ext>
            </a:extLst>
          </p:cNvPr>
          <p:cNvSpPr txBox="1"/>
          <p:nvPr/>
        </p:nvSpPr>
        <p:spPr>
          <a:xfrm>
            <a:off x="126793" y="1848514"/>
            <a:ext cx="4353267" cy="123111"/>
          </a:xfrm>
          <a:prstGeom prst="rect">
            <a:avLst/>
          </a:prstGeom>
          <a:noFill/>
        </p:spPr>
        <p:txBody>
          <a:bodyPr wrap="square" lIns="0" tIns="0" rIns="0" bIns="0" anchor="b">
            <a:spAutoFit/>
          </a:bodyPr>
          <a:lstStyle/>
          <a:p>
            <a:r>
              <a:rPr lang="pt-BR" sz="800" b="0" i="0" u="none" strike="noStrike" baseline="0" dirty="0">
                <a:solidFill>
                  <a:srgbClr val="2F2F2E"/>
                </a:solidFill>
                <a:latin typeface="Roboto" panose="02000000000000000000" pitchFamily="2" charset="0"/>
                <a:ea typeface="Roboto" panose="02000000000000000000" pitchFamily="2" charset="0"/>
              </a:rPr>
              <a:t>© LEO ELOY/FUNDAÇÃO BIENAL DE SÃO PAULO</a:t>
            </a:r>
            <a:endParaRPr lang="pt-BR" sz="8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descr="Fogos de artifício no céu&#10;&#10;Descrição gerada automaticamente com confiança média">
            <a:extLst>
              <a:ext uri="{FF2B5EF4-FFF2-40B4-BE49-F238E27FC236}">
                <a16:creationId xmlns:a16="http://schemas.microsoft.com/office/drawing/2014/main" id="{650432FC-9B90-B61D-7428-9FDB460F1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1625"/>
            <a:ext cx="6399969" cy="328523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33288444"/>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TotalTime>
  <Words>2343</Words>
  <Application>Microsoft Office PowerPoint</Application>
  <PresentationFormat>Widescreen</PresentationFormat>
  <Paragraphs>148</Paragraphs>
  <Slides>18</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18</vt:i4>
      </vt:variant>
    </vt:vector>
  </HeadingPairs>
  <TitlesOfParts>
    <vt:vector size="26" baseType="lpstr">
      <vt:lpstr>Arial</vt:lpstr>
      <vt:lpstr>Avenir Next LT Pro</vt:lpstr>
      <vt:lpstr>Calibri</vt:lpstr>
      <vt:lpstr>CiutadellaRounded-Regular</vt:lpstr>
      <vt:lpstr>Posterama</vt:lpstr>
      <vt:lpstr>Roboto</vt:lpstr>
      <vt:lpstr>SplashVTI</vt:lpstr>
      <vt:lpstr>SplashVTI</vt:lpstr>
      <vt:lpstr>ARTE</vt:lpstr>
      <vt:lpstr>UNIDADE 4</vt:lpstr>
      <vt:lpstr>Apresentação do PowerPoint</vt:lpstr>
      <vt:lpstr>Lugares: ocupações e afetos Criar e intervir</vt:lpstr>
      <vt:lpstr>Lugares: ocupações e afetos Criar e intervir</vt:lpstr>
      <vt:lpstr>Lugares: ocupações e afetos Construções, histórias e afetos</vt:lpstr>
      <vt:lpstr>Lugares: ocupações e afetos Construir espaços para as pessoas</vt:lpstr>
      <vt:lpstr>O corpo que dança nas telas Linguagem híbrida</vt:lpstr>
      <vt:lpstr>O corpo que dança nas telas Linguagem híbrida</vt:lpstr>
      <vt:lpstr>Apresentação do PowerPoint</vt:lpstr>
      <vt:lpstr>Para mudar o mundo! Arte como acontecimento</vt:lpstr>
      <vt:lpstr>Para mudar o mundo! Arte como acontecimento</vt:lpstr>
      <vt:lpstr>Para mudar o mundo! O acontecimento teatral</vt:lpstr>
      <vt:lpstr>Teatro Criar e mostrar</vt:lpstr>
      <vt:lpstr>Mostrar a arte Arte e público</vt:lpstr>
      <vt:lpstr>Mostrar a arte Arte e público</vt:lpstr>
      <vt:lpstr>Mostrar a arte Festival animado!</vt:lpstr>
      <vt:lpstr>Artes integradas Animação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dc:title>
  <dc:creator>André Saretto</dc:creator>
  <cp:lastModifiedBy> </cp:lastModifiedBy>
  <cp:revision>213</cp:revision>
  <cp:lastPrinted>2023-05-25T14:38:56Z</cp:lastPrinted>
  <dcterms:created xsi:type="dcterms:W3CDTF">2023-05-10T15:55:01Z</dcterms:created>
  <dcterms:modified xsi:type="dcterms:W3CDTF">2023-06-22T18:19:54Z</dcterms:modified>
</cp:coreProperties>
</file>