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37" r:id="rId2"/>
  </p:sldMasterIdLst>
  <p:notesMasterIdLst>
    <p:notesMasterId r:id="rId23"/>
  </p:notesMasterIdLst>
  <p:sldIdLst>
    <p:sldId id="256" r:id="rId3"/>
    <p:sldId id="368" r:id="rId4"/>
    <p:sldId id="343" r:id="rId5"/>
    <p:sldId id="344" r:id="rId6"/>
    <p:sldId id="346" r:id="rId7"/>
    <p:sldId id="347" r:id="rId8"/>
    <p:sldId id="348" r:id="rId9"/>
    <p:sldId id="349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9" r:id="rId18"/>
    <p:sldId id="363" r:id="rId19"/>
    <p:sldId id="364" r:id="rId20"/>
    <p:sldId id="365" r:id="rId21"/>
    <p:sldId id="366" r:id="rId22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3CA6DC-B5BA-D7E9-7E07-7D6DBF8A1F4A}" name="Marilda Pessota Lima" initials="MPL" userId="S::ed-marilda@ftd.com.br::30d4708f-aa40-4fd1-9104-abee1ed7c7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07F49-5840-4D0F-8EF1-EEF27A61B2ED}" v="1" dt="2023-05-12T17:04:49.942"/>
    <p1510:client id="{B8FB01F4-548F-4D01-B7B2-32152C60E944}" v="14" dt="2023-05-11T17:38:3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slide" Target="../slides/slide20.xml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6" Type="http://schemas.openxmlformats.org/officeDocument/2006/relationships/slide" Target="../slides/slide14.xml"/><Relationship Id="rId5" Type="http://schemas.openxmlformats.org/officeDocument/2006/relationships/slide" Target="../slides/slide19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1</a:t>
          </a:r>
          <a:endParaRPr lang="pt-BR" sz="1600" b="1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1374059-72CA-4F5C-8AD3-F21EAD5000C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Ritmo marcado – Tambores sagrados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38E665E-3033-44BD-8359-61657EAEF462}" type="parTrans" cxnId="{B29D946A-512D-420A-97C9-CDF2A69394B0}">
      <dgm:prSet/>
      <dgm:spPr/>
      <dgm:t>
        <a:bodyPr/>
        <a:lstStyle/>
        <a:p>
          <a:endParaRPr lang="pt-BR"/>
        </a:p>
      </dgm:t>
    </dgm:pt>
    <dgm:pt modelId="{FDC84F05-1A81-4C1C-8589-5914FF455633}" type="sibTrans" cxnId="{B29D946A-512D-420A-97C9-CDF2A69394B0}">
      <dgm:prSet/>
      <dgm:spPr/>
      <dgm:t>
        <a:bodyPr/>
        <a:lstStyle/>
        <a:p>
          <a:endParaRPr lang="pt-BR"/>
        </a:p>
      </dgm:t>
    </dgm:pt>
    <dgm:pt modelId="{07CD521C-5A8D-4DCE-BCCB-701CCC8F0730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É abstrata, é concreta, é música! – Explosão eletrônica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FDED30-EB63-4141-9DDD-36DF324E67E5}" type="parTrans" cxnId="{B6B46E27-31CA-41C1-8BDE-CC2F8DB366F6}">
      <dgm:prSet/>
      <dgm:spPr/>
      <dgm:t>
        <a:bodyPr/>
        <a:lstStyle/>
        <a:p>
          <a:endParaRPr lang="pt-BR"/>
        </a:p>
      </dgm:t>
    </dgm:pt>
    <dgm:pt modelId="{96E87DA1-FCE3-48EF-8F1F-5B6291B28C04}" type="sibTrans" cxnId="{B6B46E27-31CA-41C1-8BDE-CC2F8DB366F6}">
      <dgm:prSet/>
      <dgm:spPr/>
      <dgm:t>
        <a:bodyPr/>
        <a:lstStyle/>
        <a:p>
          <a:endParaRPr lang="pt-BR"/>
        </a:p>
      </dgm:t>
    </dgm:pt>
    <dgm:pt modelId="{5E8426AE-6D66-4839-BD9F-A43C7C59009D}">
      <dgm:prSet custT="1"/>
      <dgm:spPr/>
      <dgm:t>
        <a:bodyPr/>
        <a:lstStyle/>
        <a:p>
          <a:r>
            <a:rPr lang="pt-BR" sz="16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É abstrata, é concreta, é música! – Música e tecnologia</a:t>
          </a:r>
          <a:endParaRPr lang="pt-BR" sz="16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920DE86-CFFA-49E4-8572-B5233031390F}" type="parTrans" cxnId="{896E917A-6D7A-4876-A06A-BCCBC045D2F8}">
      <dgm:prSet/>
      <dgm:spPr/>
      <dgm:t>
        <a:bodyPr/>
        <a:lstStyle/>
        <a:p>
          <a:endParaRPr lang="pt-BR"/>
        </a:p>
      </dgm:t>
    </dgm:pt>
    <dgm:pt modelId="{C2E5F87F-44C6-4AD1-B895-3F961BE435DC}" type="sibTrans" cxnId="{896E917A-6D7A-4876-A06A-BCCBC045D2F8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4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4" custScaleY="73880"/>
      <dgm:spPr/>
    </dgm:pt>
    <dgm:pt modelId="{6ED7848D-AF23-4B80-9CFE-5690AC4806C2}" type="pres">
      <dgm:prSet presAssocID="{00D4A4E5-B87F-4FD6-95A8-366532276A02}" presName="vert1" presStyleCnt="0"/>
      <dgm:spPr/>
    </dgm:pt>
    <dgm:pt modelId="{E2040EDA-DDE0-4180-B0DE-32A76E9FBE88}" type="pres">
      <dgm:prSet presAssocID="{F1374059-72CA-4F5C-8AD3-F21EAD5000CD}" presName="thickLine" presStyleLbl="alignNode1" presStyleIdx="1" presStyleCnt="4"/>
      <dgm:spPr/>
    </dgm:pt>
    <dgm:pt modelId="{A5E6E2E3-68AD-4295-BB2C-FC8A81F54B7C}" type="pres">
      <dgm:prSet presAssocID="{F1374059-72CA-4F5C-8AD3-F21EAD5000CD}" presName="horz1" presStyleCnt="0"/>
      <dgm:spPr/>
    </dgm:pt>
    <dgm:pt modelId="{B11080AA-7061-4588-9D33-15F05DACC7D3}" type="pres">
      <dgm:prSet presAssocID="{F1374059-72CA-4F5C-8AD3-F21EAD5000CD}" presName="tx1" presStyleLbl="revTx" presStyleIdx="1" presStyleCnt="4" custScaleY="62398"/>
      <dgm:spPr/>
    </dgm:pt>
    <dgm:pt modelId="{253D8C25-3BAC-4ED2-A088-788E287C6182}" type="pres">
      <dgm:prSet presAssocID="{F1374059-72CA-4F5C-8AD3-F21EAD5000CD}" presName="vert1" presStyleCnt="0"/>
      <dgm:spPr/>
    </dgm:pt>
    <dgm:pt modelId="{CACDD47D-3E1A-439E-A722-2547B38DF5BD}" type="pres">
      <dgm:prSet presAssocID="{5E8426AE-6D66-4839-BD9F-A43C7C59009D}" presName="thickLine" presStyleLbl="alignNode1" presStyleIdx="2" presStyleCnt="4"/>
      <dgm:spPr/>
    </dgm:pt>
    <dgm:pt modelId="{46A48098-4C79-4989-8A3F-761F17F5DE65}" type="pres">
      <dgm:prSet presAssocID="{5E8426AE-6D66-4839-BD9F-A43C7C59009D}" presName="horz1" presStyleCnt="0"/>
      <dgm:spPr/>
    </dgm:pt>
    <dgm:pt modelId="{8EBF18C4-0BCB-4574-9FC2-C9F79BB82C76}" type="pres">
      <dgm:prSet presAssocID="{5E8426AE-6D66-4839-BD9F-A43C7C59009D}" presName="tx1" presStyleLbl="revTx" presStyleIdx="2" presStyleCnt="4" custScaleY="89691"/>
      <dgm:spPr/>
    </dgm:pt>
    <dgm:pt modelId="{89553834-FFBD-4D44-89B1-27898142F59F}" type="pres">
      <dgm:prSet presAssocID="{5E8426AE-6D66-4839-BD9F-A43C7C59009D}" presName="vert1" presStyleCnt="0"/>
      <dgm:spPr/>
    </dgm:pt>
    <dgm:pt modelId="{82A524BF-B441-49FD-9312-396561636C72}" type="pres">
      <dgm:prSet presAssocID="{07CD521C-5A8D-4DCE-BCCB-701CCC8F0730}" presName="thickLine" presStyleLbl="alignNode1" presStyleIdx="3" presStyleCnt="4"/>
      <dgm:spPr/>
    </dgm:pt>
    <dgm:pt modelId="{F0452008-D9BD-45F2-8333-D3D595D50DC6}" type="pres">
      <dgm:prSet presAssocID="{07CD521C-5A8D-4DCE-BCCB-701CCC8F0730}" presName="horz1" presStyleCnt="0"/>
      <dgm:spPr/>
    </dgm:pt>
    <dgm:pt modelId="{9EBD5422-69D7-47FF-BA34-BFC39218F65A}" type="pres">
      <dgm:prSet presAssocID="{07CD521C-5A8D-4DCE-BCCB-701CCC8F0730}" presName="tx1" presStyleLbl="revTx" presStyleIdx="3" presStyleCnt="4"/>
      <dgm:spPr/>
    </dgm:pt>
    <dgm:pt modelId="{8E0C6450-A8CD-474B-9A3D-7832D8646EF4}" type="pres">
      <dgm:prSet presAssocID="{07CD521C-5A8D-4DCE-BCCB-701CCC8F0730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A9823A1F-5788-4D00-B033-D36BF19DA005}" type="presOf" srcId="{5E8426AE-6D66-4839-BD9F-A43C7C59009D}" destId="{8EBF18C4-0BCB-4574-9FC2-C9F79BB82C76}" srcOrd="0" destOrd="0" presId="urn:microsoft.com/office/officeart/2008/layout/LinedList"/>
    <dgm:cxn modelId="{B6B46E27-31CA-41C1-8BDE-CC2F8DB366F6}" srcId="{9D9C0E9A-327C-40DB-A9EB-983EC9E0D98F}" destId="{07CD521C-5A8D-4DCE-BCCB-701CCC8F0730}" srcOrd="3" destOrd="0" parTransId="{8AFDED30-EB63-4141-9DDD-36DF324E67E5}" sibTransId="{96E87DA1-FCE3-48EF-8F1F-5B6291B28C04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B29D946A-512D-420A-97C9-CDF2A69394B0}" srcId="{9D9C0E9A-327C-40DB-A9EB-983EC9E0D98F}" destId="{F1374059-72CA-4F5C-8AD3-F21EAD5000CD}" srcOrd="1" destOrd="0" parTransId="{638E665E-3033-44BD-8359-61657EAEF462}" sibTransId="{FDC84F05-1A81-4C1C-8589-5914FF455633}"/>
    <dgm:cxn modelId="{D12AA44C-2BCE-4CD3-BDEE-087E45AAAD40}" type="presOf" srcId="{F1374059-72CA-4F5C-8AD3-F21EAD5000CD}" destId="{B11080AA-7061-4588-9D33-15F05DACC7D3}" srcOrd="0" destOrd="0" presId="urn:microsoft.com/office/officeart/2008/layout/LinedList"/>
    <dgm:cxn modelId="{896E917A-6D7A-4876-A06A-BCCBC045D2F8}" srcId="{9D9C0E9A-327C-40DB-A9EB-983EC9E0D98F}" destId="{5E8426AE-6D66-4839-BD9F-A43C7C59009D}" srcOrd="2" destOrd="0" parTransId="{D920DE86-CFFA-49E4-8572-B5233031390F}" sibTransId="{C2E5F87F-44C6-4AD1-B895-3F961BE435DC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0210B6C5-7771-40A8-B6AD-143D7F8A000E}" type="presOf" srcId="{07CD521C-5A8D-4DCE-BCCB-701CCC8F0730}" destId="{9EBD5422-69D7-47FF-BA34-BFC39218F65A}" srcOrd="0" destOrd="0" presId="urn:microsoft.com/office/officeart/2008/layout/LinedList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F25EBB03-125B-4C77-8BF5-A92AE3E6A945}" type="presParOf" srcId="{983EBE8F-2CFB-4918-8A71-8FB6106D1EE5}" destId="{E2040EDA-DDE0-4180-B0DE-32A76E9FBE88}" srcOrd="2" destOrd="0" presId="urn:microsoft.com/office/officeart/2008/layout/LinedList"/>
    <dgm:cxn modelId="{C2786F3C-0A75-431C-A8CD-088136483F6A}" type="presParOf" srcId="{983EBE8F-2CFB-4918-8A71-8FB6106D1EE5}" destId="{A5E6E2E3-68AD-4295-BB2C-FC8A81F54B7C}" srcOrd="3" destOrd="0" presId="urn:microsoft.com/office/officeart/2008/layout/LinedList"/>
    <dgm:cxn modelId="{A8DA1D91-AB51-43A1-A235-5A5FE60A3B58}" type="presParOf" srcId="{A5E6E2E3-68AD-4295-BB2C-FC8A81F54B7C}" destId="{B11080AA-7061-4588-9D33-15F05DACC7D3}" srcOrd="0" destOrd="0" presId="urn:microsoft.com/office/officeart/2008/layout/LinedList"/>
    <dgm:cxn modelId="{4FE829EB-16D2-4000-A628-8D47D4512551}" type="presParOf" srcId="{A5E6E2E3-68AD-4295-BB2C-FC8A81F54B7C}" destId="{253D8C25-3BAC-4ED2-A088-788E287C6182}" srcOrd="1" destOrd="0" presId="urn:microsoft.com/office/officeart/2008/layout/LinedList"/>
    <dgm:cxn modelId="{A93D5058-CC56-4B55-8CED-9E653DE7FE85}" type="presParOf" srcId="{983EBE8F-2CFB-4918-8A71-8FB6106D1EE5}" destId="{CACDD47D-3E1A-439E-A722-2547B38DF5BD}" srcOrd="4" destOrd="0" presId="urn:microsoft.com/office/officeart/2008/layout/LinedList"/>
    <dgm:cxn modelId="{3D769E7E-A02C-4EE6-A98F-C0BB44FC3089}" type="presParOf" srcId="{983EBE8F-2CFB-4918-8A71-8FB6106D1EE5}" destId="{46A48098-4C79-4989-8A3F-761F17F5DE65}" srcOrd="5" destOrd="0" presId="urn:microsoft.com/office/officeart/2008/layout/LinedList"/>
    <dgm:cxn modelId="{81EEFB96-C357-4437-8092-13BDECD317B5}" type="presParOf" srcId="{46A48098-4C79-4989-8A3F-761F17F5DE65}" destId="{8EBF18C4-0BCB-4574-9FC2-C9F79BB82C76}" srcOrd="0" destOrd="0" presId="urn:microsoft.com/office/officeart/2008/layout/LinedList"/>
    <dgm:cxn modelId="{EC5AFB60-7485-45B8-B0C5-1106F1D9D8EF}" type="presParOf" srcId="{46A48098-4C79-4989-8A3F-761F17F5DE65}" destId="{89553834-FFBD-4D44-89B1-27898142F59F}" srcOrd="1" destOrd="0" presId="urn:microsoft.com/office/officeart/2008/layout/LinedList"/>
    <dgm:cxn modelId="{2BC3E530-34CB-4C44-B60D-D81A517F4D48}" type="presParOf" srcId="{983EBE8F-2CFB-4918-8A71-8FB6106D1EE5}" destId="{82A524BF-B441-49FD-9312-396561636C72}" srcOrd="6" destOrd="0" presId="urn:microsoft.com/office/officeart/2008/layout/LinedList"/>
    <dgm:cxn modelId="{F80128A9-C887-46B2-98C8-EEC87161F98C}" type="presParOf" srcId="{983EBE8F-2CFB-4918-8A71-8FB6106D1EE5}" destId="{F0452008-D9BD-45F2-8333-D3D595D50DC6}" srcOrd="7" destOrd="0" presId="urn:microsoft.com/office/officeart/2008/layout/LinedList"/>
    <dgm:cxn modelId="{238F5D86-8796-4480-9C0B-19C8EFB5FF2E}" type="presParOf" srcId="{F0452008-D9BD-45F2-8333-D3D595D50DC6}" destId="{9EBD5422-69D7-47FF-BA34-BFC39218F65A}" srcOrd="0" destOrd="0" presId="urn:microsoft.com/office/officeart/2008/layout/LinedList"/>
    <dgm:cxn modelId="{FAB5DE1B-A560-4CC1-A487-02967F7AB974}" type="presParOf" srcId="{F0452008-D9BD-45F2-8333-D3D595D50DC6}" destId="{8E0C6450-A8CD-474B-9A3D-7832D8646E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4D47651-80F4-4167-BA5A-93064C3B7231}">
      <dgm:prSet custT="1"/>
      <dgm:spPr/>
      <dgm:t>
        <a:bodyPr/>
        <a:lstStyle/>
        <a:p>
          <a:r>
            <a:rPr lang="pt-BR" sz="1600" b="1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2</a:t>
          </a:r>
          <a:endParaRPr lang="pt-BR" sz="1600" b="1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87D3733-2EAA-4C1E-BC4E-74D5A89C6402}" type="parTrans" cxnId="{E7D29308-36E6-4D55-9782-C053A9D0DA95}">
      <dgm:prSet/>
      <dgm:spPr/>
      <dgm:t>
        <a:bodyPr/>
        <a:lstStyle/>
        <a:p>
          <a:endParaRPr lang="pt-BR"/>
        </a:p>
      </dgm:t>
    </dgm:pt>
    <dgm:pt modelId="{8C3EE0D1-FA31-4533-AB7D-1D83FDA5B236}" type="sibTrans" cxnId="{E7D29308-36E6-4D55-9782-C053A9D0DA95}">
      <dgm:prSet/>
      <dgm:spPr/>
      <dgm:t>
        <a:bodyPr/>
        <a:lstStyle/>
        <a:p>
          <a:endParaRPr lang="pt-BR"/>
        </a:p>
      </dgm:t>
    </dgm:pt>
    <dgm:pt modelId="{9943E518-09EC-4A4A-99B3-5DB8B47157B3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A cultura audiovisual – Arte e experiência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846F5C-92FD-4027-A30F-4BFB9A709713}" type="parTrans" cxnId="{2ED2BC0E-0FDB-4FF4-9535-8C35FA690A36}">
      <dgm:prSet/>
      <dgm:spPr/>
      <dgm:t>
        <a:bodyPr/>
        <a:lstStyle/>
        <a:p>
          <a:endParaRPr lang="pt-BR"/>
        </a:p>
      </dgm:t>
    </dgm:pt>
    <dgm:pt modelId="{73695BA1-B5AD-4B49-9C21-22B36B0D94D2}" type="sibTrans" cxnId="{2ED2BC0E-0FDB-4FF4-9535-8C35FA690A36}">
      <dgm:prSet/>
      <dgm:spPr/>
      <dgm:t>
        <a:bodyPr/>
        <a:lstStyle/>
        <a:p>
          <a:endParaRPr lang="pt-BR"/>
        </a:p>
      </dgm:t>
    </dgm:pt>
    <dgm:pt modelId="{E8C90F71-C5FE-4DC7-8832-6DDB499CE878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A cultura audiovisual – Arte e tecnologia audiovisual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D9FBE6C-E1F3-43E6-A487-5FD7892B83A9}" type="parTrans" cxnId="{ACAC909B-084F-464A-89A2-89380271A405}">
      <dgm:prSet/>
      <dgm:spPr/>
      <dgm:t>
        <a:bodyPr/>
        <a:lstStyle/>
        <a:p>
          <a:endParaRPr lang="pt-BR"/>
        </a:p>
      </dgm:t>
    </dgm:pt>
    <dgm:pt modelId="{AF662984-32D1-4B1F-AB55-F0F1B7988506}" type="sibTrans" cxnId="{ACAC909B-084F-464A-89A2-89380271A405}">
      <dgm:prSet/>
      <dgm:spPr/>
      <dgm:t>
        <a:bodyPr/>
        <a:lstStyle/>
        <a:p>
          <a:endParaRPr lang="pt-BR"/>
        </a:p>
      </dgm:t>
    </dgm:pt>
    <dgm:pt modelId="{8510101E-48CA-4B7A-AD68-6F160FA1F7E4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Arte que anima – O cinema em nossas mãos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DE9CD4-9B6C-4662-8913-4DE47E159CBB}" type="parTrans" cxnId="{CD6A33AC-6F6B-464D-8E25-5DC954F726EA}">
      <dgm:prSet/>
      <dgm:spPr/>
      <dgm:t>
        <a:bodyPr/>
        <a:lstStyle/>
        <a:p>
          <a:endParaRPr lang="pt-BR"/>
        </a:p>
      </dgm:t>
    </dgm:pt>
    <dgm:pt modelId="{7DB975AE-6A28-49BE-A028-2DB2049A2E36}" type="sibTrans" cxnId="{CD6A33AC-6F6B-464D-8E25-5DC954F726EA}">
      <dgm:prSet/>
      <dgm:spPr/>
      <dgm:t>
        <a:bodyPr/>
        <a:lstStyle/>
        <a:p>
          <a:endParaRPr lang="pt-BR"/>
        </a:p>
      </dgm:t>
    </dgm:pt>
    <dgm:pt modelId="{DEEC08D0-BBC1-4C79-9D3C-F4D5525AAB2F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5" action="ppaction://hlinksldjump"/>
            </a:rPr>
            <a:t>Arte que anima – A animação no Brasil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7F5F4FE-6567-46A6-B47D-1C2DC31F8089}" type="parTrans" cxnId="{20B601AE-7AB6-425A-8602-1D5093FE67FA}">
      <dgm:prSet/>
      <dgm:spPr/>
      <dgm:t>
        <a:bodyPr/>
        <a:lstStyle/>
        <a:p>
          <a:endParaRPr lang="pt-BR"/>
        </a:p>
      </dgm:t>
    </dgm:pt>
    <dgm:pt modelId="{E8F04015-5A00-4E61-830C-4D581F20C12C}" type="sibTrans" cxnId="{20B601AE-7AB6-425A-8602-1D5093FE67FA}">
      <dgm:prSet/>
      <dgm:spPr/>
      <dgm:t>
        <a:bodyPr/>
        <a:lstStyle/>
        <a:p>
          <a:endParaRPr lang="pt-BR"/>
        </a:p>
      </dgm:t>
    </dgm:pt>
    <dgm:pt modelId="{BBF0BD05-DCB6-4DF3-8219-9DD3D27BB801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6" action="ppaction://hlinksldjump"/>
            </a:rPr>
            <a:t>A cultura audiovisual – A voz e o som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11B5597-58FD-4D9E-82E2-D9AE547906D1}" type="parTrans" cxnId="{DBEDA2E0-59E7-4562-86C2-25BB1D61622A}">
      <dgm:prSet/>
      <dgm:spPr/>
      <dgm:t>
        <a:bodyPr/>
        <a:lstStyle/>
        <a:p>
          <a:endParaRPr lang="pt-BR"/>
        </a:p>
      </dgm:t>
    </dgm:pt>
    <dgm:pt modelId="{B5EB950D-1A88-4021-9668-4CD74A2ADE13}" type="sibTrans" cxnId="{DBEDA2E0-59E7-4562-86C2-25BB1D61622A}">
      <dgm:prSet/>
      <dgm:spPr/>
      <dgm:t>
        <a:bodyPr/>
        <a:lstStyle/>
        <a:p>
          <a:endParaRPr lang="pt-BR"/>
        </a:p>
      </dgm:t>
    </dgm:pt>
    <dgm:pt modelId="{56E60821-79AD-4C83-B67C-EDFBF2DE2E60}">
      <dgm:prSet custT="1"/>
      <dgm:spPr/>
      <dgm:t>
        <a:bodyPr/>
        <a:lstStyle/>
        <a:p>
          <a:r>
            <a:rPr lang="pt-BR" sz="16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7" action="ppaction://hlinksldjump"/>
            </a:rPr>
            <a:t>Artes visuais – Como animar um desenho</a:t>
          </a:r>
          <a:endParaRPr lang="pt-BR" sz="16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587C769-AC61-4246-BF21-0A7B524C9E9D}" type="parTrans" cxnId="{546FF3E7-0470-486F-9C98-9DD1C5BFD66F}">
      <dgm:prSet/>
      <dgm:spPr/>
      <dgm:t>
        <a:bodyPr/>
        <a:lstStyle/>
        <a:p>
          <a:endParaRPr lang="pt-BR"/>
        </a:p>
      </dgm:t>
    </dgm:pt>
    <dgm:pt modelId="{05B7F835-2B41-4663-B0C7-9B14BA56D9E8}" type="sibTrans" cxnId="{546FF3E7-0470-486F-9C98-9DD1C5BFD66F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748791DE-826E-4783-8F71-F69BC4625D1D}" type="pres">
      <dgm:prSet presAssocID="{44D47651-80F4-4167-BA5A-93064C3B7231}" presName="thickLine" presStyleLbl="alignNode1" presStyleIdx="0" presStyleCnt="7"/>
      <dgm:spPr/>
    </dgm:pt>
    <dgm:pt modelId="{C34A6BF9-C847-4A27-93CE-361FB1EDD8CF}" type="pres">
      <dgm:prSet presAssocID="{44D47651-80F4-4167-BA5A-93064C3B7231}" presName="horz1" presStyleCnt="0"/>
      <dgm:spPr/>
    </dgm:pt>
    <dgm:pt modelId="{85DCFEFF-B99E-4A77-9645-9E8B59E0CF79}" type="pres">
      <dgm:prSet presAssocID="{44D47651-80F4-4167-BA5A-93064C3B7231}" presName="tx1" presStyleLbl="revTx" presStyleIdx="0" presStyleCnt="7"/>
      <dgm:spPr/>
    </dgm:pt>
    <dgm:pt modelId="{A36C9942-25DF-4362-B41D-23AB4C95F1D7}" type="pres">
      <dgm:prSet presAssocID="{44D47651-80F4-4167-BA5A-93064C3B7231}" presName="vert1" presStyleCnt="0"/>
      <dgm:spPr/>
    </dgm:pt>
    <dgm:pt modelId="{AEEAA23A-003E-4B1B-8BDE-A162B45E5D35}" type="pres">
      <dgm:prSet presAssocID="{9943E518-09EC-4A4A-99B3-5DB8B47157B3}" presName="thickLine" presStyleLbl="alignNode1" presStyleIdx="1" presStyleCnt="7"/>
      <dgm:spPr/>
    </dgm:pt>
    <dgm:pt modelId="{18C643DD-DD42-4A2E-8F3D-4155A20A8129}" type="pres">
      <dgm:prSet presAssocID="{9943E518-09EC-4A4A-99B3-5DB8B47157B3}" presName="horz1" presStyleCnt="0"/>
      <dgm:spPr/>
    </dgm:pt>
    <dgm:pt modelId="{86C40675-CD7F-4289-A64D-BB43CB68E19C}" type="pres">
      <dgm:prSet presAssocID="{9943E518-09EC-4A4A-99B3-5DB8B47157B3}" presName="tx1" presStyleLbl="revTx" presStyleIdx="1" presStyleCnt="7"/>
      <dgm:spPr/>
    </dgm:pt>
    <dgm:pt modelId="{9B003930-35C6-4FE6-8858-BDE99B1D9367}" type="pres">
      <dgm:prSet presAssocID="{9943E518-09EC-4A4A-99B3-5DB8B47157B3}" presName="vert1" presStyleCnt="0"/>
      <dgm:spPr/>
    </dgm:pt>
    <dgm:pt modelId="{9E1120F3-A8D7-485C-9B95-A8A9F9AF26B8}" type="pres">
      <dgm:prSet presAssocID="{E8C90F71-C5FE-4DC7-8832-6DDB499CE878}" presName="thickLine" presStyleLbl="alignNode1" presStyleIdx="2" presStyleCnt="7"/>
      <dgm:spPr/>
    </dgm:pt>
    <dgm:pt modelId="{3B4EFB41-7AC5-4D06-8C34-0680DF538827}" type="pres">
      <dgm:prSet presAssocID="{E8C90F71-C5FE-4DC7-8832-6DDB499CE878}" presName="horz1" presStyleCnt="0"/>
      <dgm:spPr/>
    </dgm:pt>
    <dgm:pt modelId="{371EC1AD-7A3F-493C-9EBA-A2F2AB999533}" type="pres">
      <dgm:prSet presAssocID="{E8C90F71-C5FE-4DC7-8832-6DDB499CE878}" presName="tx1" presStyleLbl="revTx" presStyleIdx="2" presStyleCnt="7"/>
      <dgm:spPr/>
    </dgm:pt>
    <dgm:pt modelId="{DB264516-F008-4228-869C-C4876E2F0E03}" type="pres">
      <dgm:prSet presAssocID="{E8C90F71-C5FE-4DC7-8832-6DDB499CE878}" presName="vert1" presStyleCnt="0"/>
      <dgm:spPr/>
    </dgm:pt>
    <dgm:pt modelId="{F9A72D2D-5366-420F-B6D3-784019001CE8}" type="pres">
      <dgm:prSet presAssocID="{BBF0BD05-DCB6-4DF3-8219-9DD3D27BB801}" presName="thickLine" presStyleLbl="alignNode1" presStyleIdx="3" presStyleCnt="7"/>
      <dgm:spPr/>
    </dgm:pt>
    <dgm:pt modelId="{F4A0412F-3CFF-431B-BE37-C8C2C54C027A}" type="pres">
      <dgm:prSet presAssocID="{BBF0BD05-DCB6-4DF3-8219-9DD3D27BB801}" presName="horz1" presStyleCnt="0"/>
      <dgm:spPr/>
    </dgm:pt>
    <dgm:pt modelId="{81704FC7-C590-4B92-B96D-B1120756762D}" type="pres">
      <dgm:prSet presAssocID="{BBF0BD05-DCB6-4DF3-8219-9DD3D27BB801}" presName="tx1" presStyleLbl="revTx" presStyleIdx="3" presStyleCnt="7"/>
      <dgm:spPr/>
    </dgm:pt>
    <dgm:pt modelId="{76D43AB6-F559-48EE-8C1F-1E1D8C756074}" type="pres">
      <dgm:prSet presAssocID="{BBF0BD05-DCB6-4DF3-8219-9DD3D27BB801}" presName="vert1" presStyleCnt="0"/>
      <dgm:spPr/>
    </dgm:pt>
    <dgm:pt modelId="{6396CA8A-AD25-4DE2-B302-D151A92575C4}" type="pres">
      <dgm:prSet presAssocID="{8510101E-48CA-4B7A-AD68-6F160FA1F7E4}" presName="thickLine" presStyleLbl="alignNode1" presStyleIdx="4" presStyleCnt="7"/>
      <dgm:spPr/>
    </dgm:pt>
    <dgm:pt modelId="{18170B00-A441-4EC5-8E51-14EC782B66D6}" type="pres">
      <dgm:prSet presAssocID="{8510101E-48CA-4B7A-AD68-6F160FA1F7E4}" presName="horz1" presStyleCnt="0"/>
      <dgm:spPr/>
    </dgm:pt>
    <dgm:pt modelId="{18CF4A4C-6A39-4EAA-86ED-3F69AF11DB6E}" type="pres">
      <dgm:prSet presAssocID="{8510101E-48CA-4B7A-AD68-6F160FA1F7E4}" presName="tx1" presStyleLbl="revTx" presStyleIdx="4" presStyleCnt="7"/>
      <dgm:spPr/>
    </dgm:pt>
    <dgm:pt modelId="{F05C5936-93FB-4601-82E8-AAFDCF06269D}" type="pres">
      <dgm:prSet presAssocID="{8510101E-48CA-4B7A-AD68-6F160FA1F7E4}" presName="vert1" presStyleCnt="0"/>
      <dgm:spPr/>
    </dgm:pt>
    <dgm:pt modelId="{4187895D-A884-40EF-AD64-545699DE879E}" type="pres">
      <dgm:prSet presAssocID="{DEEC08D0-BBC1-4C79-9D3C-F4D5525AAB2F}" presName="thickLine" presStyleLbl="alignNode1" presStyleIdx="5" presStyleCnt="7"/>
      <dgm:spPr/>
    </dgm:pt>
    <dgm:pt modelId="{686EB3DD-E38C-4330-A266-2FBB629D9418}" type="pres">
      <dgm:prSet presAssocID="{DEEC08D0-BBC1-4C79-9D3C-F4D5525AAB2F}" presName="horz1" presStyleCnt="0"/>
      <dgm:spPr/>
    </dgm:pt>
    <dgm:pt modelId="{2B745938-2854-4016-A207-3C2D0144320C}" type="pres">
      <dgm:prSet presAssocID="{DEEC08D0-BBC1-4C79-9D3C-F4D5525AAB2F}" presName="tx1" presStyleLbl="revTx" presStyleIdx="5" presStyleCnt="7"/>
      <dgm:spPr/>
    </dgm:pt>
    <dgm:pt modelId="{1D0849DE-DA15-4DAA-9AD2-4769A0D29B4D}" type="pres">
      <dgm:prSet presAssocID="{DEEC08D0-BBC1-4C79-9D3C-F4D5525AAB2F}" presName="vert1" presStyleCnt="0"/>
      <dgm:spPr/>
    </dgm:pt>
    <dgm:pt modelId="{A4DA2235-496D-41D8-B46F-E0F42CE521D0}" type="pres">
      <dgm:prSet presAssocID="{56E60821-79AD-4C83-B67C-EDFBF2DE2E60}" presName="thickLine" presStyleLbl="alignNode1" presStyleIdx="6" presStyleCnt="7"/>
      <dgm:spPr/>
    </dgm:pt>
    <dgm:pt modelId="{30FDF7B7-A442-4F38-906B-A19D3D4DAE03}" type="pres">
      <dgm:prSet presAssocID="{56E60821-79AD-4C83-B67C-EDFBF2DE2E60}" presName="horz1" presStyleCnt="0"/>
      <dgm:spPr/>
    </dgm:pt>
    <dgm:pt modelId="{CFCC23D0-5DD7-4E9A-A468-B3F4CA5D2FDF}" type="pres">
      <dgm:prSet presAssocID="{56E60821-79AD-4C83-B67C-EDFBF2DE2E60}" presName="tx1" presStyleLbl="revTx" presStyleIdx="6" presStyleCnt="7"/>
      <dgm:spPr/>
    </dgm:pt>
    <dgm:pt modelId="{9AA77C66-D4F1-4E87-B375-CB31FA21F901}" type="pres">
      <dgm:prSet presAssocID="{56E60821-79AD-4C83-B67C-EDFBF2DE2E60}" presName="vert1" presStyleCnt="0"/>
      <dgm:spPr/>
    </dgm:pt>
  </dgm:ptLst>
  <dgm:cxnLst>
    <dgm:cxn modelId="{E7D29308-36E6-4D55-9782-C053A9D0DA95}" srcId="{9D9C0E9A-327C-40DB-A9EB-983EC9E0D98F}" destId="{44D47651-80F4-4167-BA5A-93064C3B7231}" srcOrd="0" destOrd="0" parTransId="{A87D3733-2EAA-4C1E-BC4E-74D5A89C6402}" sibTransId="{8C3EE0D1-FA31-4533-AB7D-1D83FDA5B236}"/>
    <dgm:cxn modelId="{2ED2BC0E-0FDB-4FF4-9535-8C35FA690A36}" srcId="{9D9C0E9A-327C-40DB-A9EB-983EC9E0D98F}" destId="{9943E518-09EC-4A4A-99B3-5DB8B47157B3}" srcOrd="1" destOrd="0" parTransId="{5E846F5C-92FD-4027-A30F-4BFB9A709713}" sibTransId="{73695BA1-B5AD-4B49-9C21-22B36B0D94D2}"/>
    <dgm:cxn modelId="{DCC0FB20-0D13-4C01-A17C-563C4FAEC31D}" type="presOf" srcId="{BBF0BD05-DCB6-4DF3-8219-9DD3D27BB801}" destId="{81704FC7-C590-4B92-B96D-B1120756762D}" srcOrd="0" destOrd="0" presId="urn:microsoft.com/office/officeart/2008/layout/LinedList"/>
    <dgm:cxn modelId="{09142B23-D900-4118-BD6F-BC0CE1B17304}" type="presOf" srcId="{8510101E-48CA-4B7A-AD68-6F160FA1F7E4}" destId="{18CF4A4C-6A39-4EAA-86ED-3F69AF11DB6E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59034776-5E94-44BF-A9C6-5D5AAA6C22DC}" type="presOf" srcId="{DEEC08D0-BBC1-4C79-9D3C-F4D5525AAB2F}" destId="{2B745938-2854-4016-A207-3C2D0144320C}" srcOrd="0" destOrd="0" presId="urn:microsoft.com/office/officeart/2008/layout/LinedList"/>
    <dgm:cxn modelId="{C09A625A-7CA7-4A23-B658-29A5A3C00AA5}" type="presOf" srcId="{E8C90F71-C5FE-4DC7-8832-6DDB499CE878}" destId="{371EC1AD-7A3F-493C-9EBA-A2F2AB999533}" srcOrd="0" destOrd="0" presId="urn:microsoft.com/office/officeart/2008/layout/LinedList"/>
    <dgm:cxn modelId="{0B1A2887-4A27-4A22-B84E-B11D4AF15EBD}" type="presOf" srcId="{44D47651-80F4-4167-BA5A-93064C3B7231}" destId="{85DCFEFF-B99E-4A77-9645-9E8B59E0CF79}" srcOrd="0" destOrd="0" presId="urn:microsoft.com/office/officeart/2008/layout/LinedList"/>
    <dgm:cxn modelId="{9DE0028E-F11A-4F27-9CC5-9018B7455BB2}" type="presOf" srcId="{56E60821-79AD-4C83-B67C-EDFBF2DE2E60}" destId="{CFCC23D0-5DD7-4E9A-A468-B3F4CA5D2FDF}" srcOrd="0" destOrd="0" presId="urn:microsoft.com/office/officeart/2008/layout/LinedList"/>
    <dgm:cxn modelId="{ACAC909B-084F-464A-89A2-89380271A405}" srcId="{9D9C0E9A-327C-40DB-A9EB-983EC9E0D98F}" destId="{E8C90F71-C5FE-4DC7-8832-6DDB499CE878}" srcOrd="2" destOrd="0" parTransId="{5D9FBE6C-E1F3-43E6-A487-5FD7892B83A9}" sibTransId="{AF662984-32D1-4B1F-AB55-F0F1B7988506}"/>
    <dgm:cxn modelId="{6C9C219D-2085-4427-86B4-CEDBA1FA1D26}" type="presOf" srcId="{9943E518-09EC-4A4A-99B3-5DB8B47157B3}" destId="{86C40675-CD7F-4289-A64D-BB43CB68E19C}" srcOrd="0" destOrd="0" presId="urn:microsoft.com/office/officeart/2008/layout/LinedList"/>
    <dgm:cxn modelId="{CD6A33AC-6F6B-464D-8E25-5DC954F726EA}" srcId="{9D9C0E9A-327C-40DB-A9EB-983EC9E0D98F}" destId="{8510101E-48CA-4B7A-AD68-6F160FA1F7E4}" srcOrd="4" destOrd="0" parTransId="{FDDE9CD4-9B6C-4662-8913-4DE47E159CBB}" sibTransId="{7DB975AE-6A28-49BE-A028-2DB2049A2E36}"/>
    <dgm:cxn modelId="{20B601AE-7AB6-425A-8602-1D5093FE67FA}" srcId="{9D9C0E9A-327C-40DB-A9EB-983EC9E0D98F}" destId="{DEEC08D0-BBC1-4C79-9D3C-F4D5525AAB2F}" srcOrd="5" destOrd="0" parTransId="{77F5F4FE-6567-46A6-B47D-1C2DC31F8089}" sibTransId="{E8F04015-5A00-4E61-830C-4D581F20C12C}"/>
    <dgm:cxn modelId="{DBEDA2E0-59E7-4562-86C2-25BB1D61622A}" srcId="{9D9C0E9A-327C-40DB-A9EB-983EC9E0D98F}" destId="{BBF0BD05-DCB6-4DF3-8219-9DD3D27BB801}" srcOrd="3" destOrd="0" parTransId="{411B5597-58FD-4D9E-82E2-D9AE547906D1}" sibTransId="{B5EB950D-1A88-4021-9668-4CD74A2ADE13}"/>
    <dgm:cxn modelId="{546FF3E7-0470-486F-9C98-9DD1C5BFD66F}" srcId="{9D9C0E9A-327C-40DB-A9EB-983EC9E0D98F}" destId="{56E60821-79AD-4C83-B67C-EDFBF2DE2E60}" srcOrd="6" destOrd="0" parTransId="{C587C769-AC61-4246-BF21-0A7B524C9E9D}" sibTransId="{05B7F835-2B41-4663-B0C7-9B14BA56D9E8}"/>
    <dgm:cxn modelId="{E1509A26-C9C4-43BC-90F4-89ACA041CA2B}" type="presParOf" srcId="{983EBE8F-2CFB-4918-8A71-8FB6106D1EE5}" destId="{748791DE-826E-4783-8F71-F69BC4625D1D}" srcOrd="0" destOrd="0" presId="urn:microsoft.com/office/officeart/2008/layout/LinedList"/>
    <dgm:cxn modelId="{E2210F09-9BA5-4093-A44A-C11B07C2530F}" type="presParOf" srcId="{983EBE8F-2CFB-4918-8A71-8FB6106D1EE5}" destId="{C34A6BF9-C847-4A27-93CE-361FB1EDD8CF}" srcOrd="1" destOrd="0" presId="urn:microsoft.com/office/officeart/2008/layout/LinedList"/>
    <dgm:cxn modelId="{A192AB74-C04C-4459-AF86-433B2FFC7057}" type="presParOf" srcId="{C34A6BF9-C847-4A27-93CE-361FB1EDD8CF}" destId="{85DCFEFF-B99E-4A77-9645-9E8B59E0CF79}" srcOrd="0" destOrd="0" presId="urn:microsoft.com/office/officeart/2008/layout/LinedList"/>
    <dgm:cxn modelId="{44A62504-756B-4252-B1D9-925047DEC745}" type="presParOf" srcId="{C34A6BF9-C847-4A27-93CE-361FB1EDD8CF}" destId="{A36C9942-25DF-4362-B41D-23AB4C95F1D7}" srcOrd="1" destOrd="0" presId="urn:microsoft.com/office/officeart/2008/layout/LinedList"/>
    <dgm:cxn modelId="{6CF940EE-FADA-4C98-9277-4093D671466B}" type="presParOf" srcId="{983EBE8F-2CFB-4918-8A71-8FB6106D1EE5}" destId="{AEEAA23A-003E-4B1B-8BDE-A162B45E5D35}" srcOrd="2" destOrd="0" presId="urn:microsoft.com/office/officeart/2008/layout/LinedList"/>
    <dgm:cxn modelId="{EC7D4473-DBD8-46FE-81C5-B1C5F5066CA7}" type="presParOf" srcId="{983EBE8F-2CFB-4918-8A71-8FB6106D1EE5}" destId="{18C643DD-DD42-4A2E-8F3D-4155A20A8129}" srcOrd="3" destOrd="0" presId="urn:microsoft.com/office/officeart/2008/layout/LinedList"/>
    <dgm:cxn modelId="{912BEC48-6192-4777-B0E8-11514FE4D87A}" type="presParOf" srcId="{18C643DD-DD42-4A2E-8F3D-4155A20A8129}" destId="{86C40675-CD7F-4289-A64D-BB43CB68E19C}" srcOrd="0" destOrd="0" presId="urn:microsoft.com/office/officeart/2008/layout/LinedList"/>
    <dgm:cxn modelId="{D5BB91A3-FBAE-4471-A5DA-DA566211B093}" type="presParOf" srcId="{18C643DD-DD42-4A2E-8F3D-4155A20A8129}" destId="{9B003930-35C6-4FE6-8858-BDE99B1D9367}" srcOrd="1" destOrd="0" presId="urn:microsoft.com/office/officeart/2008/layout/LinedList"/>
    <dgm:cxn modelId="{36E4FC28-FC0A-45A8-9940-2DACF6BC0865}" type="presParOf" srcId="{983EBE8F-2CFB-4918-8A71-8FB6106D1EE5}" destId="{9E1120F3-A8D7-485C-9B95-A8A9F9AF26B8}" srcOrd="4" destOrd="0" presId="urn:microsoft.com/office/officeart/2008/layout/LinedList"/>
    <dgm:cxn modelId="{DBCBFB9C-8ADE-4CFB-A5C6-F89FD6001F62}" type="presParOf" srcId="{983EBE8F-2CFB-4918-8A71-8FB6106D1EE5}" destId="{3B4EFB41-7AC5-4D06-8C34-0680DF538827}" srcOrd="5" destOrd="0" presId="urn:microsoft.com/office/officeart/2008/layout/LinedList"/>
    <dgm:cxn modelId="{C35B6C85-A90E-45B9-A0A5-DD8DBEBB6064}" type="presParOf" srcId="{3B4EFB41-7AC5-4D06-8C34-0680DF538827}" destId="{371EC1AD-7A3F-493C-9EBA-A2F2AB999533}" srcOrd="0" destOrd="0" presId="urn:microsoft.com/office/officeart/2008/layout/LinedList"/>
    <dgm:cxn modelId="{E7CD1947-09EA-4C97-B341-28F0026E4345}" type="presParOf" srcId="{3B4EFB41-7AC5-4D06-8C34-0680DF538827}" destId="{DB264516-F008-4228-869C-C4876E2F0E03}" srcOrd="1" destOrd="0" presId="urn:microsoft.com/office/officeart/2008/layout/LinedList"/>
    <dgm:cxn modelId="{AD081140-2DEC-4CE3-8B33-1F836C93FA19}" type="presParOf" srcId="{983EBE8F-2CFB-4918-8A71-8FB6106D1EE5}" destId="{F9A72D2D-5366-420F-B6D3-784019001CE8}" srcOrd="6" destOrd="0" presId="urn:microsoft.com/office/officeart/2008/layout/LinedList"/>
    <dgm:cxn modelId="{790D8C0A-F7D4-4CC0-96D5-000A34C6A60C}" type="presParOf" srcId="{983EBE8F-2CFB-4918-8A71-8FB6106D1EE5}" destId="{F4A0412F-3CFF-431B-BE37-C8C2C54C027A}" srcOrd="7" destOrd="0" presId="urn:microsoft.com/office/officeart/2008/layout/LinedList"/>
    <dgm:cxn modelId="{1A2EF213-BACE-4E02-8775-9D67F631019B}" type="presParOf" srcId="{F4A0412F-3CFF-431B-BE37-C8C2C54C027A}" destId="{81704FC7-C590-4B92-B96D-B1120756762D}" srcOrd="0" destOrd="0" presId="urn:microsoft.com/office/officeart/2008/layout/LinedList"/>
    <dgm:cxn modelId="{AB7D9281-8DE8-4FE1-BC64-64F8CBA45A7B}" type="presParOf" srcId="{F4A0412F-3CFF-431B-BE37-C8C2C54C027A}" destId="{76D43AB6-F559-48EE-8C1F-1E1D8C756074}" srcOrd="1" destOrd="0" presId="urn:microsoft.com/office/officeart/2008/layout/LinedList"/>
    <dgm:cxn modelId="{23946E5D-95BB-4570-A5D6-B279A2836862}" type="presParOf" srcId="{983EBE8F-2CFB-4918-8A71-8FB6106D1EE5}" destId="{6396CA8A-AD25-4DE2-B302-D151A92575C4}" srcOrd="8" destOrd="0" presId="urn:microsoft.com/office/officeart/2008/layout/LinedList"/>
    <dgm:cxn modelId="{67BA6CE6-B3AF-4E6F-B51A-E950E335DE83}" type="presParOf" srcId="{983EBE8F-2CFB-4918-8A71-8FB6106D1EE5}" destId="{18170B00-A441-4EC5-8E51-14EC782B66D6}" srcOrd="9" destOrd="0" presId="urn:microsoft.com/office/officeart/2008/layout/LinedList"/>
    <dgm:cxn modelId="{CCF88CB8-32A3-4B79-99B2-8BB55AE16DB3}" type="presParOf" srcId="{18170B00-A441-4EC5-8E51-14EC782B66D6}" destId="{18CF4A4C-6A39-4EAA-86ED-3F69AF11DB6E}" srcOrd="0" destOrd="0" presId="urn:microsoft.com/office/officeart/2008/layout/LinedList"/>
    <dgm:cxn modelId="{31FFCAC5-4849-417A-9136-851CDE55C307}" type="presParOf" srcId="{18170B00-A441-4EC5-8E51-14EC782B66D6}" destId="{F05C5936-93FB-4601-82E8-AAFDCF06269D}" srcOrd="1" destOrd="0" presId="urn:microsoft.com/office/officeart/2008/layout/LinedList"/>
    <dgm:cxn modelId="{91A066CE-BEC4-4E81-A177-0B5AA1D608A1}" type="presParOf" srcId="{983EBE8F-2CFB-4918-8A71-8FB6106D1EE5}" destId="{4187895D-A884-40EF-AD64-545699DE879E}" srcOrd="10" destOrd="0" presId="urn:microsoft.com/office/officeart/2008/layout/LinedList"/>
    <dgm:cxn modelId="{5B8D6497-4D22-4C8B-908B-1BC0B8FE12CC}" type="presParOf" srcId="{983EBE8F-2CFB-4918-8A71-8FB6106D1EE5}" destId="{686EB3DD-E38C-4330-A266-2FBB629D9418}" srcOrd="11" destOrd="0" presId="urn:microsoft.com/office/officeart/2008/layout/LinedList"/>
    <dgm:cxn modelId="{F52CB5B0-2434-4459-BD3B-5C602F2C9E05}" type="presParOf" srcId="{686EB3DD-E38C-4330-A266-2FBB629D9418}" destId="{2B745938-2854-4016-A207-3C2D0144320C}" srcOrd="0" destOrd="0" presId="urn:microsoft.com/office/officeart/2008/layout/LinedList"/>
    <dgm:cxn modelId="{E8CF76B1-878B-4F1D-A783-EC553FC9C22D}" type="presParOf" srcId="{686EB3DD-E38C-4330-A266-2FBB629D9418}" destId="{1D0849DE-DA15-4DAA-9AD2-4769A0D29B4D}" srcOrd="1" destOrd="0" presId="urn:microsoft.com/office/officeart/2008/layout/LinedList"/>
    <dgm:cxn modelId="{8F0AB131-F4E4-4ADA-BD5A-A499D2D11609}" type="presParOf" srcId="{983EBE8F-2CFB-4918-8A71-8FB6106D1EE5}" destId="{A4DA2235-496D-41D8-B46F-E0F42CE521D0}" srcOrd="12" destOrd="0" presId="urn:microsoft.com/office/officeart/2008/layout/LinedList"/>
    <dgm:cxn modelId="{01A93759-3379-4610-A665-E0FDFF9AC676}" type="presParOf" srcId="{983EBE8F-2CFB-4918-8A71-8FB6106D1EE5}" destId="{30FDF7B7-A442-4F38-906B-A19D3D4DAE03}" srcOrd="13" destOrd="0" presId="urn:microsoft.com/office/officeart/2008/layout/LinedList"/>
    <dgm:cxn modelId="{57A7C0F3-27D8-420C-982E-4D2BE6A62202}" type="presParOf" srcId="{30FDF7B7-A442-4F38-906B-A19D3D4DAE03}" destId="{CFCC23D0-5DD7-4E9A-A468-B3F4CA5D2FDF}" srcOrd="0" destOrd="0" presId="urn:microsoft.com/office/officeart/2008/layout/LinedList"/>
    <dgm:cxn modelId="{A4B8F905-6F4A-46D0-ADA1-C81ED63858D9}" type="presParOf" srcId="{30FDF7B7-A442-4F38-906B-A19D3D4DAE03}" destId="{9AA77C66-D4F1-4E87-B375-CB31FA21F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386"/>
          <a:ext cx="481833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386"/>
          <a:ext cx="4818332" cy="39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1</a:t>
          </a:r>
          <a:endParaRPr lang="pt-BR" sz="1600" b="1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86"/>
        <a:ext cx="4818332" cy="392336"/>
      </dsp:txXfrm>
    </dsp:sp>
    <dsp:sp modelId="{E2040EDA-DDE0-4180-B0DE-32A76E9FBE88}">
      <dsp:nvSpPr>
        <dsp:cNvPr id="0" name=""/>
        <dsp:cNvSpPr/>
      </dsp:nvSpPr>
      <dsp:spPr>
        <a:xfrm>
          <a:off x="0" y="392723"/>
          <a:ext cx="481833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080AA-7061-4588-9D33-15F05DACC7D3}">
      <dsp:nvSpPr>
        <dsp:cNvPr id="0" name=""/>
        <dsp:cNvSpPr/>
      </dsp:nvSpPr>
      <dsp:spPr>
        <a:xfrm>
          <a:off x="0" y="392723"/>
          <a:ext cx="4818332" cy="33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Ritmo marcado – Tambores sagrados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92723"/>
        <a:ext cx="4818332" cy="331361"/>
      </dsp:txXfrm>
    </dsp:sp>
    <dsp:sp modelId="{CACDD47D-3E1A-439E-A722-2547B38DF5BD}">
      <dsp:nvSpPr>
        <dsp:cNvPr id="0" name=""/>
        <dsp:cNvSpPr/>
      </dsp:nvSpPr>
      <dsp:spPr>
        <a:xfrm>
          <a:off x="0" y="724085"/>
          <a:ext cx="481833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F18C4-0BCB-4574-9FC2-C9F79BB82C76}">
      <dsp:nvSpPr>
        <dsp:cNvPr id="0" name=""/>
        <dsp:cNvSpPr/>
      </dsp:nvSpPr>
      <dsp:spPr>
        <a:xfrm>
          <a:off x="0" y="724085"/>
          <a:ext cx="4818332" cy="47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É abstrata, é concreta, é música! – Música e tecnologia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724085"/>
        <a:ext cx="4818332" cy="476300"/>
      </dsp:txXfrm>
    </dsp:sp>
    <dsp:sp modelId="{82A524BF-B441-49FD-9312-396561636C72}">
      <dsp:nvSpPr>
        <dsp:cNvPr id="0" name=""/>
        <dsp:cNvSpPr/>
      </dsp:nvSpPr>
      <dsp:spPr>
        <a:xfrm>
          <a:off x="0" y="1200385"/>
          <a:ext cx="4818332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D5422-69D7-47FF-BA34-BFC39218F65A}">
      <dsp:nvSpPr>
        <dsp:cNvPr id="0" name=""/>
        <dsp:cNvSpPr/>
      </dsp:nvSpPr>
      <dsp:spPr>
        <a:xfrm>
          <a:off x="0" y="1200385"/>
          <a:ext cx="4818332" cy="531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É abstrata, é concreta, é música! – Explosão eletrônica</a:t>
          </a:r>
          <a:endParaRPr lang="pt-BR" sz="16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200385"/>
        <a:ext cx="4818332" cy="531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791DE-826E-4783-8F71-F69BC4625D1D}">
      <dsp:nvSpPr>
        <dsp:cNvPr id="0" name=""/>
        <dsp:cNvSpPr/>
      </dsp:nvSpPr>
      <dsp:spPr>
        <a:xfrm>
          <a:off x="0" y="323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CFEFF-B99E-4A77-9645-9E8B59E0CF79}">
      <dsp:nvSpPr>
        <dsp:cNvPr id="0" name=""/>
        <dsp:cNvSpPr/>
      </dsp:nvSpPr>
      <dsp:spPr>
        <a:xfrm>
          <a:off x="0" y="323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2</a:t>
          </a:r>
          <a:endParaRPr lang="pt-BR" sz="1600" b="1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23"/>
        <a:ext cx="5251700" cy="377922"/>
      </dsp:txXfrm>
    </dsp:sp>
    <dsp:sp modelId="{AEEAA23A-003E-4B1B-8BDE-A162B45E5D35}">
      <dsp:nvSpPr>
        <dsp:cNvPr id="0" name=""/>
        <dsp:cNvSpPr/>
      </dsp:nvSpPr>
      <dsp:spPr>
        <a:xfrm>
          <a:off x="0" y="378245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40675-CD7F-4289-A64D-BB43CB68E19C}">
      <dsp:nvSpPr>
        <dsp:cNvPr id="0" name=""/>
        <dsp:cNvSpPr/>
      </dsp:nvSpPr>
      <dsp:spPr>
        <a:xfrm>
          <a:off x="0" y="378245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 cultura audiovisual – Arte e experiência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78245"/>
        <a:ext cx="5251700" cy="377922"/>
      </dsp:txXfrm>
    </dsp:sp>
    <dsp:sp modelId="{9E1120F3-A8D7-485C-9B95-A8A9F9AF26B8}">
      <dsp:nvSpPr>
        <dsp:cNvPr id="0" name=""/>
        <dsp:cNvSpPr/>
      </dsp:nvSpPr>
      <dsp:spPr>
        <a:xfrm>
          <a:off x="0" y="756168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EC1AD-7A3F-493C-9EBA-A2F2AB999533}">
      <dsp:nvSpPr>
        <dsp:cNvPr id="0" name=""/>
        <dsp:cNvSpPr/>
      </dsp:nvSpPr>
      <dsp:spPr>
        <a:xfrm>
          <a:off x="0" y="756168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 cultura audiovisual – Arte e tecnologia audiovisual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756168"/>
        <a:ext cx="5251700" cy="377922"/>
      </dsp:txXfrm>
    </dsp:sp>
    <dsp:sp modelId="{F9A72D2D-5366-420F-B6D3-784019001CE8}">
      <dsp:nvSpPr>
        <dsp:cNvPr id="0" name=""/>
        <dsp:cNvSpPr/>
      </dsp:nvSpPr>
      <dsp:spPr>
        <a:xfrm>
          <a:off x="0" y="1134091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04FC7-C590-4B92-B96D-B1120756762D}">
      <dsp:nvSpPr>
        <dsp:cNvPr id="0" name=""/>
        <dsp:cNvSpPr/>
      </dsp:nvSpPr>
      <dsp:spPr>
        <a:xfrm>
          <a:off x="0" y="1134091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 cultura audiovisual – A voz e o som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134091"/>
        <a:ext cx="5251700" cy="377922"/>
      </dsp:txXfrm>
    </dsp:sp>
    <dsp:sp modelId="{6396CA8A-AD25-4DE2-B302-D151A92575C4}">
      <dsp:nvSpPr>
        <dsp:cNvPr id="0" name=""/>
        <dsp:cNvSpPr/>
      </dsp:nvSpPr>
      <dsp:spPr>
        <a:xfrm>
          <a:off x="0" y="1512013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F4A4C-6A39-4EAA-86ED-3F69AF11DB6E}">
      <dsp:nvSpPr>
        <dsp:cNvPr id="0" name=""/>
        <dsp:cNvSpPr/>
      </dsp:nvSpPr>
      <dsp:spPr>
        <a:xfrm>
          <a:off x="0" y="1512013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que anima – O cinema em nossas mãos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512013"/>
        <a:ext cx="5251700" cy="377922"/>
      </dsp:txXfrm>
    </dsp:sp>
    <dsp:sp modelId="{4187895D-A884-40EF-AD64-545699DE879E}">
      <dsp:nvSpPr>
        <dsp:cNvPr id="0" name=""/>
        <dsp:cNvSpPr/>
      </dsp:nvSpPr>
      <dsp:spPr>
        <a:xfrm>
          <a:off x="0" y="1889936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45938-2854-4016-A207-3C2D0144320C}">
      <dsp:nvSpPr>
        <dsp:cNvPr id="0" name=""/>
        <dsp:cNvSpPr/>
      </dsp:nvSpPr>
      <dsp:spPr>
        <a:xfrm>
          <a:off x="0" y="1889936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que anima – A animação no Brasil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889936"/>
        <a:ext cx="5251700" cy="377922"/>
      </dsp:txXfrm>
    </dsp:sp>
    <dsp:sp modelId="{A4DA2235-496D-41D8-B46F-E0F42CE521D0}">
      <dsp:nvSpPr>
        <dsp:cNvPr id="0" name=""/>
        <dsp:cNvSpPr/>
      </dsp:nvSpPr>
      <dsp:spPr>
        <a:xfrm>
          <a:off x="0" y="2267859"/>
          <a:ext cx="52517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C23D0-5DD7-4E9A-A468-B3F4CA5D2FDF}">
      <dsp:nvSpPr>
        <dsp:cNvPr id="0" name=""/>
        <dsp:cNvSpPr/>
      </dsp:nvSpPr>
      <dsp:spPr>
        <a:xfrm>
          <a:off x="0" y="2267859"/>
          <a:ext cx="5251700" cy="377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Artes visuais – Como animar um desenho</a:t>
          </a:r>
          <a:endParaRPr lang="pt-BR" sz="16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267859"/>
        <a:ext cx="5251700" cy="37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A537-8141-4672-BEDA-B33592DC501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720DB-F001-4A7F-B1AE-E369E3CC8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46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2CCC-5D24-4E92-9971-F8C25A2E1B96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B07C-BE04-4248-8A8A-28C3EED8320D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B0B6-AD82-428A-A44E-2585C366EC57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33E7-D5D0-47EE-8BD0-CBDCDBE3257B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DD10-B4B2-47EC-8A6F-30DDACEE23E9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0C5C-9395-4276-924B-D650BE76B8E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1214-A5A6-4881-8D88-89FAAB5D92E9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AC49-3FBB-4FAF-A36E-07B16139F550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8383-8B8F-47E8-9E36-7858680BCCC4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896-5AF7-4890-8956-8EC4D037AE3E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E0B7-BBE5-44B6-946D-B0DB6B80F951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45AC-A94A-48F6-9831-BAB660B3B758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8º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E5019A89-EDC0-40E7-86FA-24AA4929E1C3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COMPONENTE | 8º ANO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964DCA0-447E-44B4-B8C2-00243CF51B3E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F7CD6-F5DE-15AB-C2A0-E9819BD0D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12648" y="557783"/>
            <a:ext cx="4014770" cy="3130807"/>
          </a:xfrm>
        </p:spPr>
        <p:txBody>
          <a:bodyPr>
            <a:normAutofit/>
          </a:bodyPr>
          <a:lstStyle/>
          <a:p>
            <a:r>
              <a:rPr lang="pt-BR" sz="10000">
                <a:solidFill>
                  <a:schemeClr val="bg1"/>
                </a:solidFill>
              </a:rPr>
              <a:t>ARTE</a:t>
            </a:r>
            <a:endParaRPr lang="pt-BR" sz="10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F2016A-1D7E-7ACB-251A-54843AFB4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12648" y="3902206"/>
            <a:ext cx="4014770" cy="2240529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pt-BR" u="sng" baseline="30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  <a:p>
            <a:r>
              <a:rPr lang="pt-BR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APOIO PARA AULAS E ESTUDOS</a:t>
            </a:r>
            <a:endPara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C4646C8-3366-8D16-8216-71CD87F9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985" r="19735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39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intura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0A8A4EE-1476-3650-5FE8-FA5A9A84A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84" y="-1"/>
            <a:ext cx="4412816" cy="53281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experiência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7629193" y="5448987"/>
            <a:ext cx="4412816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Projeto </a:t>
            </a:r>
            <a:r>
              <a:rPr lang="pt-BR" b="1" dirty="0"/>
              <a:t>Projeções extremas na natureza</a:t>
            </a:r>
            <a:r>
              <a:rPr lang="pt-BR" dirty="0"/>
              <a:t>, em Conceição do </a:t>
            </a:r>
            <a:r>
              <a:rPr lang="pt-BR" dirty="0" err="1"/>
              <a:t>Ibitipoca</a:t>
            </a:r>
            <a:r>
              <a:rPr lang="pt-BR" dirty="0"/>
              <a:t> (MG). Trabalho realizado em parceria com artistas e biólogos.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894023" y="1529819"/>
            <a:ext cx="6282632" cy="303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A arte pode provocar o estado de estesia, que significa despertar a sensibilidade de emoções e sensações. </a:t>
            </a:r>
          </a:p>
          <a:p>
            <a:r>
              <a:rPr lang="pt-BR" dirty="0"/>
              <a:t>A arte contemporânea oferece experiências </a:t>
            </a:r>
            <a:r>
              <a:rPr lang="pt-BR" dirty="0" err="1"/>
              <a:t>estésicas</a:t>
            </a:r>
            <a:r>
              <a:rPr lang="pt-BR" dirty="0"/>
              <a:t> em suas várias linguagens. Como exemplo, é possível citar a artista carioca </a:t>
            </a:r>
            <a:r>
              <a:rPr lang="pt-BR" b="1" i="1" dirty="0"/>
              <a:t>VJ</a:t>
            </a:r>
            <a:r>
              <a:rPr lang="pt-BR" dirty="0"/>
              <a:t> Carol Santana, que explora tecnologias como a do </a:t>
            </a:r>
            <a:r>
              <a:rPr lang="pt-BR" b="1" i="1" dirty="0"/>
              <a:t>vídeo mapping</a:t>
            </a:r>
            <a:r>
              <a:rPr lang="pt-BR" dirty="0"/>
              <a:t>, para projetar imagens e sons sobre espaços no campo, na floresta e na cidade.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5514115" y="2243908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ARTE: VJ CAROL SANTANA/PROJETO: I-BIT MAPPING/FOTOS: DIOGO FERREIRA/VJ SPETTO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39C3E80-ED03-77CA-494D-FA446EADF9DE}"/>
              </a:ext>
            </a:extLst>
          </p:cNvPr>
          <p:cNvSpPr txBox="1">
            <a:spLocks/>
          </p:cNvSpPr>
          <p:nvPr/>
        </p:nvSpPr>
        <p:spPr>
          <a:xfrm>
            <a:off x="952702" y="4305993"/>
            <a:ext cx="6165273" cy="7869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b="1" i="1" dirty="0"/>
              <a:t>VJ</a:t>
            </a:r>
            <a:r>
              <a:rPr lang="pt-BR" dirty="0"/>
              <a:t> (ou </a:t>
            </a:r>
            <a:r>
              <a:rPr lang="pt-BR" i="1" dirty="0" err="1"/>
              <a:t>video</a:t>
            </a:r>
            <a:r>
              <a:rPr lang="pt-BR" i="1" dirty="0"/>
              <a:t> jockey</a:t>
            </a:r>
            <a:r>
              <a:rPr lang="pt-BR" dirty="0"/>
              <a:t>) refere-se a profissionais de multimídia  que manipulam tecnologias audiovisuais.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5614B08-600B-F178-89F5-61D1FB9199A5}"/>
              </a:ext>
            </a:extLst>
          </p:cNvPr>
          <p:cNvSpPr txBox="1">
            <a:spLocks/>
          </p:cNvSpPr>
          <p:nvPr/>
        </p:nvSpPr>
        <p:spPr>
          <a:xfrm>
            <a:off x="952702" y="5256119"/>
            <a:ext cx="6165273" cy="10894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b="1" i="1" dirty="0" err="1"/>
              <a:t>Video</a:t>
            </a:r>
            <a:r>
              <a:rPr lang="pt-BR" b="1" i="1" dirty="0"/>
              <a:t> mapping </a:t>
            </a:r>
            <a:r>
              <a:rPr lang="pt-BR" dirty="0"/>
              <a:t>consiste em uma projeção mapeada que utiliza tecnologias digitais a fim de possibilitar sua exibição sobre superfícies, como prédios e muros.</a:t>
            </a:r>
          </a:p>
        </p:txBody>
      </p:sp>
    </p:spTree>
    <p:extLst>
      <p:ext uri="{BB962C8B-B14F-4D97-AF65-F5344CB8AC3E}">
        <p14:creationId xmlns:p14="http://schemas.microsoft.com/office/powerpoint/2010/main" val="118807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tecnologia audiovisual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318256" y="5480356"/>
            <a:ext cx="6834954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do projeto </a:t>
            </a:r>
            <a:r>
              <a:rPr lang="pt-BR" b="1" dirty="0"/>
              <a:t>Cinema vivo</a:t>
            </a:r>
            <a:r>
              <a:rPr lang="pt-BR" dirty="0"/>
              <a:t>, que promove exibições de longas-metragens de clássicos do cinema com a execução da trilha sonora feita por bandas e músicos convidados ao vivo, em Florianópolis (SC).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7842355" y="1277965"/>
            <a:ext cx="3740045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Com o cinema, as imagens ganharam movimento. Entretanto, nos primórdios dessa linguagem, o som costumava ser produzido por músicos que executavam a trilha sonora ao vivo, no mesmo espaço e tempo em que as cenas do filme eram projetadas. Os avanços tecnológicos uniram som e imagem, e a profissão de “músico de cinema” foi desaparecendo, embora, na atualidade, há quem faça renascer esta arte.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204877" y="1514817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MÁRCIO H. MARTINS/MIS-SC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m 5" descr="Pessoas assistindo a apresentação musical&#10;&#10;Descrição gerada automaticamente com confiança média">
            <a:extLst>
              <a:ext uri="{FF2B5EF4-FFF2-40B4-BE49-F238E27FC236}">
                <a16:creationId xmlns:a16="http://schemas.microsoft.com/office/drawing/2014/main" id="{EC6A76B1-93D9-AEEA-D877-2F0336F0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2569"/>
            <a:ext cx="7471469" cy="3766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20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tecnologia audiovisual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6096000" y="5375887"/>
            <a:ext cx="5366292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Cena do músico Harvey </a:t>
            </a:r>
            <a:r>
              <a:rPr lang="pt-BR" dirty="0" err="1"/>
              <a:t>Gustafson</a:t>
            </a:r>
            <a:r>
              <a:rPr lang="pt-BR" dirty="0"/>
              <a:t> tocando um antigo órgão de tubos </a:t>
            </a:r>
            <a:r>
              <a:rPr lang="pt-BR" dirty="0" err="1"/>
              <a:t>Wurlitzer</a:t>
            </a:r>
            <a:r>
              <a:rPr lang="pt-BR" dirty="0"/>
              <a:t>, em Columbia Heights (Estados Unidos), 2005. Esse instrumento proporciona muitos efeitos sonoros e foi muito usado no rádio e no cinema.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1034437" y="1591374"/>
            <a:ext cx="4784472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O advento do cinema, no final do século XIX, a era do rádio, que se popularizou no início do século XX, e a união dessas duas formas de criar e apreciar imagens e sons influenciaram o nascimento de muitas linguagens audiovisuais. Televisão, vídeo, videoarte, videoinstalação, </a:t>
            </a:r>
            <a:r>
              <a:rPr lang="pt-BR" i="1" dirty="0"/>
              <a:t>web </a:t>
            </a:r>
            <a:r>
              <a:rPr lang="pt-BR" i="1" dirty="0" err="1"/>
              <a:t>art</a:t>
            </a:r>
            <a:r>
              <a:rPr lang="pt-BR" dirty="0"/>
              <a:t>, arte digital, </a:t>
            </a:r>
            <a:r>
              <a:rPr lang="pt-BR" i="1" dirty="0"/>
              <a:t>videogame</a:t>
            </a:r>
            <a:r>
              <a:rPr lang="pt-BR" dirty="0"/>
              <a:t> e outras linguagens multimídia, inclusive o </a:t>
            </a:r>
            <a:r>
              <a:rPr lang="pt-BR" i="1" dirty="0" err="1"/>
              <a:t>video</a:t>
            </a:r>
            <a:r>
              <a:rPr lang="pt-BR" i="1" dirty="0"/>
              <a:t> mapping</a:t>
            </a:r>
            <a:r>
              <a:rPr lang="pt-BR" dirty="0"/>
              <a:t>, nasceram da mistura de técnicas e poéticas de som e imagem, linguagens que estão presentes na vida, na arte e na cultura contemporânea.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7133270" y="1867333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JOEY MCLEISTER/STAR TRIBUNE/GETTY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m 6" descr="Pessoa de roupa preta&#10;&#10;Descrição gerada automaticamente com confiança média">
            <a:extLst>
              <a:ext uri="{FF2B5EF4-FFF2-40B4-BE49-F238E27FC236}">
                <a16:creationId xmlns:a16="http://schemas.microsoft.com/office/drawing/2014/main" id="{6345F42F-4CFF-1754-3754-30DA2128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62" y="2011473"/>
            <a:ext cx="5296338" cy="33644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47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esenho de uma árvore&#10;&#10;Descrição gerada automaticamente com confiança média">
            <a:extLst>
              <a:ext uri="{FF2B5EF4-FFF2-40B4-BE49-F238E27FC236}">
                <a16:creationId xmlns:a16="http://schemas.microsoft.com/office/drawing/2014/main" id="{605C9720-0B62-AE97-BC24-E0E09CCD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928"/>
            <a:ext cx="7255148" cy="487082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Arte e tecnologia audiovisual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7466952" y="5558501"/>
            <a:ext cx="4048469" cy="8421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de projeção de </a:t>
            </a:r>
            <a:r>
              <a:rPr lang="pt-BR" i="1" dirty="0" err="1"/>
              <a:t>video</a:t>
            </a:r>
            <a:r>
              <a:rPr lang="pt-BR" i="1" dirty="0"/>
              <a:t> mapping </a:t>
            </a:r>
            <a:r>
              <a:rPr lang="pt-BR" dirty="0"/>
              <a:t>feita pelo artista e fotógrafo francês Philippe </a:t>
            </a:r>
            <a:r>
              <a:rPr lang="pt-BR" dirty="0" err="1"/>
              <a:t>Echaroux</a:t>
            </a:r>
            <a:r>
              <a:rPr lang="pt-BR" dirty="0"/>
              <a:t> (1983-).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7726658" y="1001883"/>
            <a:ext cx="3855742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i="1" dirty="0" err="1"/>
              <a:t>Video</a:t>
            </a:r>
            <a:r>
              <a:rPr lang="pt-BR" i="1" dirty="0"/>
              <a:t> mapping </a:t>
            </a:r>
            <a:r>
              <a:rPr lang="pt-BR" dirty="0"/>
              <a:t>são recursos tecnológicos usados para projetar vídeos em prédios, monumentos e em ambientes naturais, criando cor, movimento e ilusão de óptica. </a:t>
            </a:r>
          </a:p>
          <a:p>
            <a:r>
              <a:rPr lang="pt-BR" dirty="0"/>
              <a:t>O Brasil tem sido referência em eventos com arte em </a:t>
            </a:r>
            <a:r>
              <a:rPr lang="pt-BR" i="1" dirty="0" err="1"/>
              <a:t>video</a:t>
            </a:r>
            <a:r>
              <a:rPr lang="pt-BR" i="1" dirty="0"/>
              <a:t> mapping</a:t>
            </a:r>
            <a:r>
              <a:rPr lang="pt-BR" dirty="0"/>
              <a:t>, como o Festival Amazônia Mapping (FAM), que acontece no estado do Pará e reúne </a:t>
            </a:r>
            <a:r>
              <a:rPr lang="pt-BR" i="1" dirty="0"/>
              <a:t>DJs</a:t>
            </a:r>
            <a:r>
              <a:rPr lang="pt-BR" dirty="0"/>
              <a:t> e </a:t>
            </a:r>
            <a:r>
              <a:rPr lang="pt-BR" i="1" dirty="0" err="1"/>
              <a:t>VJs</a:t>
            </a:r>
            <a:r>
              <a:rPr lang="pt-BR" dirty="0"/>
              <a:t> do Brasil e do mundo.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204877" y="1514817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PHILIPPE ECHAROUX/GETTY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3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voz e o som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94022" y="5399295"/>
            <a:ext cx="4938741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de gravação de um ator (em pé, à esquerda) e alguns sonoplastas trabalhando em uma transmissão de  radioteatro, no estúdio de uma rádio em Nova York (EUA). Fotografia de 1926.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6497783" y="1581691"/>
            <a:ext cx="5084618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O rádio esteve no auge das mídias entre 1930 e 1950. Ele trazia várias atrações, como o radioteatro – uma peça de teatro encenada no estúdio de uma estação de rádio. </a:t>
            </a:r>
          </a:p>
          <a:p>
            <a:r>
              <a:rPr lang="pt-BR" dirty="0"/>
              <a:t>Com o tempo, o radioteatro passou a ser transmitido em capítulos, dando origem à radionovela. Com o advento da cultura audiovisual, surgiram as telenovelas e as séries. </a:t>
            </a:r>
          </a:p>
          <a:p>
            <a:r>
              <a:rPr lang="pt-BR" dirty="0"/>
              <a:t>O  cinema e a televisão possibilitaram o surgimento de novos profissionais, como dubladores e o </a:t>
            </a:r>
            <a:r>
              <a:rPr lang="pt-BR" i="1" dirty="0" err="1"/>
              <a:t>sound</a:t>
            </a:r>
            <a:r>
              <a:rPr lang="pt-BR" i="1" dirty="0"/>
              <a:t> designer </a:t>
            </a:r>
            <a:r>
              <a:rPr lang="pt-BR" dirty="0"/>
              <a:t>(</a:t>
            </a:r>
            <a:r>
              <a:rPr lang="pt-BR" i="1" dirty="0"/>
              <a:t>designer</a:t>
            </a:r>
            <a:r>
              <a:rPr lang="pt-BR" dirty="0"/>
              <a:t> de som). Esse profissional é conhecedor de processos e tecnologias de gravação, mixagem e projeção de sons.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894023" y="1637928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HULTON ARCHIVE/GETTY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m 5" descr="Foto em preto e branco de grupo de pessoas lado a lado&#10;&#10;Descrição gerada automaticamente">
            <a:extLst>
              <a:ext uri="{FF2B5EF4-FFF2-40B4-BE49-F238E27FC236}">
                <a16:creationId xmlns:a16="http://schemas.microsoft.com/office/drawing/2014/main" id="{9BD083A1-A6B9-85DE-EA47-6B1AEF2A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3" y="1770224"/>
            <a:ext cx="4938740" cy="3547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56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3B72EEA-6D58-D719-9E76-4920A82F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42" y="1440201"/>
            <a:ext cx="2840183" cy="32920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voz e o som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43771" y="4800738"/>
            <a:ext cx="4938741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À esquerda, a atriz, locutora e dubladora Tânia </a:t>
            </a:r>
            <a:r>
              <a:rPr lang="pt-BR" dirty="0" err="1"/>
              <a:t>Gaidarji</a:t>
            </a:r>
            <a:r>
              <a:rPr lang="pt-BR" dirty="0"/>
              <a:t> (1963-), em estúdio de gravação. À direita, fotograma de </a:t>
            </a:r>
            <a:r>
              <a:rPr lang="pt-BR" dirty="0" err="1"/>
              <a:t>Bulma</a:t>
            </a:r>
            <a:r>
              <a:rPr lang="pt-BR" dirty="0"/>
              <a:t> </a:t>
            </a:r>
            <a:r>
              <a:rPr lang="pt-BR" dirty="0" err="1"/>
              <a:t>Briefs</a:t>
            </a:r>
            <a:r>
              <a:rPr lang="pt-BR" dirty="0"/>
              <a:t>, personagem do mangá </a:t>
            </a:r>
            <a:r>
              <a:rPr lang="pt-BR" b="1" dirty="0"/>
              <a:t>Dragon Ball</a:t>
            </a:r>
            <a:r>
              <a:rPr lang="pt-BR" dirty="0"/>
              <a:t>, de Akira </a:t>
            </a:r>
            <a:r>
              <a:rPr lang="pt-BR" dirty="0" err="1"/>
              <a:t>Toriyama</a:t>
            </a:r>
            <a:r>
              <a:rPr lang="pt-BR" dirty="0"/>
              <a:t> (1955-), dublada por Tânia.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6497783" y="1852612"/>
            <a:ext cx="5084617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Os dubladores emprestam a voz a personagens dos desenhos animados, dando vida a elas, e também aos atores e atrizes de filmes em língua estrangeira. </a:t>
            </a:r>
          </a:p>
          <a:p>
            <a:r>
              <a:rPr lang="pt-BR" dirty="0"/>
              <a:t>O trabalho de dublador requer muita dedicação e preparo. A preocupação com a dramatização e a projeção da voz, além da sonoplastia, compõem o fazer artístico há muito tempo e nasceram com a linguagem teatral, muito antes do advento da internet, do cinema, do rádio ou mesmo da televisão.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-1356827" y="4404013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ACERVO PESSOAL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m 6" descr="Mulher com a boca aberta&#10;&#10;Descrição gerada automaticamente com confiança média">
            <a:extLst>
              <a:ext uri="{FF2B5EF4-FFF2-40B4-BE49-F238E27FC236}">
                <a16:creationId xmlns:a16="http://schemas.microsoft.com/office/drawing/2014/main" id="{76022F80-D344-1554-E650-203A6FA75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" y="2288935"/>
            <a:ext cx="2840183" cy="240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862CCF-4E50-7F47-F6EF-B258C702CD87}"/>
              </a:ext>
            </a:extLst>
          </p:cNvPr>
          <p:cNvSpPr txBox="1"/>
          <p:nvPr/>
        </p:nvSpPr>
        <p:spPr>
          <a:xfrm rot="16200000">
            <a:off x="3381496" y="3810288"/>
            <a:ext cx="1597666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CINEMATIC COLLECTION/</a:t>
            </a:r>
          </a:p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9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edifício, mesa, chocolate, marrom&#10;&#10;Descrição gerada automaticamente">
            <a:extLst>
              <a:ext uri="{FF2B5EF4-FFF2-40B4-BE49-F238E27FC236}">
                <a16:creationId xmlns:a16="http://schemas.microsoft.com/office/drawing/2014/main" id="{91EB5EDC-A6F4-8DB2-B68B-F17FE077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79" y="1564863"/>
            <a:ext cx="2940422" cy="40089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 cultura audiovisual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voz e o som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413444" y="5613987"/>
            <a:ext cx="3080292" cy="5677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Máscara grega do Período Helenístico (séc. IV a.C.-III a.C.).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913102" y="1004211"/>
            <a:ext cx="6933795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Os gregos e romanos da Antiguidade construíam suas máscaras para o teatro pensando na expressão das personagens e na projeção das vozes. A acústica dos teatros antigos era estudada e calculada para que a voz dos atores, ou do coro, chegasse a todos os espectadores. </a:t>
            </a:r>
          </a:p>
          <a:p>
            <a:r>
              <a:rPr lang="pt-BR" dirty="0"/>
              <a:t>A preparação da voz de um ator ou atriz tem a intenção de desenvolver uma </a:t>
            </a:r>
            <a:r>
              <a:rPr lang="pt-BR" b="1" dirty="0"/>
              <a:t>dicção</a:t>
            </a:r>
            <a:r>
              <a:rPr lang="pt-BR" dirty="0"/>
              <a:t> de qualidade. No teatro de animação, as vozes das personagens devem estar em harmonia com os gestos e os movimentos criados pelos manipuladores. O mesmo acontece na dublagem, em que a voz do dublador deve estar em perfeita sintonia com a cena e as personagens.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9317102" y="3806107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QUINTLOX/ALBUMALBUM/FOTOARENA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28856B5-8C0E-5763-2571-5D6962FD373F}"/>
              </a:ext>
            </a:extLst>
          </p:cNvPr>
          <p:cNvSpPr txBox="1">
            <a:spLocks/>
          </p:cNvSpPr>
          <p:nvPr/>
        </p:nvSpPr>
        <p:spPr>
          <a:xfrm>
            <a:off x="914756" y="5123112"/>
            <a:ext cx="6932141" cy="124823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b="1" dirty="0"/>
              <a:t>Dicção</a:t>
            </a:r>
            <a:r>
              <a:rPr lang="pt-BR" dirty="0"/>
              <a:t> é a maneira de articular e pronunciar sílabas, palavras, frases etc. Uma boa dicção requer uma pronúncia clara e uma correta entonação ao proferir um texto. </a:t>
            </a:r>
          </a:p>
        </p:txBody>
      </p:sp>
    </p:spTree>
    <p:extLst>
      <p:ext uri="{BB962C8B-B14F-4D97-AF65-F5344CB8AC3E}">
        <p14:creationId xmlns:p14="http://schemas.microsoft.com/office/powerpoint/2010/main" val="87948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mulher&#10;&#10;Descrição gerada automaticamente">
            <a:extLst>
              <a:ext uri="{FF2B5EF4-FFF2-40B4-BE49-F238E27FC236}">
                <a16:creationId xmlns:a16="http://schemas.microsoft.com/office/drawing/2014/main" id="{2A78C45B-9D00-2DFE-5B43-58D853F2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4" y="1683955"/>
            <a:ext cx="1911151" cy="1593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 que anima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O cinema em nossas mãos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1144167" y="3378923"/>
            <a:ext cx="262740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de </a:t>
            </a:r>
            <a:r>
              <a:rPr lang="pt-BR" b="1" dirty="0"/>
              <a:t>Fantasmagoria</a:t>
            </a:r>
            <a:r>
              <a:rPr lang="pt-BR" dirty="0"/>
              <a:t> (1908),  de Émile Cohl.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3873749" y="1569620"/>
            <a:ext cx="4826458" cy="500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A palavra “animação” tem o sentido de dar alma, movimento. E foi no cinema que a animação encontrou seu maior potencial. </a:t>
            </a:r>
          </a:p>
          <a:p>
            <a:r>
              <a:rPr lang="pt-BR" dirty="0"/>
              <a:t>O primeiro desenho animado da história foi o curta-metragem </a:t>
            </a:r>
            <a:r>
              <a:rPr lang="pt-BR" b="1" dirty="0"/>
              <a:t>Fantasmagoria</a:t>
            </a:r>
            <a:r>
              <a:rPr lang="pt-BR" dirty="0"/>
              <a:t> (1908), do francês Émile Cohl (1857-1938). </a:t>
            </a:r>
          </a:p>
          <a:p>
            <a:r>
              <a:rPr lang="pt-BR" dirty="0"/>
              <a:t>Já o primeiro desenho animado com som, dos Estúdios Walt Disney, chamou-se </a:t>
            </a:r>
            <a:r>
              <a:rPr lang="pt-BR" b="1" dirty="0" err="1"/>
              <a:t>Steamboat</a:t>
            </a:r>
            <a:r>
              <a:rPr lang="pt-BR" b="1" dirty="0"/>
              <a:t> Willie </a:t>
            </a:r>
            <a:r>
              <a:rPr lang="pt-BR" dirty="0"/>
              <a:t>(1928). No Brasil, recebeu o nome de </a:t>
            </a:r>
            <a:r>
              <a:rPr lang="pt-BR" b="1" dirty="0"/>
              <a:t>O Vapor Willie</a:t>
            </a:r>
            <a:r>
              <a:rPr lang="pt-BR" dirty="0"/>
              <a:t>. Eles também produziram, em 1932, o primeiro desenho animado colorido: </a:t>
            </a:r>
            <a:r>
              <a:rPr lang="pt-BR" b="1" dirty="0"/>
              <a:t>Flores e árvores</a:t>
            </a:r>
            <a:r>
              <a:rPr lang="pt-BR" dirty="0"/>
              <a:t>. Em 1937, lançaram </a:t>
            </a:r>
            <a:r>
              <a:rPr lang="pt-BR" b="1" dirty="0"/>
              <a:t>Branca de Neve e os sete anões</a:t>
            </a:r>
            <a:r>
              <a:rPr lang="pt-BR" dirty="0"/>
              <a:t>, primeiro longa animado.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2334077" y="2454089"/>
            <a:ext cx="1752327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OLD PAPER STUDIOS/</a:t>
            </a:r>
          </a:p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Imagem 17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BBB1EA82-37CF-99B8-2DB1-FF3BFA3CD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4221939"/>
            <a:ext cx="1929433" cy="144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274DB8-F06B-F6B8-B23F-43DBF4596C20}"/>
              </a:ext>
            </a:extLst>
          </p:cNvPr>
          <p:cNvSpPr txBox="1"/>
          <p:nvPr/>
        </p:nvSpPr>
        <p:spPr>
          <a:xfrm>
            <a:off x="1081653" y="5685902"/>
            <a:ext cx="245798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Cena de </a:t>
            </a:r>
            <a:r>
              <a:rPr lang="nl-NL" b="1" dirty="0"/>
              <a:t>Steamboat Willie </a:t>
            </a:r>
            <a:r>
              <a:rPr lang="nl-NL" dirty="0"/>
              <a:t>(1928).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229BC5C-0BB3-71CA-F564-78D4C0D6FC56}"/>
              </a:ext>
            </a:extLst>
          </p:cNvPr>
          <p:cNvSpPr txBox="1"/>
          <p:nvPr/>
        </p:nvSpPr>
        <p:spPr>
          <a:xfrm>
            <a:off x="8957318" y="3281836"/>
            <a:ext cx="2481875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Cena de </a:t>
            </a:r>
            <a:r>
              <a:rPr lang="pt-BR" b="1" dirty="0"/>
              <a:t>Flores e árvores</a:t>
            </a:r>
            <a:r>
              <a:rPr lang="pt-BR" dirty="0"/>
              <a:t>, de 1932.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7537861-A259-DCD2-FB91-EE35B4664A0D}"/>
              </a:ext>
            </a:extLst>
          </p:cNvPr>
          <p:cNvSpPr txBox="1"/>
          <p:nvPr/>
        </p:nvSpPr>
        <p:spPr>
          <a:xfrm>
            <a:off x="8981211" y="5660486"/>
            <a:ext cx="245798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 algn="r"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de </a:t>
            </a:r>
            <a:r>
              <a:rPr lang="pt-BR" b="1" dirty="0"/>
              <a:t>Branca de Neve e os sete anões </a:t>
            </a:r>
            <a:r>
              <a:rPr lang="pt-BR" dirty="0"/>
              <a:t>(1937).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D8448-1121-3E0B-649F-DED2F090D07E}"/>
              </a:ext>
            </a:extLst>
          </p:cNvPr>
          <p:cNvSpPr txBox="1">
            <a:spLocks/>
          </p:cNvSpPr>
          <p:nvPr/>
        </p:nvSpPr>
        <p:spPr>
          <a:xfrm>
            <a:off x="1024917" y="1555138"/>
            <a:ext cx="2571454" cy="248187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E6907B9-83C3-185E-9E4C-FCD9F22DAAA8}"/>
              </a:ext>
            </a:extLst>
          </p:cNvPr>
          <p:cNvSpPr txBox="1">
            <a:spLocks/>
          </p:cNvSpPr>
          <p:nvPr/>
        </p:nvSpPr>
        <p:spPr>
          <a:xfrm>
            <a:off x="1017015" y="4115286"/>
            <a:ext cx="2587258" cy="213576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DD694D-6E74-ADCF-0763-434CBED8AB94}"/>
              </a:ext>
            </a:extLst>
          </p:cNvPr>
          <p:cNvSpPr txBox="1"/>
          <p:nvPr/>
        </p:nvSpPr>
        <p:spPr>
          <a:xfrm rot="16200000">
            <a:off x="2500639" y="4785604"/>
            <a:ext cx="1436914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WALT DISNEY PICTURES/</a:t>
            </a:r>
          </a:p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ALBUM/FOTOARENA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5EA3156-6FA9-8DA3-4068-D77822BB9198}"/>
              </a:ext>
            </a:extLst>
          </p:cNvPr>
          <p:cNvSpPr txBox="1">
            <a:spLocks/>
          </p:cNvSpPr>
          <p:nvPr/>
        </p:nvSpPr>
        <p:spPr>
          <a:xfrm>
            <a:off x="8957318" y="4156698"/>
            <a:ext cx="2601190" cy="207080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95486F-D17C-7458-CE53-750A6F7CB127}"/>
              </a:ext>
            </a:extLst>
          </p:cNvPr>
          <p:cNvSpPr txBox="1"/>
          <p:nvPr/>
        </p:nvSpPr>
        <p:spPr>
          <a:xfrm rot="16200000">
            <a:off x="8664818" y="4803220"/>
            <a:ext cx="1316008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EVERETT COLLECTION/FOTOARENA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1C05EE96-2E63-129E-AC9E-DF2FB7D910DC}"/>
              </a:ext>
            </a:extLst>
          </p:cNvPr>
          <p:cNvSpPr txBox="1">
            <a:spLocks/>
          </p:cNvSpPr>
          <p:nvPr/>
        </p:nvSpPr>
        <p:spPr>
          <a:xfrm>
            <a:off x="8957318" y="1584564"/>
            <a:ext cx="2625083" cy="248187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endPara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Imagem 16" descr="Tecido com 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BA8FDE6A-C8F5-F04B-EC2B-762890B50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89" y="1674823"/>
            <a:ext cx="2110373" cy="1560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54FB3EE-2BC5-57DE-5584-23032A7AD4F2}"/>
              </a:ext>
            </a:extLst>
          </p:cNvPr>
          <p:cNvSpPr txBox="1"/>
          <p:nvPr/>
        </p:nvSpPr>
        <p:spPr>
          <a:xfrm rot="16200000">
            <a:off x="8664818" y="2281028"/>
            <a:ext cx="1316008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WALT DISNEY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Imagem 24" descr="Desenho de urso panda&#10;&#10;Descrição gerada automaticamente">
            <a:extLst>
              <a:ext uri="{FF2B5EF4-FFF2-40B4-BE49-F238E27FC236}">
                <a16:creationId xmlns:a16="http://schemas.microsoft.com/office/drawing/2014/main" id="{6C68DECC-2FD5-2B53-A0C8-ADA71B9CF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38" y="4190258"/>
            <a:ext cx="1897207" cy="1436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64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 que anima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O cinema em nossas mãos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1043383" y="5181600"/>
            <a:ext cx="308029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Estudantes assistindo a um filme juntos pelo celular.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5832764" y="1468669"/>
            <a:ext cx="5749636" cy="476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Houve uma época em que só era possível se comunicar a distância por meio de uma linha telefônica conectada por fios.</a:t>
            </a:r>
          </a:p>
          <a:p>
            <a:r>
              <a:rPr lang="pt-BR" dirty="0"/>
              <a:t>O telefone celular foi criado nos Estados Unidos  apresentado pela primeira vez em 1973.</a:t>
            </a:r>
          </a:p>
          <a:p>
            <a:r>
              <a:rPr lang="pt-BR" dirty="0"/>
              <a:t>Atualmente, a linguagem do cinema, antes restrita a salas de cinema e televisores, agora pode ser acessada por computadores e telefones celulares.</a:t>
            </a:r>
          </a:p>
          <a:p>
            <a:r>
              <a:rPr lang="pt-BR" dirty="0"/>
              <a:t>Os celulares permitem experiências como assistir a filmes em 360º, gravados com esse propósito, em que o usuário-espectador precisa mover o aparelho para visualizar o que ocorre em outros ângulos do vídeo. Pode-se até viver experiências de dublagem ou de composição de trilhas sonoras utilizando o celular.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-1221055" y="3859236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INDRANIL MUKHERJEE/AFP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m 9" descr="Mulher sentada com celular na mão&#10;&#10;Descrição gerada automaticamente com confiança baixa">
            <a:extLst>
              <a:ext uri="{FF2B5EF4-FFF2-40B4-BE49-F238E27FC236}">
                <a16:creationId xmlns:a16="http://schemas.microsoft.com/office/drawing/2014/main" id="{51213891-1D84-338E-2D50-AC449D506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7" y="1744158"/>
            <a:ext cx="4461361" cy="3437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to em preto e branco de pessoa com máscara de cavalo&#10;&#10;Descrição gerada automaticamente com confiança média">
            <a:extLst>
              <a:ext uri="{FF2B5EF4-FFF2-40B4-BE49-F238E27FC236}">
                <a16:creationId xmlns:a16="http://schemas.microsoft.com/office/drawing/2014/main" id="{C4A2A815-CFEF-8492-31EC-16B7409A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54" y="14315"/>
            <a:ext cx="3863946" cy="26296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 que anima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A animação no Brasil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887287" y="2663977"/>
            <a:ext cx="308029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Cena de </a:t>
            </a:r>
            <a:r>
              <a:rPr lang="pt-BR" b="1" dirty="0"/>
              <a:t>Sinfonia amazônica </a:t>
            </a:r>
            <a:r>
              <a:rPr lang="pt-BR" dirty="0"/>
              <a:t>(1953).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894023" y="1318947"/>
            <a:ext cx="6933795" cy="2660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cs typeface="+mn-cs"/>
              </a:rPr>
              <a:t>O primeiro longa-metragem de animação brasileiro, </a:t>
            </a:r>
            <a:r>
              <a:rPr lang="pt-BR" b="1" dirty="0">
                <a:cs typeface="+mn-cs"/>
              </a:rPr>
              <a:t>Sinfonia amazônica</a:t>
            </a:r>
            <a:r>
              <a:rPr lang="pt-BR" dirty="0">
                <a:cs typeface="+mn-cs"/>
              </a:rPr>
              <a:t> (1953), foi concebido e desenhado por </a:t>
            </a:r>
            <a:r>
              <a:rPr lang="pt-BR" dirty="0" err="1">
                <a:cs typeface="+mn-cs"/>
              </a:rPr>
              <a:t>Anélio</a:t>
            </a:r>
            <a:r>
              <a:rPr lang="pt-BR" dirty="0">
                <a:cs typeface="+mn-cs"/>
              </a:rPr>
              <a:t> Latini Filho (1926-1986).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Brasil animado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(2011), filme de animação brasileiro em 3D, dirigido por Mariana Caltabiano (1972-), outros recursos tecnológicos foram associados à animação tradicional. </a:t>
            </a:r>
            <a:r>
              <a:rPr lang="pt-BR" dirty="0">
                <a:cs typeface="+mn-cs"/>
              </a:rPr>
              <a:t>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7503874" y="778741"/>
            <a:ext cx="142293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REPRODUÇÃO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DC35D6-33E9-6344-770E-5F1BFB1CD2A3}"/>
              </a:ext>
            </a:extLst>
          </p:cNvPr>
          <p:cNvSpPr txBox="1"/>
          <p:nvPr/>
        </p:nvSpPr>
        <p:spPr>
          <a:xfrm>
            <a:off x="5070764" y="3321037"/>
            <a:ext cx="6510442" cy="169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Assim, as produções brasileiras se desenvolveram e têm ganhado cada vez mais projeção no mundo. Diretores de cinema já ganharam vários prêmios, como é o caso da animação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O menino e o mundo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(2013). </a:t>
            </a:r>
            <a:endParaRPr lang="pt-BR" dirty="0"/>
          </a:p>
        </p:txBody>
      </p:sp>
      <p:pic>
        <p:nvPicPr>
          <p:cNvPr id="11" name="Imagem 10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1E2A6DD-ACE0-CF5B-45BF-4A2B4942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6820"/>
            <a:ext cx="4465684" cy="26087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AC16E4-0304-DD47-691F-C03320D6A11E}"/>
              </a:ext>
            </a:extLst>
          </p:cNvPr>
          <p:cNvSpPr txBox="1"/>
          <p:nvPr/>
        </p:nvSpPr>
        <p:spPr>
          <a:xfrm>
            <a:off x="4671639" y="5849694"/>
            <a:ext cx="446568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 algn="r"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pt-BR" dirty="0"/>
              <a:t>Cena da animação </a:t>
            </a:r>
            <a:r>
              <a:rPr lang="pt-BR" b="1" dirty="0"/>
              <a:t>O menino e o mundo </a:t>
            </a:r>
            <a:r>
              <a:rPr lang="pt-BR" dirty="0"/>
              <a:t>(2013), dirigido por </a:t>
            </a:r>
            <a:r>
              <a:rPr lang="pt-BR" dirty="0" err="1"/>
              <a:t>Alê</a:t>
            </a:r>
            <a:r>
              <a:rPr lang="pt-BR" dirty="0"/>
              <a:t> Abreu (1971-).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4569D0-C862-F0C5-2005-25D5789E2413}"/>
              </a:ext>
            </a:extLst>
          </p:cNvPr>
          <p:cNvSpPr txBox="1"/>
          <p:nvPr/>
        </p:nvSpPr>
        <p:spPr>
          <a:xfrm>
            <a:off x="103937" y="3803709"/>
            <a:ext cx="3109525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12/ALAMY/FOTOARENA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77D9E7C4-0EFA-6322-9C6F-3E59F8F5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E7BDEE-9FE1-59D1-F4F3-0C130D0F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0" y="0"/>
            <a:ext cx="7339858" cy="149213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E69500"/>
                </a:solidFill>
              </a:rPr>
              <a:t>UNIDADE 3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EBA8A9FC-BC54-2A9D-72A4-D35CD554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609083"/>
              </p:ext>
            </p:extLst>
          </p:nvPr>
        </p:nvGraphicFramePr>
        <p:xfrm>
          <a:off x="765050" y="1593274"/>
          <a:ext cx="4818332" cy="173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E7CB5087-050D-B15F-CBCA-503D23D27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909061"/>
              </p:ext>
            </p:extLst>
          </p:nvPr>
        </p:nvGraphicFramePr>
        <p:xfrm>
          <a:off x="6175250" y="1593274"/>
          <a:ext cx="5251700" cy="264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956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Artes visuais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Como animar um desenho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379708" y="5860059"/>
            <a:ext cx="3080292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i="1" dirty="0"/>
              <a:t>Flip book </a:t>
            </a:r>
            <a:r>
              <a:rPr lang="pt-BR" dirty="0"/>
              <a:t>sendo manuseado.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894022" y="1578435"/>
            <a:ext cx="5451359" cy="45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Existem várias formas de “animar”, isto é, dar movimento a um desenho. Os olhos veem imagens em movimento porque existe uma “memória do olho”, conhecida na ciência como “persistência retiniana”. </a:t>
            </a:r>
          </a:p>
          <a:p>
            <a:r>
              <a:rPr lang="pt-BR" dirty="0"/>
              <a:t>O </a:t>
            </a:r>
            <a:r>
              <a:rPr lang="pt-BR" i="1" dirty="0"/>
              <a:t>flip book</a:t>
            </a:r>
            <a:r>
              <a:rPr lang="pt-BR" dirty="0"/>
              <a:t> (</a:t>
            </a:r>
            <a:r>
              <a:rPr lang="pt-BR" dirty="0" err="1"/>
              <a:t>folioscópio</a:t>
            </a:r>
            <a:r>
              <a:rPr lang="pt-BR" dirty="0"/>
              <a:t>, em português), inventado e patenteado em 1868 pelo gravador britânico John Barnes </a:t>
            </a:r>
            <a:r>
              <a:rPr lang="pt-BR" dirty="0" err="1"/>
              <a:t>Linnett</a:t>
            </a:r>
            <a:r>
              <a:rPr lang="pt-BR" dirty="0"/>
              <a:t> (século XIX), é composto de vários desenhos de ações sequenciais feitos em um bloco de papel, os quais parecem adquirir movimento ao fazer as folhas “correrem”.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7140469" y="1336210"/>
            <a:ext cx="435326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DORLING KINDERSLEY LTD/ALAMY/FOTOARENA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Imagem 6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21C8EB1D-8B90-8F63-775D-8C407A34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13" y="1481870"/>
            <a:ext cx="4207587" cy="43532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65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upo de pessoas em frente a prédio&#10;&#10;Descrição gerada automaticamente">
            <a:extLst>
              <a:ext uri="{FF2B5EF4-FFF2-40B4-BE49-F238E27FC236}">
                <a16:creationId xmlns:a16="http://schemas.microsoft.com/office/drawing/2014/main" id="{091B206C-064F-4B00-F87E-DA3D5352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827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22E4E-7EEB-A675-81EC-00A7B4DF22FA}"/>
              </a:ext>
            </a:extLst>
          </p:cNvPr>
          <p:cNvSpPr txBox="1"/>
          <p:nvPr/>
        </p:nvSpPr>
        <p:spPr>
          <a:xfrm rot="16200000">
            <a:off x="10555946" y="2593661"/>
            <a:ext cx="253124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GRUPO BATALÁ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F1B6055-9055-EA78-B3AB-59113D82F464}"/>
              </a:ext>
            </a:extLst>
          </p:cNvPr>
          <p:cNvSpPr txBox="1">
            <a:spLocks/>
          </p:cNvSpPr>
          <p:nvPr/>
        </p:nvSpPr>
        <p:spPr>
          <a:xfrm>
            <a:off x="7301345" y="5514109"/>
            <a:ext cx="4890655" cy="83754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indent="457200" algn="just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Cena do grupo de percussão </a:t>
            </a:r>
            <a:r>
              <a:rPr lang="pt-BR" dirty="0" err="1"/>
              <a:t>Batalá</a:t>
            </a:r>
            <a:r>
              <a:rPr lang="pt-BR" dirty="0"/>
              <a:t>, em uma  apresentação em Brasília (DF), 2020.</a:t>
            </a:r>
          </a:p>
        </p:txBody>
      </p:sp>
    </p:spTree>
    <p:extLst>
      <p:ext uri="{BB962C8B-B14F-4D97-AF65-F5344CB8AC3E}">
        <p14:creationId xmlns:p14="http://schemas.microsoft.com/office/powerpoint/2010/main" val="7601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Ritmo marcado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Tambores sagrados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107995" y="5729134"/>
            <a:ext cx="3879273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Cena de pessoas tocando tambores africanos em </a:t>
            </a:r>
            <a:r>
              <a:rPr lang="pt-BR" dirty="0" err="1"/>
              <a:t>Gitega</a:t>
            </a:r>
            <a:r>
              <a:rPr lang="pt-BR" dirty="0"/>
              <a:t>, (África), 2006.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894024" y="1577514"/>
            <a:ext cx="4065903" cy="4556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Na África, os tambores soaram e ressoaram sua relação com o sagrado. Os toques e o som do canto permitiam o contato dos humanos com as forças da natureza, com as divindades e as ancestralidades, em cultos que ainda hoje são realizados em algumas regiões do continente e em outros países por onde a cultura africana se espalhou. </a:t>
            </a:r>
          </a:p>
          <a:p>
            <a:r>
              <a:rPr lang="pt-BR" dirty="0"/>
              <a:t>Os sons dos tambores também estão presentes em vários ritmos musicais e em diferentes países.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9663206" y="1644712"/>
            <a:ext cx="239058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HEMIS/ALAMY STOCK PHOTO/FOTOARENA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m 7" descr="Grupo de pessoas fantasiadas&#10;&#10;Descrição gerada automaticamente com confiança média">
            <a:extLst>
              <a:ext uri="{FF2B5EF4-FFF2-40B4-BE49-F238E27FC236}">
                <a16:creationId xmlns:a16="http://schemas.microsoft.com/office/drawing/2014/main" id="{BBBE1841-6E22-4834-710A-4213FB7A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00" y="1789976"/>
            <a:ext cx="6810700" cy="38243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1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edifício, ao ar livre, em pé, pequeno&#10;&#10;Descrição gerada automaticamente">
            <a:extLst>
              <a:ext uri="{FF2B5EF4-FFF2-40B4-BE49-F238E27FC236}">
                <a16:creationId xmlns:a16="http://schemas.microsoft.com/office/drawing/2014/main" id="{03CF3061-5D16-ECC2-19F4-D55205F7B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929" cy="3919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273" y="259635"/>
            <a:ext cx="5285105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Ritmo marcado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Tambores sagrados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148170" y="3966976"/>
            <a:ext cx="2390587" cy="17962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 algn="r"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pt-BR" dirty="0"/>
              <a:t>O atabaque é um instrumento costumeiro em religiões como a umbanda e o candomblé. Medidas aproximadas: 120 cm (altura) × 28 cm (diâmetro).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3490139" y="1776055"/>
            <a:ext cx="4862945" cy="4556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pt-BR" dirty="0"/>
              <a:t>Os instrumentos de percussão foram os primeiros a dar ritmo aos rituais sagrados.</a:t>
            </a:r>
          </a:p>
          <a:p>
            <a:pPr>
              <a:lnSpc>
                <a:spcPct val="120000"/>
              </a:lnSpc>
            </a:pPr>
            <a:r>
              <a:rPr lang="pt-BR" dirty="0"/>
              <a:t>Ainda que muitas vertentes do cristianismo não utilizem tambores, empregam seu  descendente moderno, a bateria, nas bandas que animam seus louvores.</a:t>
            </a:r>
          </a:p>
          <a:p>
            <a:pPr>
              <a:lnSpc>
                <a:spcPct val="120000"/>
              </a:lnSpc>
            </a:pPr>
            <a:r>
              <a:rPr lang="pt-BR" dirty="0"/>
              <a:t>Já a tabla é parte constitutiva da música clássica indiana,  considerada sagrada no hinduísmo.</a:t>
            </a:r>
          </a:p>
          <a:p>
            <a:pPr>
              <a:lnSpc>
                <a:spcPct val="120000"/>
              </a:lnSpc>
            </a:pPr>
            <a:r>
              <a:rPr lang="pt-BR" dirty="0"/>
              <a:t>No Brasil, religiões de matriz africana ou ligadas a elas usam tambores (principalmente atabaques) como parte essencial de sua relação com o sagrado.</a:t>
            </a:r>
          </a:p>
          <a:p>
            <a:pPr algn="l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 rot="16200000">
            <a:off x="1574121" y="1262568"/>
            <a:ext cx="239058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CHICO FERREIRA/PULSAR IMAGENS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agem 8" descr="Uma imagem contendo no interior, mesa, bolo, prato&#10;&#10;Descrição gerada automaticamente">
            <a:extLst>
              <a:ext uri="{FF2B5EF4-FFF2-40B4-BE49-F238E27FC236}">
                <a16:creationId xmlns:a16="http://schemas.microsoft.com/office/drawing/2014/main" id="{8197E1D5-DF6D-ABA5-93F3-B46204455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1776055"/>
            <a:ext cx="3283527" cy="2380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CFAE7FF-40F9-9F99-9A9D-D321B8A3713A}"/>
              </a:ext>
            </a:extLst>
          </p:cNvPr>
          <p:cNvSpPr txBox="1"/>
          <p:nvPr/>
        </p:nvSpPr>
        <p:spPr>
          <a:xfrm>
            <a:off x="8908473" y="4156455"/>
            <a:ext cx="3162025" cy="22886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Tabla, instrumento típico da música clássica indiana. O tambor menor é chamado de “</a:t>
            </a:r>
            <a:r>
              <a:rPr lang="pt-BR" dirty="0" err="1"/>
              <a:t>daya</a:t>
            </a:r>
            <a:r>
              <a:rPr lang="pt-BR" dirty="0"/>
              <a:t>” e tem medidas aproximadas de 12 cm a 16 cm de largura. O maior é chamado de “</a:t>
            </a:r>
            <a:r>
              <a:rPr lang="pt-BR" dirty="0" err="1"/>
              <a:t>baya</a:t>
            </a:r>
            <a:r>
              <a:rPr lang="pt-BR" dirty="0"/>
              <a:t>” e sua largura aproximada é de 20 cm a 26 cm. Ambos têm altura aproximada de 22 cm a 28 cm.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778B1D-87F2-25B7-9DE6-67ECC273845A}"/>
              </a:ext>
            </a:extLst>
          </p:cNvPr>
          <p:cNvSpPr txBox="1"/>
          <p:nvPr/>
        </p:nvSpPr>
        <p:spPr>
          <a:xfrm>
            <a:off x="9679911" y="1617486"/>
            <a:ext cx="2390587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PIKOSO.KZ/SHUTTERSTOCK.COM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É abstrata, é concreta, é música!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Música e tecnologia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94023" y="5356046"/>
            <a:ext cx="3879273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O alemão Karlheinz </a:t>
            </a:r>
            <a:r>
              <a:rPr lang="pt-BR" dirty="0" err="1"/>
              <a:t>Stockhausen</a:t>
            </a:r>
            <a:r>
              <a:rPr lang="pt-BR" dirty="0"/>
              <a:t> no Estúdio de Música Eletrônica, em Colônia (Alemanha). Fotografia de 1994.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5237018" y="1662545"/>
            <a:ext cx="6345382" cy="473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Entre os primeiros experimentos de novas tecnologias aplicadas à música está a música concreta, termo utilizado para designar um tipo de música experimental, produzida em estúdios de som, por meio de recursos eletroacústicos ou eletrônicos, mediante edição e/ou montagem de áudio, integrando sons naturais, do ambiente comum e ruídos, além daqueles gerados pelos instrumentos musicais tradicionais. </a:t>
            </a:r>
          </a:p>
          <a:p>
            <a:r>
              <a:rPr lang="pt-BR" dirty="0"/>
              <a:t>É possível destacar algumas pessoas que se debruçaram sobre a pesquisa da música eletrônica, como o compositor alemão Karlheinz </a:t>
            </a:r>
            <a:r>
              <a:rPr lang="pt-BR" dirty="0" err="1"/>
              <a:t>Stockhausen</a:t>
            </a:r>
            <a:r>
              <a:rPr lang="pt-BR" dirty="0"/>
              <a:t> (1928-2007) e o brasileiro Jorge Antunes (1942-), que compôs, em 1962, a sua “Valsa sideral”, na qual ele utiliza, exclusivamente, sons eletrônicos.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1011382" y="1845253"/>
            <a:ext cx="33947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HARALD FRONZECK/AKG-IMAGES/ALBUM//FOTOARENA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agem 8" descr="Homem ao lado de computador&#10;&#10;Descrição gerada automaticamente com confiança média">
            <a:extLst>
              <a:ext uri="{FF2B5EF4-FFF2-40B4-BE49-F238E27FC236}">
                <a16:creationId xmlns:a16="http://schemas.microsoft.com/office/drawing/2014/main" id="{2422B6FD-D978-7497-770D-CB3D0AEC6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3" y="1968364"/>
            <a:ext cx="3863201" cy="3297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37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É abstrata, é concreta, é música!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Música e tecnologia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7273636" y="4725247"/>
            <a:ext cx="4759036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/>
            <a:r>
              <a:rPr lang="pt-BR" dirty="0"/>
              <a:t>Cena dos integrantes do Kraftwerk em apresentação, em Copenhagen (Dinamarca), 2018.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894024" y="1650264"/>
            <a:ext cx="4578522" cy="439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20000"/>
              </a:lnSpc>
            </a:pPr>
            <a:r>
              <a:rPr lang="pt-BR" dirty="0"/>
              <a:t>A expansão da indústria do som e das estações de rádio a partir da Segunda Guerra Mundial. Novas tecnologias deram acesso a microfones, gravadores, toca-discos, sintetizadores, processadores de áudio e alto-falantes. </a:t>
            </a:r>
          </a:p>
          <a:p>
            <a:pPr>
              <a:lnSpc>
                <a:spcPct val="120000"/>
              </a:lnSpc>
            </a:pPr>
            <a:r>
              <a:rPr lang="pt-BR" dirty="0"/>
              <a:t>O grande passo no rumo da atual música eletrônica popular veio da Alemanha, com destaque para o trabalho da banda Kraftwerk (Usina de energia, em português). A banda faz uso de um som instrumental econômico, </a:t>
            </a:r>
            <a:r>
              <a:rPr lang="pt-BR" b="1" dirty="0"/>
              <a:t>minimalista</a:t>
            </a:r>
            <a:r>
              <a:rPr lang="pt-BR" dirty="0"/>
              <a:t> e estritamente eletrônico.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8637970" y="1107860"/>
            <a:ext cx="33947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GONZALES PHOTO/ALAMY/FOTOARENA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m 7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E19A3E44-AA54-B5EE-5F60-34669418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13" y="1241944"/>
            <a:ext cx="5819287" cy="34645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958B7-652D-1920-AF6E-EB6BEB6D25BB}"/>
              </a:ext>
            </a:extLst>
          </p:cNvPr>
          <p:cNvSpPr txBox="1">
            <a:spLocks/>
          </p:cNvSpPr>
          <p:nvPr/>
        </p:nvSpPr>
        <p:spPr>
          <a:xfrm>
            <a:off x="6372713" y="5463681"/>
            <a:ext cx="5659959" cy="92326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A técnica </a:t>
            </a:r>
            <a:r>
              <a:rPr lang="pt-BR" sz="1900" b="1" dirty="0">
                <a:latin typeface="Roboto" panose="02000000000000000000" pitchFamily="2" charset="0"/>
                <a:ea typeface="Roboto" panose="02000000000000000000" pitchFamily="2" charset="0"/>
              </a:rPr>
              <a:t>minimalista</a:t>
            </a: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</a:rPr>
              <a:t> de composição musical tem por característica a repetição constante, com alterações sutis de ritmos, modulações e dinâmicas.</a:t>
            </a:r>
          </a:p>
        </p:txBody>
      </p:sp>
    </p:spTree>
    <p:extLst>
      <p:ext uri="{BB962C8B-B14F-4D97-AF65-F5344CB8AC3E}">
        <p14:creationId xmlns:p14="http://schemas.microsoft.com/office/powerpoint/2010/main" val="150612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89B8A-097B-C022-1079-8156B743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3" y="281580"/>
            <a:ext cx="9025831" cy="124823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4"/>
                </a:solidFill>
              </a:rPr>
              <a:t>É abstrata, é concreta, é música!</a:t>
            </a:r>
            <a:br>
              <a:rPr lang="pt-BR" sz="3600" b="1" dirty="0">
                <a:solidFill>
                  <a:schemeClr val="accent4"/>
                </a:solidFill>
              </a:rPr>
            </a:br>
            <a:r>
              <a:rPr lang="pt-BR" sz="2400" dirty="0">
                <a:solidFill>
                  <a:schemeClr val="accent4"/>
                </a:solidFill>
              </a:rPr>
              <a:t>Explosão eletrônica</a:t>
            </a:r>
            <a:endParaRPr lang="pt-BR" sz="2400" i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B380BC-914A-7526-6AAD-54D064DF4FBF}"/>
              </a:ext>
            </a:extLst>
          </p:cNvPr>
          <p:cNvSpPr txBox="1"/>
          <p:nvPr/>
        </p:nvSpPr>
        <p:spPr>
          <a:xfrm>
            <a:off x="894023" y="5174860"/>
            <a:ext cx="3879273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BR" dirty="0"/>
              <a:t>Cena da </a:t>
            </a:r>
            <a:r>
              <a:rPr lang="pt-BR" i="1" dirty="0"/>
              <a:t>DJ</a:t>
            </a:r>
            <a:r>
              <a:rPr lang="pt-BR" dirty="0"/>
              <a:t> Carola em apresentação.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057673-FFF0-AF36-A6D9-CA2D510B4716}"/>
              </a:ext>
            </a:extLst>
          </p:cNvPr>
          <p:cNvSpPr txBox="1"/>
          <p:nvPr/>
        </p:nvSpPr>
        <p:spPr>
          <a:xfrm>
            <a:off x="4890655" y="1662545"/>
            <a:ext cx="6691745" cy="473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Na década de 1980, a música eletrônica dançante explodiu e se consolidou como uma linguagem com características mais específicas. </a:t>
            </a:r>
          </a:p>
          <a:p>
            <a:r>
              <a:rPr lang="pt-BR" dirty="0"/>
              <a:t>Os </a:t>
            </a:r>
            <a:r>
              <a:rPr lang="pt-BR" i="1" dirty="0"/>
              <a:t>DJs</a:t>
            </a:r>
            <a:r>
              <a:rPr lang="pt-BR" dirty="0"/>
              <a:t> (abreviatura de </a:t>
            </a:r>
            <a:r>
              <a:rPr lang="pt-BR" i="1" dirty="0"/>
              <a:t>disc jockeys</a:t>
            </a:r>
            <a:r>
              <a:rPr lang="pt-BR" dirty="0"/>
              <a:t>) são os artistas que criam possibilidades de interpretação mediante manipulação eletrônica com base em músicas já gravadas, arranjos ou músicas novas. Assim, aqueles que, inicialmente, estavam mais voltados para tocar e remixar músicas, começaram a compor obras próprias, em grande parte, por causa do desenvolvimento dos equipamentos eletrônicos musicais. Na atualidade, as tecnologias permitem que mais pessoas componham sons eletrônicos, transformando os sons e o cenário da música contemporânea.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4F27964-EFE8-8E6E-EAD6-1AF162CAE14D}"/>
              </a:ext>
            </a:extLst>
          </p:cNvPr>
          <p:cNvSpPr txBox="1"/>
          <p:nvPr/>
        </p:nvSpPr>
        <p:spPr>
          <a:xfrm>
            <a:off x="1011382" y="1845253"/>
            <a:ext cx="33947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NATÁLIA DE PAULA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m 5" descr="Homem e fumaça&#10;&#10;Descrição gerada automaticamente com confiança baixa">
            <a:extLst>
              <a:ext uri="{FF2B5EF4-FFF2-40B4-BE49-F238E27FC236}">
                <a16:creationId xmlns:a16="http://schemas.microsoft.com/office/drawing/2014/main" id="{F1C6D03F-2527-A0C7-1919-1BCD5419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3" y="1968364"/>
            <a:ext cx="3486912" cy="3206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22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04A5F9AE-CC54-C573-F3C7-E1FDB1F1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191"/>
            <a:ext cx="12192000" cy="6809946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 | 8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716B6D-9921-0C43-6170-DE1D91CB832F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rgbClr val="E695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3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22E4E-7EEB-A675-81EC-00A7B4DF22FA}"/>
              </a:ext>
            </a:extLst>
          </p:cNvPr>
          <p:cNvSpPr txBox="1"/>
          <p:nvPr/>
        </p:nvSpPr>
        <p:spPr>
          <a:xfrm rot="16200000">
            <a:off x="10282685" y="1977945"/>
            <a:ext cx="338051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FILME DE CÉU D´ELLIA. PAULICÉIA CANTA, TY-ETÊ!. BRASIL, 2013</a:t>
            </a:r>
            <a:endParaRPr lang="pt-BR" sz="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F1B6055-9055-EA78-B3AB-59113D82F464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604654" cy="83754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pt-BR"/>
            </a:defPPr>
            <a:lvl1pPr indent="457200" algn="just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86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</a:lvl2pPr>
            <a:lvl3pPr marL="4572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/>
            </a:lvl3pPr>
            <a:lvl4pPr marL="6858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4pPr>
            <a:lvl5pPr marL="914400" indent="0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pt-BR" sz="1600" dirty="0">
                <a:solidFill>
                  <a:srgbClr val="2F2F2E"/>
                </a:solidFill>
              </a:rPr>
              <a:t>Cena do filme </a:t>
            </a:r>
            <a:r>
              <a:rPr lang="pt-BR" sz="1600" b="1" dirty="0">
                <a:solidFill>
                  <a:srgbClr val="2F2F2E"/>
                </a:solidFill>
              </a:rPr>
              <a:t>Pauliceia canta, </a:t>
            </a:r>
            <a:r>
              <a:rPr lang="pt-BR" sz="1600" b="1" dirty="0" err="1">
                <a:solidFill>
                  <a:srgbClr val="2F2F2E"/>
                </a:solidFill>
              </a:rPr>
              <a:t>Ty-Etê</a:t>
            </a:r>
            <a:r>
              <a:rPr lang="pt-BR" sz="1600" b="1" dirty="0">
                <a:solidFill>
                  <a:srgbClr val="2F2F2E"/>
                </a:solidFill>
              </a:rPr>
              <a:t>!</a:t>
            </a:r>
            <a:r>
              <a:rPr lang="pt-BR" sz="1600" dirty="0">
                <a:solidFill>
                  <a:srgbClr val="2F2F2E"/>
                </a:solidFill>
              </a:rPr>
              <a:t>, de 2012.</a:t>
            </a:r>
          </a:p>
        </p:txBody>
      </p:sp>
    </p:spTree>
    <p:extLst>
      <p:ext uri="{BB962C8B-B14F-4D97-AF65-F5344CB8AC3E}">
        <p14:creationId xmlns:p14="http://schemas.microsoft.com/office/powerpoint/2010/main" val="152927916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2607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Calibri</vt:lpstr>
      <vt:lpstr>Posterama</vt:lpstr>
      <vt:lpstr>Roboto</vt:lpstr>
      <vt:lpstr>SplashVTI</vt:lpstr>
      <vt:lpstr>SplashVTI</vt:lpstr>
      <vt:lpstr>ARTE</vt:lpstr>
      <vt:lpstr>UNIDADE 3</vt:lpstr>
      <vt:lpstr>Apresentação do PowerPoint</vt:lpstr>
      <vt:lpstr>Ritmo marcado Tambores sagrados</vt:lpstr>
      <vt:lpstr>Ritmo marcado Tambores sagrados</vt:lpstr>
      <vt:lpstr>É abstrata, é concreta, é música! Música e tecnologia</vt:lpstr>
      <vt:lpstr>É abstrata, é concreta, é música! Música e tecnologia</vt:lpstr>
      <vt:lpstr>É abstrata, é concreta, é música! Explosão eletrônica</vt:lpstr>
      <vt:lpstr>Apresentação do PowerPoint</vt:lpstr>
      <vt:lpstr>A cultura audiovisual Arte e experiência</vt:lpstr>
      <vt:lpstr>A cultura audiovisual Arte e tecnologia audiovisual</vt:lpstr>
      <vt:lpstr>A cultura audiovisual Arte e tecnologia audiovisual</vt:lpstr>
      <vt:lpstr>A cultura audiovisual Arte e tecnologia audiovisual</vt:lpstr>
      <vt:lpstr>A cultura audiovisual A voz e o som</vt:lpstr>
      <vt:lpstr>A cultura audiovisual A voz e o som</vt:lpstr>
      <vt:lpstr>A cultura audiovisual A voz e o som</vt:lpstr>
      <vt:lpstr>Arte que anima O cinema em nossas mãos</vt:lpstr>
      <vt:lpstr>Arte que anima O cinema em nossas mãos</vt:lpstr>
      <vt:lpstr>Arte que anima A animação no Brasil</vt:lpstr>
      <vt:lpstr>Artes visuais Como animar um desenho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</dc:title>
  <dc:creator>André Saretto</dc:creator>
  <cp:lastModifiedBy> </cp:lastModifiedBy>
  <cp:revision>213</cp:revision>
  <cp:lastPrinted>2023-05-25T14:38:56Z</cp:lastPrinted>
  <dcterms:created xsi:type="dcterms:W3CDTF">2023-05-10T15:55:01Z</dcterms:created>
  <dcterms:modified xsi:type="dcterms:W3CDTF">2023-06-22T18:19:12Z</dcterms:modified>
</cp:coreProperties>
</file>