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 id="2147483737" r:id="rId2"/>
  </p:sldMasterIdLst>
  <p:notesMasterIdLst>
    <p:notesMasterId r:id="rId32"/>
  </p:notesMasterIdLst>
  <p:sldIdLst>
    <p:sldId id="256" r:id="rId3"/>
    <p:sldId id="307" r:id="rId4"/>
    <p:sldId id="306" r:id="rId5"/>
    <p:sldId id="309" r:id="rId6"/>
    <p:sldId id="310" r:id="rId7"/>
    <p:sldId id="311" r:id="rId8"/>
    <p:sldId id="312" r:id="rId9"/>
    <p:sldId id="313" r:id="rId10"/>
    <p:sldId id="315" r:id="rId11"/>
    <p:sldId id="316" r:id="rId12"/>
    <p:sldId id="317" r:id="rId13"/>
    <p:sldId id="318" r:id="rId14"/>
    <p:sldId id="319" r:id="rId15"/>
    <p:sldId id="320" r:id="rId16"/>
    <p:sldId id="324" r:id="rId17"/>
    <p:sldId id="325" r:id="rId18"/>
    <p:sldId id="327" r:id="rId19"/>
    <p:sldId id="328" r:id="rId20"/>
    <p:sldId id="329" r:id="rId21"/>
    <p:sldId id="332" r:id="rId22"/>
    <p:sldId id="333" r:id="rId23"/>
    <p:sldId id="335" r:id="rId24"/>
    <p:sldId id="336" r:id="rId25"/>
    <p:sldId id="387" r:id="rId26"/>
    <p:sldId id="338" r:id="rId27"/>
    <p:sldId id="339" r:id="rId28"/>
    <p:sldId id="341" r:id="rId29"/>
    <p:sldId id="340" r:id="rId30"/>
    <p:sldId id="342" r:id="rId31"/>
  </p:sldIdLst>
  <p:sldSz cx="12192000" cy="6858000"/>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3CA6DC-B5BA-D7E9-7E07-7D6DBF8A1F4A}" name="Marilda Pessota Lima" initials="MPL" userId="S::ed-marilda@ftd.com.br::30d4708f-aa40-4fd1-9104-abee1ed7c7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07F49-5840-4D0F-8EF1-EEF27A61B2ED}" v="1" dt="2023-05-12T17:04:49.942"/>
    <p1510:client id="{B8FB01F4-548F-4D01-B7B2-32152C60E944}" v="14" dt="2023-05-11T17:38:37.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82" autoAdjust="0"/>
    <p:restoredTop sz="94660"/>
  </p:normalViewPr>
  <p:slideViewPr>
    <p:cSldViewPr snapToGrid="0">
      <p:cViewPr varScale="1">
        <p:scale>
          <a:sx n="72" d="100"/>
          <a:sy n="72" d="100"/>
        </p:scale>
        <p:origin x="3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7.xml"/><Relationship Id="rId1" Type="http://schemas.openxmlformats.org/officeDocument/2006/relationships/slide" Target="../slides/slide3.xml"/><Relationship Id="rId6" Type="http://schemas.openxmlformats.org/officeDocument/2006/relationships/slide" Target="../slides/slide13.xml"/><Relationship Id="rId5" Type="http://schemas.openxmlformats.org/officeDocument/2006/relationships/slide" Target="../slides/slide10.xml"/><Relationship Id="rId4" Type="http://schemas.openxmlformats.org/officeDocument/2006/relationships/slide" Target="../slides/slide8.xml"/></Relationships>
</file>

<file path=ppt/diagrams/_rels/data2.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17.xml"/><Relationship Id="rId7" Type="http://schemas.openxmlformats.org/officeDocument/2006/relationships/slide" Target="../slides/slide19.xml"/><Relationship Id="rId2" Type="http://schemas.openxmlformats.org/officeDocument/2006/relationships/slide" Target="../slides/slide15.xml"/><Relationship Id="rId1" Type="http://schemas.openxmlformats.org/officeDocument/2006/relationships/slide" Target="../slides/slide14.xml"/><Relationship Id="rId6" Type="http://schemas.openxmlformats.org/officeDocument/2006/relationships/slide" Target="../slides/slide27.xml"/><Relationship Id="rId5" Type="http://schemas.openxmlformats.org/officeDocument/2006/relationships/slide" Target="../slides/slide21.xml"/><Relationship Id="rId10" Type="http://schemas.openxmlformats.org/officeDocument/2006/relationships/slide" Target="../slides/slide28.xml"/><Relationship Id="rId4" Type="http://schemas.openxmlformats.org/officeDocument/2006/relationships/slide" Target="../slides/slide20.xml"/><Relationship Id="rId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3_1" csCatId="accent3" phldr="1"/>
      <dgm:spPr/>
      <dgm:t>
        <a:bodyPr/>
        <a:lstStyle/>
        <a:p>
          <a:endParaRPr lang="en-US"/>
        </a:p>
      </dgm:t>
    </dgm:pt>
    <dgm:pt modelId="{00D4A4E5-B87F-4FD6-95A8-366532276A02}">
      <dgm:prSet custT="1"/>
      <dgm:spPr/>
      <dgm:t>
        <a:bodyPr/>
        <a:lstStyle/>
        <a:p>
          <a:r>
            <a:rPr lang="pt-BR" sz="1600" b="1"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Capítulo 1</a:t>
          </a:r>
          <a:endParaRPr lang="pt-BR" sz="1600" b="1" noProof="0" dirty="0">
            <a:latin typeface="Roboto" panose="02000000000000000000" pitchFamily="2" charset="0"/>
            <a:ea typeface="Roboto" panose="02000000000000000000" pitchFamily="2" charset="0"/>
            <a:cs typeface="Roboto" panose="02000000000000000000" pitchFamily="2" charset="0"/>
          </a:endParaRPr>
        </a:p>
      </dgm:t>
    </dgm:pt>
    <dgm:pt modelId="{353AC31F-7D9C-42BB-9E96-468AF42982B7}" type="parTrans" cxnId="{B86ADA12-3BDD-4D1C-9645-455E91BCEFFC}">
      <dgm:prSet/>
      <dgm:spPr/>
      <dgm:t>
        <a:bodyPr/>
        <a:lstStyle/>
        <a:p>
          <a:endParaRPr lang="pt-BR">
            <a:latin typeface="Roboto" panose="02000000000000000000" pitchFamily="2" charset="0"/>
            <a:ea typeface="Roboto" panose="02000000000000000000" pitchFamily="2" charset="0"/>
            <a:cs typeface="Roboto" panose="02000000000000000000" pitchFamily="2" charset="0"/>
          </a:endParaRPr>
        </a:p>
      </dgm:t>
    </dgm:pt>
    <dgm:pt modelId="{4DE8CDCF-9E51-4296-8706-7B9B079875C9}" type="sibTrans" cxnId="{B86ADA12-3BDD-4D1C-9645-455E91BCEFFC}">
      <dgm:prSet/>
      <dgm:spPr/>
      <dgm:t>
        <a:bodyPr/>
        <a:lstStyle/>
        <a:p>
          <a:endParaRPr lang="pt-BR">
            <a:latin typeface="Roboto" panose="02000000000000000000" pitchFamily="2" charset="0"/>
            <a:ea typeface="Roboto" panose="02000000000000000000" pitchFamily="2" charset="0"/>
            <a:cs typeface="Roboto" panose="02000000000000000000" pitchFamily="2" charset="0"/>
          </a:endParaRPr>
        </a:p>
      </dgm:t>
    </dgm:pt>
    <dgm:pt modelId="{F1374059-72CA-4F5C-8AD3-F21EAD5000CD}">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Fotografias artísticas – A imagem como denúncia</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638E665E-3033-44BD-8359-61657EAEF462}" type="parTrans" cxnId="{B29D946A-512D-420A-97C9-CDF2A69394B0}">
      <dgm:prSet/>
      <dgm:spPr/>
      <dgm:t>
        <a:bodyPr/>
        <a:lstStyle/>
        <a:p>
          <a:endParaRPr lang="pt-BR"/>
        </a:p>
      </dgm:t>
    </dgm:pt>
    <dgm:pt modelId="{FDC84F05-1A81-4C1C-8589-5914FF455633}" type="sibTrans" cxnId="{B29D946A-512D-420A-97C9-CDF2A69394B0}">
      <dgm:prSet/>
      <dgm:spPr/>
      <dgm:t>
        <a:bodyPr/>
        <a:lstStyle/>
        <a:p>
          <a:endParaRPr lang="pt-BR"/>
        </a:p>
      </dgm:t>
    </dgm:pt>
    <dgm:pt modelId="{07CD521C-5A8D-4DCE-BCCB-701CCC8F0730}">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ction="ppaction://hlinksldjump"/>
            </a:rPr>
            <a:t>Artes visuais – Mesclando fotografia e desenho</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8AFDED30-EB63-4141-9DDD-36DF324E67E5}" type="parTrans" cxnId="{B6B46E27-31CA-41C1-8BDE-CC2F8DB366F6}">
      <dgm:prSet/>
      <dgm:spPr/>
      <dgm:t>
        <a:bodyPr/>
        <a:lstStyle/>
        <a:p>
          <a:endParaRPr lang="pt-BR"/>
        </a:p>
      </dgm:t>
    </dgm:pt>
    <dgm:pt modelId="{96E87DA1-FCE3-48EF-8F1F-5B6291B28C04}" type="sibTrans" cxnId="{B6B46E27-31CA-41C1-8BDE-CC2F8DB366F6}">
      <dgm:prSet/>
      <dgm:spPr/>
      <dgm:t>
        <a:bodyPr/>
        <a:lstStyle/>
        <a:p>
          <a:endParaRPr lang="pt-BR"/>
        </a:p>
      </dgm:t>
    </dgm:pt>
    <dgm:pt modelId="{5E8426AE-6D66-4839-BD9F-A43C7C59009D}">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3" action="ppaction://hlinksldjump"/>
            </a:rPr>
            <a:t>Fotografias artísticas – Formas e fotoformas</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D920DE86-CFFA-49E4-8572-B5233031390F}" type="parTrans" cxnId="{896E917A-6D7A-4876-A06A-BCCBC045D2F8}">
      <dgm:prSet/>
      <dgm:spPr/>
      <dgm:t>
        <a:bodyPr/>
        <a:lstStyle/>
        <a:p>
          <a:endParaRPr lang="pt-BR"/>
        </a:p>
      </dgm:t>
    </dgm:pt>
    <dgm:pt modelId="{C2E5F87F-44C6-4AD1-B895-3F961BE435DC}" type="sibTrans" cxnId="{896E917A-6D7A-4876-A06A-BCCBC045D2F8}">
      <dgm:prSet/>
      <dgm:spPr/>
      <dgm:t>
        <a:bodyPr/>
        <a:lstStyle/>
        <a:p>
          <a:endParaRPr lang="pt-BR"/>
        </a:p>
      </dgm:t>
    </dgm:pt>
    <dgm:pt modelId="{A19B1A39-3690-4DD5-967E-732300CEF04D}">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4" action="ppaction://hlinksldjump"/>
            </a:rPr>
            <a:t>Artes visuais – Pontos, linhas e texturas</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2B182FB4-929B-49B0-B0A7-6A0577011A3D}" type="parTrans" cxnId="{E236BACB-C89D-4875-B789-E20E8585B0CA}">
      <dgm:prSet/>
      <dgm:spPr/>
      <dgm:t>
        <a:bodyPr/>
        <a:lstStyle/>
        <a:p>
          <a:endParaRPr lang="pt-BR"/>
        </a:p>
      </dgm:t>
    </dgm:pt>
    <dgm:pt modelId="{BC2630A4-C79B-43A9-8A1E-ADA36DDB9E46}" type="sibTrans" cxnId="{E236BACB-C89D-4875-B789-E20E8585B0CA}">
      <dgm:prSet/>
      <dgm:spPr/>
      <dgm:t>
        <a:bodyPr/>
        <a:lstStyle/>
        <a:p>
          <a:endParaRPr lang="pt-BR"/>
        </a:p>
      </dgm:t>
    </dgm:pt>
    <dgm:pt modelId="{88F9B07B-E0FE-4603-B663-13688D2BC0F1}">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5" action="ppaction://hlinksldjump"/>
            </a:rPr>
            <a:t>O espetáculo na fotografia – Pessoas, suas histórias e sus saberes</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3BC3661D-1122-4552-81BA-99719BBCB83F}" type="parTrans" cxnId="{93477FCD-9011-4DF0-857F-88FBE8422A17}">
      <dgm:prSet/>
      <dgm:spPr/>
      <dgm:t>
        <a:bodyPr/>
        <a:lstStyle/>
        <a:p>
          <a:endParaRPr lang="pt-BR"/>
        </a:p>
      </dgm:t>
    </dgm:pt>
    <dgm:pt modelId="{4A8D30E4-E03A-4F47-A02F-71DEC7F34CD8}" type="sibTrans" cxnId="{93477FCD-9011-4DF0-857F-88FBE8422A17}">
      <dgm:prSet/>
      <dgm:spPr/>
      <dgm:t>
        <a:bodyPr/>
        <a:lstStyle/>
        <a:p>
          <a:endParaRPr lang="pt-BR"/>
        </a:p>
      </dgm:t>
    </dgm:pt>
    <dgm:pt modelId="{035C1CE9-E61D-4B06-A809-D5020BF811FC}">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6" action="ppaction://hlinksldjump"/>
            </a:rPr>
            <a:t>Artes integradas – Ações e imagens</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CBC5E02C-0196-45BC-A7DF-360B2CDADB67}" type="parTrans" cxnId="{54E09A97-DA9B-420D-8CD4-69522861F7AB}">
      <dgm:prSet/>
      <dgm:spPr/>
      <dgm:t>
        <a:bodyPr/>
        <a:lstStyle/>
        <a:p>
          <a:endParaRPr lang="pt-BR"/>
        </a:p>
      </dgm:t>
    </dgm:pt>
    <dgm:pt modelId="{1296276A-161B-465F-BEE5-749BC1351F7A}" type="sibTrans" cxnId="{54E09A97-DA9B-420D-8CD4-69522861F7AB}">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F676CC95-B65C-489A-97C1-DD3F5726BB73}" type="pres">
      <dgm:prSet presAssocID="{00D4A4E5-B87F-4FD6-95A8-366532276A02}" presName="thickLine" presStyleLbl="alignNode1" presStyleIdx="0" presStyleCnt="7"/>
      <dgm:spPr/>
    </dgm:pt>
    <dgm:pt modelId="{593D31F7-BE91-4F11-BE88-746F47D7321A}" type="pres">
      <dgm:prSet presAssocID="{00D4A4E5-B87F-4FD6-95A8-366532276A02}" presName="horz1" presStyleCnt="0"/>
      <dgm:spPr/>
    </dgm:pt>
    <dgm:pt modelId="{DBF86662-0E6D-440F-968E-5B5E57FBB264}" type="pres">
      <dgm:prSet presAssocID="{00D4A4E5-B87F-4FD6-95A8-366532276A02}" presName="tx1" presStyleLbl="revTx" presStyleIdx="0" presStyleCnt="7" custScaleY="48775"/>
      <dgm:spPr/>
    </dgm:pt>
    <dgm:pt modelId="{6ED7848D-AF23-4B80-9CFE-5690AC4806C2}" type="pres">
      <dgm:prSet presAssocID="{00D4A4E5-B87F-4FD6-95A8-366532276A02}" presName="vert1" presStyleCnt="0"/>
      <dgm:spPr/>
    </dgm:pt>
    <dgm:pt modelId="{E2040EDA-DDE0-4180-B0DE-32A76E9FBE88}" type="pres">
      <dgm:prSet presAssocID="{F1374059-72CA-4F5C-8AD3-F21EAD5000CD}" presName="thickLine" presStyleLbl="alignNode1" presStyleIdx="1" presStyleCnt="7"/>
      <dgm:spPr/>
    </dgm:pt>
    <dgm:pt modelId="{A5E6E2E3-68AD-4295-BB2C-FC8A81F54B7C}" type="pres">
      <dgm:prSet presAssocID="{F1374059-72CA-4F5C-8AD3-F21EAD5000CD}" presName="horz1" presStyleCnt="0"/>
      <dgm:spPr/>
    </dgm:pt>
    <dgm:pt modelId="{B11080AA-7061-4588-9D33-15F05DACC7D3}" type="pres">
      <dgm:prSet presAssocID="{F1374059-72CA-4F5C-8AD3-F21EAD5000CD}" presName="tx1" presStyleLbl="revTx" presStyleIdx="1" presStyleCnt="7" custScaleY="33698"/>
      <dgm:spPr/>
    </dgm:pt>
    <dgm:pt modelId="{253D8C25-3BAC-4ED2-A088-788E287C6182}" type="pres">
      <dgm:prSet presAssocID="{F1374059-72CA-4F5C-8AD3-F21EAD5000CD}" presName="vert1" presStyleCnt="0"/>
      <dgm:spPr/>
    </dgm:pt>
    <dgm:pt modelId="{CACDD47D-3E1A-439E-A722-2547B38DF5BD}" type="pres">
      <dgm:prSet presAssocID="{5E8426AE-6D66-4839-BD9F-A43C7C59009D}" presName="thickLine" presStyleLbl="alignNode1" presStyleIdx="2" presStyleCnt="7"/>
      <dgm:spPr/>
    </dgm:pt>
    <dgm:pt modelId="{46A48098-4C79-4989-8A3F-761F17F5DE65}" type="pres">
      <dgm:prSet presAssocID="{5E8426AE-6D66-4839-BD9F-A43C7C59009D}" presName="horz1" presStyleCnt="0"/>
      <dgm:spPr/>
    </dgm:pt>
    <dgm:pt modelId="{8EBF18C4-0BCB-4574-9FC2-C9F79BB82C76}" type="pres">
      <dgm:prSet presAssocID="{5E8426AE-6D66-4839-BD9F-A43C7C59009D}" presName="tx1" presStyleLbl="revTx" presStyleIdx="2" presStyleCnt="7" custScaleY="29225"/>
      <dgm:spPr/>
    </dgm:pt>
    <dgm:pt modelId="{89553834-FFBD-4D44-89B1-27898142F59F}" type="pres">
      <dgm:prSet presAssocID="{5E8426AE-6D66-4839-BD9F-A43C7C59009D}" presName="vert1" presStyleCnt="0"/>
      <dgm:spPr/>
    </dgm:pt>
    <dgm:pt modelId="{82A524BF-B441-49FD-9312-396561636C72}" type="pres">
      <dgm:prSet presAssocID="{07CD521C-5A8D-4DCE-BCCB-701CCC8F0730}" presName="thickLine" presStyleLbl="alignNode1" presStyleIdx="3" presStyleCnt="7"/>
      <dgm:spPr/>
    </dgm:pt>
    <dgm:pt modelId="{F0452008-D9BD-45F2-8333-D3D595D50DC6}" type="pres">
      <dgm:prSet presAssocID="{07CD521C-5A8D-4DCE-BCCB-701CCC8F0730}" presName="horz1" presStyleCnt="0"/>
      <dgm:spPr/>
    </dgm:pt>
    <dgm:pt modelId="{9EBD5422-69D7-47FF-BA34-BFC39218F65A}" type="pres">
      <dgm:prSet presAssocID="{07CD521C-5A8D-4DCE-BCCB-701CCC8F0730}" presName="tx1" presStyleLbl="revTx" presStyleIdx="3" presStyleCnt="7" custScaleY="30099"/>
      <dgm:spPr/>
    </dgm:pt>
    <dgm:pt modelId="{8E0C6450-A8CD-474B-9A3D-7832D8646EF4}" type="pres">
      <dgm:prSet presAssocID="{07CD521C-5A8D-4DCE-BCCB-701CCC8F0730}" presName="vert1" presStyleCnt="0"/>
      <dgm:spPr/>
    </dgm:pt>
    <dgm:pt modelId="{E9AE0A74-9B7D-4D0A-9AF7-070E9F880050}" type="pres">
      <dgm:prSet presAssocID="{A19B1A39-3690-4DD5-967E-732300CEF04D}" presName="thickLine" presStyleLbl="alignNode1" presStyleIdx="4" presStyleCnt="7"/>
      <dgm:spPr/>
    </dgm:pt>
    <dgm:pt modelId="{AF3B1927-3B00-4838-B66B-B9DB0E68E216}" type="pres">
      <dgm:prSet presAssocID="{A19B1A39-3690-4DD5-967E-732300CEF04D}" presName="horz1" presStyleCnt="0"/>
      <dgm:spPr/>
    </dgm:pt>
    <dgm:pt modelId="{889FD6DF-0283-4F38-8FA0-16B68DAA15B9}" type="pres">
      <dgm:prSet presAssocID="{A19B1A39-3690-4DD5-967E-732300CEF04D}" presName="tx1" presStyleLbl="revTx" presStyleIdx="4" presStyleCnt="7" custScaleY="30006"/>
      <dgm:spPr/>
    </dgm:pt>
    <dgm:pt modelId="{B1C76E71-E09E-4279-8407-F18336CCDFC7}" type="pres">
      <dgm:prSet presAssocID="{A19B1A39-3690-4DD5-967E-732300CEF04D}" presName="vert1" presStyleCnt="0"/>
      <dgm:spPr/>
    </dgm:pt>
    <dgm:pt modelId="{8C766425-C280-42F1-9556-EBCCFA4BBC7D}" type="pres">
      <dgm:prSet presAssocID="{88F9B07B-E0FE-4603-B663-13688D2BC0F1}" presName="thickLine" presStyleLbl="alignNode1" presStyleIdx="5" presStyleCnt="7"/>
      <dgm:spPr/>
    </dgm:pt>
    <dgm:pt modelId="{F7CD2B10-70A6-4FEE-ABB5-26DDA4E36DDA}" type="pres">
      <dgm:prSet presAssocID="{88F9B07B-E0FE-4603-B663-13688D2BC0F1}" presName="horz1" presStyleCnt="0"/>
      <dgm:spPr/>
    </dgm:pt>
    <dgm:pt modelId="{816CD768-D78D-4F3E-8C84-4600D3EAB1A2}" type="pres">
      <dgm:prSet presAssocID="{88F9B07B-E0FE-4603-B663-13688D2BC0F1}" presName="tx1" presStyleLbl="revTx" presStyleIdx="5" presStyleCnt="7" custScaleY="46548"/>
      <dgm:spPr/>
    </dgm:pt>
    <dgm:pt modelId="{EDB9A24B-F0FA-4AFB-8C3C-59333490245B}" type="pres">
      <dgm:prSet presAssocID="{88F9B07B-E0FE-4603-B663-13688D2BC0F1}" presName="vert1" presStyleCnt="0"/>
      <dgm:spPr/>
    </dgm:pt>
    <dgm:pt modelId="{23DA42C8-4E76-4450-B038-1F09C756888C}" type="pres">
      <dgm:prSet presAssocID="{035C1CE9-E61D-4B06-A809-D5020BF811FC}" presName="thickLine" presStyleLbl="alignNode1" presStyleIdx="6" presStyleCnt="7"/>
      <dgm:spPr/>
    </dgm:pt>
    <dgm:pt modelId="{E77FF5AC-9F9F-4D48-A2CB-3FA779E2CD57}" type="pres">
      <dgm:prSet presAssocID="{035C1CE9-E61D-4B06-A809-D5020BF811FC}" presName="horz1" presStyleCnt="0"/>
      <dgm:spPr/>
    </dgm:pt>
    <dgm:pt modelId="{00720CF4-FB23-4F23-AA58-64A9981224D1}" type="pres">
      <dgm:prSet presAssocID="{035C1CE9-E61D-4B06-A809-D5020BF811FC}" presName="tx1" presStyleLbl="revTx" presStyleIdx="6" presStyleCnt="7" custScaleY="35581"/>
      <dgm:spPr/>
    </dgm:pt>
    <dgm:pt modelId="{345A26FD-B52E-434C-853F-12FCB4A3B181}" type="pres">
      <dgm:prSet presAssocID="{035C1CE9-E61D-4B06-A809-D5020BF811FC}" presName="vert1" presStyleCnt="0"/>
      <dgm:spPr/>
    </dgm:pt>
  </dgm:ptLst>
  <dgm:cxnLst>
    <dgm:cxn modelId="{C9805706-5DA0-4B91-9B4B-CA0D75014AF0}" type="presOf" srcId="{A19B1A39-3690-4DD5-967E-732300CEF04D}" destId="{889FD6DF-0283-4F38-8FA0-16B68DAA15B9}" srcOrd="0" destOrd="0" presId="urn:microsoft.com/office/officeart/2008/layout/LinedList"/>
    <dgm:cxn modelId="{F15BF00C-C50F-4A68-B1F4-92676F99613B}" type="presOf" srcId="{88F9B07B-E0FE-4603-B663-13688D2BC0F1}" destId="{816CD768-D78D-4F3E-8C84-4600D3EAB1A2}" srcOrd="0" destOrd="0" presId="urn:microsoft.com/office/officeart/2008/layout/LinedList"/>
    <dgm:cxn modelId="{B86ADA12-3BDD-4D1C-9645-455E91BCEFFC}" srcId="{9D9C0E9A-327C-40DB-A9EB-983EC9E0D98F}" destId="{00D4A4E5-B87F-4FD6-95A8-366532276A02}" srcOrd="0" destOrd="0" parTransId="{353AC31F-7D9C-42BB-9E96-468AF42982B7}" sibTransId="{4DE8CDCF-9E51-4296-8706-7B9B079875C9}"/>
    <dgm:cxn modelId="{A9823A1F-5788-4D00-B033-D36BF19DA005}" type="presOf" srcId="{5E8426AE-6D66-4839-BD9F-A43C7C59009D}" destId="{8EBF18C4-0BCB-4574-9FC2-C9F79BB82C76}" srcOrd="0" destOrd="0" presId="urn:microsoft.com/office/officeart/2008/layout/LinedList"/>
    <dgm:cxn modelId="{B6B46E27-31CA-41C1-8BDE-CC2F8DB366F6}" srcId="{9D9C0E9A-327C-40DB-A9EB-983EC9E0D98F}" destId="{07CD521C-5A8D-4DCE-BCCB-701CCC8F0730}" srcOrd="3" destOrd="0" parTransId="{8AFDED30-EB63-4141-9DDD-36DF324E67E5}" sibTransId="{96E87DA1-FCE3-48EF-8F1F-5B6291B28C04}"/>
    <dgm:cxn modelId="{FB34D63E-1288-41B9-A18C-76118E579E1A}" type="presOf" srcId="{9D9C0E9A-327C-40DB-A9EB-983EC9E0D98F}" destId="{983EBE8F-2CFB-4918-8A71-8FB6106D1EE5}" srcOrd="0" destOrd="0" presId="urn:microsoft.com/office/officeart/2008/layout/LinedList"/>
    <dgm:cxn modelId="{B29D946A-512D-420A-97C9-CDF2A69394B0}" srcId="{9D9C0E9A-327C-40DB-A9EB-983EC9E0D98F}" destId="{F1374059-72CA-4F5C-8AD3-F21EAD5000CD}" srcOrd="1" destOrd="0" parTransId="{638E665E-3033-44BD-8359-61657EAEF462}" sibTransId="{FDC84F05-1A81-4C1C-8589-5914FF455633}"/>
    <dgm:cxn modelId="{D12AA44C-2BCE-4CD3-BDEE-087E45AAAD40}" type="presOf" srcId="{F1374059-72CA-4F5C-8AD3-F21EAD5000CD}" destId="{B11080AA-7061-4588-9D33-15F05DACC7D3}" srcOrd="0" destOrd="0" presId="urn:microsoft.com/office/officeart/2008/layout/LinedList"/>
    <dgm:cxn modelId="{B7537559-7842-4D70-B980-4F0E3232C538}" type="presOf" srcId="{035C1CE9-E61D-4B06-A809-D5020BF811FC}" destId="{00720CF4-FB23-4F23-AA58-64A9981224D1}" srcOrd="0" destOrd="0" presId="urn:microsoft.com/office/officeart/2008/layout/LinedList"/>
    <dgm:cxn modelId="{896E917A-6D7A-4876-A06A-BCCBC045D2F8}" srcId="{9D9C0E9A-327C-40DB-A9EB-983EC9E0D98F}" destId="{5E8426AE-6D66-4839-BD9F-A43C7C59009D}" srcOrd="2" destOrd="0" parTransId="{D920DE86-CFFA-49E4-8572-B5233031390F}" sibTransId="{C2E5F87F-44C6-4AD1-B895-3F961BE435DC}"/>
    <dgm:cxn modelId="{D468DA5A-783C-4C8E-B93E-4F3DF99E8F66}" type="presOf" srcId="{00D4A4E5-B87F-4FD6-95A8-366532276A02}" destId="{DBF86662-0E6D-440F-968E-5B5E57FBB264}" srcOrd="0" destOrd="0" presId="urn:microsoft.com/office/officeart/2008/layout/LinedList"/>
    <dgm:cxn modelId="{54E09A97-DA9B-420D-8CD4-69522861F7AB}" srcId="{9D9C0E9A-327C-40DB-A9EB-983EC9E0D98F}" destId="{035C1CE9-E61D-4B06-A809-D5020BF811FC}" srcOrd="6" destOrd="0" parTransId="{CBC5E02C-0196-45BC-A7DF-360B2CDADB67}" sibTransId="{1296276A-161B-465F-BEE5-749BC1351F7A}"/>
    <dgm:cxn modelId="{0210B6C5-7771-40A8-B6AD-143D7F8A000E}" type="presOf" srcId="{07CD521C-5A8D-4DCE-BCCB-701CCC8F0730}" destId="{9EBD5422-69D7-47FF-BA34-BFC39218F65A}" srcOrd="0" destOrd="0" presId="urn:microsoft.com/office/officeart/2008/layout/LinedList"/>
    <dgm:cxn modelId="{E236BACB-C89D-4875-B789-E20E8585B0CA}" srcId="{9D9C0E9A-327C-40DB-A9EB-983EC9E0D98F}" destId="{A19B1A39-3690-4DD5-967E-732300CEF04D}" srcOrd="4" destOrd="0" parTransId="{2B182FB4-929B-49B0-B0A7-6A0577011A3D}" sibTransId="{BC2630A4-C79B-43A9-8A1E-ADA36DDB9E46}"/>
    <dgm:cxn modelId="{93477FCD-9011-4DF0-857F-88FBE8422A17}" srcId="{9D9C0E9A-327C-40DB-A9EB-983EC9E0D98F}" destId="{88F9B07B-E0FE-4603-B663-13688D2BC0F1}" srcOrd="5" destOrd="0" parTransId="{3BC3661D-1122-4552-81BA-99719BBCB83F}" sibTransId="{4A8D30E4-E03A-4F47-A02F-71DEC7F34CD8}"/>
    <dgm:cxn modelId="{D0016722-0CFF-4C26-9FFE-BBD03868285E}" type="presParOf" srcId="{983EBE8F-2CFB-4918-8A71-8FB6106D1EE5}" destId="{F676CC95-B65C-489A-97C1-DD3F5726BB73}" srcOrd="0" destOrd="0" presId="urn:microsoft.com/office/officeart/2008/layout/LinedList"/>
    <dgm:cxn modelId="{A6673C05-A11E-4473-9F21-DF040CF931C6}" type="presParOf" srcId="{983EBE8F-2CFB-4918-8A71-8FB6106D1EE5}" destId="{593D31F7-BE91-4F11-BE88-746F47D7321A}" srcOrd="1" destOrd="0" presId="urn:microsoft.com/office/officeart/2008/layout/LinedList"/>
    <dgm:cxn modelId="{404DD807-8B76-475B-87E4-36ABEFBCF407}" type="presParOf" srcId="{593D31F7-BE91-4F11-BE88-746F47D7321A}" destId="{DBF86662-0E6D-440F-968E-5B5E57FBB264}" srcOrd="0" destOrd="0" presId="urn:microsoft.com/office/officeart/2008/layout/LinedList"/>
    <dgm:cxn modelId="{CB1338F6-C14E-43D7-BA69-D7478D3098A7}" type="presParOf" srcId="{593D31F7-BE91-4F11-BE88-746F47D7321A}" destId="{6ED7848D-AF23-4B80-9CFE-5690AC4806C2}" srcOrd="1" destOrd="0" presId="urn:microsoft.com/office/officeart/2008/layout/LinedList"/>
    <dgm:cxn modelId="{F25EBB03-125B-4C77-8BF5-A92AE3E6A945}" type="presParOf" srcId="{983EBE8F-2CFB-4918-8A71-8FB6106D1EE5}" destId="{E2040EDA-DDE0-4180-B0DE-32A76E9FBE88}" srcOrd="2" destOrd="0" presId="urn:microsoft.com/office/officeart/2008/layout/LinedList"/>
    <dgm:cxn modelId="{C2786F3C-0A75-431C-A8CD-088136483F6A}" type="presParOf" srcId="{983EBE8F-2CFB-4918-8A71-8FB6106D1EE5}" destId="{A5E6E2E3-68AD-4295-BB2C-FC8A81F54B7C}" srcOrd="3" destOrd="0" presId="urn:microsoft.com/office/officeart/2008/layout/LinedList"/>
    <dgm:cxn modelId="{A8DA1D91-AB51-43A1-A235-5A5FE60A3B58}" type="presParOf" srcId="{A5E6E2E3-68AD-4295-BB2C-FC8A81F54B7C}" destId="{B11080AA-7061-4588-9D33-15F05DACC7D3}" srcOrd="0" destOrd="0" presId="urn:microsoft.com/office/officeart/2008/layout/LinedList"/>
    <dgm:cxn modelId="{4FE829EB-16D2-4000-A628-8D47D4512551}" type="presParOf" srcId="{A5E6E2E3-68AD-4295-BB2C-FC8A81F54B7C}" destId="{253D8C25-3BAC-4ED2-A088-788E287C6182}" srcOrd="1" destOrd="0" presId="urn:microsoft.com/office/officeart/2008/layout/LinedList"/>
    <dgm:cxn modelId="{A93D5058-CC56-4B55-8CED-9E653DE7FE85}" type="presParOf" srcId="{983EBE8F-2CFB-4918-8A71-8FB6106D1EE5}" destId="{CACDD47D-3E1A-439E-A722-2547B38DF5BD}" srcOrd="4" destOrd="0" presId="urn:microsoft.com/office/officeart/2008/layout/LinedList"/>
    <dgm:cxn modelId="{3D769E7E-A02C-4EE6-A98F-C0BB44FC3089}" type="presParOf" srcId="{983EBE8F-2CFB-4918-8A71-8FB6106D1EE5}" destId="{46A48098-4C79-4989-8A3F-761F17F5DE65}" srcOrd="5" destOrd="0" presId="urn:microsoft.com/office/officeart/2008/layout/LinedList"/>
    <dgm:cxn modelId="{81EEFB96-C357-4437-8092-13BDECD317B5}" type="presParOf" srcId="{46A48098-4C79-4989-8A3F-761F17F5DE65}" destId="{8EBF18C4-0BCB-4574-9FC2-C9F79BB82C76}" srcOrd="0" destOrd="0" presId="urn:microsoft.com/office/officeart/2008/layout/LinedList"/>
    <dgm:cxn modelId="{EC5AFB60-7485-45B8-B0C5-1106F1D9D8EF}" type="presParOf" srcId="{46A48098-4C79-4989-8A3F-761F17F5DE65}" destId="{89553834-FFBD-4D44-89B1-27898142F59F}" srcOrd="1" destOrd="0" presId="urn:microsoft.com/office/officeart/2008/layout/LinedList"/>
    <dgm:cxn modelId="{2BC3E530-34CB-4C44-B60D-D81A517F4D48}" type="presParOf" srcId="{983EBE8F-2CFB-4918-8A71-8FB6106D1EE5}" destId="{82A524BF-B441-49FD-9312-396561636C72}" srcOrd="6" destOrd="0" presId="urn:microsoft.com/office/officeart/2008/layout/LinedList"/>
    <dgm:cxn modelId="{F80128A9-C887-46B2-98C8-EEC87161F98C}" type="presParOf" srcId="{983EBE8F-2CFB-4918-8A71-8FB6106D1EE5}" destId="{F0452008-D9BD-45F2-8333-D3D595D50DC6}" srcOrd="7" destOrd="0" presId="urn:microsoft.com/office/officeart/2008/layout/LinedList"/>
    <dgm:cxn modelId="{238F5D86-8796-4480-9C0B-19C8EFB5FF2E}" type="presParOf" srcId="{F0452008-D9BD-45F2-8333-D3D595D50DC6}" destId="{9EBD5422-69D7-47FF-BA34-BFC39218F65A}" srcOrd="0" destOrd="0" presId="urn:microsoft.com/office/officeart/2008/layout/LinedList"/>
    <dgm:cxn modelId="{FAB5DE1B-A560-4CC1-A487-02967F7AB974}" type="presParOf" srcId="{F0452008-D9BD-45F2-8333-D3D595D50DC6}" destId="{8E0C6450-A8CD-474B-9A3D-7832D8646EF4}" srcOrd="1" destOrd="0" presId="urn:microsoft.com/office/officeart/2008/layout/LinedList"/>
    <dgm:cxn modelId="{70A0B5DD-4046-4399-A0E0-14B2DD854C1F}" type="presParOf" srcId="{983EBE8F-2CFB-4918-8A71-8FB6106D1EE5}" destId="{E9AE0A74-9B7D-4D0A-9AF7-070E9F880050}" srcOrd="8" destOrd="0" presId="urn:microsoft.com/office/officeart/2008/layout/LinedList"/>
    <dgm:cxn modelId="{1CB2135E-0D0C-4FFC-93F1-6DAD18EFFBB0}" type="presParOf" srcId="{983EBE8F-2CFB-4918-8A71-8FB6106D1EE5}" destId="{AF3B1927-3B00-4838-B66B-B9DB0E68E216}" srcOrd="9" destOrd="0" presId="urn:microsoft.com/office/officeart/2008/layout/LinedList"/>
    <dgm:cxn modelId="{7A3911A5-61AA-4589-8961-C243661DBA44}" type="presParOf" srcId="{AF3B1927-3B00-4838-B66B-B9DB0E68E216}" destId="{889FD6DF-0283-4F38-8FA0-16B68DAA15B9}" srcOrd="0" destOrd="0" presId="urn:microsoft.com/office/officeart/2008/layout/LinedList"/>
    <dgm:cxn modelId="{68505D8A-9C09-4B73-9160-DC09815C06C6}" type="presParOf" srcId="{AF3B1927-3B00-4838-B66B-B9DB0E68E216}" destId="{B1C76E71-E09E-4279-8407-F18336CCDFC7}" srcOrd="1" destOrd="0" presId="urn:microsoft.com/office/officeart/2008/layout/LinedList"/>
    <dgm:cxn modelId="{954D380E-735B-4E31-82C9-ED14718BC2CB}" type="presParOf" srcId="{983EBE8F-2CFB-4918-8A71-8FB6106D1EE5}" destId="{8C766425-C280-42F1-9556-EBCCFA4BBC7D}" srcOrd="10" destOrd="0" presId="urn:microsoft.com/office/officeart/2008/layout/LinedList"/>
    <dgm:cxn modelId="{9292EA1B-B7F8-4515-A649-F1A35B0CFCEF}" type="presParOf" srcId="{983EBE8F-2CFB-4918-8A71-8FB6106D1EE5}" destId="{F7CD2B10-70A6-4FEE-ABB5-26DDA4E36DDA}" srcOrd="11" destOrd="0" presId="urn:microsoft.com/office/officeart/2008/layout/LinedList"/>
    <dgm:cxn modelId="{9A6EBD63-0AFA-4242-830A-A344FC513A6B}" type="presParOf" srcId="{F7CD2B10-70A6-4FEE-ABB5-26DDA4E36DDA}" destId="{816CD768-D78D-4F3E-8C84-4600D3EAB1A2}" srcOrd="0" destOrd="0" presId="urn:microsoft.com/office/officeart/2008/layout/LinedList"/>
    <dgm:cxn modelId="{6A7C08CD-CC7A-408F-A922-B5819B790A64}" type="presParOf" srcId="{F7CD2B10-70A6-4FEE-ABB5-26DDA4E36DDA}" destId="{EDB9A24B-F0FA-4AFB-8C3C-59333490245B}" srcOrd="1" destOrd="0" presId="urn:microsoft.com/office/officeart/2008/layout/LinedList"/>
    <dgm:cxn modelId="{E00EA39E-B0AE-4936-9DBF-4D4BBA190C44}" type="presParOf" srcId="{983EBE8F-2CFB-4918-8A71-8FB6106D1EE5}" destId="{23DA42C8-4E76-4450-B038-1F09C756888C}" srcOrd="12" destOrd="0" presId="urn:microsoft.com/office/officeart/2008/layout/LinedList"/>
    <dgm:cxn modelId="{E5DE72DB-8E01-41E9-81CD-5FBDAE98CE1C}" type="presParOf" srcId="{983EBE8F-2CFB-4918-8A71-8FB6106D1EE5}" destId="{E77FF5AC-9F9F-4D48-A2CB-3FA779E2CD57}" srcOrd="13" destOrd="0" presId="urn:microsoft.com/office/officeart/2008/layout/LinedList"/>
    <dgm:cxn modelId="{DDBC2E60-0963-4C34-AEBB-5D2F3BB64BC7}" type="presParOf" srcId="{E77FF5AC-9F9F-4D48-A2CB-3FA779E2CD57}" destId="{00720CF4-FB23-4F23-AA58-64A9981224D1}" srcOrd="0" destOrd="0" presId="urn:microsoft.com/office/officeart/2008/layout/LinedList"/>
    <dgm:cxn modelId="{084E61AD-FD7D-41DF-AAD3-CCF25B7C53C5}" type="presParOf" srcId="{E77FF5AC-9F9F-4D48-A2CB-3FA779E2CD57}" destId="{345A26FD-B52E-434C-853F-12FCB4A3B1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3_1" csCatId="accent3" phldr="1"/>
      <dgm:spPr/>
      <dgm:t>
        <a:bodyPr/>
        <a:lstStyle/>
        <a:p>
          <a:endParaRPr lang="en-US"/>
        </a:p>
      </dgm:t>
    </dgm:pt>
    <dgm:pt modelId="{44D47651-80F4-4167-BA5A-93064C3B7231}">
      <dgm:prSet custT="1"/>
      <dgm:spPr/>
      <dgm:t>
        <a:bodyPr/>
        <a:lstStyle/>
        <a:p>
          <a:r>
            <a:rPr lang="pt-BR" sz="1600" b="1"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Capítulo 2</a:t>
          </a:r>
          <a:endParaRPr lang="pt-BR" sz="1600" b="1" i="0" noProof="0" dirty="0">
            <a:latin typeface="Roboto" panose="02000000000000000000" pitchFamily="2" charset="0"/>
            <a:ea typeface="Roboto" panose="02000000000000000000" pitchFamily="2" charset="0"/>
            <a:cs typeface="Roboto" panose="02000000000000000000" pitchFamily="2" charset="0"/>
          </a:endParaRPr>
        </a:p>
      </dgm:t>
    </dgm:pt>
    <dgm:pt modelId="{A87D3733-2EAA-4C1E-BC4E-74D5A89C6402}" type="parTrans" cxnId="{E7D29308-36E6-4D55-9782-C053A9D0DA95}">
      <dgm:prSet/>
      <dgm:spPr/>
      <dgm:t>
        <a:bodyPr/>
        <a:lstStyle/>
        <a:p>
          <a:endParaRPr lang="pt-BR"/>
        </a:p>
      </dgm:t>
    </dgm:pt>
    <dgm:pt modelId="{8C3EE0D1-FA31-4533-AB7D-1D83FDA5B236}" type="sibTrans" cxnId="{E7D29308-36E6-4D55-9782-C053A9D0DA95}">
      <dgm:prSet/>
      <dgm:spPr/>
      <dgm:t>
        <a:bodyPr/>
        <a:lstStyle/>
        <a:p>
          <a:endParaRPr lang="pt-BR"/>
        </a:p>
      </dgm:t>
    </dgm:pt>
    <dgm:pt modelId="{9943E518-09EC-4A4A-99B3-5DB8B47157B3}">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ction="ppaction://hlinksldjump"/>
            </a:rPr>
            <a:t>Luz e escuridão – Processos físico-químicos</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5E846F5C-92FD-4027-A30F-4BFB9A709713}" type="parTrans" cxnId="{2ED2BC0E-0FDB-4FF4-9535-8C35FA690A36}">
      <dgm:prSet/>
      <dgm:spPr/>
      <dgm:t>
        <a:bodyPr/>
        <a:lstStyle/>
        <a:p>
          <a:endParaRPr lang="pt-BR"/>
        </a:p>
      </dgm:t>
    </dgm:pt>
    <dgm:pt modelId="{73695BA1-B5AD-4B49-9C21-22B36B0D94D2}" type="sibTrans" cxnId="{2ED2BC0E-0FDB-4FF4-9535-8C35FA690A36}">
      <dgm:prSet/>
      <dgm:spPr/>
      <dgm:t>
        <a:bodyPr/>
        <a:lstStyle/>
        <a:p>
          <a:endParaRPr lang="pt-BR"/>
        </a:p>
      </dgm:t>
    </dgm:pt>
    <dgm:pt modelId="{E8C90F71-C5FE-4DC7-8832-6DDB499CE878}">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3" action="ppaction://hlinksldjump"/>
            </a:rPr>
            <a:t>Luz e escuridão – A maior câmera do mundo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5D9FBE6C-E1F3-43E6-A487-5FD7892B83A9}" type="parTrans" cxnId="{ACAC909B-084F-464A-89A2-89380271A405}">
      <dgm:prSet/>
      <dgm:spPr/>
      <dgm:t>
        <a:bodyPr/>
        <a:lstStyle/>
        <a:p>
          <a:endParaRPr lang="pt-BR"/>
        </a:p>
      </dgm:t>
    </dgm:pt>
    <dgm:pt modelId="{AF662984-32D1-4B1F-AB55-F0F1B7988506}" type="sibTrans" cxnId="{ACAC909B-084F-464A-89A2-89380271A405}">
      <dgm:prSet/>
      <dgm:spPr/>
      <dgm:t>
        <a:bodyPr/>
        <a:lstStyle/>
        <a:p>
          <a:endParaRPr lang="pt-BR"/>
        </a:p>
      </dgm:t>
    </dgm:pt>
    <dgm:pt modelId="{8510101E-48CA-4B7A-AD68-6F160FA1F7E4}">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4" action="ppaction://hlinksldjump"/>
            </a:rPr>
            <a:t>Luz e escuridão – Olhando por dentro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FDDE9CD4-9B6C-4662-8913-4DE47E159CBB}" type="parTrans" cxnId="{CD6A33AC-6F6B-464D-8E25-5DC954F726EA}">
      <dgm:prSet/>
      <dgm:spPr/>
      <dgm:t>
        <a:bodyPr/>
        <a:lstStyle/>
        <a:p>
          <a:endParaRPr lang="pt-BR"/>
        </a:p>
      </dgm:t>
    </dgm:pt>
    <dgm:pt modelId="{7DB975AE-6A28-49BE-A028-2DB2049A2E36}" type="sibTrans" cxnId="{CD6A33AC-6F6B-464D-8E25-5DC954F726EA}">
      <dgm:prSet/>
      <dgm:spPr/>
      <dgm:t>
        <a:bodyPr/>
        <a:lstStyle/>
        <a:p>
          <a:endParaRPr lang="pt-BR"/>
        </a:p>
      </dgm:t>
    </dgm:pt>
    <dgm:pt modelId="{DEEC08D0-BBC1-4C79-9D3C-F4D5525AAB2F}">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5" action="ppaction://hlinksldjump"/>
            </a:rPr>
            <a:t>Artes visuais – Em busca do enquadramento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77F5F4FE-6567-46A6-B47D-1C2DC31F8089}" type="parTrans" cxnId="{20B601AE-7AB6-425A-8602-1D5093FE67FA}">
      <dgm:prSet/>
      <dgm:spPr/>
      <dgm:t>
        <a:bodyPr/>
        <a:lstStyle/>
        <a:p>
          <a:endParaRPr lang="pt-BR"/>
        </a:p>
      </dgm:t>
    </dgm:pt>
    <dgm:pt modelId="{E8F04015-5A00-4E61-830C-4D581F20C12C}" type="sibTrans" cxnId="{20B601AE-7AB6-425A-8602-1D5093FE67FA}">
      <dgm:prSet/>
      <dgm:spPr/>
      <dgm:t>
        <a:bodyPr/>
        <a:lstStyle/>
        <a:p>
          <a:endParaRPr lang="pt-BR"/>
        </a:p>
      </dgm:t>
    </dgm:pt>
    <dgm:pt modelId="{CEAE1879-A19F-4834-9097-F09EE604D76B}">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6" action="ppaction://hlinksldjump"/>
            </a:rPr>
            <a:t>Segundos que transformaram o mundo – A visão em </a:t>
          </a:r>
          <a:r>
            <a:rPr lang="pt-BR" sz="1600" i="1"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6" action="ppaction://hlinksldjump"/>
            </a:rPr>
            <a:t>zoom</a:t>
          </a:r>
          <a:endParaRPr lang="pt-BR" sz="1600" i="1" noProof="0" dirty="0">
            <a:latin typeface="Roboto" panose="02000000000000000000" pitchFamily="2" charset="0"/>
            <a:ea typeface="Roboto" panose="02000000000000000000" pitchFamily="2" charset="0"/>
            <a:cs typeface="Roboto" panose="02000000000000000000" pitchFamily="2" charset="0"/>
          </a:endParaRPr>
        </a:p>
      </dgm:t>
    </dgm:pt>
    <dgm:pt modelId="{D2242C94-C9CE-4618-8EA6-B58393367043}" type="parTrans" cxnId="{6C67D565-EA19-492B-B8C4-91A8E69E9401}">
      <dgm:prSet/>
      <dgm:spPr/>
      <dgm:t>
        <a:bodyPr/>
        <a:lstStyle/>
        <a:p>
          <a:endParaRPr lang="pt-BR"/>
        </a:p>
      </dgm:t>
    </dgm:pt>
    <dgm:pt modelId="{D0019069-BFE0-4D9A-942B-C1A02C2C966F}" type="sibTrans" cxnId="{6C67D565-EA19-492B-B8C4-91A8E69E9401}">
      <dgm:prSet/>
      <dgm:spPr/>
      <dgm:t>
        <a:bodyPr/>
        <a:lstStyle/>
        <a:p>
          <a:endParaRPr lang="pt-BR"/>
        </a:p>
      </dgm:t>
    </dgm:pt>
    <dgm:pt modelId="{BBF0BD05-DCB6-4DF3-8219-9DD3D27BB801}">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7" action="ppaction://hlinksldjump"/>
            </a:rPr>
            <a:t>Luz e escuridão – Controle da luz e do tempo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411B5597-58FD-4D9E-82E2-D9AE547906D1}" type="parTrans" cxnId="{DBEDA2E0-59E7-4562-86C2-25BB1D61622A}">
      <dgm:prSet/>
      <dgm:spPr/>
      <dgm:t>
        <a:bodyPr/>
        <a:lstStyle/>
        <a:p>
          <a:endParaRPr lang="pt-BR"/>
        </a:p>
      </dgm:t>
    </dgm:pt>
    <dgm:pt modelId="{B5EB950D-1A88-4021-9668-4CD74A2ADE13}" type="sibTrans" cxnId="{DBEDA2E0-59E7-4562-86C2-25BB1D61622A}">
      <dgm:prSet/>
      <dgm:spPr/>
      <dgm:t>
        <a:bodyPr/>
        <a:lstStyle/>
        <a:p>
          <a:endParaRPr lang="pt-BR"/>
        </a:p>
      </dgm:t>
    </dgm:pt>
    <dgm:pt modelId="{56E60821-79AD-4C83-B67C-EDFBF2DE2E60}">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8" action="ppaction://hlinksldjump"/>
            </a:rPr>
            <a:t>Artes visuais – A </a:t>
          </a:r>
          <a:r>
            <a:rPr lang="pt-BR" sz="1600" i="1" noProof="0" dirty="0" err="1">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8" action="ppaction://hlinksldjump"/>
            </a:rPr>
            <a:t>fotoperformance</a:t>
          </a:r>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8" action="ppaction://hlinksldjump"/>
            </a:rPr>
            <a:t> e a </a:t>
          </a:r>
          <a:r>
            <a:rPr lang="pt-BR" sz="1600" i="0" noProof="0" dirty="0" err="1">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8" action="ppaction://hlinksldjump"/>
            </a:rPr>
            <a:t>fotoensaio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C587C769-AC61-4246-BF21-0A7B524C9E9D}" type="parTrans" cxnId="{546FF3E7-0470-486F-9C98-9DD1C5BFD66F}">
      <dgm:prSet/>
      <dgm:spPr/>
      <dgm:t>
        <a:bodyPr/>
        <a:lstStyle/>
        <a:p>
          <a:endParaRPr lang="pt-BR"/>
        </a:p>
      </dgm:t>
    </dgm:pt>
    <dgm:pt modelId="{05B7F835-2B41-4663-B0C7-9B14BA56D9E8}" type="sibTrans" cxnId="{546FF3E7-0470-486F-9C98-9DD1C5BFD66F}">
      <dgm:prSet/>
      <dgm:spPr/>
      <dgm:t>
        <a:bodyPr/>
        <a:lstStyle/>
        <a:p>
          <a:endParaRPr lang="pt-BR"/>
        </a:p>
      </dgm:t>
    </dgm:pt>
    <dgm:pt modelId="{97BDDE2C-4F02-4F3C-8924-9ABBABFE7AE7}">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9" action="ppaction://hlinksldjump"/>
            </a:rPr>
            <a:t>Segundos que transformaram o mundo – Memória e retina</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60004B4D-11FA-4579-B836-4C03E130366C}" type="parTrans" cxnId="{5B60BD8E-3C6B-4818-AFC2-9BE2494BF11B}">
      <dgm:prSet/>
      <dgm:spPr/>
      <dgm:t>
        <a:bodyPr/>
        <a:lstStyle/>
        <a:p>
          <a:endParaRPr lang="pt-BR"/>
        </a:p>
      </dgm:t>
    </dgm:pt>
    <dgm:pt modelId="{52469B39-C23C-4F8E-B72B-58B5D4DD0399}" type="sibTrans" cxnId="{5B60BD8E-3C6B-4818-AFC2-9BE2494BF11B}">
      <dgm:prSet/>
      <dgm:spPr/>
      <dgm:t>
        <a:bodyPr/>
        <a:lstStyle/>
        <a:p>
          <a:endParaRPr lang="pt-BR"/>
        </a:p>
      </dgm:t>
    </dgm:pt>
    <dgm:pt modelId="{0857D14E-3FE6-403E-9FE0-A3781D54E627}">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0" action="ppaction://hlinksldjump"/>
            </a:rPr>
            <a:t>Artes integradas – Fazendo um filme</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7220E1B8-1BD4-47F2-BB15-F8129C5D4384}" type="parTrans" cxnId="{CFE67A3D-B061-46B2-BFC1-6F522166FFB6}">
      <dgm:prSet/>
      <dgm:spPr/>
      <dgm:t>
        <a:bodyPr/>
        <a:lstStyle/>
        <a:p>
          <a:endParaRPr lang="pt-BR"/>
        </a:p>
      </dgm:t>
    </dgm:pt>
    <dgm:pt modelId="{C298571C-DB47-49D1-B18C-F4F2674E4BA9}" type="sibTrans" cxnId="{CFE67A3D-B061-46B2-BFC1-6F522166FFB6}">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748791DE-826E-4783-8F71-F69BC4625D1D}" type="pres">
      <dgm:prSet presAssocID="{44D47651-80F4-4167-BA5A-93064C3B7231}" presName="thickLine" presStyleLbl="alignNode1" presStyleIdx="0" presStyleCnt="10"/>
      <dgm:spPr/>
    </dgm:pt>
    <dgm:pt modelId="{C34A6BF9-C847-4A27-93CE-361FB1EDD8CF}" type="pres">
      <dgm:prSet presAssocID="{44D47651-80F4-4167-BA5A-93064C3B7231}" presName="horz1" presStyleCnt="0"/>
      <dgm:spPr/>
    </dgm:pt>
    <dgm:pt modelId="{85DCFEFF-B99E-4A77-9645-9E8B59E0CF79}" type="pres">
      <dgm:prSet presAssocID="{44D47651-80F4-4167-BA5A-93064C3B7231}" presName="tx1" presStyleLbl="revTx" presStyleIdx="0" presStyleCnt="10"/>
      <dgm:spPr/>
    </dgm:pt>
    <dgm:pt modelId="{A36C9942-25DF-4362-B41D-23AB4C95F1D7}" type="pres">
      <dgm:prSet presAssocID="{44D47651-80F4-4167-BA5A-93064C3B7231}" presName="vert1" presStyleCnt="0"/>
      <dgm:spPr/>
    </dgm:pt>
    <dgm:pt modelId="{AEEAA23A-003E-4B1B-8BDE-A162B45E5D35}" type="pres">
      <dgm:prSet presAssocID="{9943E518-09EC-4A4A-99B3-5DB8B47157B3}" presName="thickLine" presStyleLbl="alignNode1" presStyleIdx="1" presStyleCnt="10"/>
      <dgm:spPr/>
    </dgm:pt>
    <dgm:pt modelId="{18C643DD-DD42-4A2E-8F3D-4155A20A8129}" type="pres">
      <dgm:prSet presAssocID="{9943E518-09EC-4A4A-99B3-5DB8B47157B3}" presName="horz1" presStyleCnt="0"/>
      <dgm:spPr/>
    </dgm:pt>
    <dgm:pt modelId="{86C40675-CD7F-4289-A64D-BB43CB68E19C}" type="pres">
      <dgm:prSet presAssocID="{9943E518-09EC-4A4A-99B3-5DB8B47157B3}" presName="tx1" presStyleLbl="revTx" presStyleIdx="1" presStyleCnt="10"/>
      <dgm:spPr/>
    </dgm:pt>
    <dgm:pt modelId="{9B003930-35C6-4FE6-8858-BDE99B1D9367}" type="pres">
      <dgm:prSet presAssocID="{9943E518-09EC-4A4A-99B3-5DB8B47157B3}" presName="vert1" presStyleCnt="0"/>
      <dgm:spPr/>
    </dgm:pt>
    <dgm:pt modelId="{9E1120F3-A8D7-485C-9B95-A8A9F9AF26B8}" type="pres">
      <dgm:prSet presAssocID="{E8C90F71-C5FE-4DC7-8832-6DDB499CE878}" presName="thickLine" presStyleLbl="alignNode1" presStyleIdx="2" presStyleCnt="10"/>
      <dgm:spPr/>
    </dgm:pt>
    <dgm:pt modelId="{3B4EFB41-7AC5-4D06-8C34-0680DF538827}" type="pres">
      <dgm:prSet presAssocID="{E8C90F71-C5FE-4DC7-8832-6DDB499CE878}" presName="horz1" presStyleCnt="0"/>
      <dgm:spPr/>
    </dgm:pt>
    <dgm:pt modelId="{371EC1AD-7A3F-493C-9EBA-A2F2AB999533}" type="pres">
      <dgm:prSet presAssocID="{E8C90F71-C5FE-4DC7-8832-6DDB499CE878}" presName="tx1" presStyleLbl="revTx" presStyleIdx="2" presStyleCnt="10"/>
      <dgm:spPr/>
    </dgm:pt>
    <dgm:pt modelId="{DB264516-F008-4228-869C-C4876E2F0E03}" type="pres">
      <dgm:prSet presAssocID="{E8C90F71-C5FE-4DC7-8832-6DDB499CE878}" presName="vert1" presStyleCnt="0"/>
      <dgm:spPr/>
    </dgm:pt>
    <dgm:pt modelId="{F9A72D2D-5366-420F-B6D3-784019001CE8}" type="pres">
      <dgm:prSet presAssocID="{BBF0BD05-DCB6-4DF3-8219-9DD3D27BB801}" presName="thickLine" presStyleLbl="alignNode1" presStyleIdx="3" presStyleCnt="10"/>
      <dgm:spPr/>
    </dgm:pt>
    <dgm:pt modelId="{F4A0412F-3CFF-431B-BE37-C8C2C54C027A}" type="pres">
      <dgm:prSet presAssocID="{BBF0BD05-DCB6-4DF3-8219-9DD3D27BB801}" presName="horz1" presStyleCnt="0"/>
      <dgm:spPr/>
    </dgm:pt>
    <dgm:pt modelId="{81704FC7-C590-4B92-B96D-B1120756762D}" type="pres">
      <dgm:prSet presAssocID="{BBF0BD05-DCB6-4DF3-8219-9DD3D27BB801}" presName="tx1" presStyleLbl="revTx" presStyleIdx="3" presStyleCnt="10"/>
      <dgm:spPr/>
    </dgm:pt>
    <dgm:pt modelId="{76D43AB6-F559-48EE-8C1F-1E1D8C756074}" type="pres">
      <dgm:prSet presAssocID="{BBF0BD05-DCB6-4DF3-8219-9DD3D27BB801}" presName="vert1" presStyleCnt="0"/>
      <dgm:spPr/>
    </dgm:pt>
    <dgm:pt modelId="{6396CA8A-AD25-4DE2-B302-D151A92575C4}" type="pres">
      <dgm:prSet presAssocID="{8510101E-48CA-4B7A-AD68-6F160FA1F7E4}" presName="thickLine" presStyleLbl="alignNode1" presStyleIdx="4" presStyleCnt="10"/>
      <dgm:spPr/>
    </dgm:pt>
    <dgm:pt modelId="{18170B00-A441-4EC5-8E51-14EC782B66D6}" type="pres">
      <dgm:prSet presAssocID="{8510101E-48CA-4B7A-AD68-6F160FA1F7E4}" presName="horz1" presStyleCnt="0"/>
      <dgm:spPr/>
    </dgm:pt>
    <dgm:pt modelId="{18CF4A4C-6A39-4EAA-86ED-3F69AF11DB6E}" type="pres">
      <dgm:prSet presAssocID="{8510101E-48CA-4B7A-AD68-6F160FA1F7E4}" presName="tx1" presStyleLbl="revTx" presStyleIdx="4" presStyleCnt="10"/>
      <dgm:spPr/>
    </dgm:pt>
    <dgm:pt modelId="{F05C5936-93FB-4601-82E8-AAFDCF06269D}" type="pres">
      <dgm:prSet presAssocID="{8510101E-48CA-4B7A-AD68-6F160FA1F7E4}" presName="vert1" presStyleCnt="0"/>
      <dgm:spPr/>
    </dgm:pt>
    <dgm:pt modelId="{4187895D-A884-40EF-AD64-545699DE879E}" type="pres">
      <dgm:prSet presAssocID="{DEEC08D0-BBC1-4C79-9D3C-F4D5525AAB2F}" presName="thickLine" presStyleLbl="alignNode1" presStyleIdx="5" presStyleCnt="10"/>
      <dgm:spPr/>
    </dgm:pt>
    <dgm:pt modelId="{686EB3DD-E38C-4330-A266-2FBB629D9418}" type="pres">
      <dgm:prSet presAssocID="{DEEC08D0-BBC1-4C79-9D3C-F4D5525AAB2F}" presName="horz1" presStyleCnt="0"/>
      <dgm:spPr/>
    </dgm:pt>
    <dgm:pt modelId="{2B745938-2854-4016-A207-3C2D0144320C}" type="pres">
      <dgm:prSet presAssocID="{DEEC08D0-BBC1-4C79-9D3C-F4D5525AAB2F}" presName="tx1" presStyleLbl="revTx" presStyleIdx="5" presStyleCnt="10"/>
      <dgm:spPr/>
    </dgm:pt>
    <dgm:pt modelId="{1D0849DE-DA15-4DAA-9AD2-4769A0D29B4D}" type="pres">
      <dgm:prSet presAssocID="{DEEC08D0-BBC1-4C79-9D3C-F4D5525AAB2F}" presName="vert1" presStyleCnt="0"/>
      <dgm:spPr/>
    </dgm:pt>
    <dgm:pt modelId="{A4DA2235-496D-41D8-B46F-E0F42CE521D0}" type="pres">
      <dgm:prSet presAssocID="{56E60821-79AD-4C83-B67C-EDFBF2DE2E60}" presName="thickLine" presStyleLbl="alignNode1" presStyleIdx="6" presStyleCnt="10"/>
      <dgm:spPr/>
    </dgm:pt>
    <dgm:pt modelId="{30FDF7B7-A442-4F38-906B-A19D3D4DAE03}" type="pres">
      <dgm:prSet presAssocID="{56E60821-79AD-4C83-B67C-EDFBF2DE2E60}" presName="horz1" presStyleCnt="0"/>
      <dgm:spPr/>
    </dgm:pt>
    <dgm:pt modelId="{CFCC23D0-5DD7-4E9A-A468-B3F4CA5D2FDF}" type="pres">
      <dgm:prSet presAssocID="{56E60821-79AD-4C83-B67C-EDFBF2DE2E60}" presName="tx1" presStyleLbl="revTx" presStyleIdx="6" presStyleCnt="10"/>
      <dgm:spPr/>
    </dgm:pt>
    <dgm:pt modelId="{9AA77C66-D4F1-4E87-B375-CB31FA21F901}" type="pres">
      <dgm:prSet presAssocID="{56E60821-79AD-4C83-B67C-EDFBF2DE2E60}" presName="vert1" presStyleCnt="0"/>
      <dgm:spPr/>
    </dgm:pt>
    <dgm:pt modelId="{338A7B10-1185-46C7-B39F-61B95A2A1AF1}" type="pres">
      <dgm:prSet presAssocID="{97BDDE2C-4F02-4F3C-8924-9ABBABFE7AE7}" presName="thickLine" presStyleLbl="alignNode1" presStyleIdx="7" presStyleCnt="10"/>
      <dgm:spPr/>
    </dgm:pt>
    <dgm:pt modelId="{3C69B960-B75C-41F1-918D-34BD83FDCEAC}" type="pres">
      <dgm:prSet presAssocID="{97BDDE2C-4F02-4F3C-8924-9ABBABFE7AE7}" presName="horz1" presStyleCnt="0"/>
      <dgm:spPr/>
    </dgm:pt>
    <dgm:pt modelId="{A1562FC7-2C05-42EA-ABCA-FB0E9C549D78}" type="pres">
      <dgm:prSet presAssocID="{97BDDE2C-4F02-4F3C-8924-9ABBABFE7AE7}" presName="tx1" presStyleLbl="revTx" presStyleIdx="7" presStyleCnt="10" custScaleY="130364"/>
      <dgm:spPr/>
    </dgm:pt>
    <dgm:pt modelId="{3DC9E550-BDF3-4A07-B45F-8047D9CE6A75}" type="pres">
      <dgm:prSet presAssocID="{97BDDE2C-4F02-4F3C-8924-9ABBABFE7AE7}" presName="vert1" presStyleCnt="0"/>
      <dgm:spPr/>
    </dgm:pt>
    <dgm:pt modelId="{FCCA09DB-F1EB-4DA8-858C-A0AD4E838B27}" type="pres">
      <dgm:prSet presAssocID="{CEAE1879-A19F-4834-9097-F09EE604D76B}" presName="thickLine" presStyleLbl="alignNode1" presStyleIdx="8" presStyleCnt="10"/>
      <dgm:spPr/>
    </dgm:pt>
    <dgm:pt modelId="{0FEB677A-0C6A-4C5D-A6E7-755160E09E5C}" type="pres">
      <dgm:prSet presAssocID="{CEAE1879-A19F-4834-9097-F09EE604D76B}" presName="horz1" presStyleCnt="0"/>
      <dgm:spPr/>
    </dgm:pt>
    <dgm:pt modelId="{304705E4-D167-4047-907B-B73FD274E1AE}" type="pres">
      <dgm:prSet presAssocID="{CEAE1879-A19F-4834-9097-F09EE604D76B}" presName="tx1" presStyleLbl="revTx" presStyleIdx="8" presStyleCnt="10" custScaleY="125892"/>
      <dgm:spPr/>
    </dgm:pt>
    <dgm:pt modelId="{A01505AB-1128-4540-B073-E3DD8C5219D3}" type="pres">
      <dgm:prSet presAssocID="{CEAE1879-A19F-4834-9097-F09EE604D76B}" presName="vert1" presStyleCnt="0"/>
      <dgm:spPr/>
    </dgm:pt>
    <dgm:pt modelId="{FF448DE3-6F75-4A0D-ACB1-B8320E2745B3}" type="pres">
      <dgm:prSet presAssocID="{0857D14E-3FE6-403E-9FE0-A3781D54E627}" presName="thickLine" presStyleLbl="alignNode1" presStyleIdx="9" presStyleCnt="10"/>
      <dgm:spPr/>
    </dgm:pt>
    <dgm:pt modelId="{3FE70E4D-148E-4D9F-B021-321E41295275}" type="pres">
      <dgm:prSet presAssocID="{0857D14E-3FE6-403E-9FE0-A3781D54E627}" presName="horz1" presStyleCnt="0"/>
      <dgm:spPr/>
    </dgm:pt>
    <dgm:pt modelId="{6B42BA7B-59C5-4ACA-B470-5E4D1F64A499}" type="pres">
      <dgm:prSet presAssocID="{0857D14E-3FE6-403E-9FE0-A3781D54E627}" presName="tx1" presStyleLbl="revTx" presStyleIdx="9" presStyleCnt="10"/>
      <dgm:spPr/>
    </dgm:pt>
    <dgm:pt modelId="{D2D1741F-A3AA-4DD4-A123-16412DC7630B}" type="pres">
      <dgm:prSet presAssocID="{0857D14E-3FE6-403E-9FE0-A3781D54E627}" presName="vert1" presStyleCnt="0"/>
      <dgm:spPr/>
    </dgm:pt>
  </dgm:ptLst>
  <dgm:cxnLst>
    <dgm:cxn modelId="{E7D29308-36E6-4D55-9782-C053A9D0DA95}" srcId="{9D9C0E9A-327C-40DB-A9EB-983EC9E0D98F}" destId="{44D47651-80F4-4167-BA5A-93064C3B7231}" srcOrd="0" destOrd="0" parTransId="{A87D3733-2EAA-4C1E-BC4E-74D5A89C6402}" sibTransId="{8C3EE0D1-FA31-4533-AB7D-1D83FDA5B236}"/>
    <dgm:cxn modelId="{2ED2BC0E-0FDB-4FF4-9535-8C35FA690A36}" srcId="{9D9C0E9A-327C-40DB-A9EB-983EC9E0D98F}" destId="{9943E518-09EC-4A4A-99B3-5DB8B47157B3}" srcOrd="1" destOrd="0" parTransId="{5E846F5C-92FD-4027-A30F-4BFB9A709713}" sibTransId="{73695BA1-B5AD-4B49-9C21-22B36B0D94D2}"/>
    <dgm:cxn modelId="{DCC0FB20-0D13-4C01-A17C-563C4FAEC31D}" type="presOf" srcId="{BBF0BD05-DCB6-4DF3-8219-9DD3D27BB801}" destId="{81704FC7-C590-4B92-B96D-B1120756762D}" srcOrd="0" destOrd="0" presId="urn:microsoft.com/office/officeart/2008/layout/LinedList"/>
    <dgm:cxn modelId="{09142B23-D900-4118-BD6F-BC0CE1B17304}" type="presOf" srcId="{8510101E-48CA-4B7A-AD68-6F160FA1F7E4}" destId="{18CF4A4C-6A39-4EAA-86ED-3F69AF11DB6E}" srcOrd="0" destOrd="0" presId="urn:microsoft.com/office/officeart/2008/layout/LinedList"/>
    <dgm:cxn modelId="{6889A233-219A-49EF-BA0D-5A2FB572C357}" type="presOf" srcId="{97BDDE2C-4F02-4F3C-8924-9ABBABFE7AE7}" destId="{A1562FC7-2C05-42EA-ABCA-FB0E9C549D78}" srcOrd="0" destOrd="0" presId="urn:microsoft.com/office/officeart/2008/layout/LinedList"/>
    <dgm:cxn modelId="{CFE67A3D-B061-46B2-BFC1-6F522166FFB6}" srcId="{9D9C0E9A-327C-40DB-A9EB-983EC9E0D98F}" destId="{0857D14E-3FE6-403E-9FE0-A3781D54E627}" srcOrd="9" destOrd="0" parTransId="{7220E1B8-1BD4-47F2-BB15-F8129C5D4384}" sibTransId="{C298571C-DB47-49D1-B18C-F4F2674E4BA9}"/>
    <dgm:cxn modelId="{FB34D63E-1288-41B9-A18C-76118E579E1A}" type="presOf" srcId="{9D9C0E9A-327C-40DB-A9EB-983EC9E0D98F}" destId="{983EBE8F-2CFB-4918-8A71-8FB6106D1EE5}" srcOrd="0" destOrd="0" presId="urn:microsoft.com/office/officeart/2008/layout/LinedList"/>
    <dgm:cxn modelId="{6C67D565-EA19-492B-B8C4-91A8E69E9401}" srcId="{9D9C0E9A-327C-40DB-A9EB-983EC9E0D98F}" destId="{CEAE1879-A19F-4834-9097-F09EE604D76B}" srcOrd="8" destOrd="0" parTransId="{D2242C94-C9CE-4618-8EA6-B58393367043}" sibTransId="{D0019069-BFE0-4D9A-942B-C1A02C2C966F}"/>
    <dgm:cxn modelId="{59034776-5E94-44BF-A9C6-5D5AAA6C22DC}" type="presOf" srcId="{DEEC08D0-BBC1-4C79-9D3C-F4D5525AAB2F}" destId="{2B745938-2854-4016-A207-3C2D0144320C}" srcOrd="0" destOrd="0" presId="urn:microsoft.com/office/officeart/2008/layout/LinedList"/>
    <dgm:cxn modelId="{C09A625A-7CA7-4A23-B658-29A5A3C00AA5}" type="presOf" srcId="{E8C90F71-C5FE-4DC7-8832-6DDB499CE878}" destId="{371EC1AD-7A3F-493C-9EBA-A2F2AB999533}" srcOrd="0" destOrd="0" presId="urn:microsoft.com/office/officeart/2008/layout/LinedList"/>
    <dgm:cxn modelId="{0B1A2887-4A27-4A22-B84E-B11D4AF15EBD}" type="presOf" srcId="{44D47651-80F4-4167-BA5A-93064C3B7231}" destId="{85DCFEFF-B99E-4A77-9645-9E8B59E0CF79}" srcOrd="0" destOrd="0" presId="urn:microsoft.com/office/officeart/2008/layout/LinedList"/>
    <dgm:cxn modelId="{27291088-70B4-4B76-878C-E3B8E246ED9E}" type="presOf" srcId="{CEAE1879-A19F-4834-9097-F09EE604D76B}" destId="{304705E4-D167-4047-907B-B73FD274E1AE}" srcOrd="0" destOrd="0" presId="urn:microsoft.com/office/officeart/2008/layout/LinedList"/>
    <dgm:cxn modelId="{9DE0028E-F11A-4F27-9CC5-9018B7455BB2}" type="presOf" srcId="{56E60821-79AD-4C83-B67C-EDFBF2DE2E60}" destId="{CFCC23D0-5DD7-4E9A-A468-B3F4CA5D2FDF}" srcOrd="0" destOrd="0" presId="urn:microsoft.com/office/officeart/2008/layout/LinedList"/>
    <dgm:cxn modelId="{5B60BD8E-3C6B-4818-AFC2-9BE2494BF11B}" srcId="{9D9C0E9A-327C-40DB-A9EB-983EC9E0D98F}" destId="{97BDDE2C-4F02-4F3C-8924-9ABBABFE7AE7}" srcOrd="7" destOrd="0" parTransId="{60004B4D-11FA-4579-B836-4C03E130366C}" sibTransId="{52469B39-C23C-4F8E-B72B-58B5D4DD0399}"/>
    <dgm:cxn modelId="{ACAC909B-084F-464A-89A2-89380271A405}" srcId="{9D9C0E9A-327C-40DB-A9EB-983EC9E0D98F}" destId="{E8C90F71-C5FE-4DC7-8832-6DDB499CE878}" srcOrd="2" destOrd="0" parTransId="{5D9FBE6C-E1F3-43E6-A487-5FD7892B83A9}" sibTransId="{AF662984-32D1-4B1F-AB55-F0F1B7988506}"/>
    <dgm:cxn modelId="{6C9C219D-2085-4427-86B4-CEDBA1FA1D26}" type="presOf" srcId="{9943E518-09EC-4A4A-99B3-5DB8B47157B3}" destId="{86C40675-CD7F-4289-A64D-BB43CB68E19C}" srcOrd="0" destOrd="0" presId="urn:microsoft.com/office/officeart/2008/layout/LinedList"/>
    <dgm:cxn modelId="{CD6A33AC-6F6B-464D-8E25-5DC954F726EA}" srcId="{9D9C0E9A-327C-40DB-A9EB-983EC9E0D98F}" destId="{8510101E-48CA-4B7A-AD68-6F160FA1F7E4}" srcOrd="4" destOrd="0" parTransId="{FDDE9CD4-9B6C-4662-8913-4DE47E159CBB}" sibTransId="{7DB975AE-6A28-49BE-A028-2DB2049A2E36}"/>
    <dgm:cxn modelId="{20B601AE-7AB6-425A-8602-1D5093FE67FA}" srcId="{9D9C0E9A-327C-40DB-A9EB-983EC9E0D98F}" destId="{DEEC08D0-BBC1-4C79-9D3C-F4D5525AAB2F}" srcOrd="5" destOrd="0" parTransId="{77F5F4FE-6567-46A6-B47D-1C2DC31F8089}" sibTransId="{E8F04015-5A00-4E61-830C-4D581F20C12C}"/>
    <dgm:cxn modelId="{1DC54FCE-5B1A-490E-9587-EB746A8CC230}" type="presOf" srcId="{0857D14E-3FE6-403E-9FE0-A3781D54E627}" destId="{6B42BA7B-59C5-4ACA-B470-5E4D1F64A499}" srcOrd="0" destOrd="0" presId="urn:microsoft.com/office/officeart/2008/layout/LinedList"/>
    <dgm:cxn modelId="{DBEDA2E0-59E7-4562-86C2-25BB1D61622A}" srcId="{9D9C0E9A-327C-40DB-A9EB-983EC9E0D98F}" destId="{BBF0BD05-DCB6-4DF3-8219-9DD3D27BB801}" srcOrd="3" destOrd="0" parTransId="{411B5597-58FD-4D9E-82E2-D9AE547906D1}" sibTransId="{B5EB950D-1A88-4021-9668-4CD74A2ADE13}"/>
    <dgm:cxn modelId="{546FF3E7-0470-486F-9C98-9DD1C5BFD66F}" srcId="{9D9C0E9A-327C-40DB-A9EB-983EC9E0D98F}" destId="{56E60821-79AD-4C83-B67C-EDFBF2DE2E60}" srcOrd="6" destOrd="0" parTransId="{C587C769-AC61-4246-BF21-0A7B524C9E9D}" sibTransId="{05B7F835-2B41-4663-B0C7-9B14BA56D9E8}"/>
    <dgm:cxn modelId="{E1509A26-C9C4-43BC-90F4-89ACA041CA2B}" type="presParOf" srcId="{983EBE8F-2CFB-4918-8A71-8FB6106D1EE5}" destId="{748791DE-826E-4783-8F71-F69BC4625D1D}" srcOrd="0" destOrd="0" presId="urn:microsoft.com/office/officeart/2008/layout/LinedList"/>
    <dgm:cxn modelId="{E2210F09-9BA5-4093-A44A-C11B07C2530F}" type="presParOf" srcId="{983EBE8F-2CFB-4918-8A71-8FB6106D1EE5}" destId="{C34A6BF9-C847-4A27-93CE-361FB1EDD8CF}" srcOrd="1" destOrd="0" presId="urn:microsoft.com/office/officeart/2008/layout/LinedList"/>
    <dgm:cxn modelId="{A192AB74-C04C-4459-AF86-433B2FFC7057}" type="presParOf" srcId="{C34A6BF9-C847-4A27-93CE-361FB1EDD8CF}" destId="{85DCFEFF-B99E-4A77-9645-9E8B59E0CF79}" srcOrd="0" destOrd="0" presId="urn:microsoft.com/office/officeart/2008/layout/LinedList"/>
    <dgm:cxn modelId="{44A62504-756B-4252-B1D9-925047DEC745}" type="presParOf" srcId="{C34A6BF9-C847-4A27-93CE-361FB1EDD8CF}" destId="{A36C9942-25DF-4362-B41D-23AB4C95F1D7}" srcOrd="1" destOrd="0" presId="urn:microsoft.com/office/officeart/2008/layout/LinedList"/>
    <dgm:cxn modelId="{6CF940EE-FADA-4C98-9277-4093D671466B}" type="presParOf" srcId="{983EBE8F-2CFB-4918-8A71-8FB6106D1EE5}" destId="{AEEAA23A-003E-4B1B-8BDE-A162B45E5D35}" srcOrd="2" destOrd="0" presId="urn:microsoft.com/office/officeart/2008/layout/LinedList"/>
    <dgm:cxn modelId="{EC7D4473-DBD8-46FE-81C5-B1C5F5066CA7}" type="presParOf" srcId="{983EBE8F-2CFB-4918-8A71-8FB6106D1EE5}" destId="{18C643DD-DD42-4A2E-8F3D-4155A20A8129}" srcOrd="3" destOrd="0" presId="urn:microsoft.com/office/officeart/2008/layout/LinedList"/>
    <dgm:cxn modelId="{912BEC48-6192-4777-B0E8-11514FE4D87A}" type="presParOf" srcId="{18C643DD-DD42-4A2E-8F3D-4155A20A8129}" destId="{86C40675-CD7F-4289-A64D-BB43CB68E19C}" srcOrd="0" destOrd="0" presId="urn:microsoft.com/office/officeart/2008/layout/LinedList"/>
    <dgm:cxn modelId="{D5BB91A3-FBAE-4471-A5DA-DA566211B093}" type="presParOf" srcId="{18C643DD-DD42-4A2E-8F3D-4155A20A8129}" destId="{9B003930-35C6-4FE6-8858-BDE99B1D9367}" srcOrd="1" destOrd="0" presId="urn:microsoft.com/office/officeart/2008/layout/LinedList"/>
    <dgm:cxn modelId="{36E4FC28-FC0A-45A8-9940-2DACF6BC0865}" type="presParOf" srcId="{983EBE8F-2CFB-4918-8A71-8FB6106D1EE5}" destId="{9E1120F3-A8D7-485C-9B95-A8A9F9AF26B8}" srcOrd="4" destOrd="0" presId="urn:microsoft.com/office/officeart/2008/layout/LinedList"/>
    <dgm:cxn modelId="{DBCBFB9C-8ADE-4CFB-A5C6-F89FD6001F62}" type="presParOf" srcId="{983EBE8F-2CFB-4918-8A71-8FB6106D1EE5}" destId="{3B4EFB41-7AC5-4D06-8C34-0680DF538827}" srcOrd="5" destOrd="0" presId="urn:microsoft.com/office/officeart/2008/layout/LinedList"/>
    <dgm:cxn modelId="{C35B6C85-A90E-45B9-A0A5-DD8DBEBB6064}" type="presParOf" srcId="{3B4EFB41-7AC5-4D06-8C34-0680DF538827}" destId="{371EC1AD-7A3F-493C-9EBA-A2F2AB999533}" srcOrd="0" destOrd="0" presId="urn:microsoft.com/office/officeart/2008/layout/LinedList"/>
    <dgm:cxn modelId="{E7CD1947-09EA-4C97-B341-28F0026E4345}" type="presParOf" srcId="{3B4EFB41-7AC5-4D06-8C34-0680DF538827}" destId="{DB264516-F008-4228-869C-C4876E2F0E03}" srcOrd="1" destOrd="0" presId="urn:microsoft.com/office/officeart/2008/layout/LinedList"/>
    <dgm:cxn modelId="{AD081140-2DEC-4CE3-8B33-1F836C93FA19}" type="presParOf" srcId="{983EBE8F-2CFB-4918-8A71-8FB6106D1EE5}" destId="{F9A72D2D-5366-420F-B6D3-784019001CE8}" srcOrd="6" destOrd="0" presId="urn:microsoft.com/office/officeart/2008/layout/LinedList"/>
    <dgm:cxn modelId="{790D8C0A-F7D4-4CC0-96D5-000A34C6A60C}" type="presParOf" srcId="{983EBE8F-2CFB-4918-8A71-8FB6106D1EE5}" destId="{F4A0412F-3CFF-431B-BE37-C8C2C54C027A}" srcOrd="7" destOrd="0" presId="urn:microsoft.com/office/officeart/2008/layout/LinedList"/>
    <dgm:cxn modelId="{1A2EF213-BACE-4E02-8775-9D67F631019B}" type="presParOf" srcId="{F4A0412F-3CFF-431B-BE37-C8C2C54C027A}" destId="{81704FC7-C590-4B92-B96D-B1120756762D}" srcOrd="0" destOrd="0" presId="urn:microsoft.com/office/officeart/2008/layout/LinedList"/>
    <dgm:cxn modelId="{AB7D9281-8DE8-4FE1-BC64-64F8CBA45A7B}" type="presParOf" srcId="{F4A0412F-3CFF-431B-BE37-C8C2C54C027A}" destId="{76D43AB6-F559-48EE-8C1F-1E1D8C756074}" srcOrd="1" destOrd="0" presId="urn:microsoft.com/office/officeart/2008/layout/LinedList"/>
    <dgm:cxn modelId="{23946E5D-95BB-4570-A5D6-B279A2836862}" type="presParOf" srcId="{983EBE8F-2CFB-4918-8A71-8FB6106D1EE5}" destId="{6396CA8A-AD25-4DE2-B302-D151A92575C4}" srcOrd="8" destOrd="0" presId="urn:microsoft.com/office/officeart/2008/layout/LinedList"/>
    <dgm:cxn modelId="{67BA6CE6-B3AF-4E6F-B51A-E950E335DE83}" type="presParOf" srcId="{983EBE8F-2CFB-4918-8A71-8FB6106D1EE5}" destId="{18170B00-A441-4EC5-8E51-14EC782B66D6}" srcOrd="9" destOrd="0" presId="urn:microsoft.com/office/officeart/2008/layout/LinedList"/>
    <dgm:cxn modelId="{CCF88CB8-32A3-4B79-99B2-8BB55AE16DB3}" type="presParOf" srcId="{18170B00-A441-4EC5-8E51-14EC782B66D6}" destId="{18CF4A4C-6A39-4EAA-86ED-3F69AF11DB6E}" srcOrd="0" destOrd="0" presId="urn:microsoft.com/office/officeart/2008/layout/LinedList"/>
    <dgm:cxn modelId="{31FFCAC5-4849-417A-9136-851CDE55C307}" type="presParOf" srcId="{18170B00-A441-4EC5-8E51-14EC782B66D6}" destId="{F05C5936-93FB-4601-82E8-AAFDCF06269D}" srcOrd="1" destOrd="0" presId="urn:microsoft.com/office/officeart/2008/layout/LinedList"/>
    <dgm:cxn modelId="{91A066CE-BEC4-4E81-A177-0B5AA1D608A1}" type="presParOf" srcId="{983EBE8F-2CFB-4918-8A71-8FB6106D1EE5}" destId="{4187895D-A884-40EF-AD64-545699DE879E}" srcOrd="10" destOrd="0" presId="urn:microsoft.com/office/officeart/2008/layout/LinedList"/>
    <dgm:cxn modelId="{5B8D6497-4D22-4C8B-908B-1BC0B8FE12CC}" type="presParOf" srcId="{983EBE8F-2CFB-4918-8A71-8FB6106D1EE5}" destId="{686EB3DD-E38C-4330-A266-2FBB629D9418}" srcOrd="11" destOrd="0" presId="urn:microsoft.com/office/officeart/2008/layout/LinedList"/>
    <dgm:cxn modelId="{F52CB5B0-2434-4459-BD3B-5C602F2C9E05}" type="presParOf" srcId="{686EB3DD-E38C-4330-A266-2FBB629D9418}" destId="{2B745938-2854-4016-A207-3C2D0144320C}" srcOrd="0" destOrd="0" presId="urn:microsoft.com/office/officeart/2008/layout/LinedList"/>
    <dgm:cxn modelId="{E8CF76B1-878B-4F1D-A783-EC553FC9C22D}" type="presParOf" srcId="{686EB3DD-E38C-4330-A266-2FBB629D9418}" destId="{1D0849DE-DA15-4DAA-9AD2-4769A0D29B4D}" srcOrd="1" destOrd="0" presId="urn:microsoft.com/office/officeart/2008/layout/LinedList"/>
    <dgm:cxn modelId="{8F0AB131-F4E4-4ADA-BD5A-A499D2D11609}" type="presParOf" srcId="{983EBE8F-2CFB-4918-8A71-8FB6106D1EE5}" destId="{A4DA2235-496D-41D8-B46F-E0F42CE521D0}" srcOrd="12" destOrd="0" presId="urn:microsoft.com/office/officeart/2008/layout/LinedList"/>
    <dgm:cxn modelId="{01A93759-3379-4610-A665-E0FDFF9AC676}" type="presParOf" srcId="{983EBE8F-2CFB-4918-8A71-8FB6106D1EE5}" destId="{30FDF7B7-A442-4F38-906B-A19D3D4DAE03}" srcOrd="13" destOrd="0" presId="urn:microsoft.com/office/officeart/2008/layout/LinedList"/>
    <dgm:cxn modelId="{57A7C0F3-27D8-420C-982E-4D2BE6A62202}" type="presParOf" srcId="{30FDF7B7-A442-4F38-906B-A19D3D4DAE03}" destId="{CFCC23D0-5DD7-4E9A-A468-B3F4CA5D2FDF}" srcOrd="0" destOrd="0" presId="urn:microsoft.com/office/officeart/2008/layout/LinedList"/>
    <dgm:cxn modelId="{A4B8F905-6F4A-46D0-ADA1-C81ED63858D9}" type="presParOf" srcId="{30FDF7B7-A442-4F38-906B-A19D3D4DAE03}" destId="{9AA77C66-D4F1-4E87-B375-CB31FA21F901}" srcOrd="1" destOrd="0" presId="urn:microsoft.com/office/officeart/2008/layout/LinedList"/>
    <dgm:cxn modelId="{907E98EA-376C-4790-AA60-FD8ACECA5011}" type="presParOf" srcId="{983EBE8F-2CFB-4918-8A71-8FB6106D1EE5}" destId="{338A7B10-1185-46C7-B39F-61B95A2A1AF1}" srcOrd="14" destOrd="0" presId="urn:microsoft.com/office/officeart/2008/layout/LinedList"/>
    <dgm:cxn modelId="{BE39A040-5457-4BAB-A33A-F0957BF4D1C4}" type="presParOf" srcId="{983EBE8F-2CFB-4918-8A71-8FB6106D1EE5}" destId="{3C69B960-B75C-41F1-918D-34BD83FDCEAC}" srcOrd="15" destOrd="0" presId="urn:microsoft.com/office/officeart/2008/layout/LinedList"/>
    <dgm:cxn modelId="{25F34896-2818-4B93-B479-334D053219BD}" type="presParOf" srcId="{3C69B960-B75C-41F1-918D-34BD83FDCEAC}" destId="{A1562FC7-2C05-42EA-ABCA-FB0E9C549D78}" srcOrd="0" destOrd="0" presId="urn:microsoft.com/office/officeart/2008/layout/LinedList"/>
    <dgm:cxn modelId="{41C50DD2-F912-4FB3-9327-66586C6AE091}" type="presParOf" srcId="{3C69B960-B75C-41F1-918D-34BD83FDCEAC}" destId="{3DC9E550-BDF3-4A07-B45F-8047D9CE6A75}" srcOrd="1" destOrd="0" presId="urn:microsoft.com/office/officeart/2008/layout/LinedList"/>
    <dgm:cxn modelId="{7549C65D-5C61-43CD-8327-3CDC3075A5B0}" type="presParOf" srcId="{983EBE8F-2CFB-4918-8A71-8FB6106D1EE5}" destId="{FCCA09DB-F1EB-4DA8-858C-A0AD4E838B27}" srcOrd="16" destOrd="0" presId="urn:microsoft.com/office/officeart/2008/layout/LinedList"/>
    <dgm:cxn modelId="{7C5E89FB-6A09-421F-B768-E17845AC3548}" type="presParOf" srcId="{983EBE8F-2CFB-4918-8A71-8FB6106D1EE5}" destId="{0FEB677A-0C6A-4C5D-A6E7-755160E09E5C}" srcOrd="17" destOrd="0" presId="urn:microsoft.com/office/officeart/2008/layout/LinedList"/>
    <dgm:cxn modelId="{11F81EA8-64BC-42F0-9D4E-44C6A8119E8F}" type="presParOf" srcId="{0FEB677A-0C6A-4C5D-A6E7-755160E09E5C}" destId="{304705E4-D167-4047-907B-B73FD274E1AE}" srcOrd="0" destOrd="0" presId="urn:microsoft.com/office/officeart/2008/layout/LinedList"/>
    <dgm:cxn modelId="{5CC6AB4C-11DD-4880-966A-5F317D8BD3EE}" type="presParOf" srcId="{0FEB677A-0C6A-4C5D-A6E7-755160E09E5C}" destId="{A01505AB-1128-4540-B073-E3DD8C5219D3}" srcOrd="1" destOrd="0" presId="urn:microsoft.com/office/officeart/2008/layout/LinedList"/>
    <dgm:cxn modelId="{BE199D31-B7E7-4E6D-8EBF-149661596046}" type="presParOf" srcId="{983EBE8F-2CFB-4918-8A71-8FB6106D1EE5}" destId="{FF448DE3-6F75-4A0D-ACB1-B8320E2745B3}" srcOrd="18" destOrd="0" presId="urn:microsoft.com/office/officeart/2008/layout/LinedList"/>
    <dgm:cxn modelId="{D3EC0C0D-73B8-4AC8-BC50-F1C111550F59}" type="presParOf" srcId="{983EBE8F-2CFB-4918-8A71-8FB6106D1EE5}" destId="{3FE70E4D-148E-4D9F-B021-321E41295275}" srcOrd="19" destOrd="0" presId="urn:microsoft.com/office/officeart/2008/layout/LinedList"/>
    <dgm:cxn modelId="{352D39C5-5095-4868-86DF-FB178B00BD19}" type="presParOf" srcId="{3FE70E4D-148E-4D9F-B021-321E41295275}" destId="{6B42BA7B-59C5-4ACA-B470-5E4D1F64A499}" srcOrd="0" destOrd="0" presId="urn:microsoft.com/office/officeart/2008/layout/LinedList"/>
    <dgm:cxn modelId="{15C03BDD-779D-4BAB-B560-52E96F59101E}" type="presParOf" srcId="{3FE70E4D-148E-4D9F-B021-321E41295275}" destId="{D2D1741F-A3AA-4DD4-A123-16412DC7630B}"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CC95-B65C-489A-97C1-DD3F5726BB73}">
      <dsp:nvSpPr>
        <dsp:cNvPr id="0" name=""/>
        <dsp:cNvSpPr/>
      </dsp:nvSpPr>
      <dsp:spPr>
        <a:xfrm>
          <a:off x="0" y="1172"/>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F86662-0E6D-440F-968E-5B5E57FBB264}">
      <dsp:nvSpPr>
        <dsp:cNvPr id="0" name=""/>
        <dsp:cNvSpPr/>
      </dsp:nvSpPr>
      <dsp:spPr>
        <a:xfrm>
          <a:off x="0" y="1172"/>
          <a:ext cx="4818332" cy="70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Capítulo 1</a:t>
          </a:r>
          <a:endParaRPr lang="pt-BR" sz="1600" b="1" kern="1200" noProof="0" dirty="0">
            <a:latin typeface="Roboto" panose="02000000000000000000" pitchFamily="2" charset="0"/>
            <a:ea typeface="Roboto" panose="02000000000000000000" pitchFamily="2" charset="0"/>
            <a:cs typeface="Roboto" panose="02000000000000000000" pitchFamily="2" charset="0"/>
          </a:endParaRPr>
        </a:p>
      </dsp:txBody>
      <dsp:txXfrm>
        <a:off x="0" y="1172"/>
        <a:ext cx="4818332" cy="704758"/>
      </dsp:txXfrm>
    </dsp:sp>
    <dsp:sp modelId="{E2040EDA-DDE0-4180-B0DE-32A76E9FBE88}">
      <dsp:nvSpPr>
        <dsp:cNvPr id="0" name=""/>
        <dsp:cNvSpPr/>
      </dsp:nvSpPr>
      <dsp:spPr>
        <a:xfrm>
          <a:off x="0" y="705931"/>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1080AA-7061-4588-9D33-15F05DACC7D3}">
      <dsp:nvSpPr>
        <dsp:cNvPr id="0" name=""/>
        <dsp:cNvSpPr/>
      </dsp:nvSpPr>
      <dsp:spPr>
        <a:xfrm>
          <a:off x="0" y="705931"/>
          <a:ext cx="4818332" cy="486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Fotografias artísticas – A imagem como denúncia</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705931"/>
        <a:ext cx="4818332" cy="486908"/>
      </dsp:txXfrm>
    </dsp:sp>
    <dsp:sp modelId="{CACDD47D-3E1A-439E-A722-2547B38DF5BD}">
      <dsp:nvSpPr>
        <dsp:cNvPr id="0" name=""/>
        <dsp:cNvSpPr/>
      </dsp:nvSpPr>
      <dsp:spPr>
        <a:xfrm>
          <a:off x="0" y="1192839"/>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BF18C4-0BCB-4574-9FC2-C9F79BB82C76}">
      <dsp:nvSpPr>
        <dsp:cNvPr id="0" name=""/>
        <dsp:cNvSpPr/>
      </dsp:nvSpPr>
      <dsp:spPr>
        <a:xfrm>
          <a:off x="0" y="1192839"/>
          <a:ext cx="4818332" cy="42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Fotografias artísticas – Formas e fotoformas</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1192839"/>
        <a:ext cx="4818332" cy="422277"/>
      </dsp:txXfrm>
    </dsp:sp>
    <dsp:sp modelId="{82A524BF-B441-49FD-9312-396561636C72}">
      <dsp:nvSpPr>
        <dsp:cNvPr id="0" name=""/>
        <dsp:cNvSpPr/>
      </dsp:nvSpPr>
      <dsp:spPr>
        <a:xfrm>
          <a:off x="0" y="1615116"/>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BD5422-69D7-47FF-BA34-BFC39218F65A}">
      <dsp:nvSpPr>
        <dsp:cNvPr id="0" name=""/>
        <dsp:cNvSpPr/>
      </dsp:nvSpPr>
      <dsp:spPr>
        <a:xfrm>
          <a:off x="0" y="1615116"/>
          <a:ext cx="4818332" cy="434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Artes visuais – Mesclando fotografia e desenho</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1615116"/>
        <a:ext cx="4818332" cy="434905"/>
      </dsp:txXfrm>
    </dsp:sp>
    <dsp:sp modelId="{E9AE0A74-9B7D-4D0A-9AF7-070E9F880050}">
      <dsp:nvSpPr>
        <dsp:cNvPr id="0" name=""/>
        <dsp:cNvSpPr/>
      </dsp:nvSpPr>
      <dsp:spPr>
        <a:xfrm>
          <a:off x="0" y="2050022"/>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9FD6DF-0283-4F38-8FA0-16B68DAA15B9}">
      <dsp:nvSpPr>
        <dsp:cNvPr id="0" name=""/>
        <dsp:cNvSpPr/>
      </dsp:nvSpPr>
      <dsp:spPr>
        <a:xfrm>
          <a:off x="0" y="2050022"/>
          <a:ext cx="4818332" cy="433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Artes visuais – Pontos, linhas e texturas</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2050022"/>
        <a:ext cx="4818332" cy="433562"/>
      </dsp:txXfrm>
    </dsp:sp>
    <dsp:sp modelId="{8C766425-C280-42F1-9556-EBCCFA4BBC7D}">
      <dsp:nvSpPr>
        <dsp:cNvPr id="0" name=""/>
        <dsp:cNvSpPr/>
      </dsp:nvSpPr>
      <dsp:spPr>
        <a:xfrm>
          <a:off x="0" y="2483584"/>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6CD768-D78D-4F3E-8C84-4600D3EAB1A2}">
      <dsp:nvSpPr>
        <dsp:cNvPr id="0" name=""/>
        <dsp:cNvSpPr/>
      </dsp:nvSpPr>
      <dsp:spPr>
        <a:xfrm>
          <a:off x="0" y="2483584"/>
          <a:ext cx="4818332" cy="67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O espetáculo na fotografia – Pessoas, suas histórias e sus saberes</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2483584"/>
        <a:ext cx="4818332" cy="672580"/>
      </dsp:txXfrm>
    </dsp:sp>
    <dsp:sp modelId="{23DA42C8-4E76-4450-B038-1F09C756888C}">
      <dsp:nvSpPr>
        <dsp:cNvPr id="0" name=""/>
        <dsp:cNvSpPr/>
      </dsp:nvSpPr>
      <dsp:spPr>
        <a:xfrm>
          <a:off x="0" y="3156165"/>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720CF4-FB23-4F23-AA58-64A9981224D1}">
      <dsp:nvSpPr>
        <dsp:cNvPr id="0" name=""/>
        <dsp:cNvSpPr/>
      </dsp:nvSpPr>
      <dsp:spPr>
        <a:xfrm>
          <a:off x="0" y="3156165"/>
          <a:ext cx="4818332" cy="51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Artes integradas – Ações e imagens</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3156165"/>
        <a:ext cx="4818332" cy="514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791DE-826E-4783-8F71-F69BC4625D1D}">
      <dsp:nvSpPr>
        <dsp:cNvPr id="0" name=""/>
        <dsp:cNvSpPr/>
      </dsp:nvSpPr>
      <dsp:spPr>
        <a:xfrm>
          <a:off x="0" y="1586"/>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DCFEFF-B99E-4A77-9645-9E8B59E0CF79}">
      <dsp:nvSpPr>
        <dsp:cNvPr id="0" name=""/>
        <dsp:cNvSpPr/>
      </dsp:nvSpPr>
      <dsp:spPr>
        <a:xfrm>
          <a:off x="0" y="1586"/>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Capítulo 2</a:t>
          </a:r>
          <a:endParaRPr lang="pt-BR" sz="1600" b="1"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1586"/>
        <a:ext cx="5251700" cy="408691"/>
      </dsp:txXfrm>
    </dsp:sp>
    <dsp:sp modelId="{AEEAA23A-003E-4B1B-8BDE-A162B45E5D35}">
      <dsp:nvSpPr>
        <dsp:cNvPr id="0" name=""/>
        <dsp:cNvSpPr/>
      </dsp:nvSpPr>
      <dsp:spPr>
        <a:xfrm>
          <a:off x="0" y="410277"/>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C40675-CD7F-4289-A64D-BB43CB68E19C}">
      <dsp:nvSpPr>
        <dsp:cNvPr id="0" name=""/>
        <dsp:cNvSpPr/>
      </dsp:nvSpPr>
      <dsp:spPr>
        <a:xfrm>
          <a:off x="0" y="410277"/>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Luz e escuridão – Processos físico-químicos</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410277"/>
        <a:ext cx="5251700" cy="408691"/>
      </dsp:txXfrm>
    </dsp:sp>
    <dsp:sp modelId="{9E1120F3-A8D7-485C-9B95-A8A9F9AF26B8}">
      <dsp:nvSpPr>
        <dsp:cNvPr id="0" name=""/>
        <dsp:cNvSpPr/>
      </dsp:nvSpPr>
      <dsp:spPr>
        <a:xfrm>
          <a:off x="0" y="818969"/>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1EC1AD-7A3F-493C-9EBA-A2F2AB999533}">
      <dsp:nvSpPr>
        <dsp:cNvPr id="0" name=""/>
        <dsp:cNvSpPr/>
      </dsp:nvSpPr>
      <dsp:spPr>
        <a:xfrm>
          <a:off x="0" y="818969"/>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Luz e escuridão – A maior câmera do mundo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818969"/>
        <a:ext cx="5251700" cy="408691"/>
      </dsp:txXfrm>
    </dsp:sp>
    <dsp:sp modelId="{F9A72D2D-5366-420F-B6D3-784019001CE8}">
      <dsp:nvSpPr>
        <dsp:cNvPr id="0" name=""/>
        <dsp:cNvSpPr/>
      </dsp:nvSpPr>
      <dsp:spPr>
        <a:xfrm>
          <a:off x="0" y="1227660"/>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704FC7-C590-4B92-B96D-B1120756762D}">
      <dsp:nvSpPr>
        <dsp:cNvPr id="0" name=""/>
        <dsp:cNvSpPr/>
      </dsp:nvSpPr>
      <dsp:spPr>
        <a:xfrm>
          <a:off x="0" y="1227660"/>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Luz e escuridão – Controle da luz e do tempo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1227660"/>
        <a:ext cx="5251700" cy="408691"/>
      </dsp:txXfrm>
    </dsp:sp>
    <dsp:sp modelId="{6396CA8A-AD25-4DE2-B302-D151A92575C4}">
      <dsp:nvSpPr>
        <dsp:cNvPr id="0" name=""/>
        <dsp:cNvSpPr/>
      </dsp:nvSpPr>
      <dsp:spPr>
        <a:xfrm>
          <a:off x="0" y="1636351"/>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CF4A4C-6A39-4EAA-86ED-3F69AF11DB6E}">
      <dsp:nvSpPr>
        <dsp:cNvPr id="0" name=""/>
        <dsp:cNvSpPr/>
      </dsp:nvSpPr>
      <dsp:spPr>
        <a:xfrm>
          <a:off x="0" y="1636351"/>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Luz e escuridão – Olhando por dentro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1636351"/>
        <a:ext cx="5251700" cy="408691"/>
      </dsp:txXfrm>
    </dsp:sp>
    <dsp:sp modelId="{4187895D-A884-40EF-AD64-545699DE879E}">
      <dsp:nvSpPr>
        <dsp:cNvPr id="0" name=""/>
        <dsp:cNvSpPr/>
      </dsp:nvSpPr>
      <dsp:spPr>
        <a:xfrm>
          <a:off x="0" y="2045043"/>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745938-2854-4016-A207-3C2D0144320C}">
      <dsp:nvSpPr>
        <dsp:cNvPr id="0" name=""/>
        <dsp:cNvSpPr/>
      </dsp:nvSpPr>
      <dsp:spPr>
        <a:xfrm>
          <a:off x="0" y="2045043"/>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Artes visuais – Em busca do enquadramento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2045043"/>
        <a:ext cx="5251700" cy="408691"/>
      </dsp:txXfrm>
    </dsp:sp>
    <dsp:sp modelId="{A4DA2235-496D-41D8-B46F-E0F42CE521D0}">
      <dsp:nvSpPr>
        <dsp:cNvPr id="0" name=""/>
        <dsp:cNvSpPr/>
      </dsp:nvSpPr>
      <dsp:spPr>
        <a:xfrm>
          <a:off x="0" y="2453734"/>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CC23D0-5DD7-4E9A-A468-B3F4CA5D2FDF}">
      <dsp:nvSpPr>
        <dsp:cNvPr id="0" name=""/>
        <dsp:cNvSpPr/>
      </dsp:nvSpPr>
      <dsp:spPr>
        <a:xfrm>
          <a:off x="0" y="2453734"/>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Artes visuais – A </a:t>
          </a:r>
          <a:r>
            <a:rPr lang="pt-BR" sz="1600" i="1" kern="1200" noProof="0" dirty="0" err="1">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fotoperformance</a:t>
          </a: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 e a </a:t>
          </a:r>
          <a:r>
            <a:rPr lang="pt-BR" sz="1600" i="0" kern="1200" noProof="0" dirty="0" err="1">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fotoensaio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2453734"/>
        <a:ext cx="5251700" cy="408691"/>
      </dsp:txXfrm>
    </dsp:sp>
    <dsp:sp modelId="{338A7B10-1185-46C7-B39F-61B95A2A1AF1}">
      <dsp:nvSpPr>
        <dsp:cNvPr id="0" name=""/>
        <dsp:cNvSpPr/>
      </dsp:nvSpPr>
      <dsp:spPr>
        <a:xfrm>
          <a:off x="0" y="2862426"/>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562FC7-2C05-42EA-ABCA-FB0E9C549D78}">
      <dsp:nvSpPr>
        <dsp:cNvPr id="0" name=""/>
        <dsp:cNvSpPr/>
      </dsp:nvSpPr>
      <dsp:spPr>
        <a:xfrm>
          <a:off x="0" y="2862426"/>
          <a:ext cx="5246571" cy="53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Segundos que transformaram o mundo – Memória e retina</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2862426"/>
        <a:ext cx="5246571" cy="532786"/>
      </dsp:txXfrm>
    </dsp:sp>
    <dsp:sp modelId="{FCCA09DB-F1EB-4DA8-858C-A0AD4E838B27}">
      <dsp:nvSpPr>
        <dsp:cNvPr id="0" name=""/>
        <dsp:cNvSpPr/>
      </dsp:nvSpPr>
      <dsp:spPr>
        <a:xfrm>
          <a:off x="0" y="3395212"/>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4705E4-D167-4047-907B-B73FD274E1AE}">
      <dsp:nvSpPr>
        <dsp:cNvPr id="0" name=""/>
        <dsp:cNvSpPr/>
      </dsp:nvSpPr>
      <dsp:spPr>
        <a:xfrm>
          <a:off x="0" y="3395212"/>
          <a:ext cx="5246571" cy="51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Segundos que transformaram o mundo – A visão em </a:t>
          </a:r>
          <a:r>
            <a:rPr lang="pt-BR" sz="1600" i="1"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zoom</a:t>
          </a:r>
          <a:endParaRPr lang="pt-BR" sz="1600" i="1" kern="1200" noProof="0" dirty="0">
            <a:latin typeface="Roboto" panose="02000000000000000000" pitchFamily="2" charset="0"/>
            <a:ea typeface="Roboto" panose="02000000000000000000" pitchFamily="2" charset="0"/>
            <a:cs typeface="Roboto" panose="02000000000000000000" pitchFamily="2" charset="0"/>
          </a:endParaRPr>
        </a:p>
      </dsp:txBody>
      <dsp:txXfrm>
        <a:off x="0" y="3395212"/>
        <a:ext cx="5246571" cy="514509"/>
      </dsp:txXfrm>
    </dsp:sp>
    <dsp:sp modelId="{FF448DE3-6F75-4A0D-ACB1-B8320E2745B3}">
      <dsp:nvSpPr>
        <dsp:cNvPr id="0" name=""/>
        <dsp:cNvSpPr/>
      </dsp:nvSpPr>
      <dsp:spPr>
        <a:xfrm>
          <a:off x="0" y="3909722"/>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B42BA7B-59C5-4ACA-B470-5E4D1F64A499}">
      <dsp:nvSpPr>
        <dsp:cNvPr id="0" name=""/>
        <dsp:cNvSpPr/>
      </dsp:nvSpPr>
      <dsp:spPr>
        <a:xfrm>
          <a:off x="0" y="3909722"/>
          <a:ext cx="5251700" cy="40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Artes integradas – Fazendo um filme</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3909722"/>
        <a:ext cx="5251700" cy="4086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C01AA537-8141-4672-BEDA-B33592DC5019}" type="datetimeFigureOut">
              <a:rPr lang="pt-BR" smtClean="0"/>
              <a:t>22/06/2023</a:t>
            </a:fld>
            <a:endParaRPr lang="pt-BR"/>
          </a:p>
        </p:txBody>
      </p:sp>
      <p:sp>
        <p:nvSpPr>
          <p:cNvPr id="4" name="Espaço Reservado para Imagem de Slide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E24720DB-F001-4A7F-B1AE-E369E3CC8B71}" type="slidenum">
              <a:rPr lang="pt-BR" smtClean="0"/>
              <a:t>‹nº›</a:t>
            </a:fld>
            <a:endParaRPr lang="pt-BR"/>
          </a:p>
        </p:txBody>
      </p:sp>
    </p:spTree>
    <p:extLst>
      <p:ext uri="{BB962C8B-B14F-4D97-AF65-F5344CB8AC3E}">
        <p14:creationId xmlns:p14="http://schemas.microsoft.com/office/powerpoint/2010/main" val="197046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228C2CCC-5D24-4E92-9971-F8C25A2E1B96}" type="datetime1">
              <a:rPr lang="en-US" smtClean="0"/>
              <a:t>6/22/2023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11595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B440B07C-BE04-4248-8A8A-28C3EED8320D}" type="datetime1">
              <a:rPr lang="en-US" smtClean="0"/>
              <a:t>6/22/2023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27271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F1D3B0B6-AD82-428A-A44E-2585C366EC57}" type="datetime1">
              <a:rPr lang="en-US" smtClean="0"/>
              <a:t>6/22/2023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01552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5C0A33E7-D5D0-47EE-8BD0-CBDCDBE3257B}" type="datetime1">
              <a:rPr lang="en-US" smtClean="0"/>
              <a:t>6/22/2023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COMPONENTE | 6º ANO</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21941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A689DD10-B4B2-47EC-8A6F-30DDACEE23E9}" type="datetime1">
              <a:rPr lang="en-US" smtClean="0"/>
              <a:t>6/22/2023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21941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E9980C5C-9395-4276-924B-D650BE76B8E5}" type="datetime1">
              <a:rPr lang="en-US" smtClean="0"/>
              <a:t>6/22/2023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429253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C481214-A5A6-4881-8D88-89FAAB5D92E9}" type="datetime1">
              <a:rPr lang="en-US" smtClean="0"/>
              <a:t>6/22/2023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COMPONENTE | 8º ANO</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35278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F6B3AC49-3FBB-4FAF-A36E-07B16139F550}" type="datetime1">
              <a:rPr lang="en-US" smtClean="0"/>
              <a:t>6/22/2023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COMPONENTE | 8º ANO</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21750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1FD78383-8B8F-47E8-9E36-7858680BCCC4}" type="datetime1">
              <a:rPr lang="en-US" smtClean="0"/>
              <a:t>6/22/2023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COMPONENTE | 8º ANO</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78754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AE856896-5AF7-4890-8956-8EC4D037AE3E}" type="datetime1">
              <a:rPr lang="en-US" smtClean="0"/>
              <a:t>6/22/2023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COMPONENTE | 8º ANO</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53135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2140E0B7-BBE5-44B6-946D-B0DB6B80F951}" type="datetime1">
              <a:rPr lang="en-US" smtClean="0"/>
              <a:t>6/22/2023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COMPONENTE | 8º ANO</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18878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E21945AC-A94A-48F6-9831-BAB660B3B758}" type="datetime1">
              <a:rPr lang="en-US" smtClean="0"/>
              <a:t>6/22/2023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COMPONENTE | 8º ANO</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6696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E5019A89-EDC0-40E7-86FA-24AA4929E1C3}" type="datetime1">
              <a:rPr lang="en-US" smtClean="0"/>
              <a:t>6/22/2023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r>
              <a:rPr lang="en-US"/>
              <a:t>COMPONENTE | 8º ANO</a:t>
            </a:r>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‹nº›</a:t>
            </a:fld>
            <a:endParaRPr lang="en-US"/>
          </a:p>
        </p:txBody>
      </p:sp>
    </p:spTree>
    <p:extLst>
      <p:ext uri="{BB962C8B-B14F-4D97-AF65-F5344CB8AC3E}">
        <p14:creationId xmlns:p14="http://schemas.microsoft.com/office/powerpoint/2010/main" val="13273861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hd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3964DCA0-447E-44B4-B8C2-00243CF51B3E}" type="datetime1">
              <a:rPr lang="en-US" smtClean="0"/>
              <a:t>6/22/2023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r>
              <a:rPr lang="en-US"/>
              <a:t>COMPONENTE | 6º ANO</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‹nº›</a:t>
            </a:fld>
            <a:endParaRPr lang="en-US"/>
          </a:p>
        </p:txBody>
      </p:sp>
    </p:spTree>
    <p:extLst>
      <p:ext uri="{BB962C8B-B14F-4D97-AF65-F5344CB8AC3E}">
        <p14:creationId xmlns:p14="http://schemas.microsoft.com/office/powerpoint/2010/main" val="1327386128"/>
      </p:ext>
    </p:extLst>
  </p:cSld>
  <p:clrMap bg1="lt1" tx1="dk1" bg2="lt2" tx2="dk2" accent1="accent1" accent2="accent2" accent3="accent3" accent4="accent4" accent5="accent5" accent6="accent6" hlink="hlink" folHlink="folHlink"/>
  <p:sldLayoutIdLst>
    <p:sldLayoutId id="2147483738" r:id="rId1"/>
  </p:sldLayoutIdLst>
  <p:hf hd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A85303E-1D59-4477-A849-22C7FEACD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ítulo 1">
            <a:extLst>
              <a:ext uri="{FF2B5EF4-FFF2-40B4-BE49-F238E27FC236}">
                <a16:creationId xmlns:a16="http://schemas.microsoft.com/office/drawing/2014/main" id="{A53F7CD6-F5DE-15AB-C2A0-E9819BD0DF8D}"/>
              </a:ext>
            </a:extLst>
          </p:cNvPr>
          <p:cNvSpPr>
            <a:spLocks noGrp="1" noRot="1" noMove="1" noResize="1" noEditPoints="1" noAdjustHandles="1" noChangeArrowheads="1" noChangeShapeType="1"/>
          </p:cNvSpPr>
          <p:nvPr>
            <p:ph type="ctrTitle"/>
          </p:nvPr>
        </p:nvSpPr>
        <p:spPr>
          <a:xfrm>
            <a:off x="612648" y="557783"/>
            <a:ext cx="4014770" cy="3130807"/>
          </a:xfrm>
        </p:spPr>
        <p:txBody>
          <a:bodyPr>
            <a:normAutofit/>
          </a:bodyPr>
          <a:lstStyle/>
          <a:p>
            <a:r>
              <a:rPr lang="pt-BR" sz="10000">
                <a:solidFill>
                  <a:schemeClr val="bg1"/>
                </a:solidFill>
              </a:rPr>
              <a:t>ARTE</a:t>
            </a:r>
            <a:endParaRPr lang="pt-BR" sz="10000" dirty="0">
              <a:solidFill>
                <a:schemeClr val="bg1"/>
              </a:solidFill>
            </a:endParaRPr>
          </a:p>
        </p:txBody>
      </p:sp>
      <p:sp>
        <p:nvSpPr>
          <p:cNvPr id="3" name="Subtítulo 2">
            <a:extLst>
              <a:ext uri="{FF2B5EF4-FFF2-40B4-BE49-F238E27FC236}">
                <a16:creationId xmlns:a16="http://schemas.microsoft.com/office/drawing/2014/main" id="{21F2016A-1D7E-7ACB-251A-54843AFB4C9E}"/>
              </a:ext>
            </a:extLst>
          </p:cNvPr>
          <p:cNvSpPr>
            <a:spLocks noGrp="1" noRot="1" noMove="1" noResize="1" noEditPoints="1" noAdjustHandles="1" noChangeArrowheads="1" noChangeShapeType="1"/>
          </p:cNvSpPr>
          <p:nvPr>
            <p:ph type="subTitle" idx="1"/>
          </p:nvPr>
        </p:nvSpPr>
        <p:spPr>
          <a:xfrm>
            <a:off x="612648" y="3902206"/>
            <a:ext cx="4014770" cy="2240529"/>
          </a:xfrm>
        </p:spPr>
        <p:txBody>
          <a:bodyPr>
            <a:normAutofit/>
          </a:bodyPr>
          <a:lstStyle/>
          <a:p>
            <a:r>
              <a:rPr lang="pt-BR">
                <a:solidFill>
                  <a:schemeClr val="bg1"/>
                </a:solidFill>
                <a:latin typeface="Roboto" panose="02000000000000000000" pitchFamily="2" charset="0"/>
                <a:ea typeface="Roboto" panose="02000000000000000000" pitchFamily="2" charset="0"/>
                <a:cs typeface="Roboto" panose="02000000000000000000" pitchFamily="2" charset="0"/>
              </a:rPr>
              <a:t>8</a:t>
            </a:r>
            <a:r>
              <a:rPr lang="pt-BR" u="sng" baseline="30000">
                <a:solidFill>
                  <a:schemeClr val="bg1"/>
                </a:solidFill>
                <a:latin typeface="Roboto" panose="02000000000000000000" pitchFamily="2" charset="0"/>
                <a:ea typeface="Roboto" panose="02000000000000000000" pitchFamily="2" charset="0"/>
                <a:cs typeface="Roboto" panose="02000000000000000000" pitchFamily="2" charset="0"/>
              </a:rPr>
              <a:t>o</a:t>
            </a:r>
            <a:r>
              <a:rPr lang="pt-BR">
                <a:solidFill>
                  <a:schemeClr val="bg1"/>
                </a:solidFill>
                <a:latin typeface="Roboto" panose="02000000000000000000" pitchFamily="2" charset="0"/>
                <a:ea typeface="Roboto" panose="02000000000000000000" pitchFamily="2" charset="0"/>
                <a:cs typeface="Roboto" panose="02000000000000000000" pitchFamily="2" charset="0"/>
              </a:rPr>
              <a:t> ANO</a:t>
            </a:r>
          </a:p>
          <a:p>
            <a:r>
              <a:rPr lang="pt-BR">
                <a:solidFill>
                  <a:schemeClr val="bg1"/>
                </a:solidFill>
                <a:latin typeface="Roboto" panose="02000000000000000000" pitchFamily="2" charset="0"/>
                <a:ea typeface="Roboto" panose="02000000000000000000" pitchFamily="2" charset="0"/>
                <a:cs typeface="Roboto" panose="02000000000000000000" pitchFamily="2" charset="0"/>
              </a:rPr>
              <a:t>APOIO PARA AULAS E ESTUDOS</a:t>
            </a:r>
            <a:endParaRPr lang="pt-BR"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6" name="Picture 3">
            <a:extLst>
              <a:ext uri="{FF2B5EF4-FFF2-40B4-BE49-F238E27FC236}">
                <a16:creationId xmlns:a16="http://schemas.microsoft.com/office/drawing/2014/main" id="{5C4646C8-3366-8D16-8216-71CD87F9F689}"/>
              </a:ext>
            </a:extLst>
          </p:cNvPr>
          <p:cNvPicPr>
            <a:picLocks noGrp="1" noRot="1" noChangeAspect="1" noMove="1" noResize="1" noEditPoints="1" noAdjustHandles="1" noChangeArrowheads="1" noChangeShapeType="1" noCrop="1"/>
          </p:cNvPicPr>
          <p:nvPr/>
        </p:nvPicPr>
        <p:blipFill rotWithShape="1">
          <a:blip r:embed="rId2">
            <a:duotone>
              <a:schemeClr val="accent4">
                <a:shade val="45000"/>
                <a:satMod val="135000"/>
              </a:schemeClr>
              <a:prstClr val="white"/>
            </a:duotone>
          </a:blip>
          <a:srcRect l="7985" r="19735" b="-1"/>
          <a:stretch/>
        </p:blipFill>
        <p:spPr>
          <a:xfrm>
            <a:off x="4955602" y="10"/>
            <a:ext cx="7236398" cy="6857990"/>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spTree>
    <p:extLst>
      <p:ext uri="{BB962C8B-B14F-4D97-AF65-F5344CB8AC3E}">
        <p14:creationId xmlns:p14="http://schemas.microsoft.com/office/powerpoint/2010/main" val="35863980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7318370" cy="1248239"/>
          </a:xfrm>
        </p:spPr>
        <p:txBody>
          <a:bodyPr>
            <a:normAutofit/>
          </a:bodyPr>
          <a:lstStyle/>
          <a:p>
            <a:r>
              <a:rPr lang="pt-BR" sz="3600" b="1" dirty="0">
                <a:solidFill>
                  <a:schemeClr val="accent4"/>
                </a:solidFill>
              </a:rPr>
              <a:t>O espetáculo na fotografia</a:t>
            </a:r>
            <a:br>
              <a:rPr lang="pt-BR" sz="3600" b="1" dirty="0">
                <a:solidFill>
                  <a:schemeClr val="accent4"/>
                </a:solidFill>
              </a:rPr>
            </a:br>
            <a:r>
              <a:rPr lang="pt-BR" sz="2400" dirty="0">
                <a:solidFill>
                  <a:schemeClr val="accent4"/>
                </a:solidFill>
              </a:rPr>
              <a:t>Pessoas, suas histórias e seus saberes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4" y="1714302"/>
            <a:ext cx="4946397" cy="4181175"/>
          </a:xfrm>
        </p:spPr>
        <p:txBody>
          <a:bodyPr anchor="ctr">
            <a:noAutofit/>
          </a:bodyPr>
          <a:lstStyle/>
          <a:p>
            <a:pPr indent="457200" algn="just"/>
            <a:r>
              <a:rPr lang="pt-BR" sz="1800" dirty="0">
                <a:latin typeface="Roboto" panose="02000000000000000000" pitchFamily="2" charset="0"/>
                <a:ea typeface="Roboto" panose="02000000000000000000" pitchFamily="2" charset="0"/>
              </a:rPr>
              <a:t>A fotografia de espetáculo é uma entre muitas modalidades da linguagem fotográfica. Os fotógrafos profissionais procuram captar o máximo da expressividade dos atores em uma cena teatral. Essa modalidade também consegue registrar o trabalho de vários profissionais envolvidos na criação teatral. O diretor é o profissional de teatro que imagina, desenvolve e dirige cada cena,  estabelecendo diálogos e parcerias com outros profissionais, como dramaturgos, atores, iluminadores, cenógrafos, figurinistas e outros que fazem do teatro um trabalho coletivo.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10</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7046233" y="5084110"/>
            <a:ext cx="4404548" cy="811367"/>
          </a:xfrm>
          <a:prstGeom prst="rect">
            <a:avLst/>
          </a:prstGeom>
          <a:noFill/>
          <a:ln>
            <a:noFill/>
          </a:ln>
          <a:effectLst/>
        </p:spPr>
        <p:txBody>
          <a:bodyPr wrap="square" lIns="0" tIns="36000" rIns="0" bIns="36000">
            <a:spAutoFit/>
          </a:bodyPr>
          <a:lstStyle/>
          <a:p>
            <a:pPr algn="r"/>
            <a:r>
              <a:rPr lang="pt-BR" sz="1600" dirty="0">
                <a:solidFill>
                  <a:srgbClr val="2F2F2E"/>
                </a:solidFill>
                <a:latin typeface="Roboto" panose="02000000000000000000" pitchFamily="2" charset="0"/>
                <a:ea typeface="Roboto" panose="02000000000000000000" pitchFamily="2" charset="0"/>
              </a:rPr>
              <a:t>Cena do espetáculo </a:t>
            </a:r>
            <a:r>
              <a:rPr lang="pt-BR" sz="1600" b="1" dirty="0">
                <a:solidFill>
                  <a:srgbClr val="2F2F2E"/>
                </a:solidFill>
                <a:latin typeface="Roboto" panose="02000000000000000000" pitchFamily="2" charset="0"/>
                <a:ea typeface="Roboto" panose="02000000000000000000" pitchFamily="2" charset="0"/>
              </a:rPr>
              <a:t>A pedra do reino</a:t>
            </a:r>
            <a:r>
              <a:rPr lang="pt-BR" sz="1600" dirty="0">
                <a:solidFill>
                  <a:srgbClr val="2F2F2E"/>
                </a:solidFill>
                <a:latin typeface="Roboto" panose="02000000000000000000" pitchFamily="2" charset="0"/>
                <a:ea typeface="Roboto" panose="02000000000000000000" pitchFamily="2" charset="0"/>
              </a:rPr>
              <a:t>, de 2006, dirigido por Antunes Filho (1929-2019), registrada em fotografia por Emidio Luisi.</a:t>
            </a:r>
          </a:p>
        </p:txBody>
      </p:sp>
      <p:sp>
        <p:nvSpPr>
          <p:cNvPr id="13" name="CaixaDeTexto 12">
            <a:extLst>
              <a:ext uri="{FF2B5EF4-FFF2-40B4-BE49-F238E27FC236}">
                <a16:creationId xmlns:a16="http://schemas.microsoft.com/office/drawing/2014/main" id="{84F0F1E1-0873-C293-72B6-F02E82CB9FDE}"/>
              </a:ext>
            </a:extLst>
          </p:cNvPr>
          <p:cNvSpPr txBox="1"/>
          <p:nvPr/>
        </p:nvSpPr>
        <p:spPr>
          <a:xfrm>
            <a:off x="7641514" y="1783324"/>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EMIDIO LUISI/FOTOGRAMA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pic>
        <p:nvPicPr>
          <p:cNvPr id="15" name="Imagem 14" descr="Imagem em preto e branco de homem com a mão na cabeça&#10;&#10;Descrição gerada automaticamente com confiança baixa">
            <a:extLst>
              <a:ext uri="{FF2B5EF4-FFF2-40B4-BE49-F238E27FC236}">
                <a16:creationId xmlns:a16="http://schemas.microsoft.com/office/drawing/2014/main" id="{3930A2CF-F80A-CD58-74DD-D6330A452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836" y="1908491"/>
            <a:ext cx="5396345" cy="317561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9783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4264030" y="259635"/>
            <a:ext cx="7318370" cy="1248239"/>
          </a:xfrm>
        </p:spPr>
        <p:txBody>
          <a:bodyPr>
            <a:normAutofit/>
          </a:bodyPr>
          <a:lstStyle/>
          <a:p>
            <a:r>
              <a:rPr lang="pt-BR" sz="3600" b="1" dirty="0">
                <a:solidFill>
                  <a:schemeClr val="accent4"/>
                </a:solidFill>
              </a:rPr>
              <a:t>O espetáculo na fotografia</a:t>
            </a:r>
            <a:br>
              <a:rPr lang="pt-BR" sz="3600" b="1" dirty="0">
                <a:solidFill>
                  <a:schemeClr val="accent4"/>
                </a:solidFill>
              </a:rPr>
            </a:br>
            <a:r>
              <a:rPr lang="pt-BR" sz="2400" dirty="0">
                <a:solidFill>
                  <a:schemeClr val="accent4"/>
                </a:solidFill>
              </a:rPr>
              <a:t>Pessoas, suas histórias e seus saberes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4264030" y="1714303"/>
            <a:ext cx="7318370" cy="4794452"/>
          </a:xfrm>
        </p:spPr>
        <p:txBody>
          <a:bodyPr vert="horz" lIns="91440" tIns="45720" rIns="91440" bIns="45720" rtlCol="0" anchor="ctr">
            <a:normAutofit/>
          </a:bodyPr>
          <a:lstStyle/>
          <a:p>
            <a:pPr indent="457200" algn="just"/>
            <a:r>
              <a:rPr lang="pt-BR" sz="1800" dirty="0">
                <a:latin typeface="Roboto" panose="02000000000000000000" pitchFamily="2" charset="0"/>
                <a:ea typeface="Roboto" panose="02000000000000000000" pitchFamily="2" charset="0"/>
              </a:rPr>
              <a:t>A linguagem teatral começou a ser sistematizada na Grécia antiga, por volta do século V a.C.</a:t>
            </a:r>
          </a:p>
          <a:p>
            <a:pPr indent="457200" algn="just"/>
            <a:r>
              <a:rPr lang="pt-BR" sz="1800" dirty="0">
                <a:latin typeface="Roboto" panose="02000000000000000000" pitchFamily="2" charset="0"/>
                <a:ea typeface="Roboto" panose="02000000000000000000" pitchFamily="2" charset="0"/>
              </a:rPr>
              <a:t>Da Grécia antiga até os dias atuais, muita coisa mudou na linguagem teatral. Surgiram gêneros como a farsa, os autos, o drama, o melodrama, além dos musicais, do teatro de revista e das óperas. Ainda é possível destacar os monólogos e as intervenções teatrais realizadas nas ruas e praças. Na contemporaneidade,  alguns deles se misturam, como o </a:t>
            </a:r>
            <a:r>
              <a:rPr lang="pt-BR" sz="1800" i="1" dirty="0">
                <a:latin typeface="Roboto" panose="02000000000000000000" pitchFamily="2" charset="0"/>
                <a:ea typeface="Roboto" panose="02000000000000000000" pitchFamily="2" charset="0"/>
              </a:rPr>
              <a:t>stand-</a:t>
            </a:r>
            <a:r>
              <a:rPr lang="pt-BR" sz="1800" i="1" dirty="0" err="1">
                <a:latin typeface="Roboto" panose="02000000000000000000" pitchFamily="2" charset="0"/>
                <a:ea typeface="Roboto" panose="02000000000000000000" pitchFamily="2" charset="0"/>
              </a:rPr>
              <a:t>up</a:t>
            </a:r>
            <a:r>
              <a:rPr lang="pt-BR" sz="1800" i="1" dirty="0">
                <a:latin typeface="Roboto" panose="02000000000000000000" pitchFamily="2" charset="0"/>
                <a:ea typeface="Roboto" panose="02000000000000000000" pitchFamily="2" charset="0"/>
              </a:rPr>
              <a:t> </a:t>
            </a:r>
            <a:r>
              <a:rPr lang="pt-BR" sz="1800" i="1" dirty="0" err="1">
                <a:latin typeface="Roboto" panose="02000000000000000000" pitchFamily="2" charset="0"/>
                <a:ea typeface="Roboto" panose="02000000000000000000" pitchFamily="2" charset="0"/>
              </a:rPr>
              <a:t>comedy</a:t>
            </a:r>
            <a:r>
              <a:rPr lang="pt-BR" sz="1800" dirty="0">
                <a:latin typeface="Roboto" panose="02000000000000000000" pitchFamily="2" charset="0"/>
                <a:ea typeface="Roboto" panose="02000000000000000000" pitchFamily="2" charset="0"/>
              </a:rPr>
              <a:t>.</a:t>
            </a:r>
          </a:p>
          <a:p>
            <a:pPr indent="457200" algn="just"/>
            <a:r>
              <a:rPr lang="pt-BR" sz="1800" dirty="0">
                <a:latin typeface="Roboto" panose="02000000000000000000" pitchFamily="2" charset="0"/>
                <a:ea typeface="Roboto" panose="02000000000000000000" pitchFamily="2" charset="0"/>
              </a:rPr>
              <a:t>Vários textos antigos são montados e remontados até os dias de hoje. Surge, então, o desafio de fazer a adaptação. Mas também existem grupos de teatro que buscam, em montagens atuais, seguir a originalidade das peças, representando integralmente as músicas, os figurinos e os cenários da época.</a:t>
            </a:r>
          </a:p>
          <a:p>
            <a:pPr indent="457200" algn="just"/>
            <a:endParaRPr lang="pt-BR" sz="1800" dirty="0">
              <a:latin typeface="Roboto" panose="02000000000000000000" pitchFamily="2" charset="0"/>
              <a:ea typeface="Roboto" panose="02000000000000000000" pitchFamily="2" charset="0"/>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11</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152400" y="5366683"/>
            <a:ext cx="3592632" cy="1057588"/>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Cena das atrizes Adriana </a:t>
            </a:r>
            <a:r>
              <a:rPr lang="pt-BR" sz="1600" dirty="0" err="1">
                <a:solidFill>
                  <a:srgbClr val="2F2F2E"/>
                </a:solidFill>
                <a:latin typeface="Roboto" panose="02000000000000000000" pitchFamily="2" charset="0"/>
                <a:ea typeface="Roboto" panose="02000000000000000000" pitchFamily="2" charset="0"/>
              </a:rPr>
              <a:t>Patias</a:t>
            </a:r>
            <a:r>
              <a:rPr lang="pt-BR" sz="1600" dirty="0">
                <a:solidFill>
                  <a:srgbClr val="2F2F2E"/>
                </a:solidFill>
                <a:latin typeface="Roboto" panose="02000000000000000000" pitchFamily="2" charset="0"/>
                <a:ea typeface="Roboto" panose="02000000000000000000" pitchFamily="2" charset="0"/>
              </a:rPr>
              <a:t> (1975-) e Arieta Corrêa (1977-) no espetáculo teatral </a:t>
            </a:r>
            <a:r>
              <a:rPr lang="pt-BR" sz="1600" b="1" dirty="0">
                <a:solidFill>
                  <a:srgbClr val="2F2F2E"/>
                </a:solidFill>
                <a:latin typeface="Roboto" panose="02000000000000000000" pitchFamily="2" charset="0"/>
                <a:ea typeface="Roboto" panose="02000000000000000000" pitchFamily="2" charset="0"/>
              </a:rPr>
              <a:t>Medeia</a:t>
            </a:r>
            <a:r>
              <a:rPr lang="pt-BR" sz="1600" dirty="0">
                <a:solidFill>
                  <a:srgbClr val="2F2F2E"/>
                </a:solidFill>
                <a:latin typeface="Roboto" panose="02000000000000000000" pitchFamily="2" charset="0"/>
                <a:ea typeface="Roboto" panose="02000000000000000000" pitchFamily="2" charset="0"/>
              </a:rPr>
              <a:t> (2001), baseada na obra de Eurípides </a:t>
            </a:r>
            <a:r>
              <a:rPr lang="en-US" sz="1600" dirty="0">
                <a:solidFill>
                  <a:srgbClr val="2F2F2E"/>
                </a:solidFill>
                <a:latin typeface="Roboto" panose="02000000000000000000" pitchFamily="2" charset="0"/>
                <a:ea typeface="Roboto" panose="02000000000000000000" pitchFamily="2" charset="0"/>
              </a:rPr>
              <a:t>(c. 480 a.C.-406 </a:t>
            </a:r>
            <a:r>
              <a:rPr lang="en-US" sz="1600" dirty="0" err="1">
                <a:solidFill>
                  <a:srgbClr val="2F2F2E"/>
                </a:solidFill>
                <a:latin typeface="Roboto" panose="02000000000000000000" pitchFamily="2" charset="0"/>
                <a:ea typeface="Roboto" panose="02000000000000000000" pitchFamily="2" charset="0"/>
              </a:rPr>
              <a:t>a.C.</a:t>
            </a:r>
            <a:r>
              <a:rPr lang="en-US" sz="1600" dirty="0">
                <a:solidFill>
                  <a:srgbClr val="2F2F2E"/>
                </a:solidFill>
                <a:latin typeface="Roboto" panose="02000000000000000000" pitchFamily="2" charset="0"/>
                <a:ea typeface="Roboto" panose="02000000000000000000" pitchFamily="2" charset="0"/>
              </a:rPr>
              <a:t>).</a:t>
            </a:r>
            <a:endParaRPr lang="pt-BR" sz="1600" dirty="0">
              <a:solidFill>
                <a:srgbClr val="2F2F2E"/>
              </a:solidFill>
              <a:latin typeface="Roboto" panose="02000000000000000000" pitchFamily="2" charset="0"/>
              <a:ea typeface="Roboto" panose="02000000000000000000" pitchFamily="2" charset="0"/>
            </a:endParaRP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1901269" y="2022441"/>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EMIDIO LUISI/FOTOGRAMA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pic>
        <p:nvPicPr>
          <p:cNvPr id="9" name="Imagem 8" descr="Imagem em preto e branco de rosto de pessoa&#10;&#10;Descrição gerada automaticamente com confiança média">
            <a:extLst>
              <a:ext uri="{FF2B5EF4-FFF2-40B4-BE49-F238E27FC236}">
                <a16:creationId xmlns:a16="http://schemas.microsoft.com/office/drawing/2014/main" id="{6B663714-8E97-5BC7-AB81-F1D399DC2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3" y="-1975"/>
            <a:ext cx="3821402" cy="52841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157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descr="Foto em preto e branco de pessoa com a mão na cabeça&#10;&#10;Descrição gerada automaticamente com confiança média">
            <a:extLst>
              <a:ext uri="{FF2B5EF4-FFF2-40B4-BE49-F238E27FC236}">
                <a16:creationId xmlns:a16="http://schemas.microsoft.com/office/drawing/2014/main" id="{9DBB5237-A8D1-2B5C-C222-FF0676418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93" y="-1"/>
            <a:ext cx="3979607" cy="6521271"/>
          </a:xfrm>
          <a:prstGeom prst="rect">
            <a:avLst/>
          </a:prstGeom>
          <a:effectLst>
            <a:outerShdw blurRad="50800" dist="38100" dir="10800000" algn="r" rotWithShape="0">
              <a:prstClr val="black">
                <a:alpha val="40000"/>
              </a:prstClr>
            </a:outerShdw>
          </a:effectLst>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7318370" cy="1248239"/>
          </a:xfrm>
        </p:spPr>
        <p:txBody>
          <a:bodyPr>
            <a:normAutofit/>
          </a:bodyPr>
          <a:lstStyle/>
          <a:p>
            <a:r>
              <a:rPr lang="pt-BR" sz="3600" b="1" dirty="0">
                <a:solidFill>
                  <a:schemeClr val="accent4"/>
                </a:solidFill>
              </a:rPr>
              <a:t>O espetáculo na fotografia</a:t>
            </a:r>
            <a:br>
              <a:rPr lang="pt-BR" sz="3600" b="1" dirty="0">
                <a:solidFill>
                  <a:schemeClr val="accent4"/>
                </a:solidFill>
              </a:rPr>
            </a:br>
            <a:r>
              <a:rPr lang="pt-BR" sz="2400" dirty="0">
                <a:solidFill>
                  <a:schemeClr val="accent4"/>
                </a:solidFill>
              </a:rPr>
              <a:t>Pessoas, suas histórias e seus saberes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4" y="1714302"/>
            <a:ext cx="5963976" cy="4181175"/>
          </a:xfrm>
        </p:spPr>
        <p:txBody>
          <a:bodyPr anchor="ctr">
            <a:noAutofit/>
          </a:bodyPr>
          <a:lstStyle/>
          <a:p>
            <a:pPr indent="457200" algn="just"/>
            <a:r>
              <a:rPr lang="pt-BR" sz="1800" dirty="0">
                <a:latin typeface="Roboto" panose="02000000000000000000" pitchFamily="2" charset="0"/>
                <a:ea typeface="Roboto" panose="02000000000000000000" pitchFamily="2" charset="0"/>
              </a:rPr>
              <a:t>As três matrizes culturais brasileiras são a indígena, a portuguesa e a africana. A partir do final do século XIX, muitos outros imigrantes vieram para o Brasil, trazendo arte e costumes que contribuíram para a formação da cultura brasileira.</a:t>
            </a:r>
          </a:p>
          <a:p>
            <a:pPr indent="457200" algn="just"/>
            <a:r>
              <a:rPr lang="pt-BR" sz="1800" dirty="0">
                <a:latin typeface="Roboto" panose="02000000000000000000" pitchFamily="2" charset="0"/>
                <a:ea typeface="Roboto" panose="02000000000000000000" pitchFamily="2" charset="0"/>
              </a:rPr>
              <a:t>Emidio Luisi fez uma série de fotografias a respeito de pessoas de diversas etnias. A maioria são imigrantes que vieram fugindo de guerras ou até mesmo pela aventura de conhecer outros lugares e pessoas. </a:t>
            </a:r>
          </a:p>
          <a:p>
            <a:pPr indent="457200" algn="just"/>
            <a:r>
              <a:rPr lang="pt-BR" sz="1800" dirty="0">
                <a:latin typeface="Roboto" panose="02000000000000000000" pitchFamily="2" charset="0"/>
                <a:ea typeface="Roboto" panose="02000000000000000000" pitchFamily="2" charset="0"/>
              </a:rPr>
              <a:t>A fotografia pode contar uma história e até mesmo expressar sonhos e narrativas de uma vida de conhecimentos e experiências.</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12</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4750997" y="5797387"/>
            <a:ext cx="3276731"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Fotografia de Emidio Luisi retratando uma pessoa imigrante.</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6134117" y="2022441"/>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LIVIA AQUINO/FOTOGRAMA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spTree>
    <p:extLst>
      <p:ext uri="{BB962C8B-B14F-4D97-AF65-F5344CB8AC3E}">
        <p14:creationId xmlns:p14="http://schemas.microsoft.com/office/powerpoint/2010/main" val="81474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7318370" cy="1248239"/>
          </a:xfrm>
        </p:spPr>
        <p:txBody>
          <a:bodyPr>
            <a:normAutofit/>
          </a:bodyPr>
          <a:lstStyle/>
          <a:p>
            <a:r>
              <a:rPr lang="pt-BR" sz="3600" b="1" dirty="0">
                <a:solidFill>
                  <a:schemeClr val="accent4"/>
                </a:solidFill>
              </a:rPr>
              <a:t>Artes integradas</a:t>
            </a:r>
            <a:br>
              <a:rPr lang="pt-BR" sz="3600" b="1" dirty="0">
                <a:solidFill>
                  <a:schemeClr val="accent4"/>
                </a:solidFill>
              </a:rPr>
            </a:br>
            <a:r>
              <a:rPr lang="pt-BR" sz="2400" dirty="0">
                <a:solidFill>
                  <a:schemeClr val="accent4"/>
                </a:solidFill>
              </a:rPr>
              <a:t>Ações e imagens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3" y="1459544"/>
            <a:ext cx="4946397" cy="4794453"/>
          </a:xfrm>
        </p:spPr>
        <p:txBody>
          <a:bodyPr vert="horz" lIns="91440" tIns="45720" rIns="91440" bIns="45720" rtlCol="0" anchor="ctr">
            <a:normAutofit/>
          </a:bodyPr>
          <a:lstStyle/>
          <a:p>
            <a:pPr indent="457200" algn="just"/>
            <a:r>
              <a:rPr lang="pt-BR" sz="1800" dirty="0">
                <a:latin typeface="Roboto" panose="02000000000000000000" pitchFamily="2" charset="0"/>
                <a:ea typeface="Roboto" panose="02000000000000000000" pitchFamily="2" charset="0"/>
              </a:rPr>
              <a:t>Existem muitos aspectos a avaliar e considerar na composição de uma imagem, como os ângulos de visão, o foco e a luz. A arte se manifesta por meio da poética de cada um, seja de quem faz a ação, seja de quem a observa e registra.</a:t>
            </a:r>
          </a:p>
          <a:p>
            <a:pPr indent="457200" algn="just"/>
            <a:r>
              <a:rPr lang="pt-BR" sz="1800" dirty="0">
                <a:latin typeface="Roboto" panose="02000000000000000000" pitchFamily="2" charset="0"/>
                <a:ea typeface="Roboto" panose="02000000000000000000" pitchFamily="2" charset="0"/>
              </a:rPr>
              <a:t>Os registros de ações artísticas muitas vezes são chamados de </a:t>
            </a:r>
            <a:r>
              <a:rPr lang="pt-BR" sz="1800" dirty="0" err="1">
                <a:latin typeface="Roboto" panose="02000000000000000000" pitchFamily="2" charset="0"/>
                <a:ea typeface="Roboto" panose="02000000000000000000" pitchFamily="2" charset="0"/>
              </a:rPr>
              <a:t>fotoação</a:t>
            </a:r>
            <a:r>
              <a:rPr lang="pt-BR" sz="1800" dirty="0">
                <a:latin typeface="Roboto" panose="02000000000000000000" pitchFamily="2" charset="0"/>
                <a:ea typeface="Roboto" panose="02000000000000000000" pitchFamily="2" charset="0"/>
              </a:rPr>
              <a:t> – um tipo de produção bem atual no mundo da arte, geralmente usado por artistas que realizam </a:t>
            </a:r>
            <a:r>
              <a:rPr lang="pt-BR" sz="1800" i="1" dirty="0">
                <a:latin typeface="Roboto" panose="02000000000000000000" pitchFamily="2" charset="0"/>
                <a:ea typeface="Roboto" panose="02000000000000000000" pitchFamily="2" charset="0"/>
              </a:rPr>
              <a:t>performances</a:t>
            </a:r>
            <a:r>
              <a:rPr lang="pt-BR" sz="1800" dirty="0">
                <a:latin typeface="Roboto" panose="02000000000000000000" pitchFamily="2" charset="0"/>
                <a:ea typeface="Roboto" panose="02000000000000000000" pitchFamily="2" charset="0"/>
              </a:rPr>
              <a:t>, intervenções e outras ações. Essas fotografias de ações podem ser registros de linguagens efêmeras.</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13</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6351581" y="5512905"/>
            <a:ext cx="5692783" cy="811367"/>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b="1" dirty="0"/>
              <a:t>Instruções do céu </a:t>
            </a:r>
            <a:r>
              <a:rPr lang="pt-BR" dirty="0"/>
              <a:t>(2016), </a:t>
            </a:r>
            <a:r>
              <a:rPr lang="pt-BR" i="1" dirty="0"/>
              <a:t>performance</a:t>
            </a:r>
            <a:r>
              <a:rPr lang="pt-BR" dirty="0"/>
              <a:t> de Eduardo Navarro (1979-), em Nova York (Estados Unidos), que chama a atenção para o movimento das nuvens refletidas nos espelhos.</a:t>
            </a:r>
          </a:p>
        </p:txBody>
      </p:sp>
      <p:sp>
        <p:nvSpPr>
          <p:cNvPr id="13" name="CaixaDeTexto 12">
            <a:extLst>
              <a:ext uri="{FF2B5EF4-FFF2-40B4-BE49-F238E27FC236}">
                <a16:creationId xmlns:a16="http://schemas.microsoft.com/office/drawing/2014/main" id="{84F0F1E1-0873-C293-72B6-F02E82CB9FDE}"/>
              </a:ext>
            </a:extLst>
          </p:cNvPr>
          <p:cNvSpPr txBox="1"/>
          <p:nvPr/>
        </p:nvSpPr>
        <p:spPr>
          <a:xfrm>
            <a:off x="8134031" y="1207781"/>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EDUARDO NAVARRO/PROYECTOS ULTRAVIOLETA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pic>
        <p:nvPicPr>
          <p:cNvPr id="7" name="Imagem 6" descr="Pessoas sentadas ao redor de uma mesa com um prato na grama&#10;&#10;Descrição gerada automaticamente com confiança baixa">
            <a:extLst>
              <a:ext uri="{FF2B5EF4-FFF2-40B4-BE49-F238E27FC236}">
                <a16:creationId xmlns:a16="http://schemas.microsoft.com/office/drawing/2014/main" id="{D8BBB855-E78D-8136-1887-8F71C23F8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81" y="1370598"/>
            <a:ext cx="5928461" cy="411782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7088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E9DECCF5-138D-23CE-99F3-1DBCA54D4DE2}"/>
              </a:ext>
            </a:extLst>
          </p:cNvPr>
          <p:cNvPicPr>
            <a:picLocks noChangeAspect="1"/>
          </p:cNvPicPr>
          <p:nvPr/>
        </p:nvPicPr>
        <p:blipFill>
          <a:blip r:embed="rId2"/>
          <a:stretch>
            <a:fillRect/>
          </a:stretch>
        </p:blipFill>
        <p:spPr>
          <a:xfrm>
            <a:off x="0" y="0"/>
            <a:ext cx="12192000" cy="6594491"/>
          </a:xfrm>
          <a:prstGeom prst="rect">
            <a:avLst/>
          </a:prstGeom>
        </p:spPr>
      </p:pic>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14</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9" name="CaixaDeTexto 8">
            <a:extLst>
              <a:ext uri="{FF2B5EF4-FFF2-40B4-BE49-F238E27FC236}">
                <a16:creationId xmlns:a16="http://schemas.microsoft.com/office/drawing/2014/main" id="{BD422E4E-7EEB-A675-81EC-00A7B4DF22FA}"/>
              </a:ext>
            </a:extLst>
          </p:cNvPr>
          <p:cNvSpPr txBox="1"/>
          <p:nvPr/>
        </p:nvSpPr>
        <p:spPr>
          <a:xfrm rot="16200000">
            <a:off x="10777615" y="1246656"/>
            <a:ext cx="2531244" cy="123111"/>
          </a:xfrm>
          <a:prstGeom prst="rect">
            <a:avLst/>
          </a:prstGeom>
          <a:noFill/>
        </p:spPr>
        <p:txBody>
          <a:bodyPr wrap="square" lIns="0" tIns="0" rIns="0" bIns="0" anchor="b">
            <a:spAutoFit/>
          </a:bodyPr>
          <a:lstStyle/>
          <a:p>
            <a:pPr algn="r"/>
            <a:r>
              <a:rPr lang="pt-BR" sz="800" i="0" u="none" strike="noStrike" baseline="0" dirty="0">
                <a:latin typeface="Roboto" panose="02000000000000000000" pitchFamily="2" charset="0"/>
                <a:ea typeface="Roboto" panose="02000000000000000000" pitchFamily="2" charset="0"/>
              </a:rPr>
              <a:t>BJ WARNICK/ALAMY/FOTOARENA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23" name="Espaço Reservado para Conteúdo 2">
            <a:extLst>
              <a:ext uri="{FF2B5EF4-FFF2-40B4-BE49-F238E27FC236}">
                <a16:creationId xmlns:a16="http://schemas.microsoft.com/office/drawing/2014/main" id="{BF1B6055-9055-EA78-B3AB-59113D82F464}"/>
              </a:ext>
            </a:extLst>
          </p:cNvPr>
          <p:cNvSpPr txBox="1">
            <a:spLocks/>
          </p:cNvSpPr>
          <p:nvPr/>
        </p:nvSpPr>
        <p:spPr>
          <a:xfrm>
            <a:off x="0" y="5497002"/>
            <a:ext cx="4641273" cy="845498"/>
          </a:xfrm>
          <a:prstGeom prst="rect">
            <a:avLst/>
          </a:prstGeom>
          <a:solidFill>
            <a:schemeClr val="accent4">
              <a:alpha val="70000"/>
            </a:schemeClr>
          </a:solidFill>
          <a:ln>
            <a:noFill/>
          </a:ln>
        </p:spPr>
        <p:txBody>
          <a:bodyPr vert="horz" lIns="91440" tIns="45720" rIns="91440" bIns="45720" rtlCol="0" anchor="ctr">
            <a:normAutofit fontScale="925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pt-BR" sz="1800" b="0" i="0" u="none" strike="noStrike" baseline="0" dirty="0">
                <a:solidFill>
                  <a:srgbClr val="2F2F2E"/>
                </a:solidFill>
                <a:latin typeface="CiutadellaRounded-Regular"/>
              </a:rPr>
              <a:t>Cena de João Maia (1974-), fotógrafo profissional com deficiência visual, fazendo registro fotográfico na Paraolimpíada, em Tóquio (Japão), 2021.</a:t>
            </a:r>
            <a:endParaRPr lang="pt-BR" sz="1600" dirty="0">
              <a:solidFill>
                <a:srgbClr val="2F2F2E"/>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3374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descr="Uma imagem contendo velho, homem&#10;&#10;Descrição gerada automaticamente">
            <a:extLst>
              <a:ext uri="{FF2B5EF4-FFF2-40B4-BE49-F238E27FC236}">
                <a16:creationId xmlns:a16="http://schemas.microsoft.com/office/drawing/2014/main" id="{B6AE32EF-5991-6097-4F6E-B541E964C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291" y="1704553"/>
            <a:ext cx="4817931" cy="3824884"/>
          </a:xfrm>
          <a:prstGeom prst="rect">
            <a:avLst/>
          </a:prstGeom>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Luz e escuridão</a:t>
            </a:r>
            <a:br>
              <a:rPr lang="pt-BR" sz="3600" b="1" dirty="0">
                <a:solidFill>
                  <a:schemeClr val="accent4"/>
                </a:solidFill>
              </a:rPr>
            </a:br>
            <a:r>
              <a:rPr lang="pt-BR" sz="2400" dirty="0">
                <a:solidFill>
                  <a:schemeClr val="accent4"/>
                </a:solidFill>
              </a:rPr>
              <a:t>Processos físico-químicos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4" y="1980533"/>
            <a:ext cx="6476594" cy="4427636"/>
          </a:xfrm>
        </p:spPr>
        <p:txBody>
          <a:bodyPr anchor="ctr">
            <a:noAutofit/>
          </a:bodyPr>
          <a:lstStyle/>
          <a:p>
            <a:pPr indent="457200" algn="just"/>
            <a:r>
              <a:rPr lang="pt-BR" sz="1800" dirty="0">
                <a:latin typeface="Roboto" panose="02000000000000000000" pitchFamily="2" charset="0"/>
                <a:ea typeface="Roboto" panose="02000000000000000000" pitchFamily="2" charset="0"/>
              </a:rPr>
              <a:t>A história da fotografia envolve duas grandes personagens: a luz e a escuridão. Em um local escuro, Aristóteles (384 a.C.-322 a.C.) observou que a passagem da luz através de um orifício produzia uma imagem invertida.</a:t>
            </a:r>
          </a:p>
          <a:p>
            <a:pPr indent="457200" algn="just"/>
            <a:r>
              <a:rPr lang="pt-BR" sz="1800" dirty="0">
                <a:latin typeface="Roboto" panose="02000000000000000000" pitchFamily="2" charset="0"/>
                <a:ea typeface="Roboto" panose="02000000000000000000" pitchFamily="2" charset="0"/>
              </a:rPr>
              <a:t>No Oriente Médio, deram origem à construção da câmara escura. No início, as câmaras escuras eram quartos fechados com uma pequena passagem de luz.</a:t>
            </a:r>
          </a:p>
          <a:p>
            <a:pPr indent="457200" algn="just"/>
            <a:r>
              <a:rPr lang="pt-BR" sz="1800" dirty="0">
                <a:latin typeface="Roboto" panose="02000000000000000000" pitchFamily="2" charset="0"/>
                <a:ea typeface="Roboto" panose="02000000000000000000" pitchFamily="2" charset="0"/>
              </a:rPr>
              <a:t>Na época do Renascimento, do século XIV ao XVI, as lentes de materiais transparentes já eram conhecidas. Assim, ao adaptar uma lente no orifício por onde a luz entrava na câmara escura, a imagem adquiriu maior qualidade. Dessa forma, a estrutura da câmara escura foi diminuindo de tamanho e, com o passar do tempo, pôde ser transportada.</a:t>
            </a:r>
          </a:p>
          <a:p>
            <a:pPr indent="457200" algn="just"/>
            <a:endParaRPr lang="pt-BR" sz="1800" dirty="0">
              <a:latin typeface="Roboto" panose="02000000000000000000" pitchFamily="2" charset="0"/>
              <a:ea typeface="Roboto" panose="02000000000000000000" pitchFamily="2" charset="0"/>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15</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8343230" y="5686230"/>
            <a:ext cx="3337904" cy="565146"/>
          </a:xfrm>
          <a:prstGeom prst="rect">
            <a:avLst/>
          </a:prstGeom>
          <a:noFill/>
          <a:ln>
            <a:noFill/>
          </a:ln>
          <a:effectLst/>
        </p:spPr>
        <p:txBody>
          <a:bodyPr wrap="square" lIns="0" tIns="36000" rIns="0" bIns="36000">
            <a:spAutoFit/>
          </a:bodyPr>
          <a:lstStyle/>
          <a:p>
            <a:pPr algn="r"/>
            <a:r>
              <a:rPr lang="pt-BR" sz="1600" dirty="0">
                <a:solidFill>
                  <a:srgbClr val="2F2F2E"/>
                </a:solidFill>
                <a:latin typeface="Roboto" panose="02000000000000000000" pitchFamily="2" charset="0"/>
                <a:ea typeface="Roboto" panose="02000000000000000000" pitchFamily="2" charset="0"/>
              </a:rPr>
              <a:t>Gravura do século XIX que retrata uma câmara escura.</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9820434" y="4957744"/>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221A/ISTOCK/GETTY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Tree>
    <p:extLst>
      <p:ext uri="{BB962C8B-B14F-4D97-AF65-F5344CB8AC3E}">
        <p14:creationId xmlns:p14="http://schemas.microsoft.com/office/powerpoint/2010/main" val="286702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m 7" descr="Uma imagem contendo Diagrama&#10;&#10;Descrição gerada automaticamente">
            <a:extLst>
              <a:ext uri="{FF2B5EF4-FFF2-40B4-BE49-F238E27FC236}">
                <a16:creationId xmlns:a16="http://schemas.microsoft.com/office/drawing/2014/main" id="{DE44AB24-8665-9E7A-2977-1B248919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345" y="1643916"/>
            <a:ext cx="4281055" cy="3809884"/>
          </a:xfrm>
          <a:prstGeom prst="rect">
            <a:avLst/>
          </a:prstGeom>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Luz e escuridão</a:t>
            </a:r>
            <a:br>
              <a:rPr lang="pt-BR" sz="3600" b="1" dirty="0">
                <a:solidFill>
                  <a:schemeClr val="accent4"/>
                </a:solidFill>
              </a:rPr>
            </a:br>
            <a:r>
              <a:rPr lang="pt-BR" sz="2400" dirty="0">
                <a:solidFill>
                  <a:schemeClr val="accent4"/>
                </a:solidFill>
              </a:rPr>
              <a:t>Processos físico-químicos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18231" y="1852852"/>
            <a:ext cx="6123964" cy="4427636"/>
          </a:xfrm>
        </p:spPr>
        <p:txBody>
          <a:bodyPr anchor="ctr">
            <a:noAutofit/>
          </a:bodyPr>
          <a:lstStyle/>
          <a:p>
            <a:pPr indent="457200" algn="just"/>
            <a:r>
              <a:rPr lang="pt-BR" sz="1800" dirty="0">
                <a:latin typeface="Roboto" panose="02000000000000000000" pitchFamily="2" charset="0"/>
                <a:ea typeface="Roboto" panose="02000000000000000000" pitchFamily="2" charset="0"/>
              </a:rPr>
              <a:t>A fotografia produzida com máquinas manuais analógicas passa por diversos processos físico-químicos.</a:t>
            </a:r>
          </a:p>
          <a:p>
            <a:pPr indent="457200" algn="just"/>
            <a:r>
              <a:rPr lang="pt-BR" sz="1800" dirty="0">
                <a:latin typeface="Roboto" panose="02000000000000000000" pitchFamily="2" charset="0"/>
                <a:ea typeface="Roboto" panose="02000000000000000000" pitchFamily="2" charset="0"/>
              </a:rPr>
              <a:t>Em 1826, o químico francês Joseph </a:t>
            </a:r>
            <a:r>
              <a:rPr lang="pt-BR" sz="1800" dirty="0" err="1">
                <a:latin typeface="Roboto" panose="02000000000000000000" pitchFamily="2" charset="0"/>
                <a:ea typeface="Roboto" panose="02000000000000000000" pitchFamily="2" charset="0"/>
              </a:rPr>
              <a:t>Nicéphore</a:t>
            </a:r>
            <a:r>
              <a:rPr lang="pt-BR" sz="1800" dirty="0">
                <a:latin typeface="Roboto" panose="02000000000000000000" pitchFamily="2" charset="0"/>
                <a:ea typeface="Roboto" panose="02000000000000000000" pitchFamily="2" charset="0"/>
              </a:rPr>
              <a:t> </a:t>
            </a:r>
            <a:r>
              <a:rPr lang="pt-BR" sz="1800" dirty="0" err="1">
                <a:latin typeface="Roboto" panose="02000000000000000000" pitchFamily="2" charset="0"/>
                <a:ea typeface="Roboto" panose="02000000000000000000" pitchFamily="2" charset="0"/>
              </a:rPr>
              <a:t>Niépce</a:t>
            </a:r>
            <a:r>
              <a:rPr lang="pt-BR" sz="1800" dirty="0">
                <a:latin typeface="Roboto" panose="02000000000000000000" pitchFamily="2" charset="0"/>
                <a:ea typeface="Roboto" panose="02000000000000000000" pitchFamily="2" charset="0"/>
              </a:rPr>
              <a:t> (1765-1833) produziu uma imagem numa folha de papel sensibilizado quimicamente. Em 1841, o inventor inglês William Henry Fox Talbot (1800-1877) criou o negativo fotográfico.</a:t>
            </a:r>
          </a:p>
          <a:p>
            <a:pPr indent="457200" algn="just"/>
            <a:r>
              <a:rPr lang="pt-BR" sz="1800" dirty="0">
                <a:latin typeface="Roboto" panose="02000000000000000000" pitchFamily="2" charset="0"/>
                <a:ea typeface="Roboto" panose="02000000000000000000" pitchFamily="2" charset="0"/>
              </a:rPr>
              <a:t>No Brasil, em 1833, o artista francês Hercule Florence (1804-1879) realizou uma imagem  negativa que mostrava a paisagem vista da janela de onde morava, no interior do estado de São Paulo. O resultado dessa experiência é considerado uma das primeiras fotografias criadas no mundo.</a:t>
            </a:r>
          </a:p>
          <a:p>
            <a:pPr algn="l"/>
            <a:endParaRPr lang="pt-BR" sz="1800" dirty="0">
              <a:latin typeface="Roboto" panose="02000000000000000000" pitchFamily="2" charset="0"/>
              <a:ea typeface="Roboto" panose="02000000000000000000" pitchFamily="2" charset="0"/>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16</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7751339" y="5575594"/>
            <a:ext cx="3690683" cy="811367"/>
          </a:xfrm>
          <a:prstGeom prst="rect">
            <a:avLst/>
          </a:prstGeom>
          <a:noFill/>
          <a:ln>
            <a:noFill/>
          </a:ln>
          <a:effectLst/>
        </p:spPr>
        <p:txBody>
          <a:bodyPr wrap="square" lIns="0" tIns="36000" rIns="0" bIns="36000">
            <a:spAutoFit/>
          </a:bodyPr>
          <a:lstStyle/>
          <a:p>
            <a:pPr algn="r"/>
            <a:r>
              <a:rPr lang="pt-BR" sz="1600" dirty="0">
                <a:solidFill>
                  <a:srgbClr val="2F2F2E"/>
                </a:solidFill>
                <a:latin typeface="Roboto" panose="02000000000000000000" pitchFamily="2" charset="0"/>
                <a:ea typeface="Roboto" panose="02000000000000000000" pitchFamily="2" charset="0"/>
              </a:rPr>
              <a:t>Primeira câmara fotográfica popular, lançada pelo estadunidense George Eastman (1854-1932).</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9688789" y="4857158"/>
            <a:ext cx="3910333" cy="123111"/>
          </a:xfrm>
          <a:prstGeom prst="rect">
            <a:avLst/>
          </a:prstGeom>
          <a:noFill/>
        </p:spPr>
        <p:txBody>
          <a:bodyPr wrap="square" lIns="0" tIns="0" rIns="0" bIns="0" anchor="b">
            <a:spAutoFit/>
          </a:bodyPr>
          <a:lstStyle/>
          <a:p>
            <a:pPr algn="r"/>
            <a:r>
              <a:rPr lang="en-US" sz="800" b="0" i="0" u="none" strike="noStrike" baseline="0" dirty="0">
                <a:solidFill>
                  <a:srgbClr val="2F2F2E"/>
                </a:solidFill>
                <a:latin typeface="Roboto" panose="02000000000000000000" pitchFamily="2" charset="0"/>
                <a:ea typeface="Roboto" panose="02000000000000000000" pitchFamily="2" charset="0"/>
              </a:rPr>
              <a:t>WORLD HISTORY ARCHIVE/ALAMY/FOTOARENA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Tree>
    <p:extLst>
      <p:ext uri="{BB962C8B-B14F-4D97-AF65-F5344CB8AC3E}">
        <p14:creationId xmlns:p14="http://schemas.microsoft.com/office/powerpoint/2010/main" val="14861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Luz e escuridão</a:t>
            </a:r>
            <a:br>
              <a:rPr lang="pt-BR" sz="3600" b="1" dirty="0">
                <a:solidFill>
                  <a:schemeClr val="accent4"/>
                </a:solidFill>
              </a:rPr>
            </a:br>
            <a:r>
              <a:rPr lang="pt-BR" sz="2400" dirty="0">
                <a:solidFill>
                  <a:schemeClr val="accent4"/>
                </a:solidFill>
              </a:rPr>
              <a:t>A maior câmera do mundo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17</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pic>
        <p:nvPicPr>
          <p:cNvPr id="6" name="Imagem 5" descr="Foto em preto e branco de pessoas em cima de uma superfície de madeira&#10;&#10;Descrição gerada automaticamente">
            <a:extLst>
              <a:ext uri="{FF2B5EF4-FFF2-40B4-BE49-F238E27FC236}">
                <a16:creationId xmlns:a16="http://schemas.microsoft.com/office/drawing/2014/main" id="{8687EB46-D2DF-6C5A-EE0B-2F8DD15BC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 y="1796483"/>
            <a:ext cx="5066584" cy="3701679"/>
          </a:xfrm>
          <a:prstGeom prst="rect">
            <a:avLst/>
          </a:prstGeom>
          <a:effectLst>
            <a:outerShdw blurRad="50800" dist="38100" dir="2700000" algn="tl" rotWithShape="0">
              <a:prstClr val="black">
                <a:alpha val="40000"/>
              </a:prstClr>
            </a:outerShdw>
          </a:effectLst>
        </p:spPr>
      </p:pic>
      <p:sp>
        <p:nvSpPr>
          <p:cNvPr id="7" name="CaixaDeTexto 6">
            <a:extLst>
              <a:ext uri="{FF2B5EF4-FFF2-40B4-BE49-F238E27FC236}">
                <a16:creationId xmlns:a16="http://schemas.microsoft.com/office/drawing/2014/main" id="{CA99A69A-AD68-2353-9E06-BF52DC8F4132}"/>
              </a:ext>
            </a:extLst>
          </p:cNvPr>
          <p:cNvSpPr txBox="1"/>
          <p:nvPr/>
        </p:nvSpPr>
        <p:spPr>
          <a:xfrm>
            <a:off x="139952" y="1639445"/>
            <a:ext cx="3910333"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BETTMANN/GETTY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4" name="Espaço Reservado para Conteúdo 2">
            <a:extLst>
              <a:ext uri="{FF2B5EF4-FFF2-40B4-BE49-F238E27FC236}">
                <a16:creationId xmlns:a16="http://schemas.microsoft.com/office/drawing/2014/main" id="{EACF4586-D009-7DDB-02FB-8494DF3254E8}"/>
              </a:ext>
            </a:extLst>
          </p:cNvPr>
          <p:cNvSpPr txBox="1">
            <a:spLocks/>
          </p:cNvSpPr>
          <p:nvPr/>
        </p:nvSpPr>
        <p:spPr>
          <a:xfrm>
            <a:off x="5881256" y="1096110"/>
            <a:ext cx="5701144" cy="5306290"/>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spcAft>
                <a:spcPts val="800"/>
              </a:spcAft>
            </a:pPr>
            <a:r>
              <a:rPr lang="pt-BR" sz="1800" dirty="0">
                <a:latin typeface="Roboto" panose="02000000000000000000" pitchFamily="2" charset="0"/>
                <a:ea typeface="Roboto" panose="02000000000000000000" pitchFamily="2" charset="0"/>
              </a:rPr>
              <a:t>No final do século XIX, uma fotografia de um trem foi encomendada a George Raymond Lawrence (1868-1938). Para captar a imagem, esse fotógrafo estadunidense criou a gigantesca câmera fotográfica Mamute.</a:t>
            </a:r>
          </a:p>
          <a:p>
            <a:pPr indent="457200" algn="just">
              <a:spcAft>
                <a:spcPts val="800"/>
              </a:spcAft>
            </a:pPr>
            <a:r>
              <a:rPr lang="pt-BR" sz="1800" dirty="0">
                <a:latin typeface="Roboto" panose="02000000000000000000" pitchFamily="2" charset="0"/>
                <a:ea typeface="Roboto" panose="02000000000000000000" pitchFamily="2" charset="0"/>
              </a:rPr>
              <a:t>Na época, acreditava-se que a câmera deveria ser proporcional ao tamanho da fotografia. Isso acontecia porque os recursos fotográficos ainda eram limitados. Cada câmera Mamute podia bater somente uma fotografia por vez, já que usava uma placa chamada negativo e processos físico-químicos de revelação. Além disso, eram necessários 15 homens para transportá-la e operá-la no momento de fotografar.</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139952" y="5730899"/>
            <a:ext cx="4002940" cy="565146"/>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Câmera Mamute, em Chicago (Estados Unidos). Fotografia de 1900.</a:t>
            </a:r>
          </a:p>
        </p:txBody>
      </p:sp>
    </p:spTree>
    <p:extLst>
      <p:ext uri="{BB962C8B-B14F-4D97-AF65-F5344CB8AC3E}">
        <p14:creationId xmlns:p14="http://schemas.microsoft.com/office/powerpoint/2010/main" val="49214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Luz e escuridão</a:t>
            </a:r>
            <a:br>
              <a:rPr lang="pt-BR" sz="3600" b="1" dirty="0">
                <a:solidFill>
                  <a:schemeClr val="accent4"/>
                </a:solidFill>
              </a:rPr>
            </a:br>
            <a:r>
              <a:rPr lang="pt-BR" sz="2400" dirty="0">
                <a:solidFill>
                  <a:schemeClr val="accent4"/>
                </a:solidFill>
              </a:rPr>
              <a:t>A maior câmera do mundo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18</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7" name="CaixaDeTexto 6">
            <a:extLst>
              <a:ext uri="{FF2B5EF4-FFF2-40B4-BE49-F238E27FC236}">
                <a16:creationId xmlns:a16="http://schemas.microsoft.com/office/drawing/2014/main" id="{CA99A69A-AD68-2353-9E06-BF52DC8F4132}"/>
              </a:ext>
            </a:extLst>
          </p:cNvPr>
          <p:cNvSpPr txBox="1"/>
          <p:nvPr/>
        </p:nvSpPr>
        <p:spPr>
          <a:xfrm>
            <a:off x="8179433" y="3191032"/>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IP ARCHIVE/GLOW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4" name="Espaço Reservado para Conteúdo 2">
            <a:extLst>
              <a:ext uri="{FF2B5EF4-FFF2-40B4-BE49-F238E27FC236}">
                <a16:creationId xmlns:a16="http://schemas.microsoft.com/office/drawing/2014/main" id="{EACF4586-D009-7DDB-02FB-8494DF3254E8}"/>
              </a:ext>
            </a:extLst>
          </p:cNvPr>
          <p:cNvSpPr txBox="1">
            <a:spLocks/>
          </p:cNvSpPr>
          <p:nvPr/>
        </p:nvSpPr>
        <p:spPr>
          <a:xfrm>
            <a:off x="686206" y="1347199"/>
            <a:ext cx="8702657" cy="2384582"/>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r>
              <a:rPr lang="pt-BR" sz="1800" dirty="0">
                <a:latin typeface="Roboto" panose="02000000000000000000" pitchFamily="2" charset="0"/>
                <a:ea typeface="Roboto" panose="02000000000000000000" pitchFamily="2" charset="0"/>
              </a:rPr>
              <a:t>A fotografia de um trem ficou conhecida, na época, por ter sido apresentada na Exposição Universal de 1900, em Paris (França). Com isso, aquela câmera gigantesca entrou para a história da fotografia e da evolução de seus equipamentos. </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10134600" y="1598175"/>
            <a:ext cx="1879586" cy="1303809"/>
          </a:xfrm>
          <a:prstGeom prst="rect">
            <a:avLst/>
          </a:prstGeom>
          <a:noFill/>
          <a:ln>
            <a:noFill/>
          </a:ln>
          <a:effectLst/>
        </p:spPr>
        <p:txBody>
          <a:bodyPr wrap="square" lIns="0" tIns="36000" rIns="0" bIns="36000">
            <a:spAutoFit/>
          </a:bodyPr>
          <a:lstStyle/>
          <a:p>
            <a:pPr algn="r"/>
            <a:r>
              <a:rPr lang="pt-BR" sz="1600" dirty="0">
                <a:solidFill>
                  <a:srgbClr val="2F2F2E"/>
                </a:solidFill>
                <a:latin typeface="Roboto" panose="02000000000000000000" pitchFamily="2" charset="0"/>
                <a:ea typeface="Roboto" panose="02000000000000000000" pitchFamily="2" charset="0"/>
              </a:rPr>
              <a:t>Trem registrado pela câmera Mamute, em 1900. A fotografia original mede 2,4 m × 1,5 m.</a:t>
            </a:r>
          </a:p>
        </p:txBody>
      </p:sp>
      <p:pic>
        <p:nvPicPr>
          <p:cNvPr id="8" name="Imagem 7" descr="Campo com árvores por trás&#10;&#10;Descrição gerada automaticamente">
            <a:extLst>
              <a:ext uri="{FF2B5EF4-FFF2-40B4-BE49-F238E27FC236}">
                <a16:creationId xmlns:a16="http://schemas.microsoft.com/office/drawing/2014/main" id="{B30EF0C3-CC7B-7E14-7C50-D7E4F176D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9389"/>
            <a:ext cx="12192000" cy="322019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641126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Luz e escuridão</a:t>
            </a:r>
            <a:br>
              <a:rPr lang="pt-BR" sz="3600" b="1" dirty="0">
                <a:solidFill>
                  <a:schemeClr val="accent4"/>
                </a:solidFill>
              </a:rPr>
            </a:br>
            <a:r>
              <a:rPr lang="pt-BR" sz="2400" dirty="0">
                <a:solidFill>
                  <a:schemeClr val="accent4"/>
                </a:solidFill>
              </a:rPr>
              <a:t>Controle da luz e do tempo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19</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7" name="CaixaDeTexto 6">
            <a:extLst>
              <a:ext uri="{FF2B5EF4-FFF2-40B4-BE49-F238E27FC236}">
                <a16:creationId xmlns:a16="http://schemas.microsoft.com/office/drawing/2014/main" id="{CA99A69A-AD68-2353-9E06-BF52DC8F4132}"/>
              </a:ext>
            </a:extLst>
          </p:cNvPr>
          <p:cNvSpPr txBox="1"/>
          <p:nvPr/>
        </p:nvSpPr>
        <p:spPr>
          <a:xfrm rot="16200000">
            <a:off x="9857339" y="4011405"/>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ISTOCK/GETTY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4" name="Espaço Reservado para Conteúdo 2">
            <a:extLst>
              <a:ext uri="{FF2B5EF4-FFF2-40B4-BE49-F238E27FC236}">
                <a16:creationId xmlns:a16="http://schemas.microsoft.com/office/drawing/2014/main" id="{EACF4586-D009-7DDB-02FB-8494DF3254E8}"/>
              </a:ext>
            </a:extLst>
          </p:cNvPr>
          <p:cNvSpPr txBox="1">
            <a:spLocks/>
          </p:cNvSpPr>
          <p:nvPr/>
        </p:nvSpPr>
        <p:spPr>
          <a:xfrm>
            <a:off x="713915" y="1898144"/>
            <a:ext cx="4841757" cy="3788524"/>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r>
              <a:rPr lang="pt-BR" sz="1800" dirty="0">
                <a:latin typeface="Roboto" panose="02000000000000000000" pitchFamily="2" charset="0"/>
                <a:ea typeface="Roboto" panose="02000000000000000000" pitchFamily="2" charset="0"/>
              </a:rPr>
              <a:t>No processo de revelação, não se pode abrir uma câmera com filme em um ambiente de luz natural. Por isso, costuma-se manipular o filme dentro de uma sala em que não entre iluminação externa, dotada apenas de luzes vermelhas porque as materialidades usadas não se alteram sob ela.</a:t>
            </a:r>
          </a:p>
          <a:p>
            <a:pPr indent="457200" algn="just"/>
            <a:r>
              <a:rPr lang="pt-BR" sz="1800" dirty="0">
                <a:latin typeface="Roboto" panose="02000000000000000000" pitchFamily="2" charset="0"/>
                <a:ea typeface="Roboto" panose="02000000000000000000" pitchFamily="2" charset="0"/>
              </a:rPr>
              <a:t>Outra preocupação no processo físico-químico são os produtos usados para revelar e fixar as fotografias, bem como os equipamentos para, por exemplo, ampliá-las e definir o enquadramento desejado. </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8783782" y="5622444"/>
            <a:ext cx="2967168" cy="811367"/>
          </a:xfrm>
          <a:prstGeom prst="rect">
            <a:avLst/>
          </a:prstGeom>
          <a:noFill/>
          <a:ln>
            <a:noFill/>
          </a:ln>
          <a:effectLst/>
        </p:spPr>
        <p:txBody>
          <a:bodyPr wrap="square" lIns="0" tIns="36000" rIns="0" bIns="36000">
            <a:spAutoFit/>
          </a:bodyPr>
          <a:lstStyle/>
          <a:p>
            <a:pPr algn="r"/>
            <a:r>
              <a:rPr lang="pt-BR" sz="1600" dirty="0">
                <a:solidFill>
                  <a:srgbClr val="2F2F2E"/>
                </a:solidFill>
                <a:latin typeface="Roboto" panose="02000000000000000000" pitchFamily="2" charset="0"/>
                <a:ea typeface="Roboto" panose="02000000000000000000" pitchFamily="2" charset="0"/>
              </a:rPr>
              <a:t>Revelação de fotografia em laboratório com equipamento</a:t>
            </a:r>
          </a:p>
          <a:p>
            <a:pPr algn="r"/>
            <a:r>
              <a:rPr lang="pt-BR" sz="1600" dirty="0">
                <a:solidFill>
                  <a:srgbClr val="2F2F2E"/>
                </a:solidFill>
                <a:latin typeface="Roboto" panose="02000000000000000000" pitchFamily="2" charset="0"/>
                <a:ea typeface="Roboto" panose="02000000000000000000" pitchFamily="2" charset="0"/>
              </a:rPr>
              <a:t> e luz apropriados.</a:t>
            </a:r>
          </a:p>
        </p:txBody>
      </p:sp>
      <p:pic>
        <p:nvPicPr>
          <p:cNvPr id="6" name="Imagem 5" descr="Texto&#10;&#10;Descrição gerada automaticamente">
            <a:extLst>
              <a:ext uri="{FF2B5EF4-FFF2-40B4-BE49-F238E27FC236}">
                <a16:creationId xmlns:a16="http://schemas.microsoft.com/office/drawing/2014/main" id="{4885EFF7-1A2D-1992-B697-52060EEB4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446" y="2058094"/>
            <a:ext cx="5937504" cy="346862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7652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Rodapé 3">
            <a:extLst>
              <a:ext uri="{FF2B5EF4-FFF2-40B4-BE49-F238E27FC236}">
                <a16:creationId xmlns:a16="http://schemas.microsoft.com/office/drawing/2014/main" id="{77D9E7C4-0EFA-6322-9C6F-3E59F8F51F20}"/>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rgbClr val="E69500"/>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fld id="{1F646F3F-274D-499B-ABBE-824EB4ABDC3D}" type="slidenum">
              <a:rPr lang="en-US" sz="1100" smtClean="0">
                <a:latin typeface="Roboto" panose="02000000000000000000" pitchFamily="2" charset="0"/>
                <a:ea typeface="Roboto" panose="02000000000000000000" pitchFamily="2" charset="0"/>
              </a:rPr>
              <a:pPr/>
              <a:t>2</a:t>
            </a:fld>
            <a:endParaRPr lang="en-US" sz="1100" dirty="0">
              <a:latin typeface="Roboto" panose="02000000000000000000" pitchFamily="2" charset="0"/>
              <a:ea typeface="Roboto" panose="02000000000000000000" pitchFamily="2" charset="0"/>
            </a:endParaRPr>
          </a:p>
        </p:txBody>
      </p:sp>
      <p:sp>
        <p:nvSpPr>
          <p:cNvPr id="6" name="Título 1">
            <a:extLst>
              <a:ext uri="{FF2B5EF4-FFF2-40B4-BE49-F238E27FC236}">
                <a16:creationId xmlns:a16="http://schemas.microsoft.com/office/drawing/2014/main" id="{3BE7BDEE-9FE1-59D1-F4F3-0C130D0F90A6}"/>
              </a:ext>
            </a:extLst>
          </p:cNvPr>
          <p:cNvSpPr>
            <a:spLocks noGrp="1"/>
          </p:cNvSpPr>
          <p:nvPr>
            <p:ph type="title"/>
          </p:nvPr>
        </p:nvSpPr>
        <p:spPr>
          <a:xfrm>
            <a:off x="765050" y="0"/>
            <a:ext cx="7339858" cy="1492132"/>
          </a:xfrm>
        </p:spPr>
        <p:txBody>
          <a:bodyPr>
            <a:normAutofit/>
          </a:bodyPr>
          <a:lstStyle/>
          <a:p>
            <a:r>
              <a:rPr lang="pt-BR" sz="3600" dirty="0">
                <a:solidFill>
                  <a:srgbClr val="E69500"/>
                </a:solidFill>
              </a:rPr>
              <a:t>UNIDADE 2</a:t>
            </a:r>
          </a:p>
        </p:txBody>
      </p:sp>
      <p:graphicFrame>
        <p:nvGraphicFramePr>
          <p:cNvPr id="8" name="Espaço Reservado para Conteúdo 2">
            <a:extLst>
              <a:ext uri="{FF2B5EF4-FFF2-40B4-BE49-F238E27FC236}">
                <a16:creationId xmlns:a16="http://schemas.microsoft.com/office/drawing/2014/main" id="{EBA8A9FC-BC54-2A9D-72A4-D35CD55474A4}"/>
              </a:ext>
            </a:extLst>
          </p:cNvPr>
          <p:cNvGraphicFramePr>
            <a:graphicFrameLocks noGrp="1"/>
          </p:cNvGraphicFramePr>
          <p:nvPr>
            <p:ph idx="1"/>
            <p:extLst>
              <p:ext uri="{D42A27DB-BD31-4B8C-83A1-F6EECF244321}">
                <p14:modId xmlns:p14="http://schemas.microsoft.com/office/powerpoint/2010/main" val="1981940345"/>
              </p:ext>
            </p:extLst>
          </p:nvPr>
        </p:nvGraphicFramePr>
        <p:xfrm>
          <a:off x="765050" y="1593274"/>
          <a:ext cx="4818332" cy="3671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Espaço Reservado para Conteúdo 2">
            <a:extLst>
              <a:ext uri="{FF2B5EF4-FFF2-40B4-BE49-F238E27FC236}">
                <a16:creationId xmlns:a16="http://schemas.microsoft.com/office/drawing/2014/main" id="{E7CB5087-050D-B15F-CBCA-503D23D278E5}"/>
              </a:ext>
            </a:extLst>
          </p:cNvPr>
          <p:cNvGraphicFramePr>
            <a:graphicFrameLocks/>
          </p:cNvGraphicFramePr>
          <p:nvPr>
            <p:extLst>
              <p:ext uri="{D42A27DB-BD31-4B8C-83A1-F6EECF244321}">
                <p14:modId xmlns:p14="http://schemas.microsoft.com/office/powerpoint/2010/main" val="1508288571"/>
              </p:ext>
            </p:extLst>
          </p:nvPr>
        </p:nvGraphicFramePr>
        <p:xfrm>
          <a:off x="6175250" y="1593273"/>
          <a:ext cx="5251700" cy="432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814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m 7" descr="Foto em preto e branco&#10;&#10;Descrição gerada automaticamente">
            <a:extLst>
              <a:ext uri="{FF2B5EF4-FFF2-40B4-BE49-F238E27FC236}">
                <a16:creationId xmlns:a16="http://schemas.microsoft.com/office/drawing/2014/main" id="{F026DCBA-ACEC-D891-D690-5E77C5003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3393" y="639702"/>
            <a:ext cx="4789007" cy="3277069"/>
          </a:xfrm>
          <a:prstGeom prst="rect">
            <a:avLst/>
          </a:prstGeom>
          <a:effectLst>
            <a:outerShdw blurRad="50800" dist="38100" dir="8100000" algn="tr" rotWithShape="0">
              <a:prstClr val="black">
                <a:alpha val="40000"/>
              </a:prstClr>
            </a:outerShdw>
          </a:effectLst>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Luz e escuridão</a:t>
            </a:r>
            <a:br>
              <a:rPr lang="pt-BR" sz="3600" b="1" dirty="0">
                <a:solidFill>
                  <a:schemeClr val="accent4"/>
                </a:solidFill>
              </a:rPr>
            </a:br>
            <a:r>
              <a:rPr lang="pt-BR" sz="2400" dirty="0">
                <a:solidFill>
                  <a:schemeClr val="accent4"/>
                </a:solidFill>
              </a:rPr>
              <a:t>Olhando por dentro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20</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7" name="CaixaDeTexto 6">
            <a:extLst>
              <a:ext uri="{FF2B5EF4-FFF2-40B4-BE49-F238E27FC236}">
                <a16:creationId xmlns:a16="http://schemas.microsoft.com/office/drawing/2014/main" id="{CA99A69A-AD68-2353-9E06-BF52DC8F4132}"/>
              </a:ext>
            </a:extLst>
          </p:cNvPr>
          <p:cNvSpPr txBox="1"/>
          <p:nvPr/>
        </p:nvSpPr>
        <p:spPr>
          <a:xfrm rot="16200000">
            <a:off x="4739114" y="2553563"/>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EMIDIO CONTENTE</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4" name="Espaço Reservado para Conteúdo 2">
            <a:extLst>
              <a:ext uri="{FF2B5EF4-FFF2-40B4-BE49-F238E27FC236}">
                <a16:creationId xmlns:a16="http://schemas.microsoft.com/office/drawing/2014/main" id="{EACF4586-D009-7DDB-02FB-8494DF3254E8}"/>
              </a:ext>
            </a:extLst>
          </p:cNvPr>
          <p:cNvSpPr txBox="1">
            <a:spLocks/>
          </p:cNvSpPr>
          <p:nvPr/>
        </p:nvSpPr>
        <p:spPr>
          <a:xfrm>
            <a:off x="824107" y="1529819"/>
            <a:ext cx="5051799" cy="2824726"/>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r>
              <a:rPr lang="pt-BR" sz="1800" dirty="0">
                <a:latin typeface="Roboto" panose="02000000000000000000" pitchFamily="2" charset="0"/>
                <a:ea typeface="Roboto" panose="02000000000000000000" pitchFamily="2" charset="0"/>
              </a:rPr>
              <a:t>Emídio Contente é um artista paraense que produz em várias linguagens visuais. </a:t>
            </a:r>
          </a:p>
          <a:p>
            <a:pPr indent="457200" algn="just"/>
            <a:r>
              <a:rPr lang="pt-BR" sz="1800" dirty="0">
                <a:latin typeface="Roboto" panose="02000000000000000000" pitchFamily="2" charset="0"/>
                <a:ea typeface="Roboto" panose="02000000000000000000" pitchFamily="2" charset="0"/>
              </a:rPr>
              <a:t>Emídio conta que usou </a:t>
            </a:r>
            <a:r>
              <a:rPr lang="pt-BR" sz="1800" b="1" dirty="0" err="1">
                <a:latin typeface="Roboto" panose="02000000000000000000" pitchFamily="2" charset="0"/>
                <a:ea typeface="Roboto" panose="02000000000000000000" pitchFamily="2" charset="0"/>
              </a:rPr>
              <a:t>cobogós</a:t>
            </a:r>
            <a:r>
              <a:rPr lang="pt-BR" sz="1800" dirty="0">
                <a:latin typeface="Roboto" panose="02000000000000000000" pitchFamily="2" charset="0"/>
                <a:ea typeface="Roboto" panose="02000000000000000000" pitchFamily="2" charset="0"/>
              </a:rPr>
              <a:t> para construir câmeras </a:t>
            </a:r>
            <a:r>
              <a:rPr lang="pt-BR" sz="1800" b="1" i="1" dirty="0" err="1">
                <a:latin typeface="Roboto" panose="02000000000000000000" pitchFamily="2" charset="0"/>
                <a:ea typeface="Roboto" panose="02000000000000000000" pitchFamily="2" charset="0"/>
              </a:rPr>
              <a:t>pinhole</a:t>
            </a:r>
            <a:r>
              <a:rPr lang="pt-BR" sz="1800" dirty="0">
                <a:latin typeface="Roboto" panose="02000000000000000000" pitchFamily="2" charset="0"/>
                <a:ea typeface="Roboto" panose="02000000000000000000" pitchFamily="2" charset="0"/>
              </a:rPr>
              <a:t> especialmente para a série da qual faz parte a imagem representada nesta página. Ele também mistura técnicas antigas, como a </a:t>
            </a:r>
            <a:r>
              <a:rPr lang="pt-BR" sz="1800" i="1" dirty="0" err="1">
                <a:latin typeface="Roboto" panose="02000000000000000000" pitchFamily="2" charset="0"/>
                <a:ea typeface="Roboto" panose="02000000000000000000" pitchFamily="2" charset="0"/>
              </a:rPr>
              <a:t>pinhole</a:t>
            </a:r>
            <a:r>
              <a:rPr lang="pt-BR" sz="1800" dirty="0">
                <a:latin typeface="Roboto" panose="02000000000000000000" pitchFamily="2" charset="0"/>
                <a:ea typeface="Roboto" panose="02000000000000000000" pitchFamily="2" charset="0"/>
              </a:rPr>
              <a:t>, com tecnologias digitais.</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6728450" y="3960622"/>
            <a:ext cx="4789006" cy="318924"/>
          </a:xfrm>
          <a:prstGeom prst="rect">
            <a:avLst/>
          </a:prstGeom>
          <a:noFill/>
          <a:ln>
            <a:noFill/>
          </a:ln>
          <a:effectLst/>
        </p:spPr>
        <p:txBody>
          <a:bodyPr wrap="square" lIns="0" tIns="36000" rIns="0" bIns="36000">
            <a:spAutoFit/>
          </a:bodyPr>
          <a:lstStyle/>
          <a:p>
            <a:pPr algn="r"/>
            <a:r>
              <a:rPr lang="pt-BR" sz="1600" b="1" dirty="0">
                <a:solidFill>
                  <a:srgbClr val="2F2F2E"/>
                </a:solidFill>
                <a:latin typeface="Roboto" panose="02000000000000000000" pitchFamily="2" charset="0"/>
                <a:ea typeface="Roboto" panose="02000000000000000000" pitchFamily="2" charset="0"/>
              </a:rPr>
              <a:t>Anjo</a:t>
            </a:r>
            <a:r>
              <a:rPr lang="pt-BR" sz="1600" dirty="0">
                <a:solidFill>
                  <a:srgbClr val="2F2F2E"/>
                </a:solidFill>
                <a:latin typeface="Roboto" panose="02000000000000000000" pitchFamily="2" charset="0"/>
                <a:ea typeface="Roboto" panose="02000000000000000000" pitchFamily="2" charset="0"/>
              </a:rPr>
              <a:t> (2012), da série </a:t>
            </a:r>
            <a:r>
              <a:rPr lang="pt-BR" sz="1600" dirty="0" err="1">
                <a:solidFill>
                  <a:srgbClr val="2F2F2E"/>
                </a:solidFill>
                <a:latin typeface="Roboto" panose="02000000000000000000" pitchFamily="2" charset="0"/>
                <a:ea typeface="Roboto" panose="02000000000000000000" pitchFamily="2" charset="0"/>
              </a:rPr>
              <a:t>Cobogó</a:t>
            </a:r>
            <a:r>
              <a:rPr lang="pt-BR" sz="1600" dirty="0">
                <a:solidFill>
                  <a:srgbClr val="2F2F2E"/>
                </a:solidFill>
                <a:latin typeface="Roboto" panose="02000000000000000000" pitchFamily="2" charset="0"/>
                <a:ea typeface="Roboto" panose="02000000000000000000" pitchFamily="2" charset="0"/>
              </a:rPr>
              <a:t>, de Emídio Contente.</a:t>
            </a:r>
          </a:p>
        </p:txBody>
      </p:sp>
      <p:sp>
        <p:nvSpPr>
          <p:cNvPr id="9" name="Espaço Reservado para Conteúdo 2">
            <a:extLst>
              <a:ext uri="{FF2B5EF4-FFF2-40B4-BE49-F238E27FC236}">
                <a16:creationId xmlns:a16="http://schemas.microsoft.com/office/drawing/2014/main" id="{3158BBBA-3C5D-1E34-F5F8-DE519F9BAD0E}"/>
              </a:ext>
            </a:extLst>
          </p:cNvPr>
          <p:cNvSpPr txBox="1">
            <a:spLocks/>
          </p:cNvSpPr>
          <p:nvPr/>
        </p:nvSpPr>
        <p:spPr>
          <a:xfrm>
            <a:off x="894024" y="4570285"/>
            <a:ext cx="4981882" cy="1442587"/>
          </a:xfrm>
          <a:prstGeom prst="rect">
            <a:avLst/>
          </a:prstGeom>
          <a:ln>
            <a:solidFill>
              <a:schemeClr val="accent4"/>
            </a:solidFill>
          </a:ln>
        </p:spPr>
        <p:txBody>
          <a:bodyPr vert="horz" lIns="91440" tIns="45720" rIns="91440" bIns="45720" rtlCol="0" anchor="ctr">
            <a:normAutofit lnSpcReduction="1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lnSpc>
                <a:spcPct val="130000"/>
              </a:lnSpc>
            </a:pPr>
            <a:r>
              <a:rPr lang="pt-BR" sz="1800" b="1" dirty="0" err="1">
                <a:latin typeface="Roboto" panose="02000000000000000000" pitchFamily="2" charset="0"/>
                <a:ea typeface="Roboto" panose="02000000000000000000" pitchFamily="2" charset="0"/>
              </a:rPr>
              <a:t>Cobogós</a:t>
            </a:r>
            <a:r>
              <a:rPr lang="pt-BR" sz="1800" dirty="0">
                <a:latin typeface="Roboto" panose="02000000000000000000" pitchFamily="2" charset="0"/>
                <a:ea typeface="Roboto" panose="02000000000000000000" pitchFamily="2" charset="0"/>
              </a:rPr>
              <a:t> são tijolos vazados, feitos de barro, cerâmica esmaltada ou cimento, usados em paredes e muros, possibilitando ventilação e aumento de luminosidade.</a:t>
            </a:r>
          </a:p>
        </p:txBody>
      </p:sp>
      <p:sp>
        <p:nvSpPr>
          <p:cNvPr id="10" name="Espaço Reservado para Conteúdo 2">
            <a:extLst>
              <a:ext uri="{FF2B5EF4-FFF2-40B4-BE49-F238E27FC236}">
                <a16:creationId xmlns:a16="http://schemas.microsoft.com/office/drawing/2014/main" id="{1C685F3D-BA68-47D0-82F9-A7741E5BB424}"/>
              </a:ext>
            </a:extLst>
          </p:cNvPr>
          <p:cNvSpPr txBox="1">
            <a:spLocks/>
          </p:cNvSpPr>
          <p:nvPr/>
        </p:nvSpPr>
        <p:spPr>
          <a:xfrm>
            <a:off x="6788196" y="4615791"/>
            <a:ext cx="4669514" cy="1442586"/>
          </a:xfrm>
          <a:prstGeom prst="rect">
            <a:avLst/>
          </a:prstGeom>
          <a:ln>
            <a:solidFill>
              <a:schemeClr val="accent4"/>
            </a:solidFill>
          </a:ln>
        </p:spPr>
        <p:txBody>
          <a:bodyPr vert="horz" lIns="91440" tIns="45720" rIns="91440" bIns="45720" rtlCol="0" anchor="ctr">
            <a:normAutofit lnSpcReduction="1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lnSpc>
                <a:spcPct val="130000"/>
              </a:lnSpc>
            </a:pPr>
            <a:r>
              <a:rPr lang="pt-BR" sz="1800" b="1" i="1" dirty="0" err="1">
                <a:latin typeface="Roboto" panose="02000000000000000000" pitchFamily="2" charset="0"/>
                <a:ea typeface="Roboto" panose="02000000000000000000" pitchFamily="2" charset="0"/>
              </a:rPr>
              <a:t>Pinhole</a:t>
            </a:r>
            <a:r>
              <a:rPr lang="pt-BR" sz="1800" dirty="0">
                <a:latin typeface="Roboto" panose="02000000000000000000" pitchFamily="2" charset="0"/>
                <a:ea typeface="Roboto" panose="02000000000000000000" pitchFamily="2" charset="0"/>
              </a:rPr>
              <a:t> é uma câmera fotográfica vedada, dotada de um pequeno orifício e, em seu interior, há um material sensível para registrar a imagem captada.</a:t>
            </a:r>
          </a:p>
        </p:txBody>
      </p:sp>
    </p:spTree>
    <p:extLst>
      <p:ext uri="{BB962C8B-B14F-4D97-AF65-F5344CB8AC3E}">
        <p14:creationId xmlns:p14="http://schemas.microsoft.com/office/powerpoint/2010/main" val="156762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Artes visuais</a:t>
            </a:r>
            <a:br>
              <a:rPr lang="pt-BR" sz="3600" b="1" dirty="0">
                <a:solidFill>
                  <a:schemeClr val="accent4"/>
                </a:solidFill>
              </a:rPr>
            </a:br>
            <a:r>
              <a:rPr lang="pt-BR" sz="2400" dirty="0">
                <a:solidFill>
                  <a:schemeClr val="accent4"/>
                </a:solidFill>
              </a:rPr>
              <a:t>Em busca do enquadramento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21</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7" name="CaixaDeTexto 6">
            <a:extLst>
              <a:ext uri="{FF2B5EF4-FFF2-40B4-BE49-F238E27FC236}">
                <a16:creationId xmlns:a16="http://schemas.microsoft.com/office/drawing/2014/main" id="{CA99A69A-AD68-2353-9E06-BF52DC8F4132}"/>
              </a:ext>
            </a:extLst>
          </p:cNvPr>
          <p:cNvSpPr txBox="1"/>
          <p:nvPr/>
        </p:nvSpPr>
        <p:spPr>
          <a:xfrm rot="16200000">
            <a:off x="-924182" y="4688418"/>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RITA DEMARCHI</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4" name="Espaço Reservado para Conteúdo 2">
            <a:extLst>
              <a:ext uri="{FF2B5EF4-FFF2-40B4-BE49-F238E27FC236}">
                <a16:creationId xmlns:a16="http://schemas.microsoft.com/office/drawing/2014/main" id="{EACF4586-D009-7DDB-02FB-8494DF3254E8}"/>
              </a:ext>
            </a:extLst>
          </p:cNvPr>
          <p:cNvSpPr txBox="1">
            <a:spLocks/>
          </p:cNvSpPr>
          <p:nvPr/>
        </p:nvSpPr>
        <p:spPr>
          <a:xfrm>
            <a:off x="824107" y="1280884"/>
            <a:ext cx="10758293" cy="1615163"/>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r>
              <a:rPr lang="pt-BR" sz="1800" dirty="0">
                <a:latin typeface="Roboto" panose="02000000000000000000" pitchFamily="2" charset="0"/>
                <a:ea typeface="Roboto" panose="02000000000000000000" pitchFamily="2" charset="0"/>
              </a:rPr>
              <a:t>A fotógrafa e pesquisadora de imagens Rita Demarchi (1969-) estava em Arcos, em Portugal, quando registrou suas impressões por meio da fotografia, criando a série Arcos (2015).</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4383235" y="3447693"/>
            <a:ext cx="1141844" cy="1057588"/>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Imagem 1: plano geral da praça da cidade.</a:t>
            </a:r>
          </a:p>
        </p:txBody>
      </p:sp>
      <p:pic>
        <p:nvPicPr>
          <p:cNvPr id="6" name="Imagem 5" descr="Areia da praia&#10;&#10;Descrição gerada automaticamente">
            <a:extLst>
              <a:ext uri="{FF2B5EF4-FFF2-40B4-BE49-F238E27FC236}">
                <a16:creationId xmlns:a16="http://schemas.microsoft.com/office/drawing/2014/main" id="{95DA4670-5497-1202-36E4-CA0DBB14A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458" y="2775505"/>
            <a:ext cx="3118713" cy="2539193"/>
          </a:xfrm>
          <a:prstGeom prst="rect">
            <a:avLst/>
          </a:prstGeom>
          <a:effectLst>
            <a:outerShdw blurRad="50800" dist="38100" dir="2700000" algn="tl" rotWithShape="0">
              <a:prstClr val="black">
                <a:alpha val="40000"/>
              </a:prstClr>
            </a:outerShdw>
          </a:effectLst>
        </p:spPr>
      </p:pic>
      <p:sp>
        <p:nvSpPr>
          <p:cNvPr id="15" name="Espaço Reservado para Conteúdo 2">
            <a:extLst>
              <a:ext uri="{FF2B5EF4-FFF2-40B4-BE49-F238E27FC236}">
                <a16:creationId xmlns:a16="http://schemas.microsoft.com/office/drawing/2014/main" id="{5C05B984-625A-2F94-367A-E42B7E1D7BB4}"/>
              </a:ext>
            </a:extLst>
          </p:cNvPr>
          <p:cNvSpPr txBox="1">
            <a:spLocks/>
          </p:cNvSpPr>
          <p:nvPr/>
        </p:nvSpPr>
        <p:spPr>
          <a:xfrm>
            <a:off x="894023" y="2715162"/>
            <a:ext cx="5201977" cy="3660227"/>
          </a:xfrm>
          <a:prstGeom prst="rect">
            <a:avLst/>
          </a:prstGeom>
          <a:ln>
            <a:solidFill>
              <a:schemeClr val="accent4"/>
            </a:solidFill>
          </a:ln>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endParaRPr lang="pt-BR" sz="1800" dirty="0">
              <a:latin typeface="Roboto" panose="02000000000000000000" pitchFamily="2" charset="0"/>
              <a:ea typeface="Roboto" panose="02000000000000000000" pitchFamily="2" charset="0"/>
              <a:cs typeface="Roboto" panose="02000000000000000000" pitchFamily="2" charset="0"/>
            </a:endParaRPr>
          </a:p>
        </p:txBody>
      </p:sp>
      <p:sp>
        <p:nvSpPr>
          <p:cNvPr id="18" name="CaixaDeTexto 17">
            <a:extLst>
              <a:ext uri="{FF2B5EF4-FFF2-40B4-BE49-F238E27FC236}">
                <a16:creationId xmlns:a16="http://schemas.microsoft.com/office/drawing/2014/main" id="{F765CB9B-0AD1-24F5-0336-50EA5735E16C}"/>
              </a:ext>
            </a:extLst>
          </p:cNvPr>
          <p:cNvSpPr txBox="1"/>
          <p:nvPr/>
        </p:nvSpPr>
        <p:spPr>
          <a:xfrm>
            <a:off x="1107653" y="5036605"/>
            <a:ext cx="4867116" cy="1616877"/>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1.</a:t>
            </a:r>
            <a:r>
              <a:rPr lang="pt-BR" dirty="0"/>
              <a:t> Inicialmente, Rita fez uma fotografia em plano geral. Esse enquadramento registra o local e o principal elemento da imagem.</a:t>
            </a:r>
          </a:p>
        </p:txBody>
      </p:sp>
      <p:sp>
        <p:nvSpPr>
          <p:cNvPr id="20" name="Espaço Reservado para Conteúdo 2">
            <a:extLst>
              <a:ext uri="{FF2B5EF4-FFF2-40B4-BE49-F238E27FC236}">
                <a16:creationId xmlns:a16="http://schemas.microsoft.com/office/drawing/2014/main" id="{7005680E-111B-5CD9-959F-571B3C6A18AF}"/>
              </a:ext>
            </a:extLst>
          </p:cNvPr>
          <p:cNvSpPr txBox="1">
            <a:spLocks/>
          </p:cNvSpPr>
          <p:nvPr/>
        </p:nvSpPr>
        <p:spPr>
          <a:xfrm>
            <a:off x="6380423" y="2715162"/>
            <a:ext cx="5201977" cy="3660227"/>
          </a:xfrm>
          <a:prstGeom prst="rect">
            <a:avLst/>
          </a:prstGeom>
          <a:ln>
            <a:solidFill>
              <a:schemeClr val="accent4"/>
            </a:solidFill>
          </a:ln>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endParaRPr lang="pt-BR" sz="1800" dirty="0">
              <a:latin typeface="Roboto" panose="02000000000000000000" pitchFamily="2" charset="0"/>
              <a:ea typeface="Roboto" panose="02000000000000000000" pitchFamily="2" charset="0"/>
              <a:cs typeface="Roboto" panose="02000000000000000000" pitchFamily="2" charset="0"/>
            </a:endParaRPr>
          </a:p>
        </p:txBody>
      </p:sp>
      <p:pic>
        <p:nvPicPr>
          <p:cNvPr id="22" name="Imagem 21" descr="Casa na beira da rua&#10;&#10;Descrição gerada automaticamente">
            <a:extLst>
              <a:ext uri="{FF2B5EF4-FFF2-40B4-BE49-F238E27FC236}">
                <a16:creationId xmlns:a16="http://schemas.microsoft.com/office/drawing/2014/main" id="{352D28FF-3D24-CE7D-7836-322D936FF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281" y="2775505"/>
            <a:ext cx="3280319" cy="2539193"/>
          </a:xfrm>
          <a:prstGeom prst="rect">
            <a:avLst/>
          </a:prstGeom>
          <a:effectLst>
            <a:outerShdw blurRad="50800" dist="38100" dir="2700000" algn="tl" rotWithShape="0">
              <a:prstClr val="black">
                <a:alpha val="40000"/>
              </a:prstClr>
            </a:outerShdw>
          </a:effectLst>
        </p:spPr>
      </p:pic>
      <p:sp>
        <p:nvSpPr>
          <p:cNvPr id="23" name="CaixaDeTexto 22">
            <a:extLst>
              <a:ext uri="{FF2B5EF4-FFF2-40B4-BE49-F238E27FC236}">
                <a16:creationId xmlns:a16="http://schemas.microsoft.com/office/drawing/2014/main" id="{4E349985-D863-6C59-C6A9-48ED2378806F}"/>
              </a:ext>
            </a:extLst>
          </p:cNvPr>
          <p:cNvSpPr txBox="1"/>
          <p:nvPr/>
        </p:nvSpPr>
        <p:spPr>
          <a:xfrm rot="16200000">
            <a:off x="4578446" y="4714192"/>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RITA DEMARCHI</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24" name="CaixaDeTexto 23">
            <a:extLst>
              <a:ext uri="{FF2B5EF4-FFF2-40B4-BE49-F238E27FC236}">
                <a16:creationId xmlns:a16="http://schemas.microsoft.com/office/drawing/2014/main" id="{798A40A7-A8C4-A2F4-ECD0-258E62DB0901}"/>
              </a:ext>
            </a:extLst>
          </p:cNvPr>
          <p:cNvSpPr txBox="1"/>
          <p:nvPr/>
        </p:nvSpPr>
        <p:spPr>
          <a:xfrm>
            <a:off x="10060377" y="3366023"/>
            <a:ext cx="1141844" cy="1796252"/>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Imagem 2: plano geral e ângulo de visão frontal da casa que foi objeto de estudo.</a:t>
            </a:r>
          </a:p>
        </p:txBody>
      </p:sp>
      <p:sp>
        <p:nvSpPr>
          <p:cNvPr id="25" name="CaixaDeTexto 24">
            <a:extLst>
              <a:ext uri="{FF2B5EF4-FFF2-40B4-BE49-F238E27FC236}">
                <a16:creationId xmlns:a16="http://schemas.microsoft.com/office/drawing/2014/main" id="{7E776BB8-062F-FE14-4D2A-37BFDA990C13}"/>
              </a:ext>
            </a:extLst>
          </p:cNvPr>
          <p:cNvSpPr txBox="1"/>
          <p:nvPr/>
        </p:nvSpPr>
        <p:spPr>
          <a:xfrm>
            <a:off x="6487169" y="5054136"/>
            <a:ext cx="4867116" cy="1616877"/>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2.</a:t>
            </a:r>
            <a:r>
              <a:rPr lang="pt-BR" dirty="0"/>
              <a:t> Depois, a fotógrafa escolheu uma casa e a registrou em plano geral, buscando um enquadramento que a evidenciasse.</a:t>
            </a:r>
          </a:p>
        </p:txBody>
      </p:sp>
    </p:spTree>
    <p:extLst>
      <p:ext uri="{BB962C8B-B14F-4D97-AF65-F5344CB8AC3E}">
        <p14:creationId xmlns:p14="http://schemas.microsoft.com/office/powerpoint/2010/main" val="337349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Artes visuais</a:t>
            </a:r>
            <a:br>
              <a:rPr lang="pt-BR" sz="3600" b="1" dirty="0">
                <a:solidFill>
                  <a:schemeClr val="accent4"/>
                </a:solidFill>
              </a:rPr>
            </a:br>
            <a:r>
              <a:rPr lang="pt-BR" sz="2400" dirty="0">
                <a:solidFill>
                  <a:schemeClr val="accent4"/>
                </a:solidFill>
              </a:rPr>
              <a:t>Em busca do enquadramento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22</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7" name="CaixaDeTexto 6">
            <a:extLst>
              <a:ext uri="{FF2B5EF4-FFF2-40B4-BE49-F238E27FC236}">
                <a16:creationId xmlns:a16="http://schemas.microsoft.com/office/drawing/2014/main" id="{CA99A69A-AD68-2353-9E06-BF52DC8F4132}"/>
              </a:ext>
            </a:extLst>
          </p:cNvPr>
          <p:cNvSpPr txBox="1"/>
          <p:nvPr/>
        </p:nvSpPr>
        <p:spPr>
          <a:xfrm rot="16200000">
            <a:off x="-909083" y="3677171"/>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RITA DEMARCHI</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4606103" y="2492174"/>
            <a:ext cx="1212806" cy="1303809"/>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defRPr>
            </a:lvl1pPr>
          </a:lstStyle>
          <a:p>
            <a:r>
              <a:rPr lang="pt-BR" dirty="0"/>
              <a:t>Imagem 3: a mesma casa, registrada em plano médio.</a:t>
            </a:r>
          </a:p>
        </p:txBody>
      </p:sp>
      <p:sp>
        <p:nvSpPr>
          <p:cNvPr id="15" name="Espaço Reservado para Conteúdo 2">
            <a:extLst>
              <a:ext uri="{FF2B5EF4-FFF2-40B4-BE49-F238E27FC236}">
                <a16:creationId xmlns:a16="http://schemas.microsoft.com/office/drawing/2014/main" id="{5C05B984-625A-2F94-367A-E42B7E1D7BB4}"/>
              </a:ext>
            </a:extLst>
          </p:cNvPr>
          <p:cNvSpPr txBox="1">
            <a:spLocks/>
          </p:cNvSpPr>
          <p:nvPr/>
        </p:nvSpPr>
        <p:spPr>
          <a:xfrm>
            <a:off x="894024" y="1675208"/>
            <a:ext cx="5197854" cy="4700181"/>
          </a:xfrm>
          <a:prstGeom prst="rect">
            <a:avLst/>
          </a:prstGeom>
          <a:ln>
            <a:solidFill>
              <a:schemeClr val="accent4"/>
            </a:solidFill>
          </a:ln>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endParaRPr lang="pt-BR" sz="1800" dirty="0">
              <a:latin typeface="Roboto" panose="02000000000000000000" pitchFamily="2" charset="0"/>
              <a:ea typeface="Roboto" panose="02000000000000000000" pitchFamily="2" charset="0"/>
              <a:cs typeface="Roboto" panose="02000000000000000000" pitchFamily="2" charset="0"/>
            </a:endParaRPr>
          </a:p>
        </p:txBody>
      </p:sp>
      <p:sp>
        <p:nvSpPr>
          <p:cNvPr id="18" name="CaixaDeTexto 17">
            <a:extLst>
              <a:ext uri="{FF2B5EF4-FFF2-40B4-BE49-F238E27FC236}">
                <a16:creationId xmlns:a16="http://schemas.microsoft.com/office/drawing/2014/main" id="{F765CB9B-0AD1-24F5-0336-50EA5735E16C}"/>
              </a:ext>
            </a:extLst>
          </p:cNvPr>
          <p:cNvSpPr txBox="1"/>
          <p:nvPr/>
        </p:nvSpPr>
        <p:spPr>
          <a:xfrm>
            <a:off x="1107639" y="4561048"/>
            <a:ext cx="4867116" cy="1616877"/>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3.</a:t>
            </a:r>
            <a:r>
              <a:rPr lang="pt-BR" dirty="0"/>
              <a:t> Em seguida, Rita decidiu fazer uma fotografia em plano médio, aproximando um pouco mais o seu olhar da fachada da casa e, com isso, tentando captar alguns detalhes nesse enquadramento.</a:t>
            </a:r>
          </a:p>
        </p:txBody>
      </p:sp>
      <p:sp>
        <p:nvSpPr>
          <p:cNvPr id="20" name="Espaço Reservado para Conteúdo 2">
            <a:extLst>
              <a:ext uri="{FF2B5EF4-FFF2-40B4-BE49-F238E27FC236}">
                <a16:creationId xmlns:a16="http://schemas.microsoft.com/office/drawing/2014/main" id="{7005680E-111B-5CD9-959F-571B3C6A18AF}"/>
              </a:ext>
            </a:extLst>
          </p:cNvPr>
          <p:cNvSpPr txBox="1">
            <a:spLocks/>
          </p:cNvSpPr>
          <p:nvPr/>
        </p:nvSpPr>
        <p:spPr>
          <a:xfrm>
            <a:off x="6380424" y="1695725"/>
            <a:ext cx="5197854" cy="4667641"/>
          </a:xfrm>
          <a:prstGeom prst="rect">
            <a:avLst/>
          </a:prstGeom>
          <a:ln>
            <a:solidFill>
              <a:schemeClr val="accent4"/>
            </a:solidFill>
          </a:ln>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endParaRPr lang="pt-BR" sz="1800" dirty="0">
              <a:latin typeface="Roboto" panose="02000000000000000000" pitchFamily="2" charset="0"/>
              <a:ea typeface="Roboto" panose="02000000000000000000" pitchFamily="2" charset="0"/>
              <a:cs typeface="Roboto" panose="02000000000000000000" pitchFamily="2" charset="0"/>
            </a:endParaRPr>
          </a:p>
        </p:txBody>
      </p:sp>
      <p:sp>
        <p:nvSpPr>
          <p:cNvPr id="23" name="CaixaDeTexto 22">
            <a:extLst>
              <a:ext uri="{FF2B5EF4-FFF2-40B4-BE49-F238E27FC236}">
                <a16:creationId xmlns:a16="http://schemas.microsoft.com/office/drawing/2014/main" id="{4E349985-D863-6C59-C6A9-48ED2378806F}"/>
              </a:ext>
            </a:extLst>
          </p:cNvPr>
          <p:cNvSpPr txBox="1"/>
          <p:nvPr/>
        </p:nvSpPr>
        <p:spPr>
          <a:xfrm rot="16200000">
            <a:off x="4535846" y="3677171"/>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RITA DEMARCHI</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24" name="CaixaDeTexto 23">
            <a:extLst>
              <a:ext uri="{FF2B5EF4-FFF2-40B4-BE49-F238E27FC236}">
                <a16:creationId xmlns:a16="http://schemas.microsoft.com/office/drawing/2014/main" id="{798A40A7-A8C4-A2F4-ECD0-258E62DB0901}"/>
              </a:ext>
            </a:extLst>
          </p:cNvPr>
          <p:cNvSpPr txBox="1"/>
          <p:nvPr/>
        </p:nvSpPr>
        <p:spPr>
          <a:xfrm>
            <a:off x="10006747" y="2493868"/>
            <a:ext cx="1461970" cy="1303809"/>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defRPr>
            </a:lvl1pPr>
          </a:lstStyle>
          <a:p>
            <a:r>
              <a:rPr lang="pt-BR" dirty="0"/>
              <a:t>Imagem 4: porta da casa,  destacada com a aproximação da  imagem.</a:t>
            </a:r>
          </a:p>
        </p:txBody>
      </p:sp>
      <p:sp>
        <p:nvSpPr>
          <p:cNvPr id="25" name="CaixaDeTexto 24">
            <a:extLst>
              <a:ext uri="{FF2B5EF4-FFF2-40B4-BE49-F238E27FC236}">
                <a16:creationId xmlns:a16="http://schemas.microsoft.com/office/drawing/2014/main" id="{7E776BB8-062F-FE14-4D2A-37BFDA990C13}"/>
              </a:ext>
            </a:extLst>
          </p:cNvPr>
          <p:cNvSpPr txBox="1"/>
          <p:nvPr/>
        </p:nvSpPr>
        <p:spPr>
          <a:xfrm>
            <a:off x="6601601" y="4518304"/>
            <a:ext cx="4867116" cy="1616877"/>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4.</a:t>
            </a:r>
            <a:r>
              <a:rPr lang="pt-BR" dirty="0"/>
              <a:t> O olhar dela foi atraído para as formas geométricas da porta e suas cores, mas ela escolheu contemplar também as formas orgânicas das plantas nos vasos, explorando contrastes de formas e cores.</a:t>
            </a:r>
          </a:p>
        </p:txBody>
      </p:sp>
      <p:pic>
        <p:nvPicPr>
          <p:cNvPr id="8" name="Imagem 7" descr="Pessoas na frente de um prédio&#10;&#10;Descrição gerada automaticamente com confiança baixa">
            <a:extLst>
              <a:ext uri="{FF2B5EF4-FFF2-40B4-BE49-F238E27FC236}">
                <a16:creationId xmlns:a16="http://schemas.microsoft.com/office/drawing/2014/main" id="{8AFFFF74-4EAF-6F31-0D31-060453683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639" y="1783560"/>
            <a:ext cx="3341960" cy="2751092"/>
          </a:xfrm>
          <a:prstGeom prst="rect">
            <a:avLst/>
          </a:prstGeom>
          <a:effectLst>
            <a:outerShdw blurRad="50800" dist="38100" dir="2700000" algn="tl" rotWithShape="0">
              <a:prstClr val="black">
                <a:alpha val="40000"/>
              </a:prstClr>
            </a:outerShdw>
          </a:effectLst>
        </p:spPr>
      </p:pic>
      <p:pic>
        <p:nvPicPr>
          <p:cNvPr id="10" name="Imagem 9" descr="Uma imagem contendo edifício, mesa, azul, vivendo&#10;&#10;Descrição gerada automaticamente">
            <a:extLst>
              <a:ext uri="{FF2B5EF4-FFF2-40B4-BE49-F238E27FC236}">
                <a16:creationId xmlns:a16="http://schemas.microsoft.com/office/drawing/2014/main" id="{63A8B3C3-DDD2-BFD7-2F0E-E165BA54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601" y="1783559"/>
            <a:ext cx="3211100" cy="27230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069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Artes visuais</a:t>
            </a:r>
            <a:br>
              <a:rPr lang="pt-BR" sz="3600" b="1" dirty="0">
                <a:solidFill>
                  <a:schemeClr val="accent4"/>
                </a:solidFill>
              </a:rPr>
            </a:br>
            <a:r>
              <a:rPr lang="pt-BR" sz="2400" dirty="0">
                <a:solidFill>
                  <a:schemeClr val="accent4"/>
                </a:solidFill>
              </a:rPr>
              <a:t>Em busca do enquadramento</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23</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7" name="CaixaDeTexto 6">
            <a:extLst>
              <a:ext uri="{FF2B5EF4-FFF2-40B4-BE49-F238E27FC236}">
                <a16:creationId xmlns:a16="http://schemas.microsoft.com/office/drawing/2014/main" id="{CA99A69A-AD68-2353-9E06-BF52DC8F4132}"/>
              </a:ext>
            </a:extLst>
          </p:cNvPr>
          <p:cNvSpPr txBox="1"/>
          <p:nvPr/>
        </p:nvSpPr>
        <p:spPr>
          <a:xfrm rot="16200000">
            <a:off x="-909083" y="3677171"/>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RITA DEMARCHI</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4255155" y="2326607"/>
            <a:ext cx="1429578" cy="1550031"/>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Imagem 5: recorte com</a:t>
            </a:r>
          </a:p>
          <a:p>
            <a:r>
              <a:rPr lang="pt-BR" sz="1600" dirty="0">
                <a:solidFill>
                  <a:srgbClr val="2F2F2E"/>
                </a:solidFill>
                <a:latin typeface="Roboto" panose="02000000000000000000" pitchFamily="2" charset="0"/>
                <a:ea typeface="Roboto" panose="02000000000000000000" pitchFamily="2" charset="0"/>
              </a:rPr>
              <a:t>“sangramento” dos elementos próximos à porta da casa.</a:t>
            </a:r>
          </a:p>
        </p:txBody>
      </p:sp>
      <p:sp>
        <p:nvSpPr>
          <p:cNvPr id="15" name="Espaço Reservado para Conteúdo 2">
            <a:extLst>
              <a:ext uri="{FF2B5EF4-FFF2-40B4-BE49-F238E27FC236}">
                <a16:creationId xmlns:a16="http://schemas.microsoft.com/office/drawing/2014/main" id="{5C05B984-625A-2F94-367A-E42B7E1D7BB4}"/>
              </a:ext>
            </a:extLst>
          </p:cNvPr>
          <p:cNvSpPr txBox="1">
            <a:spLocks/>
          </p:cNvSpPr>
          <p:nvPr/>
        </p:nvSpPr>
        <p:spPr>
          <a:xfrm>
            <a:off x="894024" y="1675208"/>
            <a:ext cx="10591394" cy="4700181"/>
          </a:xfrm>
          <a:prstGeom prst="rect">
            <a:avLst/>
          </a:prstGeom>
          <a:ln>
            <a:solidFill>
              <a:schemeClr val="accent4"/>
            </a:solidFill>
          </a:ln>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endParaRPr lang="pt-BR" sz="1800" dirty="0">
              <a:latin typeface="Roboto" panose="02000000000000000000" pitchFamily="2" charset="0"/>
              <a:ea typeface="Roboto" panose="02000000000000000000" pitchFamily="2" charset="0"/>
              <a:cs typeface="Roboto" panose="02000000000000000000" pitchFamily="2" charset="0"/>
            </a:endParaRPr>
          </a:p>
        </p:txBody>
      </p:sp>
      <p:sp>
        <p:nvSpPr>
          <p:cNvPr id="18" name="CaixaDeTexto 17">
            <a:extLst>
              <a:ext uri="{FF2B5EF4-FFF2-40B4-BE49-F238E27FC236}">
                <a16:creationId xmlns:a16="http://schemas.microsoft.com/office/drawing/2014/main" id="{F765CB9B-0AD1-24F5-0336-50EA5735E16C}"/>
              </a:ext>
            </a:extLst>
          </p:cNvPr>
          <p:cNvSpPr txBox="1"/>
          <p:nvPr/>
        </p:nvSpPr>
        <p:spPr>
          <a:xfrm>
            <a:off x="4391891" y="4711630"/>
            <a:ext cx="6815582" cy="1536652"/>
          </a:xfrm>
          <a:prstGeom prst="rect">
            <a:avLst/>
          </a:prstGeom>
        </p:spPr>
        <p:txBody>
          <a:bodyPr vert="horz" lIns="91440" tIns="45720" rIns="91440" bIns="45720" rtlCol="0" anchor="ctr">
            <a:normAutofit lnSpcReduction="10000"/>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5.</a:t>
            </a:r>
            <a:r>
              <a:rPr lang="pt-BR" dirty="0"/>
              <a:t> e </a:t>
            </a:r>
            <a:r>
              <a:rPr lang="pt-BR" b="1" dirty="0"/>
              <a:t>6.</a:t>
            </a:r>
            <a:r>
              <a:rPr lang="pt-BR" dirty="0"/>
              <a:t> A fotógrafa buscou mais enquadramentos e efeitos, como se aproximar mais um pouco, provocando o “sangramento” da imagem – sensação visual de que as formas continuam –, e escolher outros ângulos (por exemplo, a visão diagonal).</a:t>
            </a:r>
          </a:p>
        </p:txBody>
      </p:sp>
      <p:pic>
        <p:nvPicPr>
          <p:cNvPr id="6" name="Imagem 5" descr="Desenho de uma porta azul&#10;&#10;Descrição gerada automaticamente com confiança média">
            <a:extLst>
              <a:ext uri="{FF2B5EF4-FFF2-40B4-BE49-F238E27FC236}">
                <a16:creationId xmlns:a16="http://schemas.microsoft.com/office/drawing/2014/main" id="{680E1D97-77AA-D3D8-DA2E-8AF613AB6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02" y="1783560"/>
            <a:ext cx="2917640" cy="4494848"/>
          </a:xfrm>
          <a:prstGeom prst="rect">
            <a:avLst/>
          </a:prstGeom>
          <a:effectLst>
            <a:outerShdw blurRad="50800" dist="38100" dir="2700000" algn="tl" rotWithShape="0">
              <a:prstClr val="black">
                <a:alpha val="40000"/>
              </a:prstClr>
            </a:outerShdw>
          </a:effectLst>
        </p:spPr>
      </p:pic>
      <p:pic>
        <p:nvPicPr>
          <p:cNvPr id="11" name="Imagem 10" descr="Casa com jardim&#10;&#10;Descrição gerada automaticamente">
            <a:extLst>
              <a:ext uri="{FF2B5EF4-FFF2-40B4-BE49-F238E27FC236}">
                <a16:creationId xmlns:a16="http://schemas.microsoft.com/office/drawing/2014/main" id="{CA410F1A-9124-0D1F-7AC5-402722283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688" y="1803900"/>
            <a:ext cx="3811358" cy="2780624"/>
          </a:xfrm>
          <a:prstGeom prst="rect">
            <a:avLst/>
          </a:prstGeom>
          <a:effectLst>
            <a:outerShdw blurRad="50800" dist="38100" dir="2700000" algn="tl" rotWithShape="0">
              <a:prstClr val="black">
                <a:alpha val="40000"/>
              </a:prstClr>
            </a:outerShdw>
          </a:effectLst>
        </p:spPr>
      </p:pic>
      <p:sp>
        <p:nvSpPr>
          <p:cNvPr id="13" name="CaixaDeTexto 12">
            <a:extLst>
              <a:ext uri="{FF2B5EF4-FFF2-40B4-BE49-F238E27FC236}">
                <a16:creationId xmlns:a16="http://schemas.microsoft.com/office/drawing/2014/main" id="{6B069A88-F83D-3285-E7BA-C2877AFFDF29}"/>
              </a:ext>
            </a:extLst>
          </p:cNvPr>
          <p:cNvSpPr txBox="1"/>
          <p:nvPr/>
        </p:nvSpPr>
        <p:spPr>
          <a:xfrm>
            <a:off x="9854649" y="2383356"/>
            <a:ext cx="1141844" cy="1796252"/>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Imagem 6: escolha de um ângulo diferente, captando linhas diagonais.</a:t>
            </a:r>
          </a:p>
        </p:txBody>
      </p:sp>
      <p:sp>
        <p:nvSpPr>
          <p:cNvPr id="19" name="CaixaDeTexto 18">
            <a:extLst>
              <a:ext uri="{FF2B5EF4-FFF2-40B4-BE49-F238E27FC236}">
                <a16:creationId xmlns:a16="http://schemas.microsoft.com/office/drawing/2014/main" id="{5066B95E-2812-E7A4-79AC-CA233A97B24F}"/>
              </a:ext>
            </a:extLst>
          </p:cNvPr>
          <p:cNvSpPr txBox="1"/>
          <p:nvPr/>
        </p:nvSpPr>
        <p:spPr>
          <a:xfrm rot="16200000">
            <a:off x="3823044" y="3695623"/>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RITA DEMARCHI</a:t>
            </a:r>
            <a:endParaRPr lang="pt-BR" sz="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3624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Imagem 24">
            <a:extLst>
              <a:ext uri="{FF2B5EF4-FFF2-40B4-BE49-F238E27FC236}">
                <a16:creationId xmlns:a16="http://schemas.microsoft.com/office/drawing/2014/main" id="{15B806A3-ED02-77B8-9F0F-A60A7890A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25" y="1171624"/>
            <a:ext cx="7280158" cy="3057844"/>
          </a:xfrm>
          <a:prstGeom prst="rect">
            <a:avLst/>
          </a:prstGeom>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7280158" cy="1248239"/>
          </a:xfrm>
        </p:spPr>
        <p:txBody>
          <a:bodyPr>
            <a:normAutofit/>
          </a:bodyPr>
          <a:lstStyle/>
          <a:p>
            <a:r>
              <a:rPr lang="pt-BR" sz="3600" b="1" dirty="0">
                <a:solidFill>
                  <a:schemeClr val="accent4"/>
                </a:solidFill>
              </a:rPr>
              <a:t>Artes visuais</a:t>
            </a:r>
            <a:br>
              <a:rPr lang="pt-BR" sz="3600" b="1" dirty="0">
                <a:solidFill>
                  <a:schemeClr val="accent4"/>
                </a:solidFill>
              </a:rPr>
            </a:br>
            <a:r>
              <a:rPr lang="pt-BR" sz="2400" dirty="0">
                <a:solidFill>
                  <a:schemeClr val="accent4"/>
                </a:solidFill>
              </a:rPr>
              <a:t>A </a:t>
            </a:r>
            <a:r>
              <a:rPr lang="pt-BR" sz="2400" i="1" dirty="0" err="1">
                <a:solidFill>
                  <a:schemeClr val="accent4"/>
                </a:solidFill>
              </a:rPr>
              <a:t>fotoperformance</a:t>
            </a:r>
            <a:r>
              <a:rPr lang="pt-BR" sz="2400" dirty="0">
                <a:solidFill>
                  <a:schemeClr val="accent4"/>
                </a:solidFill>
              </a:rPr>
              <a:t> e a </a:t>
            </a:r>
            <a:r>
              <a:rPr lang="pt-BR" sz="2400" dirty="0" err="1">
                <a:solidFill>
                  <a:schemeClr val="accent4"/>
                </a:solidFill>
              </a:rPr>
              <a:t>fotoensaio</a:t>
            </a:r>
            <a:endParaRPr lang="pt-BR" sz="2400"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24</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7" name="CaixaDeTexto 6">
            <a:extLst>
              <a:ext uri="{FF2B5EF4-FFF2-40B4-BE49-F238E27FC236}">
                <a16:creationId xmlns:a16="http://schemas.microsoft.com/office/drawing/2014/main" id="{CA99A69A-AD68-2353-9E06-BF52DC8F4132}"/>
              </a:ext>
            </a:extLst>
          </p:cNvPr>
          <p:cNvSpPr txBox="1"/>
          <p:nvPr/>
        </p:nvSpPr>
        <p:spPr>
          <a:xfrm>
            <a:off x="1041830" y="4267330"/>
            <a:ext cx="925515"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XICÂ G.LIMA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4" name="Espaço Reservado para Conteúdo 2">
            <a:extLst>
              <a:ext uri="{FF2B5EF4-FFF2-40B4-BE49-F238E27FC236}">
                <a16:creationId xmlns:a16="http://schemas.microsoft.com/office/drawing/2014/main" id="{EACF4586-D009-7DDB-02FB-8494DF3254E8}"/>
              </a:ext>
            </a:extLst>
          </p:cNvPr>
          <p:cNvSpPr txBox="1">
            <a:spLocks/>
          </p:cNvSpPr>
          <p:nvPr/>
        </p:nvSpPr>
        <p:spPr>
          <a:xfrm>
            <a:off x="6597053" y="5928255"/>
            <a:ext cx="5051799" cy="2824726"/>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r>
              <a:rPr lang="pt-BR" sz="1800" dirty="0">
                <a:latin typeface="Roboto" panose="02000000000000000000" pitchFamily="2" charset="0"/>
                <a:ea typeface="Roboto" panose="02000000000000000000" pitchFamily="2" charset="0"/>
              </a:rPr>
              <a:t>Emídio Contente é um artista paraense que produz em várias linguagens visuais. </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1017285" y="4465181"/>
            <a:ext cx="4789006" cy="565146"/>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Projeto </a:t>
            </a:r>
            <a:r>
              <a:rPr lang="pt-BR" sz="1600" b="1" dirty="0">
                <a:solidFill>
                  <a:srgbClr val="2F2F2E"/>
                </a:solidFill>
                <a:latin typeface="Roboto" panose="02000000000000000000" pitchFamily="2" charset="0"/>
                <a:ea typeface="Roboto" panose="02000000000000000000" pitchFamily="2" charset="0"/>
              </a:rPr>
              <a:t>Poéticas da supra reciclagem</a:t>
            </a:r>
            <a:r>
              <a:rPr lang="pt-BR" sz="1600" dirty="0">
                <a:solidFill>
                  <a:srgbClr val="2F2F2E"/>
                </a:solidFill>
                <a:latin typeface="Roboto" panose="02000000000000000000" pitchFamily="2" charset="0"/>
                <a:ea typeface="Roboto" panose="02000000000000000000" pitchFamily="2" charset="0"/>
              </a:rPr>
              <a:t>, de Xica Lima (1970-) e Matheus Do Val (1965-).</a:t>
            </a:r>
          </a:p>
        </p:txBody>
      </p:sp>
      <p:sp>
        <p:nvSpPr>
          <p:cNvPr id="10" name="Espaço Reservado para Conteúdo 2">
            <a:extLst>
              <a:ext uri="{FF2B5EF4-FFF2-40B4-BE49-F238E27FC236}">
                <a16:creationId xmlns:a16="http://schemas.microsoft.com/office/drawing/2014/main" id="{1C685F3D-BA68-47D0-82F9-A7741E5BB424}"/>
              </a:ext>
            </a:extLst>
          </p:cNvPr>
          <p:cNvSpPr txBox="1">
            <a:spLocks/>
          </p:cNvSpPr>
          <p:nvPr/>
        </p:nvSpPr>
        <p:spPr>
          <a:xfrm>
            <a:off x="8700656" y="1237326"/>
            <a:ext cx="2823642" cy="3030004"/>
          </a:xfrm>
          <a:prstGeom prst="rect">
            <a:avLst/>
          </a:prstGeom>
          <a:ln>
            <a:solidFill>
              <a:schemeClr val="accent4"/>
            </a:solidFill>
          </a:ln>
        </p:spPr>
        <p:txBody>
          <a:bodyPr vert="horz" lIns="91440" tIns="45720" rIns="91440" bIns="45720" rtlCol="0" anchor="ctr">
            <a:normAutofit/>
          </a:bodyPr>
          <a:lstStyle>
            <a:defPPr>
              <a:defRPr lang="pt-BR"/>
            </a:defPPr>
            <a:lvl1pPr indent="457200" algn="just">
              <a:lnSpc>
                <a:spcPct val="110000"/>
              </a:lnSpc>
              <a:spcBef>
                <a:spcPts val="1000"/>
              </a:spcBef>
              <a:buClr>
                <a:schemeClr val="accent5"/>
              </a:buClr>
              <a:buFont typeface="Avenir Next LT Pro" panose="020B0504020202020204" pitchFamily="34" charset="0"/>
              <a:buNone/>
              <a:defRPr spc="-100">
                <a:latin typeface="Roboto" panose="02000000000000000000" pitchFamily="2" charset="0"/>
                <a:ea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pc="-120" dirty="0"/>
              <a:t>Na </a:t>
            </a:r>
            <a:r>
              <a:rPr lang="pt-BR" b="1" spc="-120" dirty="0" err="1"/>
              <a:t>fotoensaio</a:t>
            </a:r>
            <a:r>
              <a:rPr lang="pt-BR" spc="-120" dirty="0"/>
              <a:t>, a proposta é produzir fotografias para contar uma história em imagens, trazendo visões e  interpretações poéticas sobre elementos e temas, provocando fruição e reflexão.</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651164" y="5111307"/>
            <a:ext cx="7880414" cy="1292662"/>
          </a:xfrm>
          <a:prstGeom prst="rect">
            <a:avLst/>
          </a:prstGeom>
          <a:noFill/>
        </p:spPr>
        <p:txBody>
          <a:bodyPr wrap="square" rtlCol="0">
            <a:spAutoFit/>
          </a:bodyPr>
          <a:lstStyle/>
          <a:p>
            <a:pPr indent="457200" algn="just">
              <a:lnSpc>
                <a:spcPct val="110000"/>
              </a:lnSpc>
              <a:spcBef>
                <a:spcPts val="1000"/>
              </a:spcBef>
              <a:buClr>
                <a:schemeClr val="accent5"/>
              </a:buClr>
            </a:pPr>
            <a:r>
              <a:rPr lang="pt-BR" dirty="0">
                <a:latin typeface="Roboto" panose="02000000000000000000" pitchFamily="2" charset="0"/>
                <a:ea typeface="Roboto" panose="02000000000000000000" pitchFamily="2" charset="0"/>
              </a:rPr>
              <a:t>No projeto </a:t>
            </a:r>
            <a:r>
              <a:rPr lang="pt-BR" b="1" dirty="0">
                <a:latin typeface="Roboto" panose="02000000000000000000" pitchFamily="2" charset="0"/>
                <a:ea typeface="Roboto" panose="02000000000000000000" pitchFamily="2" charset="0"/>
              </a:rPr>
              <a:t>Poéticas da supra reciclagem</a:t>
            </a:r>
            <a:r>
              <a:rPr lang="pt-BR" dirty="0">
                <a:latin typeface="Roboto" panose="02000000000000000000" pitchFamily="2" charset="0"/>
                <a:ea typeface="Roboto" panose="02000000000000000000" pitchFamily="2" charset="0"/>
              </a:rPr>
              <a:t>, a artista visual e </a:t>
            </a:r>
            <a:r>
              <a:rPr lang="pt-BR" i="1" dirty="0">
                <a:latin typeface="Roboto" panose="02000000000000000000" pitchFamily="2" charset="0"/>
                <a:ea typeface="Roboto" panose="02000000000000000000" pitchFamily="2" charset="0"/>
              </a:rPr>
              <a:t>performer</a:t>
            </a:r>
            <a:r>
              <a:rPr lang="pt-BR" dirty="0">
                <a:latin typeface="Roboto" panose="02000000000000000000" pitchFamily="2" charset="0"/>
                <a:ea typeface="Roboto" panose="02000000000000000000" pitchFamily="2" charset="0"/>
              </a:rPr>
              <a:t> pernambucana Xica Lima, em parceria com o fotógrafo e músico paulista Matheus Do Val, criou poéticas visuais explorando a </a:t>
            </a:r>
            <a:r>
              <a:rPr lang="pt-BR" b="1" i="1" dirty="0" err="1">
                <a:latin typeface="Roboto" panose="02000000000000000000" pitchFamily="2" charset="0"/>
                <a:ea typeface="Roboto" panose="02000000000000000000" pitchFamily="2" charset="0"/>
              </a:rPr>
              <a:t>fotoperformance</a:t>
            </a:r>
            <a:r>
              <a:rPr lang="pt-BR" dirty="0">
                <a:latin typeface="Roboto" panose="02000000000000000000" pitchFamily="2" charset="0"/>
                <a:ea typeface="Roboto" panose="02000000000000000000" pitchFamily="2" charset="0"/>
              </a:rPr>
              <a:t> e a </a:t>
            </a:r>
            <a:r>
              <a:rPr lang="pt-BR" b="1" dirty="0" err="1">
                <a:latin typeface="Roboto" panose="02000000000000000000" pitchFamily="2" charset="0"/>
                <a:ea typeface="Roboto" panose="02000000000000000000" pitchFamily="2" charset="0"/>
              </a:rPr>
              <a:t>fotoensaio</a:t>
            </a:r>
            <a:r>
              <a:rPr lang="pt-BR" dirty="0">
                <a:latin typeface="Roboto" panose="02000000000000000000" pitchFamily="2" charset="0"/>
                <a:ea typeface="Roboto" panose="02000000000000000000" pitchFamily="2" charset="0"/>
              </a:rPr>
              <a:t>. Nesse projeto, a intenção foi unir as duas linguagens.</a:t>
            </a:r>
          </a:p>
        </p:txBody>
      </p:sp>
      <p:sp>
        <p:nvSpPr>
          <p:cNvPr id="23" name="Espaço Reservado para Conteúdo 2">
            <a:extLst>
              <a:ext uri="{FF2B5EF4-FFF2-40B4-BE49-F238E27FC236}">
                <a16:creationId xmlns:a16="http://schemas.microsoft.com/office/drawing/2014/main" id="{2D8B7696-0DD7-7776-BAFD-9638BBC3560C}"/>
              </a:ext>
            </a:extLst>
          </p:cNvPr>
          <p:cNvSpPr txBox="1">
            <a:spLocks/>
          </p:cNvSpPr>
          <p:nvPr/>
        </p:nvSpPr>
        <p:spPr>
          <a:xfrm>
            <a:off x="8717195" y="4412510"/>
            <a:ext cx="2823642" cy="1830830"/>
          </a:xfrm>
          <a:prstGeom prst="rect">
            <a:avLst/>
          </a:prstGeom>
          <a:ln>
            <a:solidFill>
              <a:schemeClr val="accent4"/>
            </a:solidFill>
          </a:ln>
        </p:spPr>
        <p:txBody>
          <a:bodyPr vert="horz" lIns="91440" tIns="45720" rIns="91440" bIns="45720" rtlCol="0" anchor="ctr">
            <a:normAutofit/>
          </a:bodyPr>
          <a:lstStyle>
            <a:defPPr>
              <a:defRPr lang="pt-BR"/>
            </a:defPPr>
            <a:lvl1pPr indent="457200" algn="just">
              <a:lnSpc>
                <a:spcPct val="110000"/>
              </a:lnSpc>
              <a:spcBef>
                <a:spcPts val="1000"/>
              </a:spcBef>
              <a:buClr>
                <a:schemeClr val="accent5"/>
              </a:buClr>
              <a:buFont typeface="Avenir Next LT Pro" panose="020B0504020202020204" pitchFamily="34" charset="0"/>
              <a:buNone/>
              <a:defRPr spc="-100">
                <a:latin typeface="Roboto" panose="02000000000000000000" pitchFamily="2" charset="0"/>
                <a:ea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pc="-120" dirty="0"/>
              <a:t>A </a:t>
            </a:r>
            <a:r>
              <a:rPr lang="pt-BR" b="1" i="1" spc="-120" dirty="0" err="1"/>
              <a:t>fotoperformance</a:t>
            </a:r>
            <a:r>
              <a:rPr lang="pt-BR" spc="-120" dirty="0"/>
              <a:t> está ligada ao campo das linguagens integradas; neste caso, a  performance e a fotografia.</a:t>
            </a:r>
          </a:p>
        </p:txBody>
      </p:sp>
      <p:sp>
        <p:nvSpPr>
          <p:cNvPr id="28" name="CaixaDeTexto 27">
            <a:extLst>
              <a:ext uri="{FF2B5EF4-FFF2-40B4-BE49-F238E27FC236}">
                <a16:creationId xmlns:a16="http://schemas.microsoft.com/office/drawing/2014/main" id="{F3588B3D-C895-E625-1C17-DE7510C13025}"/>
              </a:ext>
            </a:extLst>
          </p:cNvPr>
          <p:cNvSpPr txBox="1"/>
          <p:nvPr/>
        </p:nvSpPr>
        <p:spPr>
          <a:xfrm>
            <a:off x="2677130" y="4237284"/>
            <a:ext cx="925515"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XICÂ G.LIMA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29" name="CaixaDeTexto 28">
            <a:extLst>
              <a:ext uri="{FF2B5EF4-FFF2-40B4-BE49-F238E27FC236}">
                <a16:creationId xmlns:a16="http://schemas.microsoft.com/office/drawing/2014/main" id="{8CEDD549-A5B5-F8B7-FEFD-C29A08C5C6FC}"/>
              </a:ext>
            </a:extLst>
          </p:cNvPr>
          <p:cNvSpPr txBox="1"/>
          <p:nvPr/>
        </p:nvSpPr>
        <p:spPr>
          <a:xfrm>
            <a:off x="4312430" y="4237284"/>
            <a:ext cx="925515"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XICÂ G.LIMA</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6785910" y="1066838"/>
            <a:ext cx="925515"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XICÂ G.LIMA</a:t>
            </a:r>
            <a:endParaRPr lang="pt-BR" sz="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2956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m 5" descr="Foto em preto e branco em cima de mesa de madeira&#10;&#10;Descrição gerada automaticamente com confiança média">
            <a:extLst>
              <a:ext uri="{FF2B5EF4-FFF2-40B4-BE49-F238E27FC236}">
                <a16:creationId xmlns:a16="http://schemas.microsoft.com/office/drawing/2014/main" id="{BCA86334-F881-8E1A-6641-9A1E41E58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98" y="1702404"/>
            <a:ext cx="3191759" cy="4562765"/>
          </a:xfrm>
          <a:prstGeom prst="rect">
            <a:avLst/>
          </a:prstGeom>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Segundos que transformaram o mundo</a:t>
            </a:r>
            <a:br>
              <a:rPr lang="pt-BR" sz="3600" b="1" dirty="0">
                <a:solidFill>
                  <a:schemeClr val="accent4"/>
                </a:solidFill>
              </a:rPr>
            </a:br>
            <a:r>
              <a:rPr lang="pt-BR" sz="2400" dirty="0">
                <a:solidFill>
                  <a:schemeClr val="accent4"/>
                </a:solidFill>
              </a:rPr>
              <a:t>Memória e retina</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25</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4060357" y="5530783"/>
            <a:ext cx="3880893" cy="811367"/>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Cinematógrafo, uma invenção dos irmãos franceses Auguste </a:t>
            </a:r>
            <a:r>
              <a:rPr lang="pt-BR" sz="1600" dirty="0" err="1">
                <a:solidFill>
                  <a:srgbClr val="2F2F2E"/>
                </a:solidFill>
                <a:latin typeface="Roboto" panose="02000000000000000000" pitchFamily="2" charset="0"/>
                <a:ea typeface="Roboto" panose="02000000000000000000" pitchFamily="2" charset="0"/>
              </a:rPr>
              <a:t>Lumière</a:t>
            </a:r>
            <a:r>
              <a:rPr lang="pt-BR" sz="1600" dirty="0">
                <a:solidFill>
                  <a:srgbClr val="2F2F2E"/>
                </a:solidFill>
                <a:latin typeface="Roboto" panose="02000000000000000000" pitchFamily="2" charset="0"/>
                <a:ea typeface="Roboto" panose="02000000000000000000" pitchFamily="2" charset="0"/>
              </a:rPr>
              <a:t> (1862-1954) e Louis </a:t>
            </a:r>
            <a:r>
              <a:rPr lang="pt-BR" sz="1600" dirty="0" err="1">
                <a:solidFill>
                  <a:srgbClr val="2F2F2E"/>
                </a:solidFill>
                <a:latin typeface="Roboto" panose="02000000000000000000" pitchFamily="2" charset="0"/>
                <a:ea typeface="Roboto" panose="02000000000000000000" pitchFamily="2" charset="0"/>
              </a:rPr>
              <a:t>Lumière</a:t>
            </a:r>
            <a:r>
              <a:rPr lang="pt-BR" sz="1600" dirty="0">
                <a:solidFill>
                  <a:srgbClr val="2F2F2E"/>
                </a:solidFill>
                <a:latin typeface="Roboto" panose="02000000000000000000" pitchFamily="2" charset="0"/>
                <a:ea typeface="Roboto" panose="02000000000000000000" pitchFamily="2" charset="0"/>
              </a:rPr>
              <a:t> (1864-1948).</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4572000" y="1313123"/>
            <a:ext cx="7010400" cy="4373373"/>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Desde a Pré-História, cenas da vida cotidiana eram representadas mediante desenhos em movimento.</a:t>
            </a:r>
          </a:p>
          <a:p>
            <a:r>
              <a:rPr lang="pt-BR" dirty="0"/>
              <a:t>No entanto, foi a fotografia que possibilitou a criação do cinema. Os experimentos dos irmãos </a:t>
            </a:r>
            <a:r>
              <a:rPr lang="pt-BR" dirty="0" err="1"/>
              <a:t>Lumière</a:t>
            </a:r>
            <a:r>
              <a:rPr lang="pt-BR" dirty="0"/>
              <a:t> os levaram, em 1895, à invenção do cinematógrafo, aparelho que reproduzia uma série de fotogramas (quadros com imagem) em um filme negativo perfurado. Ele era movido a manivela e passava as imagens com velocidade para dar a ilusão de movimento. </a:t>
            </a:r>
          </a:p>
          <a:p>
            <a:r>
              <a:rPr lang="pt-BR" dirty="0"/>
              <a:t>Depois, surgiriam outras filmadoras e projetores, e se estabeleceria, no cinema, o padrão de exibição de 24 fotogramas por segundo para provocar uma sensação de movimento.</a:t>
            </a:r>
          </a:p>
        </p:txBody>
      </p:sp>
      <p:sp>
        <p:nvSpPr>
          <p:cNvPr id="30" name="CaixaDeTexto 29">
            <a:extLst>
              <a:ext uri="{FF2B5EF4-FFF2-40B4-BE49-F238E27FC236}">
                <a16:creationId xmlns:a16="http://schemas.microsoft.com/office/drawing/2014/main" id="{A4F27964-EFE8-8E6E-EAD6-1AF162CAE14D}"/>
              </a:ext>
            </a:extLst>
          </p:cNvPr>
          <p:cNvSpPr txBox="1"/>
          <p:nvPr/>
        </p:nvSpPr>
        <p:spPr>
          <a:xfrm rot="16200000">
            <a:off x="-325347" y="4568099"/>
            <a:ext cx="2561854"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SCIENCE PHOTO LIBRARY/FOTOARENA</a:t>
            </a:r>
            <a:endParaRPr lang="pt-BR" sz="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8903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descr="Desenho de antena&#10;&#10;Descrição gerada automaticamente com confiança baixa">
            <a:extLst>
              <a:ext uri="{FF2B5EF4-FFF2-40B4-BE49-F238E27FC236}">
                <a16:creationId xmlns:a16="http://schemas.microsoft.com/office/drawing/2014/main" id="{46DDF839-4DC5-707F-5043-133C0BEE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380" y="4106057"/>
            <a:ext cx="5346781" cy="2060797"/>
          </a:xfrm>
          <a:prstGeom prst="rect">
            <a:avLst/>
          </a:prstGeom>
          <a:noFill/>
          <a:ln>
            <a:noFill/>
          </a:ln>
          <a:effectLst/>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Segundos que transformaram o mundo</a:t>
            </a:r>
            <a:br>
              <a:rPr lang="pt-BR" sz="3600" b="1" dirty="0">
                <a:solidFill>
                  <a:schemeClr val="accent4"/>
                </a:solidFill>
              </a:rPr>
            </a:br>
            <a:r>
              <a:rPr lang="pt-BR" sz="2400" dirty="0">
                <a:solidFill>
                  <a:schemeClr val="accent4"/>
                </a:solidFill>
              </a:rPr>
              <a:t>Memória e retina</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26</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1343890" y="4559165"/>
            <a:ext cx="2565563" cy="1303809"/>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dirty="0"/>
              <a:t>Representação de um olho humano – vista lateral. A retina é a membrana interna do olho responsável pela formação das imagens.</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646930"/>
            <a:ext cx="10688376" cy="2394763"/>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O estudioso grego Cláudio Ptolomeu (c. 90 d.C.-168 d.C.) observou que, ao tingir de vermelho parte de um disco e girá-lo rapidamente, esse disco aparentava ser todo vermelho. Essa experiência mostrou que o olho humano guarda, na retina, a impressão da imagem. </a:t>
            </a:r>
          </a:p>
          <a:p>
            <a:r>
              <a:rPr lang="pt-BR" dirty="0"/>
              <a:t>Com base nessa informação, o inglês Isaac Newton (1642-1727) fez vários experimentos com cores e discos em movimento. Em virtude disso, um disco elaborado por ele e dividido em oito partes, cada qual com uma cor do arco-íris, ficou conhecido como disco de Newton. Ele também descobriu que a luz branca do sol se decompõe nas cores do espectro da luz visível ao olho humano. </a:t>
            </a:r>
          </a:p>
        </p:txBody>
      </p:sp>
      <p:sp>
        <p:nvSpPr>
          <p:cNvPr id="30" name="CaixaDeTexto 29">
            <a:extLst>
              <a:ext uri="{FF2B5EF4-FFF2-40B4-BE49-F238E27FC236}">
                <a16:creationId xmlns:a16="http://schemas.microsoft.com/office/drawing/2014/main" id="{A4F27964-EFE8-8E6E-EAD6-1AF162CAE14D}"/>
              </a:ext>
            </a:extLst>
          </p:cNvPr>
          <p:cNvSpPr txBox="1"/>
          <p:nvPr/>
        </p:nvSpPr>
        <p:spPr>
          <a:xfrm rot="16200000">
            <a:off x="10466431" y="5435054"/>
            <a:ext cx="988964" cy="123494"/>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VANESSA NOVAIS</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3" name="CaixaDeTexto 2">
            <a:extLst>
              <a:ext uri="{FF2B5EF4-FFF2-40B4-BE49-F238E27FC236}">
                <a16:creationId xmlns:a16="http://schemas.microsoft.com/office/drawing/2014/main" id="{E28C0049-63C0-49DF-3A15-507C14A00892}"/>
              </a:ext>
            </a:extLst>
          </p:cNvPr>
          <p:cNvSpPr txBox="1"/>
          <p:nvPr/>
        </p:nvSpPr>
        <p:spPr>
          <a:xfrm>
            <a:off x="9822872" y="5028733"/>
            <a:ext cx="2561854" cy="215444"/>
          </a:xfrm>
          <a:prstGeom prst="rect">
            <a:avLst/>
          </a:prstGeom>
          <a:noFill/>
        </p:spPr>
        <p:txBody>
          <a:bodyPr wrap="square" lIns="0" tIns="0" rIns="0" bIns="0" anchor="b">
            <a:spAutoFit/>
          </a:bodyPr>
          <a:lstStyle/>
          <a:p>
            <a:r>
              <a:rPr lang="pt-BR" sz="1400" dirty="0">
                <a:solidFill>
                  <a:srgbClr val="2F2F2E"/>
                </a:solidFill>
                <a:latin typeface="Roboto" panose="02000000000000000000" pitchFamily="2" charset="0"/>
                <a:ea typeface="Roboto" panose="02000000000000000000" pitchFamily="2" charset="0"/>
                <a:cs typeface="Roboto" panose="02000000000000000000" pitchFamily="2" charset="0"/>
              </a:rPr>
              <a:t>eixo óptico</a:t>
            </a:r>
            <a:endParaRPr lang="pt-BR" sz="1400" dirty="0">
              <a:latin typeface="Roboto" panose="02000000000000000000" pitchFamily="2" charset="0"/>
              <a:ea typeface="Roboto" panose="02000000000000000000" pitchFamily="2" charset="0"/>
              <a:cs typeface="Roboto" panose="02000000000000000000" pitchFamily="2" charset="0"/>
            </a:endParaRPr>
          </a:p>
        </p:txBody>
      </p:sp>
      <p:sp>
        <p:nvSpPr>
          <p:cNvPr id="6" name="CaixaDeTexto 5">
            <a:extLst>
              <a:ext uri="{FF2B5EF4-FFF2-40B4-BE49-F238E27FC236}">
                <a16:creationId xmlns:a16="http://schemas.microsoft.com/office/drawing/2014/main" id="{3E944471-E4F2-CC57-53D4-D579BA5F7661}"/>
              </a:ext>
            </a:extLst>
          </p:cNvPr>
          <p:cNvSpPr txBox="1"/>
          <p:nvPr/>
        </p:nvSpPr>
        <p:spPr>
          <a:xfrm>
            <a:off x="9330421" y="5521814"/>
            <a:ext cx="2561854" cy="215444"/>
          </a:xfrm>
          <a:prstGeom prst="rect">
            <a:avLst/>
          </a:prstGeom>
          <a:noFill/>
        </p:spPr>
        <p:txBody>
          <a:bodyPr wrap="square" lIns="0" tIns="0" rIns="0" bIns="0" anchor="b">
            <a:spAutoFit/>
          </a:bodyPr>
          <a:lstStyle/>
          <a:p>
            <a:r>
              <a:rPr lang="pt-BR" sz="1400" dirty="0">
                <a:solidFill>
                  <a:srgbClr val="2F2F2E"/>
                </a:solidFill>
                <a:latin typeface="Roboto" panose="02000000000000000000" pitchFamily="2" charset="0"/>
                <a:ea typeface="Roboto" panose="02000000000000000000" pitchFamily="2" charset="0"/>
                <a:cs typeface="Roboto" panose="02000000000000000000" pitchFamily="2" charset="0"/>
              </a:rPr>
              <a:t>retina</a:t>
            </a:r>
            <a:endParaRPr lang="pt-BR" sz="1400" dirty="0">
              <a:latin typeface="Roboto" panose="02000000000000000000" pitchFamily="2" charset="0"/>
              <a:ea typeface="Roboto" panose="02000000000000000000" pitchFamily="2" charset="0"/>
              <a:cs typeface="Roboto" panose="02000000000000000000" pitchFamily="2" charset="0"/>
            </a:endParaRPr>
          </a:p>
        </p:txBody>
      </p:sp>
      <p:sp>
        <p:nvSpPr>
          <p:cNvPr id="8" name="CaixaDeTexto 7">
            <a:extLst>
              <a:ext uri="{FF2B5EF4-FFF2-40B4-BE49-F238E27FC236}">
                <a16:creationId xmlns:a16="http://schemas.microsoft.com/office/drawing/2014/main" id="{70F769C2-D47B-03E4-1F17-8ED1206C68F8}"/>
              </a:ext>
            </a:extLst>
          </p:cNvPr>
          <p:cNvSpPr txBox="1"/>
          <p:nvPr/>
        </p:nvSpPr>
        <p:spPr>
          <a:xfrm>
            <a:off x="5420599" y="5539534"/>
            <a:ext cx="1749781" cy="430887"/>
          </a:xfrm>
          <a:prstGeom prst="rect">
            <a:avLst/>
          </a:prstGeom>
          <a:noFill/>
        </p:spPr>
        <p:txBody>
          <a:bodyPr wrap="square" lIns="0" tIns="0" rIns="0" bIns="0" anchor="b">
            <a:spAutoFit/>
          </a:bodyPr>
          <a:lstStyle/>
          <a:p>
            <a:pPr algn="r"/>
            <a:r>
              <a:rPr lang="pt-BR" sz="1400" dirty="0">
                <a:solidFill>
                  <a:srgbClr val="2F2F2E"/>
                </a:solidFill>
                <a:latin typeface="Roboto" panose="02000000000000000000" pitchFamily="2" charset="0"/>
                <a:ea typeface="Roboto" panose="02000000000000000000" pitchFamily="2" charset="0"/>
                <a:cs typeface="Roboto" panose="02000000000000000000" pitchFamily="2" charset="0"/>
              </a:rPr>
              <a:t>lente</a:t>
            </a:r>
          </a:p>
          <a:p>
            <a:pPr algn="r"/>
            <a:r>
              <a:rPr lang="pt-BR" sz="1400" dirty="0">
                <a:solidFill>
                  <a:srgbClr val="2F2F2E"/>
                </a:solidFill>
                <a:latin typeface="Roboto" panose="02000000000000000000" pitchFamily="2" charset="0"/>
                <a:ea typeface="Roboto" panose="02000000000000000000" pitchFamily="2" charset="0"/>
                <a:cs typeface="Roboto" panose="02000000000000000000" pitchFamily="2" charset="0"/>
              </a:rPr>
              <a:t>convergente</a:t>
            </a:r>
            <a:endParaRPr lang="pt-BR"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451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Segundos que transformaram o mundo</a:t>
            </a:r>
            <a:br>
              <a:rPr lang="pt-BR" sz="3600" b="1" dirty="0">
                <a:solidFill>
                  <a:schemeClr val="accent4"/>
                </a:solidFill>
              </a:rPr>
            </a:br>
            <a:r>
              <a:rPr lang="pt-BR" sz="2400" dirty="0">
                <a:solidFill>
                  <a:schemeClr val="accent4"/>
                </a:solidFill>
              </a:rPr>
              <a:t>A visão em </a:t>
            </a:r>
            <a:r>
              <a:rPr lang="pt-BR" sz="2400" i="1" dirty="0">
                <a:solidFill>
                  <a:schemeClr val="accent4"/>
                </a:solidFill>
              </a:rPr>
              <a:t>zoom</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27</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313239" y="5336980"/>
            <a:ext cx="2565563" cy="1057588"/>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dirty="0"/>
              <a:t>Plano fechado (</a:t>
            </a:r>
            <a:r>
              <a:rPr lang="pt-BR" i="1" dirty="0"/>
              <a:t>close</a:t>
            </a:r>
            <a:r>
              <a:rPr lang="pt-BR" dirty="0"/>
              <a:t>) no ator Christopher Lloyd (1938-), no filme </a:t>
            </a:r>
            <a:r>
              <a:rPr lang="pt-BR" b="1" dirty="0"/>
              <a:t>De volta para o futuro </a:t>
            </a:r>
            <a:r>
              <a:rPr lang="pt-BR" dirty="0"/>
              <a:t>(1985).</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3329624" y="1548516"/>
            <a:ext cx="8252775" cy="3619419"/>
          </a:xfrm>
          <a:prstGeom prst="rect">
            <a:avLst/>
          </a:prstGeom>
        </p:spPr>
        <p:txBody>
          <a:bodyPr vert="horz" lIns="91440" tIns="45720" rIns="91440" bIns="45720" rtlCol="0" anchor="ctr">
            <a:normAutofit lnSpcReduction="10000"/>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Nos primórdios da história do cinema, o filme não tinha som, ou seja, era mudo. Apareciam imagens com quadros escritos explicando a situação.</a:t>
            </a:r>
          </a:p>
          <a:p>
            <a:r>
              <a:rPr lang="pt-BR" dirty="0"/>
              <a:t>Mais tarde, uma importante criação foi a </a:t>
            </a:r>
            <a:r>
              <a:rPr lang="pt-BR" b="1" dirty="0"/>
              <a:t>decupagem</a:t>
            </a:r>
            <a:r>
              <a:rPr lang="pt-BR" dirty="0"/>
              <a:t>, termo de origem francesa que significa ”recorte“. Com esse conceito, as cenas previstas ganharam descrições de plano, ângulo, enquadramento e movimentos da câmera.</a:t>
            </a:r>
          </a:p>
          <a:p>
            <a:r>
              <a:rPr lang="pt-BR" dirty="0"/>
              <a:t>O roteiro decupado ajuda a compor o </a:t>
            </a:r>
            <a:r>
              <a:rPr lang="pt-BR" i="1" dirty="0" err="1"/>
              <a:t>storyboard</a:t>
            </a:r>
            <a:r>
              <a:rPr lang="pt-BR" dirty="0"/>
              <a:t>, que é uma visão artística das principais cenas de um filme. Desse modo, o diretor pode visualizar como serão determinadas cenas antes de rodar o filme.</a:t>
            </a:r>
          </a:p>
          <a:p>
            <a:r>
              <a:rPr lang="pt-BR" dirty="0"/>
              <a:t>A decupagem inaugurou uma cultura visual de </a:t>
            </a:r>
            <a:r>
              <a:rPr lang="pt-BR" i="1" dirty="0"/>
              <a:t>zoom</a:t>
            </a:r>
            <a:r>
              <a:rPr lang="pt-BR" dirty="0"/>
              <a:t>, </a:t>
            </a:r>
            <a:r>
              <a:rPr lang="pt-BR" i="1" dirty="0"/>
              <a:t>close</a:t>
            </a:r>
            <a:r>
              <a:rPr lang="pt-BR" dirty="0"/>
              <a:t> e outras escolhas de ângulos e enquadramentos. </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103231" y="1548516"/>
            <a:ext cx="2390587"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UNIVERSAL/GETTY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10" name="Imagem 9" descr="Homem com a boca aberta&#10;&#10;Descrição gerada automaticamente com confiança baixa">
            <a:extLst>
              <a:ext uri="{FF2B5EF4-FFF2-40B4-BE49-F238E27FC236}">
                <a16:creationId xmlns:a16="http://schemas.microsoft.com/office/drawing/2014/main" id="{5D65B569-4789-3923-F34D-F50802890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325"/>
            <a:ext cx="2878802" cy="3629607"/>
          </a:xfrm>
          <a:prstGeom prst="rect">
            <a:avLst/>
          </a:prstGeom>
          <a:effectLst>
            <a:outerShdw blurRad="50800" dist="38100" dir="2700000" algn="tl" rotWithShape="0">
              <a:prstClr val="black">
                <a:alpha val="40000"/>
              </a:prstClr>
            </a:outerShdw>
          </a:effectLst>
        </p:spPr>
      </p:pic>
      <p:sp>
        <p:nvSpPr>
          <p:cNvPr id="11" name="Espaço Reservado para Conteúdo 2">
            <a:extLst>
              <a:ext uri="{FF2B5EF4-FFF2-40B4-BE49-F238E27FC236}">
                <a16:creationId xmlns:a16="http://schemas.microsoft.com/office/drawing/2014/main" id="{F5C713B9-4D20-B6AD-D849-8203F6CA12F9}"/>
              </a:ext>
            </a:extLst>
          </p:cNvPr>
          <p:cNvSpPr txBox="1">
            <a:spLocks/>
          </p:cNvSpPr>
          <p:nvPr/>
        </p:nvSpPr>
        <p:spPr>
          <a:xfrm>
            <a:off x="3329624" y="5336979"/>
            <a:ext cx="8252774" cy="1057588"/>
          </a:xfrm>
          <a:prstGeom prst="rect">
            <a:avLst/>
          </a:prstGeom>
          <a:ln>
            <a:solidFill>
              <a:schemeClr val="accent4"/>
            </a:solidFill>
          </a:ln>
        </p:spPr>
        <p:txBody>
          <a:bodyPr vert="horz" lIns="91440" tIns="45720" rIns="91440" bIns="45720" rtlCol="0" anchor="ctr">
            <a:normAutofit/>
          </a:bodyPr>
          <a:lstStyle>
            <a:defPPr>
              <a:defRPr lang="pt-BR"/>
            </a:defPPr>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Decupagem</a:t>
            </a:r>
            <a:r>
              <a:rPr lang="pt-BR" dirty="0"/>
              <a:t> é o detalhamento por escrito de como deve ser feita a filmagem de um roteiro cinematográfico, informando o planejamento de câmera cena por cena, criando um roteiro técnico ou decupado.</a:t>
            </a:r>
          </a:p>
        </p:txBody>
      </p:sp>
    </p:spTree>
    <p:extLst>
      <p:ext uri="{BB962C8B-B14F-4D97-AF65-F5344CB8AC3E}">
        <p14:creationId xmlns:p14="http://schemas.microsoft.com/office/powerpoint/2010/main" val="2322776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m 13" descr="Uma imagem contendo no interior, mesa, quarto, mulher&#10;&#10;Descrição gerada automaticamente">
            <a:extLst>
              <a:ext uri="{FF2B5EF4-FFF2-40B4-BE49-F238E27FC236}">
                <a16:creationId xmlns:a16="http://schemas.microsoft.com/office/drawing/2014/main" id="{1EE6144B-0113-132E-28E7-46BEA844E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975" y="1662357"/>
            <a:ext cx="5476425" cy="3349851"/>
          </a:xfrm>
          <a:prstGeom prst="rect">
            <a:avLst/>
          </a:prstGeom>
          <a:effectLst>
            <a:outerShdw blurRad="50800" dist="38100" dir="8100000" algn="tr" rotWithShape="0">
              <a:prstClr val="black">
                <a:alpha val="40000"/>
              </a:prstClr>
            </a:outerShdw>
          </a:effectLst>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Artes integradas</a:t>
            </a:r>
            <a:br>
              <a:rPr lang="pt-BR" sz="3600" b="1" dirty="0">
                <a:solidFill>
                  <a:schemeClr val="accent4"/>
                </a:solidFill>
              </a:rPr>
            </a:br>
            <a:r>
              <a:rPr lang="pt-BR" sz="2400" dirty="0">
                <a:solidFill>
                  <a:schemeClr val="accent4"/>
                </a:solidFill>
              </a:rPr>
              <a:t>Fazendo um filme</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28</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6096000" y="5195643"/>
            <a:ext cx="5486400" cy="1057588"/>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Roupas criadas pela figurinista estadunidense Ruth E. Carter (1960-) para o filme </a:t>
            </a:r>
            <a:r>
              <a:rPr lang="pt-BR" b="1" dirty="0"/>
              <a:t>Pantera Negra </a:t>
            </a:r>
            <a:r>
              <a:rPr lang="pt-BR" dirty="0"/>
              <a:t>(2018), na exposição </a:t>
            </a:r>
            <a:r>
              <a:rPr lang="pt-BR" b="1" dirty="0"/>
              <a:t>Ruth E. Carter: Afrofuturismo no figurino</a:t>
            </a:r>
            <a:r>
              <a:rPr lang="pt-BR" dirty="0"/>
              <a:t>, no Museu de Arte  </a:t>
            </a:r>
            <a:r>
              <a:rPr lang="pt-BR" dirty="0" err="1"/>
              <a:t>Taubman</a:t>
            </a:r>
            <a:r>
              <a:rPr lang="pt-BR" dirty="0"/>
              <a:t>, em Roanoke, Virgínia (Estados Unidos), 2022.</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521783"/>
            <a:ext cx="4495395" cy="3895344"/>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Na história recente, muitos movimentos artísticos e estéticos têm surgido e influenciado também os gêneros no cinema. Um exemplo é o afrofuturismo, que busca a valorização do olhar pelas perspectivas negras. O filme </a:t>
            </a:r>
            <a:r>
              <a:rPr lang="pt-BR" b="1" dirty="0"/>
              <a:t>Pantera Negra </a:t>
            </a:r>
            <a:r>
              <a:rPr lang="pt-BR" dirty="0"/>
              <a:t>(2018), dirigido por Ryan </a:t>
            </a:r>
            <a:r>
              <a:rPr lang="pt-BR" dirty="0" err="1"/>
              <a:t>Coogler</a:t>
            </a:r>
            <a:r>
              <a:rPr lang="pt-BR" dirty="0"/>
              <a:t> (1986-), uniu a ancestralidade africana, a cultura tecnológica e a ficção científica, sendo considerado uma produção importante para o movimento do afrofuturismo.</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9052473" y="1521783"/>
            <a:ext cx="2390587" cy="123111"/>
          </a:xfrm>
          <a:prstGeom prst="rect">
            <a:avLst/>
          </a:prstGeom>
          <a:noFill/>
        </p:spPr>
        <p:txBody>
          <a:bodyPr wrap="square" lIns="0" tIns="0" rIns="0" bIns="0" anchor="b">
            <a:spAutoFit/>
          </a:bodyPr>
          <a:lstStyle/>
          <a:p>
            <a:pPr algn="r"/>
            <a:r>
              <a:rPr lang="en-US" sz="800" b="0" i="0" u="none" strike="noStrike" baseline="0" dirty="0">
                <a:solidFill>
                  <a:srgbClr val="2F2F2E"/>
                </a:solidFill>
                <a:latin typeface="Roboto" panose="02000000000000000000" pitchFamily="2" charset="0"/>
                <a:ea typeface="Roboto" panose="02000000000000000000" pitchFamily="2" charset="0"/>
              </a:rPr>
              <a:t>AGNES BUN/AFP/GETTY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1603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Artes integradas</a:t>
            </a:r>
            <a:br>
              <a:rPr lang="pt-BR" sz="3600" b="1" dirty="0">
                <a:solidFill>
                  <a:schemeClr val="accent4"/>
                </a:solidFill>
              </a:rPr>
            </a:br>
            <a:r>
              <a:rPr lang="pt-BR" sz="2400" dirty="0">
                <a:solidFill>
                  <a:schemeClr val="accent4"/>
                </a:solidFill>
              </a:rPr>
              <a:t>Fazendo um filme</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29</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2</a:t>
            </a:r>
          </a:p>
        </p:txBody>
      </p:sp>
      <p:sp>
        <p:nvSpPr>
          <p:cNvPr id="3" name="Espaço Reservado para Conteúdo 2">
            <a:extLst>
              <a:ext uri="{FF2B5EF4-FFF2-40B4-BE49-F238E27FC236}">
                <a16:creationId xmlns:a16="http://schemas.microsoft.com/office/drawing/2014/main" id="{24DC1098-165E-D59E-1AD2-F1D892BECDCF}"/>
              </a:ext>
            </a:extLst>
          </p:cNvPr>
          <p:cNvSpPr txBox="1">
            <a:spLocks/>
          </p:cNvSpPr>
          <p:nvPr/>
        </p:nvSpPr>
        <p:spPr>
          <a:xfrm>
            <a:off x="890356" y="1715042"/>
            <a:ext cx="10692043" cy="818038"/>
          </a:xfrm>
          <a:prstGeom prst="rect">
            <a:avLst/>
          </a:prstGeom>
          <a:ln>
            <a:solidFill>
              <a:schemeClr val="accent4"/>
            </a:solidFill>
          </a:ln>
        </p:spPr>
        <p:txBody>
          <a:bodyPr vert="horz" lIns="91440" tIns="45720" rIns="91440" bIns="45720" rtlCol="0" anchor="ctr">
            <a:normAutofit/>
          </a:bodyPr>
          <a:lstStyle>
            <a:defPPr>
              <a:defRPr lang="pt-BR"/>
            </a:defPPr>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Ângulos</a:t>
            </a:r>
            <a:r>
              <a:rPr lang="pt-BR" dirty="0"/>
              <a:t> – Correspondem às inclinações da câmera, como sensação de mergulho, do alto para baixo (</a:t>
            </a:r>
            <a:r>
              <a:rPr lang="pt-BR" i="1" dirty="0" err="1"/>
              <a:t>plongée</a:t>
            </a:r>
            <a:r>
              <a:rPr lang="pt-BR" dirty="0"/>
              <a:t>) ou de baixo para cima (</a:t>
            </a:r>
            <a:r>
              <a:rPr lang="pt-BR" i="1" dirty="0" err="1"/>
              <a:t>contra-plongée</a:t>
            </a:r>
            <a:r>
              <a:rPr lang="pt-BR" dirty="0"/>
              <a:t>). São muitas as possibilidades de escolha.</a:t>
            </a:r>
          </a:p>
        </p:txBody>
      </p:sp>
      <p:sp>
        <p:nvSpPr>
          <p:cNvPr id="6" name="Espaço Reservado para Conteúdo 2">
            <a:extLst>
              <a:ext uri="{FF2B5EF4-FFF2-40B4-BE49-F238E27FC236}">
                <a16:creationId xmlns:a16="http://schemas.microsoft.com/office/drawing/2014/main" id="{77773775-353A-0528-B23B-5FB3BFC137E9}"/>
              </a:ext>
            </a:extLst>
          </p:cNvPr>
          <p:cNvSpPr txBox="1">
            <a:spLocks/>
          </p:cNvSpPr>
          <p:nvPr/>
        </p:nvSpPr>
        <p:spPr>
          <a:xfrm>
            <a:off x="886692" y="2740771"/>
            <a:ext cx="10692043" cy="818037"/>
          </a:xfrm>
          <a:prstGeom prst="rect">
            <a:avLst/>
          </a:prstGeom>
          <a:ln>
            <a:solidFill>
              <a:schemeClr val="accent4"/>
            </a:solidFill>
          </a:ln>
        </p:spPr>
        <p:txBody>
          <a:bodyPr vert="horz" lIns="91440" tIns="45720" rIns="91440" bIns="45720" rtlCol="0" anchor="ctr">
            <a:normAutofit/>
          </a:bodyPr>
          <a:lstStyle>
            <a:defPPr>
              <a:defRPr lang="pt-BR"/>
            </a:defPPr>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Posições da câmera </a:t>
            </a:r>
            <a:r>
              <a:rPr lang="pt-BR" dirty="0"/>
              <a:t>– Movimentos de câmera podem levar o olhar a várias direções ou chamar a atenção para um foco específico. Alguns exemplos são os enquadramentos em </a:t>
            </a:r>
            <a:r>
              <a:rPr lang="pt-BR" i="1" dirty="0"/>
              <a:t>zoom</a:t>
            </a:r>
            <a:r>
              <a:rPr lang="pt-BR" dirty="0"/>
              <a:t>, e em </a:t>
            </a:r>
            <a:r>
              <a:rPr lang="pt-BR" i="1" dirty="0"/>
              <a:t>close</a:t>
            </a:r>
            <a:r>
              <a:rPr lang="pt-BR" dirty="0"/>
              <a:t>. </a:t>
            </a:r>
          </a:p>
        </p:txBody>
      </p:sp>
      <p:sp>
        <p:nvSpPr>
          <p:cNvPr id="7" name="Espaço Reservado para Conteúdo 2">
            <a:extLst>
              <a:ext uri="{FF2B5EF4-FFF2-40B4-BE49-F238E27FC236}">
                <a16:creationId xmlns:a16="http://schemas.microsoft.com/office/drawing/2014/main" id="{7176527A-93A9-C7F1-5398-943B8F609390}"/>
              </a:ext>
            </a:extLst>
          </p:cNvPr>
          <p:cNvSpPr txBox="1">
            <a:spLocks/>
          </p:cNvSpPr>
          <p:nvPr/>
        </p:nvSpPr>
        <p:spPr>
          <a:xfrm>
            <a:off x="894023" y="3736853"/>
            <a:ext cx="10692042" cy="1097012"/>
          </a:xfrm>
          <a:prstGeom prst="rect">
            <a:avLst/>
          </a:prstGeom>
          <a:ln>
            <a:solidFill>
              <a:schemeClr val="accent4"/>
            </a:solidFill>
          </a:ln>
        </p:spPr>
        <p:txBody>
          <a:bodyPr vert="horz" lIns="91440" tIns="45720" rIns="91440" bIns="45720" rtlCol="0" anchor="ctr">
            <a:normAutofit/>
          </a:bodyPr>
          <a:lstStyle>
            <a:defPPr>
              <a:defRPr lang="pt-BR"/>
            </a:defPPr>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Cenas</a:t>
            </a:r>
            <a:r>
              <a:rPr lang="pt-BR" dirty="0"/>
              <a:t> – Podem conter apenas imagens ou também diálogos entre personagens. Para a criação de roteiro, em geral, são escolhidos textos da literatura, compondo os roteiros adaptados; histórias reais; ou, ainda, histórias inventadas − os roteiros originais. </a:t>
            </a:r>
          </a:p>
        </p:txBody>
      </p:sp>
      <p:sp>
        <p:nvSpPr>
          <p:cNvPr id="8" name="Espaço Reservado para Conteúdo 2">
            <a:extLst>
              <a:ext uri="{FF2B5EF4-FFF2-40B4-BE49-F238E27FC236}">
                <a16:creationId xmlns:a16="http://schemas.microsoft.com/office/drawing/2014/main" id="{CD8D315E-5D77-BEB8-6B08-9823495ECC81}"/>
              </a:ext>
            </a:extLst>
          </p:cNvPr>
          <p:cNvSpPr txBox="1">
            <a:spLocks/>
          </p:cNvSpPr>
          <p:nvPr/>
        </p:nvSpPr>
        <p:spPr>
          <a:xfrm>
            <a:off x="886695" y="5045541"/>
            <a:ext cx="10699370" cy="1097013"/>
          </a:xfrm>
          <a:prstGeom prst="rect">
            <a:avLst/>
          </a:prstGeom>
          <a:ln>
            <a:solidFill>
              <a:schemeClr val="accent4"/>
            </a:solidFill>
          </a:ln>
        </p:spPr>
        <p:txBody>
          <a:bodyPr vert="horz" lIns="91440" tIns="45720" rIns="91440" bIns="45720" rtlCol="0" anchor="ctr">
            <a:normAutofit/>
          </a:bodyPr>
          <a:lstStyle>
            <a:defPPr>
              <a:defRPr lang="pt-BR"/>
            </a:defPPr>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Curta-metragem</a:t>
            </a:r>
            <a:r>
              <a:rPr lang="pt-BR" dirty="0"/>
              <a:t> – O filme de curta metragem – ou curta-metragem, ou simplesmente curta – é um formato de filme, ou de cinema de animação, de duração imprecisa. De todo modo, é mais breve do que os filmes comerciais, cuja projeção dura, em geral, mais de uma hora.</a:t>
            </a:r>
          </a:p>
        </p:txBody>
      </p:sp>
    </p:spTree>
    <p:extLst>
      <p:ext uri="{BB962C8B-B14F-4D97-AF65-F5344CB8AC3E}">
        <p14:creationId xmlns:p14="http://schemas.microsoft.com/office/powerpoint/2010/main" val="97743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A1F2EBCD-FB97-300E-A072-E46AFA68835D}"/>
              </a:ext>
            </a:extLst>
          </p:cNvPr>
          <p:cNvPicPr>
            <a:picLocks noChangeAspect="1"/>
          </p:cNvPicPr>
          <p:nvPr/>
        </p:nvPicPr>
        <p:blipFill>
          <a:blip r:embed="rId2"/>
          <a:stretch>
            <a:fillRect/>
          </a:stretch>
        </p:blipFill>
        <p:spPr>
          <a:xfrm>
            <a:off x="0" y="1"/>
            <a:ext cx="12192000" cy="6873880"/>
          </a:xfrm>
          <a:prstGeom prst="rect">
            <a:avLst/>
          </a:prstGeom>
        </p:spPr>
      </p:pic>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3</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sp>
        <p:nvSpPr>
          <p:cNvPr id="9" name="CaixaDeTexto 8">
            <a:extLst>
              <a:ext uri="{FF2B5EF4-FFF2-40B4-BE49-F238E27FC236}">
                <a16:creationId xmlns:a16="http://schemas.microsoft.com/office/drawing/2014/main" id="{BD422E4E-7EEB-A675-81EC-00A7B4DF22FA}"/>
              </a:ext>
            </a:extLst>
          </p:cNvPr>
          <p:cNvSpPr txBox="1"/>
          <p:nvPr/>
        </p:nvSpPr>
        <p:spPr>
          <a:xfrm rot="16200000">
            <a:off x="10777615" y="1246656"/>
            <a:ext cx="2531244" cy="123111"/>
          </a:xfrm>
          <a:prstGeom prst="rect">
            <a:avLst/>
          </a:prstGeom>
          <a:noFill/>
        </p:spPr>
        <p:txBody>
          <a:bodyPr wrap="square" lIns="0" tIns="0" rIns="0" bIns="0" anchor="b">
            <a:spAutoFit/>
          </a:bodyPr>
          <a:lstStyle/>
          <a:p>
            <a:pPr algn="r"/>
            <a:r>
              <a:rPr lang="pt-BR" sz="800" b="1" i="0" u="none" strike="noStrike" baseline="0" dirty="0">
                <a:latin typeface="Roboto" panose="02000000000000000000" pitchFamily="2" charset="0"/>
                <a:ea typeface="Roboto" panose="02000000000000000000" pitchFamily="2" charset="0"/>
              </a:rPr>
              <a:t>IMAGE BY BEN HEINE © 2022 – WWW.BENHEINE.COM</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23" name="Espaço Reservado para Conteúdo 2">
            <a:extLst>
              <a:ext uri="{FF2B5EF4-FFF2-40B4-BE49-F238E27FC236}">
                <a16:creationId xmlns:a16="http://schemas.microsoft.com/office/drawing/2014/main" id="{BF1B6055-9055-EA78-B3AB-59113D82F464}"/>
              </a:ext>
            </a:extLst>
          </p:cNvPr>
          <p:cNvSpPr txBox="1">
            <a:spLocks/>
          </p:cNvSpPr>
          <p:nvPr/>
        </p:nvSpPr>
        <p:spPr>
          <a:xfrm>
            <a:off x="8104909" y="5538566"/>
            <a:ext cx="4087091" cy="845498"/>
          </a:xfrm>
          <a:prstGeom prst="rect">
            <a:avLst/>
          </a:prstGeom>
          <a:solidFill>
            <a:schemeClr val="accent4">
              <a:alpha val="70000"/>
            </a:schemeClr>
          </a:solidFill>
          <a:ln>
            <a:noFill/>
          </a:ln>
        </p:spPr>
        <p:txBody>
          <a:bodyPr vert="horz" lIns="91440" tIns="45720" rIns="91440" bIns="45720" rtlCol="0" anchor="ctr">
            <a:normAutofit fontScale="925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pt-BR" sz="1600" dirty="0">
                <a:solidFill>
                  <a:srgbClr val="2F2F2E"/>
                </a:solidFill>
                <a:latin typeface="Roboto" panose="02000000000000000000" pitchFamily="2" charset="0"/>
                <a:ea typeface="Roboto" panose="02000000000000000000" pitchFamily="2" charset="0"/>
              </a:rPr>
              <a:t>Reprodução da fotografia </a:t>
            </a:r>
            <a:r>
              <a:rPr lang="pt-BR" sz="1600" b="1" dirty="0">
                <a:solidFill>
                  <a:srgbClr val="2F2F2E"/>
                </a:solidFill>
                <a:latin typeface="Roboto" panose="02000000000000000000" pitchFamily="2" charset="0"/>
                <a:ea typeface="Roboto" panose="02000000000000000000" pitchFamily="2" charset="0"/>
              </a:rPr>
              <a:t>Lápis vs. câmera – 30</a:t>
            </a:r>
            <a:r>
              <a:rPr lang="pt-BR" sz="1600" dirty="0">
                <a:solidFill>
                  <a:srgbClr val="2F2F2E"/>
                </a:solidFill>
                <a:latin typeface="Roboto" panose="02000000000000000000" pitchFamily="2" charset="0"/>
                <a:ea typeface="Roboto" panose="02000000000000000000" pitchFamily="2" charset="0"/>
              </a:rPr>
              <a:t> (2015), do artista belga Ben Heine (1983-), na qual ele interage com a imagem.</a:t>
            </a:r>
          </a:p>
        </p:txBody>
      </p:sp>
    </p:spTree>
    <p:extLst>
      <p:ext uri="{BB962C8B-B14F-4D97-AF65-F5344CB8AC3E}">
        <p14:creationId xmlns:p14="http://schemas.microsoft.com/office/powerpoint/2010/main" val="8500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5345182" y="259635"/>
            <a:ext cx="5701144" cy="1248239"/>
          </a:xfrm>
        </p:spPr>
        <p:txBody>
          <a:bodyPr>
            <a:normAutofit/>
          </a:bodyPr>
          <a:lstStyle/>
          <a:p>
            <a:r>
              <a:rPr lang="pt-BR" sz="3600" b="1" dirty="0">
                <a:solidFill>
                  <a:schemeClr val="accent4"/>
                </a:solidFill>
              </a:rPr>
              <a:t>Fotografias artísticas</a:t>
            </a:r>
            <a:br>
              <a:rPr lang="pt-BR" sz="3600" b="1" dirty="0">
                <a:solidFill>
                  <a:schemeClr val="accent4"/>
                </a:solidFill>
              </a:rPr>
            </a:br>
            <a:r>
              <a:rPr lang="pt-BR" sz="2400" dirty="0">
                <a:solidFill>
                  <a:schemeClr val="accent4"/>
                </a:solidFill>
              </a:rPr>
              <a:t>A imagem como denúncia</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5345182" y="968236"/>
            <a:ext cx="6164839" cy="5140219"/>
          </a:xfrm>
        </p:spPr>
        <p:txBody>
          <a:bodyPr anchor="ctr">
            <a:noAutofit/>
          </a:bodyPr>
          <a:lstStyle/>
          <a:p>
            <a:pPr indent="457200" algn="just"/>
            <a:endParaRPr lang="pt-BR" sz="1800" dirty="0">
              <a:latin typeface="Roboto" panose="02000000000000000000" pitchFamily="2" charset="0"/>
              <a:ea typeface="Roboto" panose="02000000000000000000" pitchFamily="2" charset="0"/>
            </a:endParaRPr>
          </a:p>
          <a:p>
            <a:pPr indent="457200" algn="just"/>
            <a:r>
              <a:rPr lang="pt-BR" sz="1800" dirty="0">
                <a:latin typeface="Roboto" panose="02000000000000000000" pitchFamily="2" charset="0"/>
                <a:ea typeface="Roboto" panose="02000000000000000000" pitchFamily="2" charset="0"/>
              </a:rPr>
              <a:t>Existem muitas possibilidades, saberes técnicos, temas e escolhas na hora de fotografar. Descobrir a sua poética e compreender que as imagens, antes de serem captadas por uma máquina, são captadas pelo olhar do fotógrafo são pontos importantes nesse processo.</a:t>
            </a:r>
          </a:p>
          <a:p>
            <a:pPr indent="457200" algn="just"/>
            <a:r>
              <a:rPr lang="pt-BR" sz="1800" dirty="0">
                <a:latin typeface="Roboto" panose="02000000000000000000" pitchFamily="2" charset="0"/>
                <a:ea typeface="Roboto" panose="02000000000000000000" pitchFamily="2" charset="0"/>
              </a:rPr>
              <a:t>Rosa </a:t>
            </a:r>
            <a:r>
              <a:rPr lang="pt-BR" sz="1800" dirty="0" err="1">
                <a:latin typeface="Roboto" panose="02000000000000000000" pitchFamily="2" charset="0"/>
                <a:ea typeface="Roboto" panose="02000000000000000000" pitchFamily="2" charset="0"/>
              </a:rPr>
              <a:t>Gauditano</a:t>
            </a:r>
            <a:r>
              <a:rPr lang="pt-BR" sz="1800" dirty="0">
                <a:latin typeface="Roboto" panose="02000000000000000000" pitchFamily="2" charset="0"/>
                <a:ea typeface="Roboto" panose="02000000000000000000" pitchFamily="2" charset="0"/>
              </a:rPr>
              <a:t>, paulista, é fotógrafa que se dedica, entre outros temas, à fotografia documentária e à </a:t>
            </a:r>
            <a:r>
              <a:rPr lang="pt-BR" sz="1800" dirty="0" err="1">
                <a:latin typeface="Roboto" panose="02000000000000000000" pitchFamily="2" charset="0"/>
                <a:ea typeface="Roboto" panose="02000000000000000000" pitchFamily="2" charset="0"/>
              </a:rPr>
              <a:t>fotoetnografia</a:t>
            </a:r>
            <a:r>
              <a:rPr lang="pt-BR" sz="1800" dirty="0">
                <a:latin typeface="Roboto" panose="02000000000000000000" pitchFamily="2" charset="0"/>
                <a:ea typeface="Roboto" panose="02000000000000000000" pitchFamily="2" charset="0"/>
              </a:rPr>
              <a:t> (registro fotográfico de etnias ou grupos culturais). Na fotografia produzida por Rosa, é registrado um momento de delicadeza, ao mostrar a integração entre o indígena e a natureza.</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4</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4961864" y="5825882"/>
            <a:ext cx="3730305" cy="565146"/>
          </a:xfrm>
          <a:prstGeom prst="rect">
            <a:avLst/>
          </a:prstGeom>
          <a:noFill/>
          <a:ln>
            <a:noFill/>
          </a:ln>
          <a:effectLst/>
        </p:spPr>
        <p:txBody>
          <a:bodyPr wrap="square" lIns="0" tIns="36000" rIns="0" bIns="36000">
            <a:spAutoFit/>
          </a:bodyPr>
          <a:lstStyle/>
          <a:p>
            <a:r>
              <a:rPr lang="pt-BR" sz="1600" b="1" dirty="0">
                <a:solidFill>
                  <a:srgbClr val="2F2F2E"/>
                </a:solidFill>
                <a:latin typeface="Roboto" panose="02000000000000000000" pitchFamily="2" charset="0"/>
                <a:ea typeface="Roboto" panose="02000000000000000000" pitchFamily="2" charset="0"/>
              </a:rPr>
              <a:t>Yanomami com beija-flor</a:t>
            </a:r>
            <a:r>
              <a:rPr lang="pt-BR" sz="1600" dirty="0">
                <a:solidFill>
                  <a:srgbClr val="2F2F2E"/>
                </a:solidFill>
                <a:latin typeface="Roboto" panose="02000000000000000000" pitchFamily="2" charset="0"/>
                <a:ea typeface="Roboto" panose="02000000000000000000" pitchFamily="2" charset="0"/>
              </a:rPr>
              <a:t>, (1991), de Rosa </a:t>
            </a:r>
            <a:r>
              <a:rPr lang="pt-BR" sz="1600" dirty="0" err="1">
                <a:solidFill>
                  <a:srgbClr val="2F2F2E"/>
                </a:solidFill>
                <a:latin typeface="Roboto" panose="02000000000000000000" pitchFamily="2" charset="0"/>
                <a:ea typeface="Roboto" panose="02000000000000000000" pitchFamily="2" charset="0"/>
              </a:rPr>
              <a:t>Gauditano</a:t>
            </a:r>
            <a:r>
              <a:rPr lang="pt-BR" sz="1600" dirty="0">
                <a:solidFill>
                  <a:srgbClr val="2F2F2E"/>
                </a:solidFill>
                <a:latin typeface="Roboto" panose="02000000000000000000" pitchFamily="2" charset="0"/>
                <a:ea typeface="Roboto" panose="02000000000000000000" pitchFamily="2" charset="0"/>
              </a:rPr>
              <a:t> (1955-), 15 cm × 10 cm.</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2945142" y="2022441"/>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ROSA GAUDITANO/STUDIO R</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pic>
        <p:nvPicPr>
          <p:cNvPr id="8" name="Imagem 7" descr="Uma imagem contendo pessoa, segurando, homem, laranja&#10;&#10;Descrição gerada automaticamente">
            <a:extLst>
              <a:ext uri="{FF2B5EF4-FFF2-40B4-BE49-F238E27FC236}">
                <a16:creationId xmlns:a16="http://schemas.microsoft.com/office/drawing/2014/main" id="{A7291281-8CE4-7639-1532-3F47B2AD0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7"/>
            <a:ext cx="4791328" cy="651912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97873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Fotografias artísticas</a:t>
            </a:r>
            <a:br>
              <a:rPr lang="pt-BR" sz="3600" b="1" dirty="0">
                <a:solidFill>
                  <a:schemeClr val="accent4"/>
                </a:solidFill>
              </a:rPr>
            </a:br>
            <a:r>
              <a:rPr lang="pt-BR" sz="2400" dirty="0">
                <a:solidFill>
                  <a:schemeClr val="accent4"/>
                </a:solidFill>
              </a:rPr>
              <a:t>A imagem como denúncia</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4" y="1845592"/>
            <a:ext cx="4412267" cy="4477275"/>
          </a:xfrm>
        </p:spPr>
        <p:txBody>
          <a:bodyPr anchor="ctr">
            <a:noAutofit/>
          </a:bodyPr>
          <a:lstStyle/>
          <a:p>
            <a:pPr indent="457200" algn="just"/>
            <a:endParaRPr lang="pt-BR" sz="1800" dirty="0">
              <a:latin typeface="Roboto" panose="02000000000000000000" pitchFamily="2" charset="0"/>
              <a:ea typeface="Roboto" panose="02000000000000000000" pitchFamily="2" charset="0"/>
            </a:endParaRPr>
          </a:p>
          <a:p>
            <a:pPr indent="457200" algn="just"/>
            <a:r>
              <a:rPr lang="pt-BR" sz="1800" dirty="0">
                <a:latin typeface="Roboto" panose="02000000000000000000" pitchFamily="2" charset="0"/>
                <a:ea typeface="Roboto" panose="02000000000000000000" pitchFamily="2" charset="0"/>
              </a:rPr>
              <a:t>Há fotógrafos que se inspiram em lugares esquecidos pela maioria das pessoas. A fotógrafa britânica Mandy Barker (1964-) costuma escolher como tema para suas fotografias os resíduos retirados do  mar ou recolhidos em praias. </a:t>
            </a:r>
          </a:p>
          <a:p>
            <a:pPr indent="457200" algn="just"/>
            <a:r>
              <a:rPr lang="pt-BR" sz="1800" dirty="0">
                <a:latin typeface="Roboto" panose="02000000000000000000" pitchFamily="2" charset="0"/>
                <a:ea typeface="Roboto" panose="02000000000000000000" pitchFamily="2" charset="0"/>
              </a:rPr>
              <a:t>A fotógrafa tem a intenção artística de criar composições com cuidado estético, porém também é um meio de usar a fotografia como ativismo, que, por meio da arte, demonstra preocupação em promover questões ambientais pela divulgação  científica.</a:t>
            </a:r>
          </a:p>
          <a:p>
            <a:pPr algn="l"/>
            <a:endParaRPr lang="pt-BR" sz="1800" dirty="0">
              <a:latin typeface="Roboto" panose="02000000000000000000" pitchFamily="2" charset="0"/>
              <a:ea typeface="Roboto" panose="02000000000000000000" pitchFamily="2" charset="0"/>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5</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7058863" y="5511500"/>
            <a:ext cx="4523537" cy="811367"/>
          </a:xfrm>
          <a:prstGeom prst="rect">
            <a:avLst/>
          </a:prstGeom>
          <a:noFill/>
          <a:ln>
            <a:noFill/>
          </a:ln>
          <a:effectLst/>
        </p:spPr>
        <p:txBody>
          <a:bodyPr wrap="square" lIns="0" tIns="36000" rIns="0" bIns="36000">
            <a:spAutoFit/>
          </a:bodyPr>
          <a:lstStyle/>
          <a:p>
            <a:pPr algn="r"/>
            <a:r>
              <a:rPr lang="pt-BR" sz="1600" b="1" dirty="0">
                <a:solidFill>
                  <a:srgbClr val="2F2F2E"/>
                </a:solidFill>
                <a:latin typeface="Roboto" panose="02000000000000000000" pitchFamily="2" charset="0"/>
                <a:ea typeface="Roboto" panose="02000000000000000000" pitchFamily="2" charset="0"/>
              </a:rPr>
              <a:t>SOUP: </a:t>
            </a:r>
            <a:r>
              <a:rPr lang="pt-BR" sz="1600" b="1" dirty="0" err="1">
                <a:solidFill>
                  <a:srgbClr val="2F2F2E"/>
                </a:solidFill>
                <a:latin typeface="Roboto" panose="02000000000000000000" pitchFamily="2" charset="0"/>
                <a:ea typeface="Roboto" panose="02000000000000000000" pitchFamily="2" charset="0"/>
              </a:rPr>
              <a:t>bird's</a:t>
            </a:r>
            <a:r>
              <a:rPr lang="pt-BR" sz="1600" b="1" dirty="0">
                <a:solidFill>
                  <a:srgbClr val="2F2F2E"/>
                </a:solidFill>
                <a:latin typeface="Roboto" panose="02000000000000000000" pitchFamily="2" charset="0"/>
                <a:ea typeface="Roboto" panose="02000000000000000000" pitchFamily="2" charset="0"/>
              </a:rPr>
              <a:t> </a:t>
            </a:r>
            <a:r>
              <a:rPr lang="pt-BR" sz="1600" b="1" dirty="0" err="1">
                <a:solidFill>
                  <a:srgbClr val="2F2F2E"/>
                </a:solidFill>
                <a:latin typeface="Roboto" panose="02000000000000000000" pitchFamily="2" charset="0"/>
                <a:ea typeface="Roboto" panose="02000000000000000000" pitchFamily="2" charset="0"/>
              </a:rPr>
              <a:t>nest</a:t>
            </a:r>
            <a:r>
              <a:rPr lang="pt-BR" sz="1600" b="1" dirty="0">
                <a:solidFill>
                  <a:srgbClr val="2F2F2E"/>
                </a:solidFill>
                <a:latin typeface="Roboto" panose="02000000000000000000" pitchFamily="2" charset="0"/>
                <a:ea typeface="Roboto" panose="02000000000000000000" pitchFamily="2" charset="0"/>
              </a:rPr>
              <a:t> </a:t>
            </a:r>
            <a:r>
              <a:rPr lang="pt-BR" sz="1600" dirty="0">
                <a:solidFill>
                  <a:srgbClr val="2F2F2E"/>
                </a:solidFill>
                <a:latin typeface="Roboto" panose="02000000000000000000" pitchFamily="2" charset="0"/>
                <a:ea typeface="Roboto" panose="02000000000000000000" pitchFamily="2" charset="0"/>
              </a:rPr>
              <a:t>(</a:t>
            </a:r>
            <a:r>
              <a:rPr lang="pt-BR" sz="1600" b="1" dirty="0">
                <a:latin typeface="Roboto" panose="02000000000000000000" pitchFamily="2" charset="0"/>
                <a:ea typeface="Roboto" panose="02000000000000000000" pitchFamily="2" charset="0"/>
              </a:rPr>
              <a:t>SOPA: ninho de pássaros</a:t>
            </a:r>
            <a:r>
              <a:rPr lang="pt-BR" sz="1600" dirty="0">
                <a:solidFill>
                  <a:srgbClr val="2F2F2E"/>
                </a:solidFill>
                <a:latin typeface="Roboto" panose="02000000000000000000" pitchFamily="2" charset="0"/>
                <a:ea typeface="Roboto" panose="02000000000000000000" pitchFamily="2" charset="0"/>
              </a:rPr>
              <a:t>, em português). Fotografia de resíduos plásticos criada pela artista Mandy Barker.</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9688788" y="3204728"/>
            <a:ext cx="3910333" cy="123111"/>
          </a:xfrm>
          <a:prstGeom prst="rect">
            <a:avLst/>
          </a:prstGeom>
          <a:noFill/>
        </p:spPr>
        <p:txBody>
          <a:bodyPr wrap="square" lIns="0" tIns="0" rIns="0" bIns="0" anchor="b">
            <a:spAutoFit/>
          </a:bodyPr>
          <a:lstStyle/>
          <a:p>
            <a:pPr algn="r"/>
            <a:r>
              <a:rPr lang="pl-PL" sz="800" b="0" i="0" u="none" strike="noStrike" baseline="0" dirty="0">
                <a:solidFill>
                  <a:srgbClr val="2F2F2E"/>
                </a:solidFill>
                <a:latin typeface="Roboto" panose="02000000000000000000" pitchFamily="2" charset="0"/>
                <a:ea typeface="Roboto" panose="02000000000000000000" pitchFamily="2" charset="0"/>
              </a:rPr>
              <a:t>© MANDY BARKER HTTP://MANDY-BARKER.COM</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pic>
        <p:nvPicPr>
          <p:cNvPr id="7" name="Imagem 6" descr="Padrão do plano de fundo&#10;&#10;Descrição gerada automaticamente">
            <a:extLst>
              <a:ext uri="{FF2B5EF4-FFF2-40B4-BE49-F238E27FC236}">
                <a16:creationId xmlns:a16="http://schemas.microsoft.com/office/drawing/2014/main" id="{089E3077-4D22-39CE-F779-2AF5C1C55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1268684"/>
            <a:ext cx="5805055" cy="418858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5207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descr="Imagem em preto e branco de rosto de pessoa&#10;&#10;Descrição gerada automaticamente">
            <a:extLst>
              <a:ext uri="{FF2B5EF4-FFF2-40B4-BE49-F238E27FC236}">
                <a16:creationId xmlns:a16="http://schemas.microsoft.com/office/drawing/2014/main" id="{5C026CB9-09A8-8A61-FF20-BF17D6035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39" y="152400"/>
            <a:ext cx="4070128" cy="5344837"/>
          </a:xfrm>
          <a:prstGeom prst="rect">
            <a:avLst/>
          </a:prstGeom>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5038751" y="259635"/>
            <a:ext cx="5701144" cy="1248239"/>
          </a:xfrm>
        </p:spPr>
        <p:txBody>
          <a:bodyPr>
            <a:normAutofit/>
          </a:bodyPr>
          <a:lstStyle/>
          <a:p>
            <a:r>
              <a:rPr lang="pt-BR" sz="3600" b="1" dirty="0">
                <a:solidFill>
                  <a:schemeClr val="accent4"/>
                </a:solidFill>
              </a:rPr>
              <a:t>Fotografias artísticas</a:t>
            </a:r>
            <a:br>
              <a:rPr lang="pt-BR" sz="3600" b="1" dirty="0">
                <a:solidFill>
                  <a:schemeClr val="accent4"/>
                </a:solidFill>
              </a:rPr>
            </a:br>
            <a:r>
              <a:rPr lang="pt-BR" sz="2400" dirty="0">
                <a:solidFill>
                  <a:schemeClr val="accent4"/>
                </a:solidFill>
              </a:rPr>
              <a:t>Formas e fotoformas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5038750" y="1109748"/>
            <a:ext cx="6543649" cy="3294771"/>
          </a:xfrm>
        </p:spPr>
        <p:txBody>
          <a:bodyPr anchor="ctr">
            <a:noAutofit/>
          </a:bodyPr>
          <a:lstStyle/>
          <a:p>
            <a:pPr indent="457200" algn="just"/>
            <a:endParaRPr lang="pt-BR" sz="1800" dirty="0">
              <a:latin typeface="Roboto" panose="02000000000000000000" pitchFamily="2" charset="0"/>
              <a:ea typeface="Roboto" panose="02000000000000000000" pitchFamily="2" charset="0"/>
            </a:endParaRPr>
          </a:p>
          <a:p>
            <a:pPr indent="457200" algn="just"/>
            <a:r>
              <a:rPr lang="pt-BR" sz="1800" dirty="0">
                <a:latin typeface="Roboto" panose="02000000000000000000" pitchFamily="2" charset="0"/>
                <a:ea typeface="Roboto" panose="02000000000000000000" pitchFamily="2" charset="0"/>
              </a:rPr>
              <a:t>O paulista Geraldo de Barros, reconhecido internacionalmente como um dos precursores da fotografia experimental, foi o primeiro brasileiro a misturar linguagens na arte de fotografar.</a:t>
            </a:r>
          </a:p>
          <a:p>
            <a:pPr indent="457200" algn="just"/>
            <a:r>
              <a:rPr lang="pt-BR" sz="1800" dirty="0">
                <a:latin typeface="Roboto" panose="02000000000000000000" pitchFamily="2" charset="0"/>
                <a:ea typeface="Roboto" panose="02000000000000000000" pitchFamily="2" charset="0"/>
              </a:rPr>
              <a:t>Em 1951, o artista realizou sua primeira exposição fotográfica, na qual reuniu muitas de suas experiências chamadas de </a:t>
            </a:r>
            <a:r>
              <a:rPr lang="pt-BR" sz="1800" b="1" dirty="0">
                <a:latin typeface="Roboto" panose="02000000000000000000" pitchFamily="2" charset="0"/>
                <a:ea typeface="Roboto" panose="02000000000000000000" pitchFamily="2" charset="0"/>
              </a:rPr>
              <a:t>fotoformas</a:t>
            </a:r>
            <a:r>
              <a:rPr lang="pt-BR" sz="1800" dirty="0">
                <a:latin typeface="Roboto" panose="02000000000000000000" pitchFamily="2" charset="0"/>
                <a:ea typeface="Roboto" panose="02000000000000000000" pitchFamily="2" charset="0"/>
              </a:rPr>
              <a:t> – o mesmo nome que deu à mostra.</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6</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558520" y="5497238"/>
            <a:ext cx="4002940" cy="811367"/>
          </a:xfrm>
          <a:prstGeom prst="rect">
            <a:avLst/>
          </a:prstGeom>
          <a:noFill/>
          <a:ln>
            <a:noFill/>
          </a:ln>
          <a:effectLst/>
        </p:spPr>
        <p:txBody>
          <a:bodyPr wrap="square" lIns="0" tIns="36000" rIns="0" bIns="36000">
            <a:spAutoFit/>
          </a:bodyPr>
          <a:lstStyle/>
          <a:p>
            <a:r>
              <a:rPr lang="pt-BR" sz="1600" b="1" dirty="0">
                <a:solidFill>
                  <a:srgbClr val="2F2F2E"/>
                </a:solidFill>
                <a:latin typeface="Roboto" panose="02000000000000000000" pitchFamily="2" charset="0"/>
                <a:ea typeface="Roboto" panose="02000000000000000000" pitchFamily="2" charset="0"/>
              </a:rPr>
              <a:t>A menina do sapato</a:t>
            </a:r>
            <a:r>
              <a:rPr lang="pt-BR" sz="1600" dirty="0">
                <a:solidFill>
                  <a:srgbClr val="2F2F2E"/>
                </a:solidFill>
                <a:latin typeface="Roboto" panose="02000000000000000000" pitchFamily="2" charset="0"/>
                <a:ea typeface="Roboto" panose="02000000000000000000" pitchFamily="2" charset="0"/>
              </a:rPr>
              <a:t> (1949), de Geraldo de Barros. Desenho e pintura sobre a matriz-negativo, fotografia, 38,2 cm × 28,2 cm. </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1716984" y="3186223"/>
            <a:ext cx="3910333"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GERALDO DE BARROS/ACERVO INSTITUTO MOREIRA SALLES</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sp>
        <p:nvSpPr>
          <p:cNvPr id="9" name="Espaço Reservado para Conteúdo 2">
            <a:extLst>
              <a:ext uri="{FF2B5EF4-FFF2-40B4-BE49-F238E27FC236}">
                <a16:creationId xmlns:a16="http://schemas.microsoft.com/office/drawing/2014/main" id="{E6C42407-2192-ED7E-CD66-87DD72F6B564}"/>
              </a:ext>
            </a:extLst>
          </p:cNvPr>
          <p:cNvSpPr txBox="1">
            <a:spLocks/>
          </p:cNvSpPr>
          <p:nvPr/>
        </p:nvSpPr>
        <p:spPr>
          <a:xfrm>
            <a:off x="5038750" y="4313022"/>
            <a:ext cx="6543649" cy="1749257"/>
          </a:xfrm>
          <a:prstGeom prst="rect">
            <a:avLst/>
          </a:prstGeom>
          <a:ln>
            <a:solidFill>
              <a:schemeClr val="accent4"/>
            </a:solidFill>
          </a:ln>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r>
              <a:rPr lang="pt-BR" sz="1800" b="1" dirty="0">
                <a:latin typeface="Roboto" panose="02000000000000000000" pitchFamily="2" charset="0"/>
                <a:ea typeface="Roboto" panose="02000000000000000000" pitchFamily="2" charset="0"/>
              </a:rPr>
              <a:t>Fotoformas</a:t>
            </a:r>
            <a:r>
              <a:rPr lang="pt-BR" sz="1800" dirty="0">
                <a:latin typeface="Roboto" panose="02000000000000000000" pitchFamily="2" charset="0"/>
                <a:ea typeface="Roboto" panose="02000000000000000000" pitchFamily="2" charset="0"/>
              </a:rPr>
              <a:t> são experimentos fotográficos, criados pelo artista paulista Geraldo de Barros, com intervenções em desenhos, pinturas e outros processos sobre negativos de fotografias. Negativos são películas e filmes  fotográficos usados em câmeras analógicas.</a:t>
            </a:r>
          </a:p>
        </p:txBody>
      </p:sp>
    </p:spTree>
    <p:extLst>
      <p:ext uri="{BB962C8B-B14F-4D97-AF65-F5344CB8AC3E}">
        <p14:creationId xmlns:p14="http://schemas.microsoft.com/office/powerpoint/2010/main" val="170373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Artes visuais</a:t>
            </a:r>
            <a:br>
              <a:rPr lang="pt-BR" sz="3600" b="1" dirty="0">
                <a:solidFill>
                  <a:schemeClr val="accent4"/>
                </a:solidFill>
              </a:rPr>
            </a:br>
            <a:r>
              <a:rPr lang="pt-BR" sz="2400" dirty="0">
                <a:solidFill>
                  <a:schemeClr val="accent4"/>
                </a:solidFill>
              </a:rPr>
              <a:t>Mesclando fotografia e desenho</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4" y="1704750"/>
            <a:ext cx="4668171" cy="4181175"/>
          </a:xfrm>
        </p:spPr>
        <p:txBody>
          <a:bodyPr anchor="ctr">
            <a:noAutofit/>
          </a:bodyPr>
          <a:lstStyle/>
          <a:p>
            <a:pPr indent="457200" algn="just"/>
            <a:r>
              <a:rPr lang="pt-BR" sz="1800" dirty="0">
                <a:latin typeface="Roboto" panose="02000000000000000000" pitchFamily="2" charset="0"/>
                <a:ea typeface="Roboto" panose="02000000000000000000" pitchFamily="2" charset="0"/>
              </a:rPr>
              <a:t>Ben Heine é um exemplo de artista que cria imagens mesclando fotografia e desenho. As composições concebidas por ele trazem narrativas visuais, explorando combinações e produzindo imagens bem-humoradas. </a:t>
            </a:r>
          </a:p>
          <a:p>
            <a:pPr indent="457200" algn="just"/>
            <a:r>
              <a:rPr lang="pt-BR" sz="1800" dirty="0">
                <a:latin typeface="Roboto" panose="02000000000000000000" pitchFamily="2" charset="0"/>
                <a:ea typeface="Roboto" panose="02000000000000000000" pitchFamily="2" charset="0"/>
              </a:rPr>
              <a:t>A fotografia, o desenho e a pintura são exemplos de linguagens visuais. Ao fazer escolhas e combinações com elementos dessas linguagens, como linhas, pontos, cores, formas, luminosidades e espaços, é possível criar muitas imagens.</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7</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7058863" y="5511500"/>
            <a:ext cx="4523537" cy="811367"/>
          </a:xfrm>
          <a:prstGeom prst="rect">
            <a:avLst/>
          </a:prstGeom>
          <a:noFill/>
          <a:ln>
            <a:noFill/>
          </a:ln>
          <a:effectLst/>
        </p:spPr>
        <p:txBody>
          <a:bodyPr wrap="square" lIns="0" tIns="36000" rIns="0" bIns="36000">
            <a:spAutoFit/>
          </a:bodyPr>
          <a:lstStyle/>
          <a:p>
            <a:pPr algn="r"/>
            <a:r>
              <a:rPr lang="pt-BR" sz="1600" dirty="0">
                <a:solidFill>
                  <a:srgbClr val="2F2F2E"/>
                </a:solidFill>
                <a:latin typeface="Roboto" panose="02000000000000000000" pitchFamily="2" charset="0"/>
                <a:ea typeface="Roboto" panose="02000000000000000000" pitchFamily="2" charset="0"/>
              </a:rPr>
              <a:t>Reprodução da fotografia </a:t>
            </a:r>
            <a:r>
              <a:rPr lang="pt-BR" sz="1600" b="1" dirty="0">
                <a:solidFill>
                  <a:srgbClr val="2F2F2E"/>
                </a:solidFill>
                <a:latin typeface="Roboto" panose="02000000000000000000" pitchFamily="2" charset="0"/>
                <a:ea typeface="Roboto" panose="02000000000000000000" pitchFamily="2" charset="0"/>
              </a:rPr>
              <a:t>Lápis vs. câmera – 73</a:t>
            </a:r>
            <a:r>
              <a:rPr lang="pt-BR" sz="1600" dirty="0">
                <a:solidFill>
                  <a:srgbClr val="2F2F2E"/>
                </a:solidFill>
                <a:latin typeface="Roboto" panose="02000000000000000000" pitchFamily="2" charset="0"/>
                <a:ea typeface="Roboto" panose="02000000000000000000" pitchFamily="2" charset="0"/>
              </a:rPr>
              <a:t> (2015), de Ben Heine, na qual ele interage com a imagem.</a:t>
            </a:r>
          </a:p>
        </p:txBody>
      </p:sp>
      <p:sp>
        <p:nvSpPr>
          <p:cNvPr id="13" name="CaixaDeTexto 12">
            <a:extLst>
              <a:ext uri="{FF2B5EF4-FFF2-40B4-BE49-F238E27FC236}">
                <a16:creationId xmlns:a16="http://schemas.microsoft.com/office/drawing/2014/main" id="{84F0F1E1-0873-C293-72B6-F02E82CB9FDE}"/>
              </a:ext>
            </a:extLst>
          </p:cNvPr>
          <p:cNvSpPr txBox="1"/>
          <p:nvPr/>
        </p:nvSpPr>
        <p:spPr>
          <a:xfrm>
            <a:off x="8212394" y="1092325"/>
            <a:ext cx="3910333"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IMAGE BY BEN HEINE © 2022 − WWW.BENHEINE.COM</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pic>
        <p:nvPicPr>
          <p:cNvPr id="8" name="Imagem 7" descr="Imagem em preto e branco de homem com arma na mão&#10;&#10;Descrição gerada automaticamente com confiança média">
            <a:extLst>
              <a:ext uri="{FF2B5EF4-FFF2-40B4-BE49-F238E27FC236}">
                <a16:creationId xmlns:a16="http://schemas.microsoft.com/office/drawing/2014/main" id="{10E99093-D9FB-660C-D62C-C96BA84AA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61" y="1237381"/>
            <a:ext cx="6236039" cy="418117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619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Artes visuais</a:t>
            </a:r>
            <a:br>
              <a:rPr lang="pt-BR" sz="3600" b="1" dirty="0">
                <a:solidFill>
                  <a:schemeClr val="accent4"/>
                </a:solidFill>
              </a:rPr>
            </a:br>
            <a:r>
              <a:rPr lang="pt-BR" sz="2400" dirty="0">
                <a:solidFill>
                  <a:schemeClr val="accent4"/>
                </a:solidFill>
              </a:rPr>
              <a:t>Pontos, linhas e texturas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4" y="1638198"/>
            <a:ext cx="8702657" cy="844485"/>
          </a:xfrm>
        </p:spPr>
        <p:txBody>
          <a:bodyPr anchor="ctr">
            <a:noAutofit/>
          </a:bodyPr>
          <a:lstStyle/>
          <a:p>
            <a:pPr indent="457200" algn="just"/>
            <a:r>
              <a:rPr lang="pt-BR" sz="1800" dirty="0">
                <a:latin typeface="Roboto" panose="02000000000000000000" pitchFamily="2" charset="0"/>
                <a:ea typeface="Roboto" panose="02000000000000000000" pitchFamily="2" charset="0"/>
              </a:rPr>
              <a:t>Pontos e linhas são elementos visuais que transmitem sensações de afastamento ou proximidade, escalas, movimento e outras sensações visuais.</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8</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9815931" y="3194082"/>
            <a:ext cx="1697190" cy="811367"/>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Exemplo de elementos com pontos e linhas.</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329833" y="3258218"/>
            <a:ext cx="1248239" cy="24622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TATISHDESIGN/</a:t>
            </a:r>
          </a:p>
          <a:p>
            <a:r>
              <a:rPr lang="pt-BR" sz="800" b="0" i="0" u="none" strike="noStrike" baseline="0" dirty="0">
                <a:solidFill>
                  <a:srgbClr val="2F2F2E"/>
                </a:solidFill>
                <a:latin typeface="Roboto" panose="02000000000000000000" pitchFamily="2" charset="0"/>
                <a:ea typeface="Roboto" panose="02000000000000000000" pitchFamily="2" charset="0"/>
              </a:rPr>
              <a:t>SHUTTERSTOCK.COM</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pic>
        <p:nvPicPr>
          <p:cNvPr id="7" name="Imagem 6" descr="Imagem em preto e branco&#10;&#10;Descrição gerada automaticamente">
            <a:extLst>
              <a:ext uri="{FF2B5EF4-FFF2-40B4-BE49-F238E27FC236}">
                <a16:creationId xmlns:a16="http://schemas.microsoft.com/office/drawing/2014/main" id="{99FBCB5F-C196-D6BA-ACD3-B5CF072C6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530" y="2482683"/>
            <a:ext cx="8495151" cy="1527827"/>
          </a:xfrm>
          <a:prstGeom prst="rect">
            <a:avLst/>
          </a:prstGeom>
          <a:ln>
            <a:solidFill>
              <a:srgbClr val="E69500"/>
            </a:solidFill>
          </a:ln>
          <a:effectLst>
            <a:outerShdw blurRad="50800" dist="38100" dir="2700000" algn="tl" rotWithShape="0">
              <a:prstClr val="black">
                <a:alpha val="40000"/>
              </a:prstClr>
            </a:outerShdw>
          </a:effectLst>
        </p:spPr>
      </p:pic>
      <p:pic>
        <p:nvPicPr>
          <p:cNvPr id="15" name="Imagem 14" descr="Uma imagem contendo antena&#10;&#10;Descrição gerada automaticamente">
            <a:extLst>
              <a:ext uri="{FF2B5EF4-FFF2-40B4-BE49-F238E27FC236}">
                <a16:creationId xmlns:a16="http://schemas.microsoft.com/office/drawing/2014/main" id="{61F77978-A56B-B015-2EFB-5A6619FCC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872" y="5020340"/>
            <a:ext cx="8350809" cy="1323975"/>
          </a:xfrm>
          <a:prstGeom prst="rect">
            <a:avLst/>
          </a:prstGeom>
          <a:ln>
            <a:solidFill>
              <a:srgbClr val="E69500"/>
            </a:solidFill>
          </a:ln>
          <a:effectLst>
            <a:outerShdw blurRad="50800" dist="38100" dir="2700000" algn="tl" rotWithShape="0">
              <a:prstClr val="black">
                <a:alpha val="40000"/>
              </a:prstClr>
            </a:outerShdw>
          </a:effectLst>
        </p:spPr>
      </p:pic>
      <p:sp>
        <p:nvSpPr>
          <p:cNvPr id="16" name="CaixaDeTexto 15">
            <a:extLst>
              <a:ext uri="{FF2B5EF4-FFF2-40B4-BE49-F238E27FC236}">
                <a16:creationId xmlns:a16="http://schemas.microsoft.com/office/drawing/2014/main" id="{4C016F76-F425-6086-CD8A-E9AFA25C85AA}"/>
              </a:ext>
            </a:extLst>
          </p:cNvPr>
          <p:cNvSpPr txBox="1"/>
          <p:nvPr/>
        </p:nvSpPr>
        <p:spPr>
          <a:xfrm>
            <a:off x="997776" y="4232206"/>
            <a:ext cx="8702657" cy="683264"/>
          </a:xfrm>
          <a:prstGeom prst="rect">
            <a:avLst/>
          </a:prstGeom>
          <a:noFill/>
        </p:spPr>
        <p:txBody>
          <a:bodyPr wrap="square" rtlCol="0">
            <a:spAutoFit/>
          </a:bodyPr>
          <a:lstStyle/>
          <a:p>
            <a:pPr indent="457200" algn="just">
              <a:lnSpc>
                <a:spcPct val="110000"/>
              </a:lnSpc>
              <a:spcBef>
                <a:spcPts val="1000"/>
              </a:spcBef>
              <a:buClr>
                <a:schemeClr val="accent5"/>
              </a:buClr>
            </a:pPr>
            <a:r>
              <a:rPr lang="pt-BR" dirty="0">
                <a:latin typeface="Roboto" panose="02000000000000000000" pitchFamily="2" charset="0"/>
                <a:ea typeface="Roboto" panose="02000000000000000000" pitchFamily="2" charset="0"/>
              </a:rPr>
              <a:t>Existem também as texturas visuais, que são formas de manipular linhas e efeitos de luminosidade para criar a sensação de textura.</a:t>
            </a:r>
          </a:p>
        </p:txBody>
      </p:sp>
      <p:sp>
        <p:nvSpPr>
          <p:cNvPr id="17" name="CaixaDeTexto 16">
            <a:extLst>
              <a:ext uri="{FF2B5EF4-FFF2-40B4-BE49-F238E27FC236}">
                <a16:creationId xmlns:a16="http://schemas.microsoft.com/office/drawing/2014/main" id="{A33F679C-4915-80CD-2EA1-886DA5AD9D18}"/>
              </a:ext>
            </a:extLst>
          </p:cNvPr>
          <p:cNvSpPr txBox="1"/>
          <p:nvPr/>
        </p:nvSpPr>
        <p:spPr>
          <a:xfrm>
            <a:off x="9815931" y="5020340"/>
            <a:ext cx="1766469" cy="1303809"/>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Exemplo de texturas visuais (hachuras em desenhos com grafite ou caneta).</a:t>
            </a:r>
          </a:p>
        </p:txBody>
      </p:sp>
      <p:sp>
        <p:nvSpPr>
          <p:cNvPr id="20" name="CaixaDeTexto 19">
            <a:extLst>
              <a:ext uri="{FF2B5EF4-FFF2-40B4-BE49-F238E27FC236}">
                <a16:creationId xmlns:a16="http://schemas.microsoft.com/office/drawing/2014/main" id="{86A73276-6672-4C76-383E-90AEF21F6DF9}"/>
              </a:ext>
            </a:extLst>
          </p:cNvPr>
          <p:cNvSpPr txBox="1"/>
          <p:nvPr/>
        </p:nvSpPr>
        <p:spPr>
          <a:xfrm rot="16200000">
            <a:off x="437950" y="5561243"/>
            <a:ext cx="1248239" cy="24622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SAMUI/</a:t>
            </a:r>
          </a:p>
          <a:p>
            <a:r>
              <a:rPr lang="pt-BR" sz="800" b="0" i="0" u="none" strike="noStrike" baseline="0" dirty="0">
                <a:solidFill>
                  <a:srgbClr val="2F2F2E"/>
                </a:solidFill>
                <a:latin typeface="Roboto" panose="02000000000000000000" pitchFamily="2" charset="0"/>
                <a:ea typeface="Roboto" panose="02000000000000000000" pitchFamily="2" charset="0"/>
              </a:rPr>
              <a:t>SHUTTERSTOCK.COM</a:t>
            </a:r>
            <a:endParaRPr lang="pt-BR" sz="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5602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4" y="281580"/>
            <a:ext cx="5701144" cy="1248239"/>
          </a:xfrm>
        </p:spPr>
        <p:txBody>
          <a:bodyPr>
            <a:normAutofit/>
          </a:bodyPr>
          <a:lstStyle/>
          <a:p>
            <a:r>
              <a:rPr lang="pt-BR" sz="3600" b="1" dirty="0">
                <a:solidFill>
                  <a:schemeClr val="accent4"/>
                </a:solidFill>
              </a:rPr>
              <a:t>Artes visuais</a:t>
            </a:r>
            <a:br>
              <a:rPr lang="pt-BR" sz="3600" b="1" dirty="0">
                <a:solidFill>
                  <a:schemeClr val="accent4"/>
                </a:solidFill>
              </a:rPr>
            </a:br>
            <a:r>
              <a:rPr lang="pt-BR" sz="2400" dirty="0">
                <a:solidFill>
                  <a:schemeClr val="accent4"/>
                </a:solidFill>
              </a:rPr>
              <a:t>Pontos, linhas e texturas</a:t>
            </a:r>
          </a:p>
        </p:txBody>
      </p:sp>
      <p:sp>
        <p:nvSpPr>
          <p:cNvPr id="3" name="Espaço Reservado para Conteúdo 2">
            <a:extLst>
              <a:ext uri="{FF2B5EF4-FFF2-40B4-BE49-F238E27FC236}">
                <a16:creationId xmlns:a16="http://schemas.microsoft.com/office/drawing/2014/main" id="{E1F550ED-F069-1E4D-62AD-AC207586F45F}"/>
              </a:ext>
            </a:extLst>
          </p:cNvPr>
          <p:cNvSpPr>
            <a:spLocks noGrp="1"/>
          </p:cNvSpPr>
          <p:nvPr>
            <p:ph idx="1"/>
          </p:nvPr>
        </p:nvSpPr>
        <p:spPr>
          <a:xfrm>
            <a:off x="894024" y="1403489"/>
            <a:ext cx="4732502" cy="2007166"/>
          </a:xfrm>
        </p:spPr>
        <p:txBody>
          <a:bodyPr anchor="ctr">
            <a:noAutofit/>
          </a:bodyPr>
          <a:lstStyle/>
          <a:p>
            <a:pPr indent="457200" algn="just"/>
            <a:r>
              <a:rPr lang="pt-BR" sz="1800" dirty="0">
                <a:latin typeface="Roboto" panose="02000000000000000000" pitchFamily="2" charset="0"/>
                <a:ea typeface="Roboto" panose="02000000000000000000" pitchFamily="2" charset="0"/>
              </a:rPr>
              <a:t>A cor é um elemento fundamental na linguagem visual. As pessoas costumam manifestar preferências por algumas delas. Elas ajudam a fazer arte. </a:t>
            </a: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9</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0" name="CaixaDeTexto 9">
            <a:extLst>
              <a:ext uri="{FF2B5EF4-FFF2-40B4-BE49-F238E27FC236}">
                <a16:creationId xmlns:a16="http://schemas.microsoft.com/office/drawing/2014/main" id="{D9C6FF8A-3F71-2DAD-8AB2-340ACA93F32F}"/>
              </a:ext>
            </a:extLst>
          </p:cNvPr>
          <p:cNvSpPr txBox="1"/>
          <p:nvPr/>
        </p:nvSpPr>
        <p:spPr>
          <a:xfrm>
            <a:off x="1337942" y="5564234"/>
            <a:ext cx="3844664" cy="318924"/>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Exemplo de cartela de escala de cores.</a:t>
            </a:r>
          </a:p>
        </p:txBody>
      </p:sp>
      <p:sp>
        <p:nvSpPr>
          <p:cNvPr id="13" name="CaixaDeTexto 12">
            <a:extLst>
              <a:ext uri="{FF2B5EF4-FFF2-40B4-BE49-F238E27FC236}">
                <a16:creationId xmlns:a16="http://schemas.microsoft.com/office/drawing/2014/main" id="{84F0F1E1-0873-C293-72B6-F02E82CB9FDE}"/>
              </a:ext>
            </a:extLst>
          </p:cNvPr>
          <p:cNvSpPr txBox="1"/>
          <p:nvPr/>
        </p:nvSpPr>
        <p:spPr>
          <a:xfrm rot="16200000">
            <a:off x="193478" y="4408183"/>
            <a:ext cx="2007167"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SARKELIN/SHUTTERSTOCK.COM</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2 | CAPÍTULO 1</a:t>
            </a:r>
          </a:p>
        </p:txBody>
      </p:sp>
      <p:sp>
        <p:nvSpPr>
          <p:cNvPr id="20" name="CaixaDeTexto 19">
            <a:extLst>
              <a:ext uri="{FF2B5EF4-FFF2-40B4-BE49-F238E27FC236}">
                <a16:creationId xmlns:a16="http://schemas.microsoft.com/office/drawing/2014/main" id="{86A73276-6672-4C76-383E-90AEF21F6DF9}"/>
              </a:ext>
            </a:extLst>
          </p:cNvPr>
          <p:cNvSpPr txBox="1"/>
          <p:nvPr/>
        </p:nvSpPr>
        <p:spPr>
          <a:xfrm rot="16200000">
            <a:off x="5907036" y="4445623"/>
            <a:ext cx="2017554"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CREATIVE MOOD/SHUTTERSTOCK.COM</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11" name="Imagem 10" descr="Padrão do plano de fundo&#10;&#10;Descrição gerada automaticamente">
            <a:extLst>
              <a:ext uri="{FF2B5EF4-FFF2-40B4-BE49-F238E27FC236}">
                <a16:creationId xmlns:a16="http://schemas.microsoft.com/office/drawing/2014/main" id="{44CD8FA9-9DB6-02E0-A483-6274ABE72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995" y="3090846"/>
            <a:ext cx="3962559" cy="2437977"/>
          </a:xfrm>
          <a:prstGeom prst="rect">
            <a:avLst/>
          </a:prstGeom>
          <a:effectLst>
            <a:outerShdw blurRad="50800" dist="38100" dir="5400000" algn="t" rotWithShape="0">
              <a:prstClr val="black">
                <a:alpha val="40000"/>
              </a:prstClr>
            </a:outerShdw>
          </a:effectLst>
        </p:spPr>
      </p:pic>
      <p:pic>
        <p:nvPicPr>
          <p:cNvPr id="18" name="Imagem 17" descr="Forma&#10;&#10;Descrição gerada automaticamente">
            <a:extLst>
              <a:ext uri="{FF2B5EF4-FFF2-40B4-BE49-F238E27FC236}">
                <a16:creationId xmlns:a16="http://schemas.microsoft.com/office/drawing/2014/main" id="{B85C45FB-88C7-36D3-E204-5B1ADE108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396" y="3090846"/>
            <a:ext cx="4408896" cy="2473388"/>
          </a:xfrm>
          <a:prstGeom prst="rect">
            <a:avLst/>
          </a:prstGeom>
          <a:ln>
            <a:solidFill>
              <a:srgbClr val="E69500"/>
            </a:solidFill>
          </a:ln>
          <a:effectLst>
            <a:outerShdw blurRad="50800" dist="38100" dir="2700000" algn="tl" rotWithShape="0">
              <a:prstClr val="black">
                <a:alpha val="40000"/>
              </a:prstClr>
            </a:outerShdw>
          </a:effectLst>
        </p:spPr>
      </p:pic>
      <p:sp>
        <p:nvSpPr>
          <p:cNvPr id="19" name="CaixaDeTexto 18">
            <a:extLst>
              <a:ext uri="{FF2B5EF4-FFF2-40B4-BE49-F238E27FC236}">
                <a16:creationId xmlns:a16="http://schemas.microsoft.com/office/drawing/2014/main" id="{DA660D1E-29C4-F20D-C3F1-4F753DFEBE4C}"/>
              </a:ext>
            </a:extLst>
          </p:cNvPr>
          <p:cNvSpPr txBox="1"/>
          <p:nvPr/>
        </p:nvSpPr>
        <p:spPr>
          <a:xfrm>
            <a:off x="6977369" y="5594423"/>
            <a:ext cx="4568564" cy="318924"/>
          </a:xfrm>
          <a:prstGeom prst="rect">
            <a:avLst/>
          </a:prstGeom>
          <a:noFill/>
          <a:ln>
            <a:noFill/>
          </a:ln>
          <a:effectLst/>
        </p:spPr>
        <p:txBody>
          <a:bodyPr wrap="square" lIns="0" tIns="36000" rIns="0" bIns="36000">
            <a:spAutoFit/>
          </a:bodyPr>
          <a:lstStyle/>
          <a:p>
            <a:r>
              <a:rPr lang="pt-BR" sz="1600" dirty="0">
                <a:solidFill>
                  <a:srgbClr val="2F2F2E"/>
                </a:solidFill>
                <a:latin typeface="Roboto" panose="02000000000000000000" pitchFamily="2" charset="0"/>
                <a:ea typeface="Roboto" panose="02000000000000000000" pitchFamily="2" charset="0"/>
              </a:rPr>
              <a:t>Exemplo de elementos com formas geométricas.</a:t>
            </a:r>
          </a:p>
        </p:txBody>
      </p:sp>
      <p:sp>
        <p:nvSpPr>
          <p:cNvPr id="21" name="CaixaDeTexto 20">
            <a:extLst>
              <a:ext uri="{FF2B5EF4-FFF2-40B4-BE49-F238E27FC236}">
                <a16:creationId xmlns:a16="http://schemas.microsoft.com/office/drawing/2014/main" id="{993828F7-7AB6-9F8C-4946-BBE7CDC8B5F9}"/>
              </a:ext>
            </a:extLst>
          </p:cNvPr>
          <p:cNvSpPr txBox="1"/>
          <p:nvPr/>
        </p:nvSpPr>
        <p:spPr>
          <a:xfrm>
            <a:off x="6565476" y="1707284"/>
            <a:ext cx="5016924" cy="1292662"/>
          </a:xfrm>
          <a:prstGeom prst="rect">
            <a:avLst/>
          </a:prstGeom>
          <a:noFill/>
        </p:spPr>
        <p:txBody>
          <a:bodyPr wrap="square" rtlCol="0">
            <a:spAutoFit/>
          </a:bodyPr>
          <a:lstStyle/>
          <a:p>
            <a:pPr indent="457200" algn="just">
              <a:lnSpc>
                <a:spcPct val="110000"/>
              </a:lnSpc>
              <a:spcBef>
                <a:spcPts val="1000"/>
              </a:spcBef>
              <a:buClr>
                <a:schemeClr val="accent5"/>
              </a:buClr>
            </a:pPr>
            <a:r>
              <a:rPr lang="pt-BR" dirty="0">
                <a:latin typeface="Roboto" panose="02000000000000000000" pitchFamily="2" charset="0"/>
                <a:ea typeface="Roboto" panose="02000000000000000000" pitchFamily="2" charset="0"/>
              </a:rPr>
              <a:t>As formas nascem da junção de linhas, podendo ser geométricas, abstratas, figurativas ou orgânicas. Ainda podem ser bidimensionais ou tridimensionais.</a:t>
            </a:r>
          </a:p>
        </p:txBody>
      </p:sp>
    </p:spTree>
    <p:extLst>
      <p:ext uri="{BB962C8B-B14F-4D97-AF65-F5344CB8AC3E}">
        <p14:creationId xmlns:p14="http://schemas.microsoft.com/office/powerpoint/2010/main" val="3002414810"/>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2602</TotalTime>
  <Words>3775</Words>
  <Application>Microsoft Office PowerPoint</Application>
  <PresentationFormat>Widescreen</PresentationFormat>
  <Paragraphs>267</Paragraphs>
  <Slides>29</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29</vt:i4>
      </vt:variant>
    </vt:vector>
  </HeadingPairs>
  <TitlesOfParts>
    <vt:vector size="37" baseType="lpstr">
      <vt:lpstr>Arial</vt:lpstr>
      <vt:lpstr>Avenir Next LT Pro</vt:lpstr>
      <vt:lpstr>Calibri</vt:lpstr>
      <vt:lpstr>CiutadellaRounded-Regular</vt:lpstr>
      <vt:lpstr>Posterama</vt:lpstr>
      <vt:lpstr>Roboto</vt:lpstr>
      <vt:lpstr>SplashVTI</vt:lpstr>
      <vt:lpstr>SplashVTI</vt:lpstr>
      <vt:lpstr>ARTE</vt:lpstr>
      <vt:lpstr>UNIDADE 2</vt:lpstr>
      <vt:lpstr>Apresentação do PowerPoint</vt:lpstr>
      <vt:lpstr>Fotografias artísticas A imagem como denúncia</vt:lpstr>
      <vt:lpstr>Fotografias artísticas A imagem como denúncia</vt:lpstr>
      <vt:lpstr>Fotografias artísticas Formas e fotoformas</vt:lpstr>
      <vt:lpstr>Artes visuais Mesclando fotografia e desenho</vt:lpstr>
      <vt:lpstr>Artes visuais Pontos, linhas e texturas</vt:lpstr>
      <vt:lpstr>Artes visuais Pontos, linhas e texturas</vt:lpstr>
      <vt:lpstr>O espetáculo na fotografia Pessoas, suas histórias e seus saberes</vt:lpstr>
      <vt:lpstr>O espetáculo na fotografia Pessoas, suas histórias e seus saberes</vt:lpstr>
      <vt:lpstr>O espetáculo na fotografia Pessoas, suas histórias e seus saberes</vt:lpstr>
      <vt:lpstr>Artes integradas Ações e imagens</vt:lpstr>
      <vt:lpstr>Apresentação do PowerPoint</vt:lpstr>
      <vt:lpstr>Luz e escuridão Processos físico-químicos</vt:lpstr>
      <vt:lpstr>Luz e escuridão Processos físico-químicos</vt:lpstr>
      <vt:lpstr>Luz e escuridão A maior câmera do mundo</vt:lpstr>
      <vt:lpstr>Luz e escuridão A maior câmera do mundo</vt:lpstr>
      <vt:lpstr>Luz e escuridão Controle da luz e do tempo</vt:lpstr>
      <vt:lpstr>Luz e escuridão Olhando por dentro</vt:lpstr>
      <vt:lpstr>Artes visuais Em busca do enquadramento</vt:lpstr>
      <vt:lpstr>Artes visuais Em busca do enquadramento</vt:lpstr>
      <vt:lpstr>Artes visuais Em busca do enquadramento</vt:lpstr>
      <vt:lpstr>Artes visuais A fotoperformance e a fotoensaio</vt:lpstr>
      <vt:lpstr>Segundos que transformaram o mundo Memória e retina</vt:lpstr>
      <vt:lpstr>Segundos que transformaram o mundo Memória e retina</vt:lpstr>
      <vt:lpstr>Segundos que transformaram o mundo A visão em zoom</vt:lpstr>
      <vt:lpstr>Artes integradas Fazendo um filme</vt:lpstr>
      <vt:lpstr>Artes integradas Fazendo um filme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dc:title>
  <dc:creator>André Saretto</dc:creator>
  <cp:lastModifiedBy> </cp:lastModifiedBy>
  <cp:revision>213</cp:revision>
  <cp:lastPrinted>2023-05-25T14:38:56Z</cp:lastPrinted>
  <dcterms:created xsi:type="dcterms:W3CDTF">2023-05-10T15:55:01Z</dcterms:created>
  <dcterms:modified xsi:type="dcterms:W3CDTF">2023-06-22T18:18:42Z</dcterms:modified>
</cp:coreProperties>
</file>