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8" r:id="rId2"/>
    <p:sldId id="297" r:id="rId3"/>
    <p:sldId id="305" r:id="rId4"/>
    <p:sldId id="304" r:id="rId5"/>
    <p:sldId id="306" r:id="rId6"/>
    <p:sldId id="307" r:id="rId7"/>
    <p:sldId id="308" r:id="rId8"/>
    <p:sldId id="309" r:id="rId9"/>
    <p:sldId id="361" r:id="rId10"/>
    <p:sldId id="367" r:id="rId11"/>
    <p:sldId id="368" r:id="rId12"/>
    <p:sldId id="369" r:id="rId13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53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EED2133A-AB2A-F524-F3E2-72BEBF71EB88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ECD43DDC-EECB-F376-CEF5-A6740146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7558025-3CD6-A5F4-DB3D-8CE3D6684DF9}"/>
              </a:ext>
            </a:extLst>
          </p:cNvPr>
          <p:cNvSpPr/>
          <p:nvPr/>
        </p:nvSpPr>
        <p:spPr>
          <a:xfrm>
            <a:off x="265471" y="54978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Função quadrática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22B976C-0D41-A0D8-9F9C-B218456576BA}"/>
              </a:ext>
            </a:extLst>
          </p:cNvPr>
          <p:cNvSpPr txBox="1"/>
          <p:nvPr/>
        </p:nvSpPr>
        <p:spPr>
          <a:xfrm>
            <a:off x="657225" y="1209675"/>
            <a:ext cx="9229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Função quadrática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toda função definida pela sentença matemática y = ax</a:t>
            </a:r>
            <a:r>
              <a:rPr lang="pt-BR" sz="18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c,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números reais e a ≠ 0.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08BE2A7-D517-772F-1B8F-A7E227567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230" y="2145268"/>
            <a:ext cx="1049005" cy="2752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9E6B36D2-5FE8-2AF4-5B0A-9189D60DE8DF}"/>
              </a:ext>
            </a:extLst>
          </p:cNvPr>
          <p:cNvSpPr txBox="1"/>
          <p:nvPr/>
        </p:nvSpPr>
        <p:spPr>
          <a:xfrm>
            <a:off x="657225" y="209040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</a:t>
            </a:r>
            <a:r>
              <a:rPr lang="pt-BR" dirty="0"/>
              <a:t>: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6AD513FB-9D12-B764-C9F4-B11C05D88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2475348"/>
            <a:ext cx="6125430" cy="397247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386FF7D7-01D3-E11A-1BE1-C6554CFA43EA}"/>
              </a:ext>
            </a:extLst>
          </p:cNvPr>
          <p:cNvSpPr txBox="1"/>
          <p:nvPr/>
        </p:nvSpPr>
        <p:spPr>
          <a:xfrm>
            <a:off x="7086600" y="3486631"/>
            <a:ext cx="414337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gráfico de uma função quadrática é representado por uma curva chamada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parábola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algn="l">
              <a:spcBef>
                <a:spcPts val="600"/>
              </a:spcBef>
            </a:pP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ponto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indicado na figura,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chama-se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vértice da parábola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AA802AA-95AC-50F3-894C-34C0230E6611}"/>
              </a:ext>
            </a:extLst>
          </p:cNvPr>
          <p:cNvSpPr txBox="1"/>
          <p:nvPr/>
        </p:nvSpPr>
        <p:spPr>
          <a:xfrm>
            <a:off x="561975" y="4447996"/>
            <a:ext cx="29051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conjunto de todos os pontos (x, y), com </a:t>
            </a:r>
            <a:r>
              <a:rPr lang="pt-BR" sz="1800" b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real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y = x</a:t>
            </a:r>
            <a:r>
              <a:rPr lang="pt-BR" sz="18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_ 4, é o gráfico dessa função. 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EB406A1-E7A3-F5ED-3E7C-9928AB45717D}"/>
              </a:ext>
            </a:extLst>
          </p:cNvPr>
          <p:cNvSpPr/>
          <p:nvPr/>
        </p:nvSpPr>
        <p:spPr>
          <a:xfrm rot="10800000">
            <a:off x="7086600" y="5103378"/>
            <a:ext cx="342900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1621D4B-BA74-F72A-EF49-797B49A92910}"/>
              </a:ext>
            </a:extLst>
          </p:cNvPr>
          <p:cNvSpPr/>
          <p:nvPr/>
        </p:nvSpPr>
        <p:spPr>
          <a:xfrm rot="10800000">
            <a:off x="7086600" y="3383281"/>
            <a:ext cx="422971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3629A5E-D517-CC01-88B5-5FE62605A086}"/>
              </a:ext>
            </a:extLst>
          </p:cNvPr>
          <p:cNvSpPr/>
          <p:nvPr/>
        </p:nvSpPr>
        <p:spPr>
          <a:xfrm rot="10800000">
            <a:off x="657224" y="1179008"/>
            <a:ext cx="863917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DF8C6B1-0909-5805-A854-AE6454702475}"/>
              </a:ext>
            </a:extLst>
          </p:cNvPr>
          <p:cNvSpPr/>
          <p:nvPr/>
        </p:nvSpPr>
        <p:spPr>
          <a:xfrm rot="10800000" flipV="1">
            <a:off x="657224" y="1828571"/>
            <a:ext cx="717232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Google Shape;67;p15">
            <a:extLst>
              <a:ext uri="{FF2B5EF4-FFF2-40B4-BE49-F238E27FC236}">
                <a16:creationId xmlns:a16="http://schemas.microsoft.com/office/drawing/2014/main" id="{5A2CE988-CB06-EDE0-D32D-69B2B59EC3D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9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ED246C9F-53B1-E0AA-1492-AB0ADE78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152BD2-A38F-2A6D-B3BB-D7E7A295C0E9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43F4AC02-77B6-1F57-57B0-1561190711D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B7F2F1E6-FB6F-66EB-D4C2-FAE5BF4CC30D}"/>
              </a:ext>
            </a:extLst>
          </p:cNvPr>
          <p:cNvSpPr/>
          <p:nvPr/>
        </p:nvSpPr>
        <p:spPr>
          <a:xfrm>
            <a:off x="265475" y="64762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Zeros da função quadrática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AEA441E-EE1E-74B2-E0E1-4DF305B04700}"/>
              </a:ext>
            </a:extLst>
          </p:cNvPr>
          <p:cNvSpPr txBox="1"/>
          <p:nvPr/>
        </p:nvSpPr>
        <p:spPr>
          <a:xfrm>
            <a:off x="559555" y="1285906"/>
            <a:ext cx="11338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valores reais de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para os quais ax</a:t>
            </a:r>
            <a:r>
              <a:rPr lang="pt-BR" sz="18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c = 0 são denominados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zeros (ou raízes) </a:t>
            </a:r>
            <a:r>
              <a:rPr lang="pt-BR" sz="180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 função quadrática.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44299FA-FB40-7F2C-2008-99B893376831}"/>
              </a:ext>
            </a:extLst>
          </p:cNvPr>
          <p:cNvSpPr txBox="1"/>
          <p:nvPr/>
        </p:nvSpPr>
        <p:spPr>
          <a:xfrm>
            <a:off x="559555" y="1778924"/>
            <a:ext cx="49625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quantidade de zeros da função depende do valor do discriminante (</a:t>
            </a:r>
            <a:r>
              <a:rPr lang="pt-BR" sz="1800" b="0" i="0" u="none" strike="noStrike" baseline="0" dirty="0">
                <a:latin typeface="FTD Fonte" panose="02000600060000020004" pitchFamily="50" charset="0"/>
                <a:ea typeface="Roboto" panose="02000000000000000000" pitchFamily="2" charset="0"/>
                <a:cs typeface="Roboto" panose="02000000000000000000" pitchFamily="2" charset="0"/>
              </a:rPr>
              <a:t>D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= b</a:t>
            </a:r>
            <a:r>
              <a:rPr lang="pt-BR" sz="1800" b="0" i="0" u="none" strike="noStrike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- 4ac) dessa equação.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C448A28-6702-992A-C283-0A53F2CC78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4173" y="1868932"/>
            <a:ext cx="6105073" cy="96150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F61B2E39-6909-C62D-DD64-5BD53CB2C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00" y="3266840"/>
            <a:ext cx="7262560" cy="2759296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4660AB3A-F48B-9FC9-5D78-479A341D6787}"/>
              </a:ext>
            </a:extLst>
          </p:cNvPr>
          <p:cNvSpPr txBox="1"/>
          <p:nvPr/>
        </p:nvSpPr>
        <p:spPr>
          <a:xfrm>
            <a:off x="559555" y="289750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BDBC0FC5-E43B-1544-1366-919909FB96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090" y="3266840"/>
            <a:ext cx="3610479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946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14C6B605-E77D-3120-373C-1110D73B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70D8232-62A2-AB90-0458-F9CCCEBBC8BF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Google Shape;67;p15">
            <a:extLst>
              <a:ext uri="{FF2B5EF4-FFF2-40B4-BE49-F238E27FC236}">
                <a16:creationId xmlns:a16="http://schemas.microsoft.com/office/drawing/2014/main" id="{3EAA3C30-62F8-3497-EDCB-26AD17B0698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FF987867-FB48-4C5B-2D96-6F756D1286E4}"/>
              </a:ext>
            </a:extLst>
          </p:cNvPr>
          <p:cNvSpPr/>
          <p:nvPr/>
        </p:nvSpPr>
        <p:spPr>
          <a:xfrm>
            <a:off x="265471" y="64402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Resumo de características da função quadrática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8CF1BC4-BF73-3C42-43D3-57098C3A623F}"/>
              </a:ext>
            </a:extLst>
          </p:cNvPr>
          <p:cNvSpPr txBox="1"/>
          <p:nvPr/>
        </p:nvSpPr>
        <p:spPr>
          <a:xfrm>
            <a:off x="682336" y="1249295"/>
            <a:ext cx="9930246" cy="2127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TDFonte-Regular" panose="02000600060000020004" pitchFamily="50" charset="0"/>
              </a:rPr>
              <a:t>D .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0: a parábola intersecta o eixo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FrutigerLTStd-LightItalic"/>
              </a:rPr>
              <a:t>x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em dois pontos distintos.</a:t>
            </a:r>
          </a:p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TDFonte-Regular" panose="02000600060000020004" pitchFamily="50" charset="0"/>
              </a:rPr>
              <a:t>D =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0: a parábola e o eixo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FrutigerLTStd-LightItalic"/>
              </a:rPr>
              <a:t>x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têm apenas um ponto em comum, ou seja, a parábola tangencia o eixo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FrutigerLTStd-LightItalic"/>
              </a:rPr>
              <a:t>x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TDFonte-Regular" panose="02000600060000020004" pitchFamily="50" charset="0"/>
              </a:rPr>
              <a:t>D ,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0: a parábola não intersecta o eixo </a:t>
            </a:r>
            <a:r>
              <a:rPr lang="pt-BR" sz="1800" b="0" i="1" u="none" strike="noStrike" baseline="0" dirty="0">
                <a:solidFill>
                  <a:srgbClr val="000000"/>
                </a:solidFill>
                <a:latin typeface="FrutigerLTStd-LightItalic"/>
              </a:rPr>
              <a:t>x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a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TDFonte-Regular" panose="02000600060000020004" pitchFamily="50" charset="0"/>
              </a:rPr>
              <a:t>.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0</a:t>
            </a:r>
            <a:r>
              <a:rPr lang="pt-BR" sz="1800" i="0" u="none" strike="noStrike" baseline="0" dirty="0">
                <a:solidFill>
                  <a:srgbClr val="000000"/>
                </a:solidFill>
                <a:latin typeface="FrutigerLTStd-Bold"/>
              </a:rPr>
              <a:t>: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 a parábola tem a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concavidade voltada para cima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4D4D4D"/>
                </a:solidFill>
                <a:latin typeface="FrutigerLTStd-Black"/>
              </a:rPr>
              <a:t>•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a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TDFonte-Regular" panose="02000600060000020004" pitchFamily="50" charset="0"/>
              </a:rPr>
              <a:t>,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0</a:t>
            </a:r>
            <a:r>
              <a:rPr lang="pt-BR" dirty="0">
                <a:solidFill>
                  <a:srgbClr val="000000"/>
                </a:solidFill>
                <a:latin typeface="FrutigerLTStd-Light"/>
              </a:rPr>
              <a:t>: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 a parábola tem a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FrutigerLTStd-Bold"/>
              </a:rPr>
              <a:t>concavidade voltada para baixo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FrutigerLTStd-Light"/>
              </a:rPr>
              <a:t>.</a:t>
            </a:r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075D6FB-A07E-125F-BFAE-76E6787F1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1" y="3481329"/>
            <a:ext cx="5876538" cy="298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1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4</a:t>
            </a:r>
          </a:p>
          <a:p>
            <a:r>
              <a:rPr lang="pt-BR" sz="2800" dirty="0">
                <a:latin typeface="Roboto"/>
              </a:rPr>
              <a:t>Proporcionalidade e funções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54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6368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Proporcionalidade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A0BEC0B-D821-467C-ADB0-9BD83227B3E0}"/>
              </a:ext>
            </a:extLst>
          </p:cNvPr>
          <p:cNvSpPr/>
          <p:nvPr/>
        </p:nvSpPr>
        <p:spPr>
          <a:xfrm rot="10800000">
            <a:off x="640722" y="1419582"/>
            <a:ext cx="904405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B5EDBA39-653C-4EB9-857C-A1667AB229CB}"/>
              </a:ext>
            </a:extLst>
          </p:cNvPr>
          <p:cNvSpPr/>
          <p:nvPr/>
        </p:nvSpPr>
        <p:spPr>
          <a:xfrm rot="10800000" flipV="1">
            <a:off x="640722" y="2198815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/>
              <p:nvPr/>
            </p:nvSpPr>
            <p:spPr>
              <a:xfrm>
                <a:off x="629263" y="1419581"/>
                <a:ext cx="8861101" cy="861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Considere dois números reais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, com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≠ 0. A </a:t>
                </a:r>
                <a:r>
                  <a:rPr lang="pt-BR" b="1" dirty="0">
                    <a:latin typeface="Roboto"/>
                  </a:rPr>
                  <a:t>razão</a:t>
                </a:r>
                <a:r>
                  <a:rPr lang="pt-BR" dirty="0">
                    <a:latin typeface="Roboto"/>
                  </a:rPr>
                  <a:t> entre esses dois números, nessa ordem, corresponde ao quociente </a:t>
                </a:r>
                <a:r>
                  <a:rPr lang="pt-BR" b="1" dirty="0">
                    <a:latin typeface="Roboto"/>
                  </a:rPr>
                  <a:t>a : b</a:t>
                </a:r>
                <a:r>
                  <a:rPr lang="pt-BR" dirty="0">
                    <a:latin typeface="Roboto"/>
                  </a:rPr>
                  <a:t>, que também pode ser indicada por </a:t>
                </a:r>
                <a:r>
                  <a:rPr lang="pt-BR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1" i="0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pt-BR" sz="2400" b="1" i="0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 .</a:t>
                </a:r>
              </a:p>
            </p:txBody>
          </p:sp>
        </mc:Choice>
        <mc:Fallback xmlns="">
          <p:sp>
            <p:nvSpPr>
              <p:cNvPr id="44" name="Retângulo 43">
                <a:extLst>
                  <a:ext uri="{FF2B5EF4-FFF2-40B4-BE49-F238E27FC236}">
                    <a16:creationId xmlns:a16="http://schemas.microsoft.com/office/drawing/2014/main" id="{37A53B2C-05A1-48C5-821A-161AD25409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63" y="1419581"/>
                <a:ext cx="8861101" cy="861903"/>
              </a:xfrm>
              <a:prstGeom prst="rect">
                <a:avLst/>
              </a:prstGeom>
              <a:blipFill>
                <a:blip r:embed="rId2"/>
                <a:stretch>
                  <a:fillRect l="-550" t="-354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ângulo 15">
            <a:extLst>
              <a:ext uri="{FF2B5EF4-FFF2-40B4-BE49-F238E27FC236}">
                <a16:creationId xmlns:a16="http://schemas.microsoft.com/office/drawing/2014/main" id="{753D2CAE-8B20-44EC-8B24-17F9866924C1}"/>
              </a:ext>
            </a:extLst>
          </p:cNvPr>
          <p:cNvSpPr/>
          <p:nvPr/>
        </p:nvSpPr>
        <p:spPr>
          <a:xfrm rot="10800000" flipV="1">
            <a:off x="2144234" y="3860165"/>
            <a:ext cx="3028097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1DC13A2-EE22-41E7-8244-A9510A08DF7B}"/>
              </a:ext>
            </a:extLst>
          </p:cNvPr>
          <p:cNvSpPr/>
          <p:nvPr/>
        </p:nvSpPr>
        <p:spPr>
          <a:xfrm rot="10800000" flipV="1">
            <a:off x="2162128" y="6441307"/>
            <a:ext cx="2013108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2AC39112-41CD-4F5A-9898-F4817F74E724}"/>
                  </a:ext>
                </a:extLst>
              </p:cNvPr>
              <p:cNvSpPr/>
              <p:nvPr/>
            </p:nvSpPr>
            <p:spPr>
              <a:xfrm>
                <a:off x="2144232" y="3978258"/>
                <a:ext cx="9479731" cy="2392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Sejam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,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, </a:t>
                </a:r>
                <a:r>
                  <a:rPr lang="pt-BR" b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, com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≠ 0 e </a:t>
                </a:r>
                <a:r>
                  <a:rPr lang="pt-BR" b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 ≠ 0, dizemos que, se a razão entre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e a razão entre </a:t>
                </a:r>
                <a:r>
                  <a:rPr lang="pt-BR" b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d </a:t>
                </a:r>
                <a:r>
                  <a:rPr lang="pt-BR" dirty="0">
                    <a:latin typeface="Roboto"/>
                  </a:rPr>
                  <a:t>são iguais, então elas formam uma </a:t>
                </a:r>
                <a:r>
                  <a:rPr lang="pt-BR" b="1" dirty="0">
                    <a:latin typeface="Roboto"/>
                  </a:rPr>
                  <a:t>proporção</a:t>
                </a:r>
                <a:r>
                  <a:rPr lang="pt-BR" dirty="0">
                    <a:latin typeface="Roboto"/>
                  </a:rPr>
                  <a:t>.</a:t>
                </a:r>
              </a:p>
              <a:p>
                <a:endParaRPr lang="pt-BR" dirty="0">
                  <a:latin typeface="Roboto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  <m:r>
                        <a:rPr lang="pt-BR" sz="2400" b="1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𝐜</m:t>
                          </m:r>
                        </m:num>
                        <m:den>
                          <m:r>
                            <a:rPr lang="pt-BR" sz="2400" b="1" i="0">
                              <a:latin typeface="Cambria Math" panose="02040503050406030204" pitchFamily="18" charset="0"/>
                            </a:rPr>
                            <m:t>𝐝</m:t>
                          </m:r>
                        </m:den>
                      </m:f>
                    </m:oMath>
                  </m:oMathPara>
                </a14:m>
                <a:endParaRPr lang="pt-BR" dirty="0">
                  <a:latin typeface="Roboto"/>
                </a:endParaRP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Os números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,</a:t>
                </a:r>
                <a:r>
                  <a:rPr lang="pt-BR" b="1" dirty="0">
                    <a:latin typeface="Roboto"/>
                  </a:rPr>
                  <a:t> b c </a:t>
                </a:r>
                <a:r>
                  <a:rPr lang="pt-BR" dirty="0">
                    <a:latin typeface="Roboto"/>
                  </a:rPr>
                  <a:t>e </a:t>
                </a:r>
                <a:r>
                  <a:rPr lang="pt-BR" b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 são os termos da proporção, sendo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 os </a:t>
                </a:r>
                <a:r>
                  <a:rPr lang="pt-BR" b="1" dirty="0">
                    <a:latin typeface="Roboto"/>
                  </a:rPr>
                  <a:t>extremos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os </a:t>
                </a:r>
                <a:r>
                  <a:rPr lang="pt-BR" b="1" dirty="0">
                    <a:latin typeface="Roboto"/>
                  </a:rPr>
                  <a:t>meios</a:t>
                </a:r>
                <a:r>
                  <a:rPr lang="pt-BR" dirty="0">
                    <a:latin typeface="Roboto"/>
                  </a:rPr>
                  <a:t> da proporção.  </a:t>
                </a:r>
              </a:p>
            </p:txBody>
          </p:sp>
        </mc:Choice>
        <mc:Fallback xmlns="">
          <p:sp>
            <p:nvSpPr>
              <p:cNvPr id="18" name="Retângulo 17">
                <a:extLst>
                  <a:ext uri="{FF2B5EF4-FFF2-40B4-BE49-F238E27FC236}">
                    <a16:creationId xmlns:a16="http://schemas.microsoft.com/office/drawing/2014/main" id="{2AC39112-41CD-4F5A-9898-F4817F74E7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232" y="3978258"/>
                <a:ext cx="9479731" cy="2392193"/>
              </a:xfrm>
              <a:prstGeom prst="rect">
                <a:avLst/>
              </a:prstGeom>
              <a:blipFill>
                <a:blip r:embed="rId3"/>
                <a:stretch>
                  <a:fillRect l="-579" t="-1276" r="-450" b="-331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A82D347-EC64-439E-F00E-31FBD537FF14}"/>
              </a:ext>
            </a:extLst>
          </p:cNvPr>
          <p:cNvSpPr txBox="1"/>
          <p:nvPr/>
        </p:nvSpPr>
        <p:spPr>
          <a:xfrm>
            <a:off x="934064" y="2514160"/>
            <a:ext cx="4975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Por exemplo, a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velocidade média de um carro é 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razão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entre a distância total percorrida e</a:t>
            </a: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tempo gasto para percorrê-la. 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B2EA914-4CA3-B14D-0CD0-0781D8AA32A8}"/>
              </a:ext>
            </a:extLst>
          </p:cNvPr>
          <p:cNvSpPr/>
          <p:nvPr/>
        </p:nvSpPr>
        <p:spPr>
          <a:xfrm rot="10800000" flipV="1">
            <a:off x="5988109" y="2628704"/>
            <a:ext cx="2822120" cy="799311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9E8A3B22-25AC-EA20-3E54-41065F0BA1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3221" y="2698254"/>
            <a:ext cx="2727707" cy="66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74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27673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Grandezas diretamente proporcionais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A0BEC0B-D821-467C-ADB0-9BD83227B3E0}"/>
              </a:ext>
            </a:extLst>
          </p:cNvPr>
          <p:cNvSpPr/>
          <p:nvPr/>
        </p:nvSpPr>
        <p:spPr>
          <a:xfrm rot="10800000" flipV="1">
            <a:off x="692552" y="1252410"/>
            <a:ext cx="3153337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8199279" y="3634510"/>
            <a:ext cx="31545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t-BR" dirty="0">
                <a:latin typeface="Roboto"/>
              </a:rPr>
              <a:t>Um dos elementos fundamentais em um mapa é a </a:t>
            </a:r>
            <a:r>
              <a:rPr lang="pt-BR" b="1" dirty="0">
                <a:latin typeface="Roboto"/>
              </a:rPr>
              <a:t>escala</a:t>
            </a:r>
            <a:r>
              <a:rPr lang="pt-BR" dirty="0">
                <a:latin typeface="Roboto"/>
              </a:rPr>
              <a:t> adotada, que indica a razão entre as dimensões reais de uma região e as dimensões de sua representação nesse mapa. 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5AE95027-C8F3-4762-A125-EDD9B68552E9}"/>
              </a:ext>
            </a:extLst>
          </p:cNvPr>
          <p:cNvSpPr/>
          <p:nvPr/>
        </p:nvSpPr>
        <p:spPr>
          <a:xfrm rot="10800000" flipV="1">
            <a:off x="692553" y="2138298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0455EE39-07CF-02AE-9F0E-03691E620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95" y="2892490"/>
            <a:ext cx="7225069" cy="3857379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8E5080-85DA-0AA7-7CE5-CA49414611C9}"/>
              </a:ext>
            </a:extLst>
          </p:cNvPr>
          <p:cNvSpPr txBox="1"/>
          <p:nvPr/>
        </p:nvSpPr>
        <p:spPr>
          <a:xfrm>
            <a:off x="692552" y="2185535"/>
            <a:ext cx="9937347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700" dirty="0">
                <a:latin typeface="Roboto"/>
              </a:rPr>
              <a:t>Exemplo: Helena mediu com a régua a distância em linha reta entre os municípios de Fortaleza (CE) e Natal (RN) no mapa representado a seguir. Qual é a distância real aproximada, em linha reta, entre esses dois municípios?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6B821195-8C59-8C40-9DDB-9AD678C2FE00}"/>
              </a:ext>
            </a:extLst>
          </p:cNvPr>
          <p:cNvSpPr/>
          <p:nvPr/>
        </p:nvSpPr>
        <p:spPr>
          <a:xfrm>
            <a:off x="8137388" y="3569086"/>
            <a:ext cx="3043230" cy="2373748"/>
          </a:xfrm>
          <a:prstGeom prst="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EF51BE22-6227-89F9-9236-334ACFD6E32C}"/>
              </a:ext>
            </a:extLst>
          </p:cNvPr>
          <p:cNvSpPr txBox="1"/>
          <p:nvPr/>
        </p:nvSpPr>
        <p:spPr>
          <a:xfrm>
            <a:off x="627208" y="1242984"/>
            <a:ext cx="112030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Duas grandezas são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diretamente proporcionais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quando variam sempre na mesma razão, ou seja, quando uma aumenta, a outra aumenta na mesma proporção; ou, ainda, quando uma diminui, a outra diminui na mesma proporção.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7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59104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Grandezas inversamente proporcionais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37162" y="2383922"/>
            <a:ext cx="537646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700" dirty="0">
                <a:latin typeface="Roboto"/>
              </a:rPr>
              <a:t>Exemplo: Um trecho de uma estrada tem velocidade máxima permitida de 80 km/h, possibilitando que os veículos o percorram em 9 minutos no mínimo. Se a velocidade máxima nesse trecho for reduzida para 60 km/h, em quanto tempo, no mínimo, será possível percorrer esse trecho da estrada?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318B377-D581-400B-8A01-777F8D285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355" y="2497538"/>
            <a:ext cx="4979491" cy="152437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4F39F07-B6DB-4C32-9640-54147588F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71" y="4122024"/>
            <a:ext cx="5151656" cy="274075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3DB4243-FF7D-4DCE-BBA6-637DF4635D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8593" y="4360638"/>
            <a:ext cx="1068811" cy="609750"/>
          </a:xfrm>
          <a:prstGeom prst="rect">
            <a:avLst/>
          </a:prstGeom>
        </p:spPr>
      </p:pic>
      <p:sp>
        <p:nvSpPr>
          <p:cNvPr id="18" name="Seta: para a Direita 17">
            <a:extLst>
              <a:ext uri="{FF2B5EF4-FFF2-40B4-BE49-F238E27FC236}">
                <a16:creationId xmlns:a16="http://schemas.microsoft.com/office/drawing/2014/main" id="{B2C698DD-8A8C-4FB9-88CB-92B6088F21DB}"/>
              </a:ext>
            </a:extLst>
          </p:cNvPr>
          <p:cNvSpPr/>
          <p:nvPr/>
        </p:nvSpPr>
        <p:spPr>
          <a:xfrm rot="5400000">
            <a:off x="9354838" y="4971557"/>
            <a:ext cx="239211" cy="33832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FF7839D-3414-4C29-9D32-7E23510F7B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7834" y="5342768"/>
            <a:ext cx="1829201" cy="355688"/>
          </a:xfrm>
          <a:prstGeom prst="rect">
            <a:avLst/>
          </a:prstGeom>
        </p:spPr>
      </p:pic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C9643743-4AB6-4064-B77E-41C4E9C7A294}"/>
              </a:ext>
            </a:extLst>
          </p:cNvPr>
          <p:cNvSpPr/>
          <p:nvPr/>
        </p:nvSpPr>
        <p:spPr>
          <a:xfrm rot="5400000">
            <a:off x="9379344" y="5783913"/>
            <a:ext cx="239211" cy="33832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7AF43C2E-DF22-49BC-AFCE-0D590CEB2E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69729" y="6166654"/>
            <a:ext cx="965412" cy="266766"/>
          </a:xfrm>
          <a:prstGeom prst="rect">
            <a:avLst/>
          </a:prstGeom>
        </p:spPr>
      </p:pic>
      <p:sp>
        <p:nvSpPr>
          <p:cNvPr id="26" name="Retângulo 25">
            <a:extLst>
              <a:ext uri="{FF2B5EF4-FFF2-40B4-BE49-F238E27FC236}">
                <a16:creationId xmlns:a16="http://schemas.microsoft.com/office/drawing/2014/main" id="{5300C206-F371-44BC-9423-1249C8E195FA}"/>
              </a:ext>
            </a:extLst>
          </p:cNvPr>
          <p:cNvSpPr/>
          <p:nvPr/>
        </p:nvSpPr>
        <p:spPr>
          <a:xfrm>
            <a:off x="8083289" y="4200593"/>
            <a:ext cx="2587782" cy="227723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A3638FD-EB3E-5EA1-1F6F-CA41737FBCBE}"/>
              </a:ext>
            </a:extLst>
          </p:cNvPr>
          <p:cNvSpPr txBox="1"/>
          <p:nvPr/>
        </p:nvSpPr>
        <p:spPr>
          <a:xfrm>
            <a:off x="607980" y="1346960"/>
            <a:ext cx="9044051" cy="9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Duas grandezas são </a:t>
            </a:r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inversamente proporcionais 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quando uma varia na razão inversa da outra, ou seja, quando uma aumenta, a outra diminui na mesma proporção; ou quando uma diminui, a outra aumenta na mesma proporção.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3345ECC-3B12-BF26-4DBB-AEC916738070}"/>
              </a:ext>
            </a:extLst>
          </p:cNvPr>
          <p:cNvSpPr/>
          <p:nvPr/>
        </p:nvSpPr>
        <p:spPr>
          <a:xfrm rot="10800000">
            <a:off x="678822" y="1264770"/>
            <a:ext cx="904405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4D9066F-A80C-861B-FBD5-8C6ED73B500A}"/>
              </a:ext>
            </a:extLst>
          </p:cNvPr>
          <p:cNvSpPr/>
          <p:nvPr/>
        </p:nvSpPr>
        <p:spPr>
          <a:xfrm rot="10800000" flipV="1">
            <a:off x="678822" y="2278769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1D37A1DD-4220-4D30-BFC9-0FFDE12611D9}"/>
              </a:ext>
            </a:extLst>
          </p:cNvPr>
          <p:cNvSpPr/>
          <p:nvPr/>
        </p:nvSpPr>
        <p:spPr>
          <a:xfrm rot="5400000">
            <a:off x="9213086" y="3890370"/>
            <a:ext cx="239211" cy="33832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970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9348" y="66219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Noção de função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A0BEC0B-D821-467C-ADB0-9BD83227B3E0}"/>
              </a:ext>
            </a:extLst>
          </p:cNvPr>
          <p:cNvSpPr/>
          <p:nvPr/>
        </p:nvSpPr>
        <p:spPr>
          <a:xfrm rot="10800000" flipV="1">
            <a:off x="640725" y="1242256"/>
            <a:ext cx="3153337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B5EDBA39-653C-4EB9-857C-A1667AB229CB}"/>
              </a:ext>
            </a:extLst>
          </p:cNvPr>
          <p:cNvSpPr/>
          <p:nvPr/>
        </p:nvSpPr>
        <p:spPr>
          <a:xfrm rot="10800000" flipV="1">
            <a:off x="640725" y="2243091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92772" y="1319761"/>
            <a:ext cx="11161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peteca custa 30 reais. Se representarmos por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a quantidade de petecas iguais a essa que Rui, um professor de Educação Física, quer comprar e por </a:t>
            </a:r>
            <a:r>
              <a:rPr lang="pt-BR" b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 o preço, em reais, que ele vai pagar, podemos organizar o quadro abaixo.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19D9A9E-5B0B-448D-B4FA-7A1CE1908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70" y="2453088"/>
            <a:ext cx="4996869" cy="3141552"/>
          </a:xfrm>
          <a:prstGeom prst="rect">
            <a:avLst/>
          </a:prstGeom>
        </p:spPr>
      </p:pic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11533BC0-8FE5-47E6-BB83-1A220BF4C9B7}"/>
              </a:ext>
            </a:extLst>
          </p:cNvPr>
          <p:cNvSpPr/>
          <p:nvPr/>
        </p:nvSpPr>
        <p:spPr>
          <a:xfrm rot="5400000">
            <a:off x="4241874" y="5593401"/>
            <a:ext cx="239211" cy="33832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F83EF430-0C3C-49AA-BB72-9B6CE163EED7}"/>
              </a:ext>
            </a:extLst>
          </p:cNvPr>
          <p:cNvSpPr/>
          <p:nvPr/>
        </p:nvSpPr>
        <p:spPr>
          <a:xfrm>
            <a:off x="2875966" y="6011983"/>
            <a:ext cx="2971029" cy="55495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o Explicativo: Linha com Ênfase 9">
            <a:extLst>
              <a:ext uri="{FF2B5EF4-FFF2-40B4-BE49-F238E27FC236}">
                <a16:creationId xmlns:a16="http://schemas.microsoft.com/office/drawing/2014/main" id="{7BCF47D9-7841-47CD-9B71-A13EDC9ADE1C}"/>
              </a:ext>
            </a:extLst>
          </p:cNvPr>
          <p:cNvSpPr/>
          <p:nvPr/>
        </p:nvSpPr>
        <p:spPr>
          <a:xfrm>
            <a:off x="7860889" y="2426459"/>
            <a:ext cx="3893576" cy="1806328"/>
          </a:xfrm>
          <a:prstGeom prst="accentCallout1">
            <a:avLst>
              <a:gd name="adj1" fmla="val 52532"/>
              <a:gd name="adj2" fmla="val -7704"/>
              <a:gd name="adj3" fmla="val 199707"/>
              <a:gd name="adj4" fmla="val -52923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rgbClr val="000000"/>
                </a:solidFill>
                <a:latin typeface="Roboto"/>
              </a:rPr>
              <a:t>O preço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y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a pagar é dado em função da quantidade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de petecas adquiridas, e a sentença y = 30x é chamada 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lei de formação 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dessa função.</a:t>
            </a:r>
          </a:p>
        </p:txBody>
      </p:sp>
      <p:sp>
        <p:nvSpPr>
          <p:cNvPr id="23" name="Texto Explicativo: Linha com Ênfase 22">
            <a:extLst>
              <a:ext uri="{FF2B5EF4-FFF2-40B4-BE49-F238E27FC236}">
                <a16:creationId xmlns:a16="http://schemas.microsoft.com/office/drawing/2014/main" id="{9D0BC8DE-891A-4155-BF75-A42005C0CE0B}"/>
              </a:ext>
            </a:extLst>
          </p:cNvPr>
          <p:cNvSpPr/>
          <p:nvPr/>
        </p:nvSpPr>
        <p:spPr>
          <a:xfrm>
            <a:off x="7860890" y="4610125"/>
            <a:ext cx="3893575" cy="1472217"/>
          </a:xfrm>
          <a:prstGeom prst="accentCallout1">
            <a:avLst>
              <a:gd name="adj1" fmla="val 52532"/>
              <a:gd name="adj2" fmla="val -7704"/>
              <a:gd name="adj3" fmla="val 98298"/>
              <a:gd name="adj4" fmla="val -51831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rgbClr val="000000"/>
                </a:solidFill>
                <a:latin typeface="Roboto"/>
              </a:rPr>
              <a:t>A variável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é chamada de variável independente, e a variável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y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é dependente da variável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315E51B-CF1E-4692-32D9-9AAB31126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6658" y="6133102"/>
            <a:ext cx="2549800" cy="30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3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123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Conjunto domínio e conjunto imagem de uma função</a:t>
            </a:r>
          </a:p>
        </p:txBody>
      </p:sp>
      <p:sp>
        <p:nvSpPr>
          <p:cNvPr id="24" name="Texto Explicativo: Linha com Ênfase 23">
            <a:extLst>
              <a:ext uri="{FF2B5EF4-FFF2-40B4-BE49-F238E27FC236}">
                <a16:creationId xmlns:a16="http://schemas.microsoft.com/office/drawing/2014/main" id="{C2B444D0-F718-4F3F-8800-06EE4AFD8182}"/>
              </a:ext>
            </a:extLst>
          </p:cNvPr>
          <p:cNvSpPr/>
          <p:nvPr/>
        </p:nvSpPr>
        <p:spPr>
          <a:xfrm>
            <a:off x="6307391" y="1571926"/>
            <a:ext cx="5525732" cy="3446267"/>
          </a:xfrm>
          <a:prstGeom prst="accentCallout1">
            <a:avLst>
              <a:gd name="adj1" fmla="val 52532"/>
              <a:gd name="adj2" fmla="val -7704"/>
              <a:gd name="adj3" fmla="val 67333"/>
              <a:gd name="adj4" fmla="val -13306"/>
            </a:avLst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solidFill>
                  <a:srgbClr val="000000"/>
                </a:solidFill>
                <a:latin typeface="Roboto"/>
              </a:rPr>
              <a:t>O conjunto de valores que a variável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pode assumir chama-se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domínio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da função e é indicado por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D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. </a:t>
            </a:r>
          </a:p>
          <a:p>
            <a:endParaRPr lang="pt-BR" dirty="0">
              <a:solidFill>
                <a:srgbClr val="000000"/>
              </a:solidFill>
              <a:latin typeface="Roboto"/>
            </a:endParaRPr>
          </a:p>
          <a:p>
            <a:r>
              <a:rPr lang="pt-BR" dirty="0">
                <a:solidFill>
                  <a:srgbClr val="000000"/>
                </a:solidFill>
                <a:latin typeface="Roboto"/>
              </a:rPr>
              <a:t>O valor da variável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y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correspondente a determinado valor 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é chamado 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imagem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do número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dado pela função. </a:t>
            </a:r>
          </a:p>
          <a:p>
            <a:endParaRPr lang="pt-BR" dirty="0">
              <a:solidFill>
                <a:srgbClr val="000000"/>
              </a:solidFill>
              <a:latin typeface="Roboto"/>
            </a:endParaRPr>
          </a:p>
          <a:p>
            <a:r>
              <a:rPr lang="pt-BR" dirty="0">
                <a:solidFill>
                  <a:srgbClr val="000000"/>
                </a:solidFill>
                <a:latin typeface="Roboto"/>
              </a:rPr>
              <a:t>O conjunto formado por todos os valores 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y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que correspondem a algum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x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do domínio é chamado de </a:t>
            </a:r>
            <a:r>
              <a:rPr lang="pt-BR" b="1" dirty="0">
                <a:solidFill>
                  <a:srgbClr val="000000"/>
                </a:solidFill>
                <a:latin typeface="Roboto"/>
              </a:rPr>
              <a:t>conjunto imagem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 da função e é indicado por </a:t>
            </a:r>
            <a:r>
              <a:rPr lang="pt-BR" b="1" dirty="0" err="1">
                <a:solidFill>
                  <a:srgbClr val="000000"/>
                </a:solidFill>
                <a:latin typeface="Roboto"/>
              </a:rPr>
              <a:t>Im</a:t>
            </a:r>
            <a:r>
              <a:rPr lang="pt-BR" dirty="0">
                <a:solidFill>
                  <a:srgbClr val="000000"/>
                </a:solidFill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22ABC17-AEA6-2A65-5F68-FE67C1786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263" y="1222562"/>
            <a:ext cx="5216448" cy="499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30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3197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Função afim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EA0BEC0B-D821-467C-ADB0-9BD83227B3E0}"/>
              </a:ext>
            </a:extLst>
          </p:cNvPr>
          <p:cNvSpPr/>
          <p:nvPr/>
        </p:nvSpPr>
        <p:spPr>
          <a:xfrm rot="10800000" flipV="1">
            <a:off x="648983" y="1392434"/>
            <a:ext cx="3153337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B5EDBA39-653C-4EB9-857C-A1667AB229CB}"/>
              </a:ext>
            </a:extLst>
          </p:cNvPr>
          <p:cNvSpPr/>
          <p:nvPr/>
        </p:nvSpPr>
        <p:spPr>
          <a:xfrm rot="10800000" flipV="1">
            <a:off x="660085" y="2049439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7E06944-3B6E-4F19-A3BB-F8BC5729B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414" y="2918053"/>
            <a:ext cx="1575145" cy="292172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B563DBA-74A3-4FFE-86F4-9929D8D7E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85" y="3161909"/>
            <a:ext cx="2739363" cy="352892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8490B58A-7AB0-4540-ACF2-6B81B4256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5831" y="2418201"/>
            <a:ext cx="2742208" cy="4303274"/>
          </a:xfrm>
          <a:prstGeom prst="rect">
            <a:avLst/>
          </a:prstGeom>
        </p:spPr>
      </p:pic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1FE4437B-2E93-48DD-93F6-F7760C499B44}"/>
              </a:ext>
            </a:extLst>
          </p:cNvPr>
          <p:cNvSpPr/>
          <p:nvPr/>
        </p:nvSpPr>
        <p:spPr>
          <a:xfrm>
            <a:off x="3600910" y="4757211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413B062C-F67C-4774-E471-D7A59EDA2D00}"/>
              </a:ext>
            </a:extLst>
          </p:cNvPr>
          <p:cNvSpPr txBox="1"/>
          <p:nvPr/>
        </p:nvSpPr>
        <p:spPr>
          <a:xfrm>
            <a:off x="7129503" y="4172202"/>
            <a:ext cx="456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É possível demonstrar que o gráfico de uma função afim, no plano cartesiano, com x </a:t>
            </a:r>
            <a:r>
              <a:rPr lang="pt-BR" sz="1800" b="0" i="0" u="none" strike="noStrike" baseline="0" dirty="0">
                <a:latin typeface="FTDFonte-Regular" panose="02000600060000020004" pitchFamily="50" charset="0"/>
              </a:rPr>
              <a:t>[ r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é sempre uma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reta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955D48-2A97-B9EF-96B7-976669698DE6}"/>
              </a:ext>
            </a:extLst>
          </p:cNvPr>
          <p:cNvSpPr txBox="1"/>
          <p:nvPr/>
        </p:nvSpPr>
        <p:spPr>
          <a:xfrm>
            <a:off x="660085" y="1416053"/>
            <a:ext cx="8868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Uma função é chamada de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função afim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quando é definida pela sentença matemática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 = </a:t>
            </a:r>
            <a:r>
              <a:rPr lang="pt-BR" sz="1800" b="1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ax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b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com a </a:t>
            </a:r>
            <a:r>
              <a:rPr lang="pt-BR" sz="1800" b="0" i="0" u="none" strike="noStrike" baseline="0" dirty="0">
                <a:latin typeface="FTDFonte-Regular" panose="02000600060000020004" pitchFamily="50" charset="0"/>
              </a:rPr>
              <a:t>[ r</a:t>
            </a:r>
            <a:r>
              <a:rPr lang="pt-BR" sz="1800" b="0" i="0" u="none" strike="noStrike" baseline="0" dirty="0">
                <a:latin typeface="FrutigerLTStd-Light"/>
              </a:rPr>
              <a:t>,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pt-BR" sz="1800" b="0" i="0" u="none" strike="noStrike" baseline="0" dirty="0">
                <a:latin typeface="FrutigerLTStd-Light"/>
              </a:rPr>
              <a:t> </a:t>
            </a:r>
            <a:r>
              <a:rPr lang="pt-BR" sz="1800" b="0" i="0" u="none" strike="noStrike" baseline="0" dirty="0">
                <a:latin typeface="FTDFonte-Regular" panose="02000600060000020004" pitchFamily="50" charset="0"/>
              </a:rPr>
              <a:t>[ r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a </a:t>
            </a:r>
            <a:r>
              <a:rPr lang="pt-BR" sz="1800" b="0" i="0" u="none" strike="noStrike" baseline="0" dirty="0">
                <a:latin typeface="FTDFonte-Regular" panose="02000600060000020004" pitchFamily="50" charset="0"/>
              </a:rPr>
              <a:t>5 </a:t>
            </a:r>
            <a:r>
              <a:rPr lang="pt-BR" sz="1800" b="0" i="0" u="none" strike="noStrike" baseline="0" dirty="0">
                <a:latin typeface="FrutigerLTStd-Light"/>
              </a:rPr>
              <a:t>0.</a:t>
            </a:r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0C1860E9-DDCA-38F4-25D1-583A5B9F5DBB}"/>
              </a:ext>
            </a:extLst>
          </p:cNvPr>
          <p:cNvSpPr/>
          <p:nvPr/>
        </p:nvSpPr>
        <p:spPr>
          <a:xfrm rot="10800000" flipV="1">
            <a:off x="7223203" y="4124965"/>
            <a:ext cx="3153337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356401C4-B324-B2B4-1F21-0DC4485033CD}"/>
              </a:ext>
            </a:extLst>
          </p:cNvPr>
          <p:cNvSpPr/>
          <p:nvPr/>
        </p:nvSpPr>
        <p:spPr>
          <a:xfrm rot="10800000" flipV="1">
            <a:off x="7223203" y="5093373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51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DAC24402-3D0F-FE87-54D1-1561D6718CFF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75420A9-9C70-AF9B-E84B-C98C033BA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C0CE652-F449-C41A-4ADE-743350717A2E}"/>
              </a:ext>
            </a:extLst>
          </p:cNvPr>
          <p:cNvSpPr/>
          <p:nvPr/>
        </p:nvSpPr>
        <p:spPr>
          <a:xfrm>
            <a:off x="265471" y="688100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Zero da função afim</a:t>
            </a:r>
          </a:p>
        </p:txBody>
      </p:sp>
      <p:pic>
        <p:nvPicPr>
          <p:cNvPr id="8" name="Google Shape;67;p15">
            <a:extLst>
              <a:ext uri="{FF2B5EF4-FFF2-40B4-BE49-F238E27FC236}">
                <a16:creationId xmlns:a16="http://schemas.microsoft.com/office/drawing/2014/main" id="{CE00FC5F-E9E5-EA14-F95C-D8757CC6F20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9AE3F851-56BE-EBE9-4BE9-73B9FA9FE9BD}"/>
              </a:ext>
            </a:extLst>
          </p:cNvPr>
          <p:cNvSpPr txBox="1"/>
          <p:nvPr/>
        </p:nvSpPr>
        <p:spPr>
          <a:xfrm>
            <a:off x="835550" y="1393394"/>
            <a:ext cx="9734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 valor do número real </a:t>
            </a:r>
            <a:r>
              <a:rPr lang="pt-BR" sz="1800" b="0" i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para o qual se obtém y = 0 (ou 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b = 0), denomina-se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zero</a:t>
            </a:r>
          </a:p>
          <a:p>
            <a:pPr algn="l"/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(ou raiz) da função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afim.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C963E76D-9B70-1DF8-2CD4-33AF50E1DE82}"/>
              </a:ext>
            </a:extLst>
          </p:cNvPr>
          <p:cNvSpPr txBox="1"/>
          <p:nvPr/>
        </p:nvSpPr>
        <p:spPr>
          <a:xfrm>
            <a:off x="1028699" y="2361474"/>
            <a:ext cx="1959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Exemplo: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 = x - 3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146AE6D-032F-E941-209E-6745F251067C}"/>
              </a:ext>
            </a:extLst>
          </p:cNvPr>
          <p:cNvSpPr txBox="1"/>
          <p:nvPr/>
        </p:nvSpPr>
        <p:spPr>
          <a:xfrm>
            <a:off x="1028699" y="5532976"/>
            <a:ext cx="32766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Pelo gráfico, y = 0 em (3, 0). Logo, o zero da função é x = 3.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07D34F4-5C23-94A5-DEB0-7E5F6222E30E}"/>
              </a:ext>
            </a:extLst>
          </p:cNvPr>
          <p:cNvSpPr txBox="1"/>
          <p:nvPr/>
        </p:nvSpPr>
        <p:spPr>
          <a:xfrm>
            <a:off x="6304932" y="3085395"/>
            <a:ext cx="52298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Geometricamente, o zero da função é o ponto em que a reta corta o eixo </a:t>
            </a:r>
            <a:r>
              <a:rPr lang="pt-BR" sz="1800" b="1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 algn="l"/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endParaRPr lang="pt-BR" sz="1800" b="0" i="0" u="none" strike="noStrike" baseline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 a função afim y = </a:t>
            </a:r>
            <a:r>
              <a:rPr lang="pt-BR" sz="18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ax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+ b, para y = 0, temos: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B7248DFC-F479-4306-D859-8EF2274CB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49" y="2920910"/>
            <a:ext cx="5044019" cy="2531432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5AD4CDAE-B8A1-7DCD-B7B1-1DDF226BC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4913" y="4631332"/>
            <a:ext cx="3391373" cy="581106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593F5692-3D79-CAE8-FF9A-406CF19CD7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662" y="2817416"/>
            <a:ext cx="1981477" cy="409632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BBBB4E0B-12EA-15A3-63B3-034C404319A6}"/>
              </a:ext>
            </a:extLst>
          </p:cNvPr>
          <p:cNvSpPr/>
          <p:nvPr/>
        </p:nvSpPr>
        <p:spPr>
          <a:xfrm rot="10800000">
            <a:off x="6304931" y="5435918"/>
            <a:ext cx="422971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6C4E0F65-627A-EAC6-4D5F-A37B43607ED4}"/>
              </a:ext>
            </a:extLst>
          </p:cNvPr>
          <p:cNvSpPr/>
          <p:nvPr/>
        </p:nvSpPr>
        <p:spPr>
          <a:xfrm rot="10800000" flipV="1">
            <a:off x="6304932" y="3022232"/>
            <a:ext cx="512506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BA2DF70B-9CE0-89A0-4FCF-2AEC7096C623}"/>
              </a:ext>
            </a:extLst>
          </p:cNvPr>
          <p:cNvSpPr/>
          <p:nvPr/>
        </p:nvSpPr>
        <p:spPr>
          <a:xfrm rot="10800000" flipV="1">
            <a:off x="9458269" y="4631332"/>
            <a:ext cx="848017" cy="581106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F3DA048C-EE66-22F4-5204-2E74C523EA07}"/>
              </a:ext>
            </a:extLst>
          </p:cNvPr>
          <p:cNvSpPr/>
          <p:nvPr/>
        </p:nvSpPr>
        <p:spPr>
          <a:xfrm rot="10800000" flipV="1">
            <a:off x="873032" y="1330218"/>
            <a:ext cx="512506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CF5FF8A5-14C4-3F0D-144E-FBB11C8E6E87}"/>
              </a:ext>
            </a:extLst>
          </p:cNvPr>
          <p:cNvSpPr/>
          <p:nvPr/>
        </p:nvSpPr>
        <p:spPr>
          <a:xfrm rot="10800000">
            <a:off x="873032" y="2135030"/>
            <a:ext cx="422971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647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9784</TotalTime>
  <Words>955</Words>
  <Application>Microsoft Office PowerPoint</Application>
  <PresentationFormat>Widescreen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FrutigerLTStd-Black</vt:lpstr>
      <vt:lpstr>FrutigerLTStd-Bold</vt:lpstr>
      <vt:lpstr>FrutigerLTStd-Light</vt:lpstr>
      <vt:lpstr>FrutigerLTStd-LightItalic</vt:lpstr>
      <vt:lpstr>FTD Fonte</vt:lpstr>
      <vt:lpstr>FTDFonte-Regular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2023-06-22T17:27:49Z</dcterms:modified>
</cp:coreProperties>
</file>