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48" r:id="rId2"/>
    <p:sldId id="341" r:id="rId3"/>
    <p:sldId id="364" r:id="rId4"/>
    <p:sldId id="365" r:id="rId5"/>
    <p:sldId id="366" r:id="rId6"/>
    <p:sldId id="346" r:id="rId7"/>
    <p:sldId id="344" r:id="rId8"/>
    <p:sldId id="345" r:id="rId9"/>
    <p:sldId id="347" r:id="rId10"/>
  </p:sldIdLst>
  <p:sldSz cx="12192000" cy="6858000"/>
  <p:notesSz cx="6858000" cy="9144000"/>
  <p:defaultTextStyle>
    <a:defPPr lvl="0">
      <a:defRPr lang="pt-BR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nata Góes Palermo" initials="RGP" lastIdx="75" clrIdx="0"/>
  <p:cmAuthor id="1" name="Lilian Semenichin Nogueira" initials="LSN" lastIdx="40" clrIdx="1"/>
  <p:cmAuthor id="2" name="Marcia Takeuchi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2CC"/>
    <a:srgbClr val="21AF97"/>
    <a:srgbClr val="2393AD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B7BD12-44BC-4C04-9574-8B56DAD6B640}" v="623" dt="2023-05-19T14:30:07.6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Estilo Claro 3 - Ênfas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779" autoAdjust="0"/>
    <p:restoredTop sz="94291" autoAdjust="0"/>
  </p:normalViewPr>
  <p:slideViewPr>
    <p:cSldViewPr snapToGrid="0">
      <p:cViewPr varScale="1">
        <p:scale>
          <a:sx n="72" d="100"/>
          <a:sy n="72" d="100"/>
        </p:scale>
        <p:origin x="25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43B8E6-4787-6746-B34C-D6F291A02A34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AA0C5C-2655-4543-A918-9415E3B51F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156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B78622-DDCD-A644-93B7-9B6C34378A52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C31953-3C27-9D40-866A-C6684FFB58D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1055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613E2-A503-4BA7-AF41-D99E7B686D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4FFE62-2665-453B-8745-210A5ED42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3C8B4E-D55B-44B4-B9B6-313C213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A97D0-2997-4C4D-8E1B-E2ED40396B33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315176-7BFE-4F79-A78B-DEAD33A9E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F04CF7-5993-4B05-9518-19F6155E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9176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59CC36-4B04-443F-8FC4-61EA7A5CA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D0D1BC-9240-4BD1-B38D-563FABB40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4DFF27-1407-4B25-9C76-0351C7BAB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7A53-8F32-FC4D-8A73-7A37CE0253C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BACC847-8A4A-4815-BA3A-D29B38F54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16EF24-F3EF-4C78-B4B6-38A381E2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824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26CC42-1BC3-4D21-A69C-EFBCDD12F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04FC76-817B-4E21-9B87-7B047C3C9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39CCED-F81C-46DA-AB3D-56649B263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73FC-DDB5-1F48-A4BE-D88F3B300F5E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B779FC-494C-4066-B7FD-4A50C4306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9993E2-7544-4899-86E7-CFF41B83A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1754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8EBD8-84B6-4229-9222-7AD9DB0B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4C748E-6271-4663-A3EA-0E60A378C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FA75C9-714B-4E22-BE92-A05AB60F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FE40-B823-4742-B890-DD35EDA806A9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5BBBC3-3899-43D9-95FD-EB5628A9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C2D9E1-5961-4706-92E6-D915DA476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1881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216BBC-2CA3-4B66-890E-8CCA1A6C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87F530-87FC-4C56-851A-B321920AE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E83903-EB0C-45B7-B5AE-A2ACA519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DCF73-55FF-2341-B4F5-B7C5ACD3D4A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8B169C-A4C5-4186-B22E-DA00CD3BF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015BAE-B68B-4E61-997D-1ADE3C791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8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A5B6F-B2CC-4FF4-928D-432D16610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5E5DD5-F0CB-489E-92EA-CB360B0B4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E8EF410-4FB9-4911-A86B-E3D01864F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ED5E7D0-A771-4464-8C44-476F39157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C3E90-4FA3-5747-93BA-3E325487882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66A4CD-5AC2-4F91-89E9-5070CBFA4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42E8ABC-4BD4-4262-B706-DF85E016C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404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D96227-E5B9-4E65-8D89-45BEFF3CE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ACD57A-B945-439B-8A88-B20EAA97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669EB74-746A-44A2-B380-5FA3075D3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7FB50B6-3DD4-4003-A39F-B8737B941C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A51CD1-5299-413E-B0BB-3002D586DB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EFB49B6-49F9-4DF4-94A5-A307605E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074CF-95D8-1C48-981C-3B8D82D19646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611B1E5-B2B2-4F07-A1F8-8AACA8DF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DEFD123-DD74-4BFE-B3C9-F1A6C2CE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220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33F6D9-CF57-4CAF-92EF-A1CC4D845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AC0CA9E-C2AB-47B1-9AA3-5FC4FAFB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5F950-47A1-AC42-BF4D-84ED57C052B2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CED1738-35A2-4F9C-90E1-DFAD841A1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149CC9-D4DF-4280-BBCE-EBC4F77BC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988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0900131-512E-4C9D-B050-62F860E1D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A10C6-562B-3447-B16E-D16AC746CEAB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3C6D9F3-BF68-4E92-AFA3-6C5D8504C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9D31E28-33F3-413D-9CE6-81A07F230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014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360DA-E7C3-487F-8D6A-C605891A9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7E6055-63D2-4D08-853B-DED6ABFD4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57D873C-E3BA-420C-8D0A-07673AD95E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0DC85E0-FBF8-4DC8-ACA0-0D851966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AFC2F-E23C-074E-9D6E-7BF87CD7755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7B35F0F-5DBE-47AA-89E1-12285C678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778713E-17F1-4076-84BE-0A9A8203F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526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6D89F8-3F78-4011-864D-B7CA1A5D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C72DF88-D928-4902-A5B7-1A2496A80B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7DA43F9-5E2D-4EBB-B364-0C16E8D47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414D6D-E0A4-4857-B6BF-F5C0E93A1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1EB2A-994E-DE47-861D-14EAE28A7A1A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AA8B44C-D2E1-4A5F-9D27-04EF75072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5996546-4F04-451E-A9B5-5E3231136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197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D463CB8-4688-4CBF-AFAB-0B185AC78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E10AE5-E2A0-491F-AAC6-44145BB86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13E601-36F1-483F-B7F8-44F563C409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64B8C-1FD2-D743-B3A1-BD142FC7FA85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61B732-F1F5-4DBC-A57B-CFA88A8193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1881F5-4296-4FBE-8FD4-3C8E36CBB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4882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BD05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816"/>
          <a:stretch/>
        </p:blipFill>
        <p:spPr>
          <a:xfrm>
            <a:off x="-14990" y="-1135"/>
            <a:ext cx="9410330" cy="68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8373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731570A-6E92-473D-9595-30B9676E3019}"/>
              </a:ext>
            </a:extLst>
          </p:cNvPr>
          <p:cNvSpPr/>
          <p:nvPr/>
        </p:nvSpPr>
        <p:spPr>
          <a:xfrm>
            <a:off x="897988" y="1917291"/>
            <a:ext cx="10396024" cy="988142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800" dirty="0">
                <a:latin typeface="Roboto"/>
              </a:rPr>
              <a:t>Matemática</a:t>
            </a:r>
            <a:br>
              <a:rPr lang="pt-BR" sz="4800" dirty="0">
                <a:latin typeface="Roboto"/>
              </a:rPr>
            </a:br>
            <a:endParaRPr lang="pt-BR" sz="4800" dirty="0">
              <a:latin typeface="Roboto"/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E8663A3A-C3EF-4E64-957E-A717760750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2800" b="1" dirty="0">
                <a:latin typeface="Roboto"/>
              </a:rPr>
              <a:t>Unidade 8</a:t>
            </a:r>
          </a:p>
          <a:p>
            <a:r>
              <a:rPr lang="pt-BR" sz="2800" dirty="0">
                <a:latin typeface="Roboto"/>
              </a:rPr>
              <a:t>Medidas de volume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8153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FB6E6C8E-5019-5E93-3729-7BEBB84B368A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8DD7E0A9-E943-399F-D71F-C74AF192B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3</a:t>
            </a:fld>
            <a:endParaRPr lang="pt-BR" dirty="0"/>
          </a:p>
        </p:txBody>
      </p:sp>
      <p:pic>
        <p:nvPicPr>
          <p:cNvPr id="3" name="Google Shape;67;p15">
            <a:extLst>
              <a:ext uri="{FF2B5EF4-FFF2-40B4-BE49-F238E27FC236}">
                <a16:creationId xmlns:a16="http://schemas.microsoft.com/office/drawing/2014/main" id="{343F9C0E-975F-1954-1A02-FDA08F3031F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901D578E-A3EB-F4F8-88C3-0AB096108071}"/>
              </a:ext>
            </a:extLst>
          </p:cNvPr>
          <p:cNvSpPr/>
          <p:nvPr/>
        </p:nvSpPr>
        <p:spPr>
          <a:xfrm>
            <a:off x="265471" y="740491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Fluxograma para construir um polígono regular de </a:t>
            </a:r>
            <a:r>
              <a:rPr lang="pt-BR" sz="2800" i="1" dirty="0">
                <a:latin typeface="Roboto"/>
              </a:rPr>
              <a:t>n</a:t>
            </a:r>
            <a:r>
              <a:rPr lang="pt-BR" sz="2800" dirty="0">
                <a:latin typeface="Roboto"/>
              </a:rPr>
              <a:t> lados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4365251E-61A5-CB30-A0D8-F7B2D69460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9487" y="1442227"/>
            <a:ext cx="8824222" cy="5142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700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ângulo 20">
            <a:extLst>
              <a:ext uri="{FF2B5EF4-FFF2-40B4-BE49-F238E27FC236}">
                <a16:creationId xmlns:a16="http://schemas.microsoft.com/office/drawing/2014/main" id="{8A7C4855-38AB-E670-9FFA-7339B696F38B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FE332605-13A0-4E02-BFC9-DBF043507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4</a:t>
            </a:fld>
            <a:endParaRPr lang="pt-BR" dirty="0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93D5B15E-0D7E-4EDB-B9BB-377C0F36E05E}"/>
              </a:ext>
            </a:extLst>
          </p:cNvPr>
          <p:cNvSpPr/>
          <p:nvPr/>
        </p:nvSpPr>
        <p:spPr>
          <a:xfrm>
            <a:off x="0" y="630247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Construção de um polígono regular com régua e compasso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8F567E7C-C585-7CA6-EB52-365F15F2FE75}"/>
              </a:ext>
            </a:extLst>
          </p:cNvPr>
          <p:cNvSpPr txBox="1"/>
          <p:nvPr/>
        </p:nvSpPr>
        <p:spPr>
          <a:xfrm>
            <a:off x="1258529" y="1436287"/>
            <a:ext cx="4680155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1" dirty="0"/>
              <a:t>Início: </a:t>
            </a:r>
            <a:r>
              <a:rPr lang="pt-BR" dirty="0"/>
              <a:t>Inicialmente, escolhemos a quantidade de lados do polígono (</a:t>
            </a:r>
            <a:r>
              <a:rPr lang="pt-BR" b="1" dirty="0"/>
              <a:t>n</a:t>
            </a:r>
            <a:r>
              <a:rPr lang="pt-BR" dirty="0"/>
              <a:t>) e a medida do lado (l).</a:t>
            </a:r>
          </a:p>
          <a:p>
            <a:endParaRPr lang="pt-BR" dirty="0"/>
          </a:p>
          <a:p>
            <a:r>
              <a:rPr lang="pt-BR" dirty="0"/>
              <a:t>                  n = 5 e l = 2,5 cm</a:t>
            </a:r>
          </a:p>
          <a:p>
            <a:endParaRPr lang="pt-BR" dirty="0"/>
          </a:p>
          <a:p>
            <a:r>
              <a:rPr lang="pt-BR" b="1" dirty="0"/>
              <a:t>Etapa I:</a:t>
            </a:r>
            <a:r>
              <a:rPr lang="pt-BR" dirty="0"/>
              <a:t> Em seguida, calculamos a medida do ângulo externo do polígono.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b="1" dirty="0"/>
          </a:p>
          <a:p>
            <a:endParaRPr lang="pt-BR" b="1" dirty="0"/>
          </a:p>
          <a:p>
            <a:endParaRPr lang="pt-BR" b="1" dirty="0"/>
          </a:p>
          <a:p>
            <a:r>
              <a:rPr lang="pt-BR" b="1" dirty="0"/>
              <a:t>Etapa II:</a:t>
            </a:r>
            <a:r>
              <a:rPr lang="pt-BR" dirty="0"/>
              <a:t> Usando uma régua, representamos uma reta suporte para a construção do primeiro</a:t>
            </a:r>
          </a:p>
          <a:p>
            <a:r>
              <a:rPr lang="pt-BR" dirty="0"/>
              <a:t>lado do polígono.</a:t>
            </a:r>
          </a:p>
          <a:p>
            <a:endParaRPr lang="pt-BR" dirty="0"/>
          </a:p>
          <a:p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86347AA3-0C71-BBEA-8F51-BC21CC939C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5236" y="3818109"/>
            <a:ext cx="1986991" cy="644785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6541CB7B-A669-CAD3-854A-AFEA534634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9007" y="2223391"/>
            <a:ext cx="2124371" cy="438211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CB1FCC8E-6395-706C-6292-E9BA9EE226B9}"/>
              </a:ext>
            </a:extLst>
          </p:cNvPr>
          <p:cNvSpPr txBox="1"/>
          <p:nvPr/>
        </p:nvSpPr>
        <p:spPr>
          <a:xfrm>
            <a:off x="6664425" y="1408122"/>
            <a:ext cx="48335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Etapa III:</a:t>
            </a:r>
            <a:r>
              <a:rPr lang="pt-BR" dirty="0"/>
              <a:t> Marcamos, na reta suporte, o segmento de reta cuja medida é igual à do lado do polígono.</a:t>
            </a:r>
            <a:endParaRPr lang="pt-BR" sz="1800" b="1" i="0" u="none" strike="noStrike" baseline="0" dirty="0">
              <a:latin typeface="FrutigerLTStd-Bold"/>
            </a:endParaRPr>
          </a:p>
          <a:p>
            <a:pPr algn="l"/>
            <a:endParaRPr lang="pt-BR" sz="1800" b="1" i="0" u="none" strike="noStrike" baseline="0" dirty="0">
              <a:latin typeface="FrutigerLTStd-Bold"/>
            </a:endParaRPr>
          </a:p>
          <a:p>
            <a:pPr algn="l"/>
            <a:endParaRPr lang="pt-BR" sz="1800" b="1" i="0" u="none" strike="noStrike" baseline="0" dirty="0">
              <a:latin typeface="FrutigerLTStd-Bold"/>
            </a:endParaRPr>
          </a:p>
          <a:p>
            <a:pPr algn="l"/>
            <a:endParaRPr lang="pt-BR" sz="1800" b="1" i="0" u="none" strike="noStrike" baseline="0" dirty="0">
              <a:latin typeface="FrutigerLTStd-Bold"/>
            </a:endParaRPr>
          </a:p>
          <a:p>
            <a:pPr algn="l"/>
            <a:r>
              <a:rPr lang="pt-BR" sz="1800" b="1" i="0" u="none" strike="noStrike" baseline="0" dirty="0">
                <a:latin typeface="FrutigerLTStd-Bold"/>
              </a:rPr>
              <a:t>Etapa IV</a:t>
            </a:r>
            <a:r>
              <a:rPr lang="pt-BR" sz="1800" b="1" i="0" u="none" strike="noStrike" baseline="0" dirty="0">
                <a:latin typeface="FrutigerLTStd-Light"/>
              </a:rPr>
              <a:t>:</a:t>
            </a:r>
            <a:r>
              <a:rPr lang="pt-BR" sz="1800" b="0" i="0" u="none" strike="noStrike" baseline="0" dirty="0">
                <a:latin typeface="FrutigerLTStd-Light"/>
              </a:rPr>
              <a:t> Com um transferidor, construímos, em uma das extremidades do segmento, o ângulo externo de medida </a:t>
            </a:r>
            <a:r>
              <a:rPr lang="pt-BR" sz="1800" b="0" i="0" u="none" strike="noStrike" baseline="0" dirty="0" err="1">
                <a:latin typeface="FrutigerLTStd-Light"/>
              </a:rPr>
              <a:t>a</a:t>
            </a:r>
            <a:r>
              <a:rPr lang="pt-BR" sz="1800" b="0" i="0" u="none" strike="noStrike" baseline="-25000" dirty="0" err="1">
                <a:latin typeface="FrutigerLTStd-Light"/>
              </a:rPr>
              <a:t>e</a:t>
            </a:r>
            <a:r>
              <a:rPr lang="pt-BR" sz="1800" b="0" i="0" u="none" strike="noStrike" baseline="0" dirty="0">
                <a:latin typeface="FrutigerLTStd-Light"/>
              </a:rPr>
              <a:t>, que será um dos vértices do polígono.</a:t>
            </a:r>
          </a:p>
          <a:p>
            <a:pPr algn="l"/>
            <a:endParaRPr lang="pt-BR" dirty="0">
              <a:latin typeface="FrutigerLTStd-Light"/>
            </a:endParaRPr>
          </a:p>
          <a:p>
            <a:pPr algn="l"/>
            <a:endParaRPr lang="pt-BR" dirty="0">
              <a:latin typeface="FrutigerLTStd-Light"/>
            </a:endParaRPr>
          </a:p>
          <a:p>
            <a:pPr algn="l"/>
            <a:endParaRPr lang="pt-BR" dirty="0">
              <a:latin typeface="FrutigerLTStd-Light"/>
            </a:endParaRPr>
          </a:p>
          <a:p>
            <a:pPr algn="l"/>
            <a:r>
              <a:rPr lang="pt-BR" sz="1800" b="1" i="0" u="none" strike="noStrike" baseline="0" dirty="0">
                <a:latin typeface="FrutigerLTStd-Bold"/>
              </a:rPr>
              <a:t>Etapa V</a:t>
            </a:r>
            <a:r>
              <a:rPr lang="pt-BR" sz="1800" b="1" i="0" u="none" strike="noStrike" baseline="0" dirty="0">
                <a:latin typeface="FrutigerLTStd-Light"/>
              </a:rPr>
              <a:t>:</a:t>
            </a:r>
            <a:r>
              <a:rPr lang="pt-BR" sz="1800" b="0" i="0" u="none" strike="noStrike" baseline="0" dirty="0">
                <a:latin typeface="FrutigerLTStd-Light"/>
              </a:rPr>
              <a:t> Com uma régua, marcamos na semirreta azul o segmento com 2,5 cm.</a:t>
            </a:r>
            <a:endParaRPr lang="pt-BR" dirty="0"/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E111BF62-24A4-BC38-8A61-BBDDEC2DF8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71960" y="3592689"/>
            <a:ext cx="1615198" cy="1095624"/>
          </a:xfrm>
          <a:prstGeom prst="rect">
            <a:avLst/>
          </a:prstGeom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id="{E1E23BD8-4F25-2375-B090-0F67510558D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86851" y="5298084"/>
            <a:ext cx="1785415" cy="1091800"/>
          </a:xfrm>
          <a:prstGeom prst="rect">
            <a:avLst/>
          </a:prstGeom>
        </p:spPr>
      </p:pic>
      <p:sp>
        <p:nvSpPr>
          <p:cNvPr id="17" name="Retângulo 16">
            <a:extLst>
              <a:ext uri="{FF2B5EF4-FFF2-40B4-BE49-F238E27FC236}">
                <a16:creationId xmlns:a16="http://schemas.microsoft.com/office/drawing/2014/main" id="{01D7A5FC-429E-C9D5-41AB-515BB943C15A}"/>
              </a:ext>
            </a:extLst>
          </p:cNvPr>
          <p:cNvSpPr/>
          <p:nvPr/>
        </p:nvSpPr>
        <p:spPr>
          <a:xfrm rot="10800000" flipV="1">
            <a:off x="2225511" y="3818109"/>
            <a:ext cx="1697559" cy="644785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05E2325A-278D-D0A2-2937-699BA1ABAAE7}"/>
              </a:ext>
            </a:extLst>
          </p:cNvPr>
          <p:cNvCxnSpPr/>
          <p:nvPr/>
        </p:nvCxnSpPr>
        <p:spPr>
          <a:xfrm>
            <a:off x="6174658" y="1436287"/>
            <a:ext cx="0" cy="5102624"/>
          </a:xfrm>
          <a:prstGeom prst="line">
            <a:avLst/>
          </a:prstGeom>
          <a:ln w="9525">
            <a:solidFill>
              <a:schemeClr val="accent4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20" name="Google Shape;67;p15">
            <a:extLst>
              <a:ext uri="{FF2B5EF4-FFF2-40B4-BE49-F238E27FC236}">
                <a16:creationId xmlns:a16="http://schemas.microsoft.com/office/drawing/2014/main" id="{ED90705D-DF98-DFF7-3138-82A04A9DF0C0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9936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m 15">
            <a:extLst>
              <a:ext uri="{FF2B5EF4-FFF2-40B4-BE49-F238E27FC236}">
                <a16:creationId xmlns:a16="http://schemas.microsoft.com/office/drawing/2014/main" id="{97BBBEC0-D762-8A98-8D3A-3BE8820715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8896" y="2154690"/>
            <a:ext cx="6616886" cy="4317115"/>
          </a:xfrm>
          <a:prstGeom prst="rect">
            <a:avLst/>
          </a:prstGeom>
        </p:spPr>
      </p:pic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33964C3B-437B-D3A1-788E-D197437E0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5</a:t>
            </a:fld>
            <a:endParaRPr lang="pt-BR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79E3B8C-C9D1-F3FC-8928-003E56598B14}"/>
              </a:ext>
            </a:extLst>
          </p:cNvPr>
          <p:cNvSpPr txBox="1"/>
          <p:nvPr/>
        </p:nvSpPr>
        <p:spPr>
          <a:xfrm>
            <a:off x="594237" y="1308224"/>
            <a:ext cx="89515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Em seguida, repetimos as </a:t>
            </a:r>
            <a:r>
              <a:rPr lang="pt-BR" sz="1800" b="1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etapas IV 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 </a:t>
            </a:r>
            <a:r>
              <a:rPr lang="pt-BR" sz="1800" b="1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, até que sejam representados todos os lados do polígono. Por fim, colorimos a região interior do polígono representado.</a:t>
            </a:r>
            <a:endParaRPr lang="pt-BR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E1D18731-AE2A-A3E2-2B48-96D40176135F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5" name="Google Shape;67;p15">
            <a:extLst>
              <a:ext uri="{FF2B5EF4-FFF2-40B4-BE49-F238E27FC236}">
                <a16:creationId xmlns:a16="http://schemas.microsoft.com/office/drawing/2014/main" id="{282F7749-1B9D-2724-743B-5841206138F3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7" name="Agrupar 16">
            <a:extLst>
              <a:ext uri="{FF2B5EF4-FFF2-40B4-BE49-F238E27FC236}">
                <a16:creationId xmlns:a16="http://schemas.microsoft.com/office/drawing/2014/main" id="{3F91D6EE-84DB-9D39-247F-63F1FF291016}"/>
              </a:ext>
            </a:extLst>
          </p:cNvPr>
          <p:cNvGrpSpPr/>
          <p:nvPr/>
        </p:nvGrpSpPr>
        <p:grpSpPr>
          <a:xfrm>
            <a:off x="2928896" y="2348996"/>
            <a:ext cx="4569573" cy="2451062"/>
            <a:chOff x="2379149" y="1992241"/>
            <a:chExt cx="4569573" cy="2451062"/>
          </a:xfrm>
        </p:grpSpPr>
        <p:sp>
          <p:nvSpPr>
            <p:cNvPr id="10" name="Retângulo: Cantos Arredondados 9">
              <a:extLst>
                <a:ext uri="{FF2B5EF4-FFF2-40B4-BE49-F238E27FC236}">
                  <a16:creationId xmlns:a16="http://schemas.microsoft.com/office/drawing/2014/main" id="{FDCB58A7-33F4-A0F7-08C4-6A3F950DB244}"/>
                </a:ext>
              </a:extLst>
            </p:cNvPr>
            <p:cNvSpPr/>
            <p:nvPr/>
          </p:nvSpPr>
          <p:spPr>
            <a:xfrm>
              <a:off x="2379149" y="1992241"/>
              <a:ext cx="409575" cy="228599"/>
            </a:xfrm>
            <a:prstGeom prst="round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/>
                <a:t>1</a:t>
              </a:r>
            </a:p>
          </p:txBody>
        </p:sp>
        <p:sp>
          <p:nvSpPr>
            <p:cNvPr id="11" name="Retângulo: Cantos Arredondados 10">
              <a:extLst>
                <a:ext uri="{FF2B5EF4-FFF2-40B4-BE49-F238E27FC236}">
                  <a16:creationId xmlns:a16="http://schemas.microsoft.com/office/drawing/2014/main" id="{AFD1AD25-F367-677F-C142-30625BEF1BEA}"/>
                </a:ext>
              </a:extLst>
            </p:cNvPr>
            <p:cNvSpPr/>
            <p:nvPr/>
          </p:nvSpPr>
          <p:spPr>
            <a:xfrm>
              <a:off x="4480208" y="2008930"/>
              <a:ext cx="409575" cy="228599"/>
            </a:xfrm>
            <a:prstGeom prst="round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/>
                <a:t>2</a:t>
              </a:r>
            </a:p>
          </p:txBody>
        </p:sp>
        <p:sp>
          <p:nvSpPr>
            <p:cNvPr id="12" name="Retângulo: Cantos Arredondados 11">
              <a:extLst>
                <a:ext uri="{FF2B5EF4-FFF2-40B4-BE49-F238E27FC236}">
                  <a16:creationId xmlns:a16="http://schemas.microsoft.com/office/drawing/2014/main" id="{17B7E1B9-EAAC-66E6-9A3B-F91FDCAAC19C}"/>
                </a:ext>
              </a:extLst>
            </p:cNvPr>
            <p:cNvSpPr/>
            <p:nvPr/>
          </p:nvSpPr>
          <p:spPr>
            <a:xfrm>
              <a:off x="6539147" y="2008930"/>
              <a:ext cx="409575" cy="228599"/>
            </a:xfrm>
            <a:prstGeom prst="round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/>
                <a:t>3</a:t>
              </a:r>
            </a:p>
          </p:txBody>
        </p:sp>
        <p:sp>
          <p:nvSpPr>
            <p:cNvPr id="13" name="Retângulo: Cantos Arredondados 12">
              <a:extLst>
                <a:ext uri="{FF2B5EF4-FFF2-40B4-BE49-F238E27FC236}">
                  <a16:creationId xmlns:a16="http://schemas.microsoft.com/office/drawing/2014/main" id="{A895C78C-B884-92E4-B3C4-2B21D277C0DA}"/>
                </a:ext>
              </a:extLst>
            </p:cNvPr>
            <p:cNvSpPr/>
            <p:nvPr/>
          </p:nvSpPr>
          <p:spPr>
            <a:xfrm>
              <a:off x="3199416" y="4214704"/>
              <a:ext cx="409575" cy="228599"/>
            </a:xfrm>
            <a:prstGeom prst="round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/>
                <a:t>4</a:t>
              </a:r>
            </a:p>
          </p:txBody>
        </p:sp>
        <p:sp>
          <p:nvSpPr>
            <p:cNvPr id="14" name="Retângulo: Cantos Arredondados 13">
              <a:extLst>
                <a:ext uri="{FF2B5EF4-FFF2-40B4-BE49-F238E27FC236}">
                  <a16:creationId xmlns:a16="http://schemas.microsoft.com/office/drawing/2014/main" id="{74AAAB6B-FABB-9BB7-1BEC-58532C2B1E0C}"/>
                </a:ext>
              </a:extLst>
            </p:cNvPr>
            <p:cNvSpPr/>
            <p:nvPr/>
          </p:nvSpPr>
          <p:spPr>
            <a:xfrm>
              <a:off x="5674799" y="4214704"/>
              <a:ext cx="409575" cy="228599"/>
            </a:xfrm>
            <a:prstGeom prst="round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/>
                <a:t>5</a:t>
              </a:r>
            </a:p>
          </p:txBody>
        </p:sp>
      </p:grpSp>
      <p:sp>
        <p:nvSpPr>
          <p:cNvPr id="3" name="Retângulo 2">
            <a:extLst>
              <a:ext uri="{FF2B5EF4-FFF2-40B4-BE49-F238E27FC236}">
                <a16:creationId xmlns:a16="http://schemas.microsoft.com/office/drawing/2014/main" id="{78EAFA24-F390-220D-72DA-B43063BCED58}"/>
              </a:ext>
            </a:extLst>
          </p:cNvPr>
          <p:cNvSpPr/>
          <p:nvPr/>
        </p:nvSpPr>
        <p:spPr>
          <a:xfrm>
            <a:off x="239966" y="626873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Construção de um polígono regular com régua e compasso</a:t>
            </a:r>
          </a:p>
        </p:txBody>
      </p:sp>
    </p:spTree>
    <p:extLst>
      <p:ext uri="{BB962C8B-B14F-4D97-AF65-F5344CB8AC3E}">
        <p14:creationId xmlns:p14="http://schemas.microsoft.com/office/powerpoint/2010/main" val="2546145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1" y="647611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Volume de prismas</a:t>
            </a:r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FB563E2E-46AF-4AE7-A977-E6BD34E07878}"/>
              </a:ext>
            </a:extLst>
          </p:cNvPr>
          <p:cNvSpPr/>
          <p:nvPr/>
        </p:nvSpPr>
        <p:spPr>
          <a:xfrm>
            <a:off x="9144000" y="3062385"/>
            <a:ext cx="2241629" cy="1205177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DD1DC1F6-66DE-46AC-88C1-AEB0FAC81291}"/>
              </a:ext>
            </a:extLst>
          </p:cNvPr>
          <p:cNvSpPr/>
          <p:nvPr/>
        </p:nvSpPr>
        <p:spPr>
          <a:xfrm rot="10800000">
            <a:off x="430157" y="1502934"/>
            <a:ext cx="8038724" cy="6188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C50E28B4-919E-436E-B961-FDA7995CEFB6}"/>
              </a:ext>
            </a:extLst>
          </p:cNvPr>
          <p:cNvSpPr/>
          <p:nvPr/>
        </p:nvSpPr>
        <p:spPr>
          <a:xfrm rot="10800000" flipV="1">
            <a:off x="430157" y="2247989"/>
            <a:ext cx="2096369" cy="47237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C1343AA6-95BD-43B7-997A-02391B41D757}"/>
              </a:ext>
            </a:extLst>
          </p:cNvPr>
          <p:cNvSpPr/>
          <p:nvPr/>
        </p:nvSpPr>
        <p:spPr>
          <a:xfrm>
            <a:off x="444661" y="1535609"/>
            <a:ext cx="78957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Os </a:t>
            </a:r>
            <a:r>
              <a:rPr lang="pt-BR" sz="1800" b="1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prismas</a:t>
            </a:r>
            <a:r>
              <a:rPr lang="pt-BR" sz="18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são poliedros que possuem duas bases idênticas e paralelas entre si e cujas faces laterais são paralelogramos.</a:t>
            </a:r>
            <a:endParaRPr lang="pt-BR" sz="24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BFC1F32B-8D76-46C9-BF78-61589D80EFF5}"/>
              </a:ext>
            </a:extLst>
          </p:cNvPr>
          <p:cNvSpPr/>
          <p:nvPr/>
        </p:nvSpPr>
        <p:spPr>
          <a:xfrm rot="10800000">
            <a:off x="3624540" y="2504099"/>
            <a:ext cx="7105906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79009B9B-9D1F-47B5-B5B3-AE7DF7BEA6D9}"/>
              </a:ext>
            </a:extLst>
          </p:cNvPr>
          <p:cNvSpPr/>
          <p:nvPr/>
        </p:nvSpPr>
        <p:spPr>
          <a:xfrm rot="10800000" flipV="1">
            <a:off x="3624540" y="3628638"/>
            <a:ext cx="2096369" cy="47237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3C875B0F-9E2A-44BF-9E6A-D9D0D358D370}"/>
              </a:ext>
            </a:extLst>
          </p:cNvPr>
          <p:cNvSpPr/>
          <p:nvPr/>
        </p:nvSpPr>
        <p:spPr>
          <a:xfrm>
            <a:off x="3577416" y="2610494"/>
            <a:ext cx="738152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Um </a:t>
            </a:r>
            <a:r>
              <a:rPr lang="pt-BR" b="1" dirty="0">
                <a:latin typeface="Roboto"/>
              </a:rPr>
              <a:t>prisma reto </a:t>
            </a:r>
            <a:r>
              <a:rPr lang="pt-BR" dirty="0">
                <a:latin typeface="Roboto"/>
              </a:rPr>
              <a:t>é caracterizado por ter duas faces paralelas formadas por polígonos idênticos, que são as bases, e as demais faces formadas por retângulos, que são suas faces laterais.</a:t>
            </a:r>
            <a:endParaRPr lang="pt-BR" sz="2400" b="1" dirty="0">
              <a:latin typeface="Roboto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3A4ADC94-B85E-49E1-8608-4ADB18A1DA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4012" y="4838566"/>
            <a:ext cx="3251913" cy="393797"/>
          </a:xfrm>
          <a:prstGeom prst="rect">
            <a:avLst/>
          </a:prstGeom>
          <a:ln w="28575">
            <a:solidFill>
              <a:schemeClr val="accent4"/>
            </a:solidFill>
            <a:prstDash val="sysDash"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6</a:t>
            </a:fld>
            <a:endParaRPr lang="pt-BR" dirty="0"/>
          </a:p>
        </p:txBody>
      </p:sp>
      <p:pic>
        <p:nvPicPr>
          <p:cNvPr id="18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AutoShape 3">
            <a:extLst>
              <a:ext uri="{FF2B5EF4-FFF2-40B4-BE49-F238E27FC236}">
                <a16:creationId xmlns:a16="http://schemas.microsoft.com/office/drawing/2014/main" id="{372D3B54-436B-75AE-0E91-33759E719F75}"/>
              </a:ext>
            </a:extLst>
          </p:cNvPr>
          <p:cNvSpPr>
            <a:spLocks noChangeAspect="1" noTextEdit="1"/>
          </p:cNvSpPr>
          <p:nvPr/>
        </p:nvSpPr>
        <p:spPr bwMode="auto">
          <a:xfrm>
            <a:off x="2649161" y="3940750"/>
            <a:ext cx="3365335" cy="2583225"/>
          </a:xfrm>
          <a:prstGeom prst="rect">
            <a:avLst/>
          </a:prstGeom>
          <a:noFill/>
          <a:ln w="28575" cap="flat" cmpd="sng" algn="ctr">
            <a:solidFill>
              <a:srgbClr val="FFC000"/>
            </a:solidFill>
            <a:prstDash val="sysDash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8EFAAC54-EF8D-FB43-1DA9-FFDDC9FEE4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78661" y="4004207"/>
            <a:ext cx="2906336" cy="2402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907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69" y="688975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Volume de um bloco retangular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DD1DC1F6-66DE-46AC-88C1-AEB0FAC81291}"/>
              </a:ext>
            </a:extLst>
          </p:cNvPr>
          <p:cNvSpPr/>
          <p:nvPr/>
        </p:nvSpPr>
        <p:spPr>
          <a:xfrm rot="10800000">
            <a:off x="598309" y="1439899"/>
            <a:ext cx="7105906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C50E28B4-919E-436E-B961-FDA7995CEFB6}"/>
              </a:ext>
            </a:extLst>
          </p:cNvPr>
          <p:cNvSpPr/>
          <p:nvPr/>
        </p:nvSpPr>
        <p:spPr>
          <a:xfrm rot="10800000" flipV="1">
            <a:off x="598309" y="2270694"/>
            <a:ext cx="2096369" cy="47237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C1343AA6-95BD-43B7-997A-02391B41D757}"/>
              </a:ext>
            </a:extLst>
          </p:cNvPr>
          <p:cNvSpPr/>
          <p:nvPr/>
        </p:nvSpPr>
        <p:spPr>
          <a:xfrm>
            <a:off x="545442" y="1526577"/>
            <a:ext cx="73503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Para calcular o volume de um </a:t>
            </a:r>
            <a:r>
              <a:rPr lang="pt-BR" b="1" dirty="0">
                <a:latin typeface="Roboto"/>
              </a:rPr>
              <a:t>bloco retangular</a:t>
            </a:r>
            <a:r>
              <a:rPr lang="pt-BR" dirty="0">
                <a:latin typeface="Roboto"/>
              </a:rPr>
              <a:t>, podemos multiplicar as medidas das três dimensões: comprimento, largura e altura. </a:t>
            </a:r>
            <a:endParaRPr lang="pt-BR" sz="2400" dirty="0">
              <a:latin typeface="Roboto"/>
            </a:endParaRP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E1A1D734-BCA0-4ED0-B090-09225CB553E4}"/>
              </a:ext>
            </a:extLst>
          </p:cNvPr>
          <p:cNvSpPr/>
          <p:nvPr/>
        </p:nvSpPr>
        <p:spPr>
          <a:xfrm rot="10800000">
            <a:off x="3641191" y="2818776"/>
            <a:ext cx="7105906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69A0A9B7-F2D2-4CC7-A44B-E11EA35B64D1}"/>
              </a:ext>
            </a:extLst>
          </p:cNvPr>
          <p:cNvSpPr/>
          <p:nvPr/>
        </p:nvSpPr>
        <p:spPr>
          <a:xfrm rot="10800000" flipV="1">
            <a:off x="3641191" y="3901484"/>
            <a:ext cx="2096369" cy="47237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1095753D-DC1C-467B-8B78-B9E40826965C}"/>
              </a:ext>
            </a:extLst>
          </p:cNvPr>
          <p:cNvSpPr/>
          <p:nvPr/>
        </p:nvSpPr>
        <p:spPr>
          <a:xfrm>
            <a:off x="3614757" y="2888130"/>
            <a:ext cx="715877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Como em um bloco retangular a base é um retângulo, também podemos calcular o volume multiplicando a área da base do bloco retangular pela altura dele (distância entre as bases paralelas).</a:t>
            </a:r>
            <a:endParaRPr lang="pt-BR" sz="2400" b="1" dirty="0">
              <a:latin typeface="Roboto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10E4558E-926E-4D05-A20B-8868EE319C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5848" y="4426347"/>
            <a:ext cx="2692990" cy="1626000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91B52F0C-A742-426F-961F-65BD51F387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9921" y="4811063"/>
            <a:ext cx="1930823" cy="470016"/>
          </a:xfrm>
          <a:prstGeom prst="rect">
            <a:avLst/>
          </a:prstGeom>
        </p:spPr>
      </p:pic>
      <p:sp>
        <p:nvSpPr>
          <p:cNvPr id="5" name="Seta: da Esquerda para a Direita 4">
            <a:extLst>
              <a:ext uri="{FF2B5EF4-FFF2-40B4-BE49-F238E27FC236}">
                <a16:creationId xmlns:a16="http://schemas.microsoft.com/office/drawing/2014/main" id="{C01E36A2-D14A-4158-822E-7EF61CEF68FD}"/>
              </a:ext>
            </a:extLst>
          </p:cNvPr>
          <p:cNvSpPr/>
          <p:nvPr/>
        </p:nvSpPr>
        <p:spPr>
          <a:xfrm>
            <a:off x="6952345" y="4856178"/>
            <a:ext cx="1270344" cy="470016"/>
          </a:xfrm>
          <a:prstGeom prst="left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3F78BE0F-303C-4C21-9685-D24E6C0259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10600" y="4794738"/>
            <a:ext cx="1625956" cy="444609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7</a:t>
            </a:fld>
            <a:endParaRPr lang="pt-BR" dirty="0"/>
          </a:p>
        </p:txBody>
      </p:sp>
      <p:pic>
        <p:nvPicPr>
          <p:cNvPr id="18" name="Google Shape;67;p1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38194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1" y="690896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Volume de um bloco retangular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DD1DC1F6-66DE-46AC-88C1-AEB0FAC81291}"/>
              </a:ext>
            </a:extLst>
          </p:cNvPr>
          <p:cNvSpPr/>
          <p:nvPr/>
        </p:nvSpPr>
        <p:spPr>
          <a:xfrm rot="10800000">
            <a:off x="571876" y="1538172"/>
            <a:ext cx="7105906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C50E28B4-919E-436E-B961-FDA7995CEFB6}"/>
              </a:ext>
            </a:extLst>
          </p:cNvPr>
          <p:cNvSpPr/>
          <p:nvPr/>
        </p:nvSpPr>
        <p:spPr>
          <a:xfrm rot="10800000" flipV="1">
            <a:off x="545442" y="2708882"/>
            <a:ext cx="2096369" cy="47237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C1343AA6-95BD-43B7-997A-02391B41D757}"/>
              </a:ext>
            </a:extLst>
          </p:cNvPr>
          <p:cNvSpPr/>
          <p:nvPr/>
        </p:nvSpPr>
        <p:spPr>
          <a:xfrm>
            <a:off x="545442" y="1684722"/>
            <a:ext cx="715877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Como o </a:t>
            </a:r>
            <a:r>
              <a:rPr lang="pt-BR" b="1" dirty="0">
                <a:latin typeface="Roboto"/>
              </a:rPr>
              <a:t>cubo</a:t>
            </a:r>
            <a:r>
              <a:rPr lang="pt-BR" dirty="0">
                <a:latin typeface="Roboto"/>
              </a:rPr>
              <a:t> é um caso particular de bloco retangular, em que as arestas têm medidas iguais, podemos calcular o volume do cubo de modo análogo ao cálculo do volume do bloco retangular.</a:t>
            </a:r>
            <a:endParaRPr lang="pt-BR" sz="2400" b="1" dirty="0">
              <a:latin typeface="Roboto"/>
            </a:endParaRPr>
          </a:p>
        </p:txBody>
      </p:sp>
      <p:sp>
        <p:nvSpPr>
          <p:cNvPr id="5" name="Seta: da Esquerda para a Direita 4">
            <a:extLst>
              <a:ext uri="{FF2B5EF4-FFF2-40B4-BE49-F238E27FC236}">
                <a16:creationId xmlns:a16="http://schemas.microsoft.com/office/drawing/2014/main" id="{C01E36A2-D14A-4158-822E-7EF61CEF68FD}"/>
              </a:ext>
            </a:extLst>
          </p:cNvPr>
          <p:cNvSpPr/>
          <p:nvPr/>
        </p:nvSpPr>
        <p:spPr>
          <a:xfrm>
            <a:off x="6977529" y="3986305"/>
            <a:ext cx="1270344" cy="470016"/>
          </a:xfrm>
          <a:prstGeom prst="left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8C4935CE-690C-4D64-829A-6CAA47DF36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6021" y="3483864"/>
            <a:ext cx="1880012" cy="1575188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1DA577CD-2F28-434B-99AA-967BD2E7AD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9351" y="3959491"/>
            <a:ext cx="1930823" cy="482719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EA8E6975-849D-4609-8220-212407F59F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10600" y="4011712"/>
            <a:ext cx="1219467" cy="444609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8</a:t>
            </a:fld>
            <a:endParaRPr lang="pt-BR" dirty="0"/>
          </a:p>
        </p:txBody>
      </p:sp>
      <p:pic>
        <p:nvPicPr>
          <p:cNvPr id="15" name="Google Shape;67;p1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8392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1" y="675948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Volume de cilindros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DD1DC1F6-66DE-46AC-88C1-AEB0FAC81291}"/>
              </a:ext>
            </a:extLst>
          </p:cNvPr>
          <p:cNvSpPr/>
          <p:nvPr/>
        </p:nvSpPr>
        <p:spPr>
          <a:xfrm rot="10800000">
            <a:off x="585730" y="1488818"/>
            <a:ext cx="7105906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C50E28B4-919E-436E-B961-FDA7995CEFB6}"/>
              </a:ext>
            </a:extLst>
          </p:cNvPr>
          <p:cNvSpPr/>
          <p:nvPr/>
        </p:nvSpPr>
        <p:spPr>
          <a:xfrm rot="10800000" flipV="1">
            <a:off x="585730" y="2135095"/>
            <a:ext cx="2096369" cy="47237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C1343AA6-95BD-43B7-997A-02391B41D757}"/>
              </a:ext>
            </a:extLst>
          </p:cNvPr>
          <p:cNvSpPr/>
          <p:nvPr/>
        </p:nvSpPr>
        <p:spPr>
          <a:xfrm>
            <a:off x="559296" y="1508369"/>
            <a:ext cx="71587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Os </a:t>
            </a:r>
            <a:r>
              <a:rPr lang="pt-BR" b="1" dirty="0">
                <a:latin typeface="Roboto"/>
              </a:rPr>
              <a:t>cilindros</a:t>
            </a:r>
            <a:r>
              <a:rPr lang="pt-BR" dirty="0">
                <a:latin typeface="Roboto"/>
              </a:rPr>
              <a:t> são sólidos do grupo dos corpos redondos, aqueles que têm ao menos uma parte da superfície arredondada.</a:t>
            </a:r>
            <a:endParaRPr lang="pt-BR" sz="2400" b="1" dirty="0">
              <a:latin typeface="Roboto"/>
            </a:endParaRP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BFC1F32B-8D76-46C9-BF78-61589D80EFF5}"/>
              </a:ext>
            </a:extLst>
          </p:cNvPr>
          <p:cNvSpPr/>
          <p:nvPr/>
        </p:nvSpPr>
        <p:spPr>
          <a:xfrm rot="10800000">
            <a:off x="3349489" y="2727966"/>
            <a:ext cx="7105906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79009B9B-9D1F-47B5-B5B3-AE7DF7BEA6D9}"/>
              </a:ext>
            </a:extLst>
          </p:cNvPr>
          <p:cNvSpPr/>
          <p:nvPr/>
        </p:nvSpPr>
        <p:spPr>
          <a:xfrm rot="10800000" flipV="1">
            <a:off x="3349489" y="3753728"/>
            <a:ext cx="2096369" cy="47237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3C875B0F-9E2A-44BF-9E6A-D9D0D358D370}"/>
              </a:ext>
            </a:extLst>
          </p:cNvPr>
          <p:cNvSpPr/>
          <p:nvPr/>
        </p:nvSpPr>
        <p:spPr>
          <a:xfrm>
            <a:off x="3302365" y="2792028"/>
            <a:ext cx="71530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Um </a:t>
            </a:r>
            <a:r>
              <a:rPr lang="pt-BR" b="1" dirty="0">
                <a:latin typeface="Roboto"/>
              </a:rPr>
              <a:t>cilindro circular reto </a:t>
            </a:r>
            <a:r>
              <a:rPr lang="pt-BR" dirty="0">
                <a:latin typeface="Roboto"/>
              </a:rPr>
              <a:t>(ou simplesmente cilindro reto) é caracterizado por ter duas superfícies planas e paralelas formadas por círculos idênticos, que são as bases do cilindro.</a:t>
            </a:r>
            <a:endParaRPr lang="pt-BR" sz="2400" b="1" dirty="0">
              <a:latin typeface="Roboto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94642AD4-B9EA-4F4D-9FEA-04AD37B106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9317" y="4121744"/>
            <a:ext cx="1632119" cy="2494877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98CA952E-B62E-4A23-A527-0738F59E9A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5398" y="3851178"/>
            <a:ext cx="2603470" cy="2870297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8DC4DB7B-C1EE-43C0-830F-0057266914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93005" y="4911781"/>
            <a:ext cx="1778390" cy="365125"/>
          </a:xfrm>
          <a:prstGeom prst="rect">
            <a:avLst/>
          </a:prstGeom>
          <a:ln w="28575">
            <a:solidFill>
              <a:schemeClr val="accent4"/>
            </a:solidFill>
            <a:prstDash val="sysDash"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9</a:t>
            </a:fld>
            <a:endParaRPr lang="pt-BR" dirty="0"/>
          </a:p>
        </p:txBody>
      </p:sp>
      <p:pic>
        <p:nvPicPr>
          <p:cNvPr id="18" name="Google Shape;67;p1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67883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9785</TotalTime>
  <Words>430</Words>
  <Application>Microsoft Office PowerPoint</Application>
  <PresentationFormat>Widescreen</PresentationFormat>
  <Paragraphs>53</Paragraphs>
  <Slides>9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FrutigerLTStd-Bold</vt:lpstr>
      <vt:lpstr>FrutigerLTStd-Light</vt:lpstr>
      <vt:lpstr>Roboto</vt:lpstr>
      <vt:lpstr>Tema do Office</vt:lpstr>
      <vt:lpstr>Apresentação do PowerPoint</vt:lpstr>
      <vt:lpstr>Matemática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Matemática</dc:title>
  <dc:creator>Diogo Martins Gonçalves Morais</dc:creator>
  <cp:lastModifiedBy> </cp:lastModifiedBy>
  <cp:revision>178</cp:revision>
  <dcterms:created xsi:type="dcterms:W3CDTF">2019-03-06T17:56:01Z</dcterms:created>
  <dcterms:modified xsi:type="dcterms:W3CDTF">2023-06-22T17:36:56Z</dcterms:modified>
</cp:coreProperties>
</file>