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8" r:id="rId2"/>
    <p:sldId id="313" r:id="rId3"/>
    <p:sldId id="314" r:id="rId4"/>
    <p:sldId id="315" r:id="rId5"/>
    <p:sldId id="298" r:id="rId6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6</a:t>
            </a:r>
          </a:p>
          <a:p>
            <a:r>
              <a:rPr lang="pt-BR" sz="2800" dirty="0">
                <a:latin typeface="Roboto"/>
              </a:rPr>
              <a:t>Relações métricas no triângulo retângulo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22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ta: Pentágono 12">
            <a:extLst>
              <a:ext uri="{FF2B5EF4-FFF2-40B4-BE49-F238E27FC236}">
                <a16:creationId xmlns:a16="http://schemas.microsoft.com/office/drawing/2014/main" id="{6BFBD368-E7A7-4521-AE2C-87F2C868BBCE}"/>
              </a:ext>
            </a:extLst>
          </p:cNvPr>
          <p:cNvSpPr/>
          <p:nvPr/>
        </p:nvSpPr>
        <p:spPr>
          <a:xfrm>
            <a:off x="1473428" y="1703293"/>
            <a:ext cx="3835991" cy="1243741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1359"/>
            <a:ext cx="118057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Relações métricas no triângulo retângulo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1B1EC0F-5BAB-4E54-876B-DFA3D4574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434" y="2577523"/>
            <a:ext cx="4359747" cy="2448232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C7392AF5-BDB9-4F2E-A1EB-50DB3EED705A}"/>
              </a:ext>
            </a:extLst>
          </p:cNvPr>
          <p:cNvSpPr/>
          <p:nvPr/>
        </p:nvSpPr>
        <p:spPr>
          <a:xfrm>
            <a:off x="1584523" y="1889675"/>
            <a:ext cx="32022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triângulo retângulo é aquele que tem um ângulo reto.</a:t>
            </a:r>
          </a:p>
        </p:txBody>
      </p:sp>
      <p:sp>
        <p:nvSpPr>
          <p:cNvPr id="14" name="Seta: Pentágono 13">
            <a:extLst>
              <a:ext uri="{FF2B5EF4-FFF2-40B4-BE49-F238E27FC236}">
                <a16:creationId xmlns:a16="http://schemas.microsoft.com/office/drawing/2014/main" id="{04F7E7F6-E00E-427F-94BA-6C8EF848116B}"/>
              </a:ext>
            </a:extLst>
          </p:cNvPr>
          <p:cNvSpPr/>
          <p:nvPr/>
        </p:nvSpPr>
        <p:spPr>
          <a:xfrm>
            <a:off x="1507957" y="3179770"/>
            <a:ext cx="3835991" cy="1243741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07BB336-ACB0-48E1-8E2F-A7318F78A6D1}"/>
              </a:ext>
            </a:extLst>
          </p:cNvPr>
          <p:cNvSpPr/>
          <p:nvPr/>
        </p:nvSpPr>
        <p:spPr>
          <a:xfrm>
            <a:off x="1581177" y="3478474"/>
            <a:ext cx="3514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lado oposto ao ângulo reto chama-se hipotenusa.</a:t>
            </a:r>
          </a:p>
        </p:txBody>
      </p:sp>
      <p:sp>
        <p:nvSpPr>
          <p:cNvPr id="16" name="Seta: Pentágono 15">
            <a:extLst>
              <a:ext uri="{FF2B5EF4-FFF2-40B4-BE49-F238E27FC236}">
                <a16:creationId xmlns:a16="http://schemas.microsoft.com/office/drawing/2014/main" id="{82588DEC-93ED-4248-9CEA-60665F0FD7A0}"/>
              </a:ext>
            </a:extLst>
          </p:cNvPr>
          <p:cNvSpPr/>
          <p:nvPr/>
        </p:nvSpPr>
        <p:spPr>
          <a:xfrm>
            <a:off x="1473428" y="4603894"/>
            <a:ext cx="3835991" cy="1243741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47D2C53-0E28-420C-AFAE-9EB4CF7CEEF7}"/>
              </a:ext>
            </a:extLst>
          </p:cNvPr>
          <p:cNvSpPr/>
          <p:nvPr/>
        </p:nvSpPr>
        <p:spPr>
          <a:xfrm>
            <a:off x="1584523" y="4889466"/>
            <a:ext cx="3437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lados que formam o ângulo reto chamam-se catetos.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34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193111" y="677003"/>
            <a:ext cx="118057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Relações métricas no triângulo retângulo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D98BA85-4895-422A-A1DA-9643A6E94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70" y="2899536"/>
            <a:ext cx="5175996" cy="2887739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1B463BCE-E92F-4602-8FC4-AB6DAB3549AD}"/>
              </a:ext>
            </a:extLst>
          </p:cNvPr>
          <p:cNvSpPr/>
          <p:nvPr/>
        </p:nvSpPr>
        <p:spPr>
          <a:xfrm flipV="1">
            <a:off x="593040" y="2468876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37C1099-DF65-429D-85DB-29721A4A95AE}"/>
              </a:ext>
            </a:extLst>
          </p:cNvPr>
          <p:cNvSpPr/>
          <p:nvPr/>
        </p:nvSpPr>
        <p:spPr>
          <a:xfrm>
            <a:off x="593040" y="1651073"/>
            <a:ext cx="9229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qualquer triângulo retângulo, a altura relativa à hipotenusa divide o triângulo em dois outros triângulos retângulos, semelhantes ao triângulo dado e semelhantes entre si.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E255BEF-5558-40CD-A376-755E11E631CB}"/>
              </a:ext>
            </a:extLst>
          </p:cNvPr>
          <p:cNvSpPr/>
          <p:nvPr/>
        </p:nvSpPr>
        <p:spPr>
          <a:xfrm>
            <a:off x="593041" y="1490326"/>
            <a:ext cx="903765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1D9504F5-278A-E6BD-11C4-1DF9361BA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3178954"/>
            <a:ext cx="2048161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8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>
            <a:extLst>
              <a:ext uri="{FF2B5EF4-FFF2-40B4-BE49-F238E27FC236}">
                <a16:creationId xmlns:a16="http://schemas.microsoft.com/office/drawing/2014/main" id="{59779D08-4DC1-70C8-76E2-1DB1FAFCC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337" y="2521895"/>
            <a:ext cx="3938195" cy="419958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3200"/>
            <a:ext cx="118057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Teorema de Pitágoras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FF939AC-17A4-4CC2-86E6-E871FDA46649}"/>
              </a:ext>
            </a:extLst>
          </p:cNvPr>
          <p:cNvSpPr/>
          <p:nvPr/>
        </p:nvSpPr>
        <p:spPr>
          <a:xfrm flipV="1">
            <a:off x="605935" y="2534964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8D7B6A-C7BE-4978-80F1-70937FD3B9A4}"/>
              </a:ext>
            </a:extLst>
          </p:cNvPr>
          <p:cNvSpPr/>
          <p:nvPr/>
        </p:nvSpPr>
        <p:spPr>
          <a:xfrm>
            <a:off x="593040" y="1505355"/>
            <a:ext cx="5050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 triângulo retângulo qualquer, o quadrado da medida da hipotenusa é igual à soma dos quadrados das medidas dos catetos.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E31C71E-9295-4508-ABEA-31D2D50A2157}"/>
              </a:ext>
            </a:extLst>
          </p:cNvPr>
          <p:cNvSpPr/>
          <p:nvPr/>
        </p:nvSpPr>
        <p:spPr>
          <a:xfrm>
            <a:off x="593041" y="1330497"/>
            <a:ext cx="49720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CA31624-86E2-46A8-873D-B8FFA9B97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318" y="3154356"/>
            <a:ext cx="3963268" cy="193087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3D9C69C-00A8-49FF-BE84-FF001C13B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456" y="5609976"/>
            <a:ext cx="1625956" cy="431906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63BE6DC6-9323-43A6-90AD-4579D943366E}"/>
              </a:ext>
            </a:extLst>
          </p:cNvPr>
          <p:cNvSpPr/>
          <p:nvPr/>
        </p:nvSpPr>
        <p:spPr>
          <a:xfrm flipV="1">
            <a:off x="6878916" y="2521263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91D5399-1887-44C0-9018-6CD37E1D7DEB}"/>
              </a:ext>
            </a:extLst>
          </p:cNvPr>
          <p:cNvSpPr/>
          <p:nvPr/>
        </p:nvSpPr>
        <p:spPr>
          <a:xfrm>
            <a:off x="6866021" y="1334635"/>
            <a:ext cx="49720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área do quadrado com um dos lados comum à hipotenusa é igual à soma das áreas dos quadrados com um dos lados comum a cada um dos catetos.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BE16994-B37E-4506-9B6D-90005B355CBB}"/>
              </a:ext>
            </a:extLst>
          </p:cNvPr>
          <p:cNvSpPr/>
          <p:nvPr/>
        </p:nvSpPr>
        <p:spPr>
          <a:xfrm>
            <a:off x="6866021" y="1325569"/>
            <a:ext cx="497201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60B1FDA-4A60-BBAF-4200-B94AD7AC8454}"/>
              </a:ext>
            </a:extLst>
          </p:cNvPr>
          <p:cNvSpPr/>
          <p:nvPr/>
        </p:nvSpPr>
        <p:spPr>
          <a:xfrm rot="10800000" flipV="1">
            <a:off x="1853456" y="5592404"/>
            <a:ext cx="1625956" cy="46705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945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9783</TotalTime>
  <Words>137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2023-06-22T17:31:12Z</dcterms:modified>
</cp:coreProperties>
</file>