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48" r:id="rId2"/>
    <p:sldId id="313" r:id="rId3"/>
    <p:sldId id="314" r:id="rId4"/>
    <p:sldId id="315" r:id="rId5"/>
    <p:sldId id="298" r:id="rId6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75" clrIdx="0"/>
  <p:cmAuthor id="1" name="Lilian Semenichin Nogueira" initials="LSN" lastIdx="40" clrIdx="1"/>
  <p:cmAuthor id="2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21AF97"/>
    <a:srgbClr val="2393AD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B7BD12-44BC-4C04-9574-8B56DAD6B640}" v="623" dt="2023-05-19T14:30:07.6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779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25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3B8E6-4787-6746-B34C-D6F291A02A34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A0C5C-2655-4543-A918-9415E3B51F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56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78622-DDCD-A644-93B7-9B6C34378A52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C31953-3C27-9D40-866A-C6684FFB58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055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97D0-2997-4C4D-8E1B-E2ED40396B3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A53-8F32-FC4D-8A73-7A37CE0253C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73FC-DDB5-1F48-A4BE-D88F3B300F5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FE40-B823-4742-B890-DD35EDA806A9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DCF73-55FF-2341-B4F5-B7C5ACD3D4A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3E90-4FA3-5747-93BA-3E325487882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74CF-95D8-1C48-981C-3B8D82D1964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F950-47A1-AC42-BF4D-84ED57C052B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A10C6-562B-3447-B16E-D16AC746CEA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AFC2F-E23C-074E-9D6E-7BF87CD7755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EB2A-994E-DE47-861D-14EAE28A7A1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64B8C-1FD2-D743-B3A1-BD142FC7FA85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BD05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16"/>
          <a:stretch/>
        </p:blipFill>
        <p:spPr>
          <a:xfrm>
            <a:off x="-14990" y="-1135"/>
            <a:ext cx="9410330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8373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6</a:t>
            </a:r>
          </a:p>
          <a:p>
            <a:r>
              <a:rPr lang="pt-BR" sz="2800" dirty="0">
                <a:latin typeface="Roboto"/>
              </a:rPr>
              <a:t>Relações métricas no triângulo retângulo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4226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ta: Pentágono 12">
            <a:extLst>
              <a:ext uri="{FF2B5EF4-FFF2-40B4-BE49-F238E27FC236}">
                <a16:creationId xmlns:a16="http://schemas.microsoft.com/office/drawing/2014/main" id="{6BFBD368-E7A7-4521-AE2C-87F2C868BBCE}"/>
              </a:ext>
            </a:extLst>
          </p:cNvPr>
          <p:cNvSpPr/>
          <p:nvPr/>
        </p:nvSpPr>
        <p:spPr>
          <a:xfrm>
            <a:off x="1473428" y="1703293"/>
            <a:ext cx="3835991" cy="1243741"/>
          </a:xfrm>
          <a:prstGeom prst="homePlate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71359"/>
            <a:ext cx="118057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Relações métricas no triângulo retângulo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1B1EC0F-5BAB-4E54-876B-DFA3D45743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6434" y="2577523"/>
            <a:ext cx="4359747" cy="2448232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C7392AF5-BDB9-4F2E-A1EB-50DB3EED705A}"/>
              </a:ext>
            </a:extLst>
          </p:cNvPr>
          <p:cNvSpPr/>
          <p:nvPr/>
        </p:nvSpPr>
        <p:spPr>
          <a:xfrm>
            <a:off x="1584523" y="1889675"/>
            <a:ext cx="32022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Um triângulo retângulo é aquele que tem um ângulo reto.</a:t>
            </a:r>
          </a:p>
        </p:txBody>
      </p:sp>
      <p:sp>
        <p:nvSpPr>
          <p:cNvPr id="14" name="Seta: Pentágono 13">
            <a:extLst>
              <a:ext uri="{FF2B5EF4-FFF2-40B4-BE49-F238E27FC236}">
                <a16:creationId xmlns:a16="http://schemas.microsoft.com/office/drawing/2014/main" id="{04F7E7F6-E00E-427F-94BA-6C8EF848116B}"/>
              </a:ext>
            </a:extLst>
          </p:cNvPr>
          <p:cNvSpPr/>
          <p:nvPr/>
        </p:nvSpPr>
        <p:spPr>
          <a:xfrm>
            <a:off x="1507957" y="3179770"/>
            <a:ext cx="3835991" cy="1243741"/>
          </a:xfrm>
          <a:prstGeom prst="homePlate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D07BB336-ACB0-48E1-8E2F-A7318F78A6D1}"/>
              </a:ext>
            </a:extLst>
          </p:cNvPr>
          <p:cNvSpPr/>
          <p:nvPr/>
        </p:nvSpPr>
        <p:spPr>
          <a:xfrm>
            <a:off x="1581177" y="3478474"/>
            <a:ext cx="35143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O lado oposto ao ângulo reto chama-se hipotenusa.</a:t>
            </a:r>
          </a:p>
        </p:txBody>
      </p:sp>
      <p:sp>
        <p:nvSpPr>
          <p:cNvPr id="16" name="Seta: Pentágono 15">
            <a:extLst>
              <a:ext uri="{FF2B5EF4-FFF2-40B4-BE49-F238E27FC236}">
                <a16:creationId xmlns:a16="http://schemas.microsoft.com/office/drawing/2014/main" id="{82588DEC-93ED-4248-9CEA-60665F0FD7A0}"/>
              </a:ext>
            </a:extLst>
          </p:cNvPr>
          <p:cNvSpPr/>
          <p:nvPr/>
        </p:nvSpPr>
        <p:spPr>
          <a:xfrm>
            <a:off x="1473428" y="4603894"/>
            <a:ext cx="3835991" cy="1243741"/>
          </a:xfrm>
          <a:prstGeom prst="homePlate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E47D2C53-0E28-420C-AFAE-9EB4CF7CEEF7}"/>
              </a:ext>
            </a:extLst>
          </p:cNvPr>
          <p:cNvSpPr/>
          <p:nvPr/>
        </p:nvSpPr>
        <p:spPr>
          <a:xfrm>
            <a:off x="1584523" y="4889466"/>
            <a:ext cx="34377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Os lados que formam o ângulo reto chamam-se catetos.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 dirty="0"/>
          </a:p>
        </p:txBody>
      </p:sp>
      <p:pic>
        <p:nvPicPr>
          <p:cNvPr id="18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5340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193111" y="677003"/>
            <a:ext cx="118057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Relações métricas no triângulo retângulo 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1D98BA85-4895-422A-A1DA-9643A6E946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9270" y="2899536"/>
            <a:ext cx="5175996" cy="2887739"/>
          </a:xfrm>
          <a:prstGeom prst="rect">
            <a:avLst/>
          </a:prstGeom>
        </p:spPr>
      </p:pic>
      <p:sp>
        <p:nvSpPr>
          <p:cNvPr id="18" name="Retângulo 17">
            <a:extLst>
              <a:ext uri="{FF2B5EF4-FFF2-40B4-BE49-F238E27FC236}">
                <a16:creationId xmlns:a16="http://schemas.microsoft.com/office/drawing/2014/main" id="{1B463BCE-E92F-4602-8FC4-AB6DAB3549AD}"/>
              </a:ext>
            </a:extLst>
          </p:cNvPr>
          <p:cNvSpPr/>
          <p:nvPr/>
        </p:nvSpPr>
        <p:spPr>
          <a:xfrm flipV="1">
            <a:off x="593040" y="2468876"/>
            <a:ext cx="2755773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F37C1099-DF65-429D-85DB-29721A4A95AE}"/>
              </a:ext>
            </a:extLst>
          </p:cNvPr>
          <p:cNvSpPr/>
          <p:nvPr/>
        </p:nvSpPr>
        <p:spPr>
          <a:xfrm>
            <a:off x="593040" y="1651073"/>
            <a:ext cx="92293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Em qualquer triângulo retângulo, a altura relativa à hipotenusa divide o triângulo em dois outros triângulos retângulos, semelhantes ao triângulo dado e semelhantes entre si.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3E255BEF-5558-40CD-A376-755E11E631CB}"/>
              </a:ext>
            </a:extLst>
          </p:cNvPr>
          <p:cNvSpPr/>
          <p:nvPr/>
        </p:nvSpPr>
        <p:spPr>
          <a:xfrm>
            <a:off x="593041" y="1490326"/>
            <a:ext cx="9037656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 dirty="0"/>
          </a:p>
        </p:txBody>
      </p:sp>
      <p:pic>
        <p:nvPicPr>
          <p:cNvPr id="10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1D9504F5-278A-E6BD-11C4-1DF9361BAF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0600" y="3178954"/>
            <a:ext cx="2048161" cy="229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982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m 17">
            <a:extLst>
              <a:ext uri="{FF2B5EF4-FFF2-40B4-BE49-F238E27FC236}">
                <a16:creationId xmlns:a16="http://schemas.microsoft.com/office/drawing/2014/main" id="{59779D08-4DC1-70C8-76E2-1DB1FAFCC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3337" y="2521895"/>
            <a:ext cx="3938195" cy="4199580"/>
          </a:xfrm>
          <a:prstGeom prst="rect">
            <a:avLst/>
          </a:prstGeom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63200"/>
            <a:ext cx="118057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Teorema de Pitágoras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FFF939AC-17A4-4CC2-86E6-E871FDA46649}"/>
              </a:ext>
            </a:extLst>
          </p:cNvPr>
          <p:cNvSpPr/>
          <p:nvPr/>
        </p:nvSpPr>
        <p:spPr>
          <a:xfrm flipV="1">
            <a:off x="605935" y="2534964"/>
            <a:ext cx="2755773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9C8D7B6A-C7BE-4978-80F1-70937FD3B9A4}"/>
              </a:ext>
            </a:extLst>
          </p:cNvPr>
          <p:cNvSpPr/>
          <p:nvPr/>
        </p:nvSpPr>
        <p:spPr>
          <a:xfrm>
            <a:off x="593040" y="1505355"/>
            <a:ext cx="50503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Em um triângulo retângulo qualquer, o quadrado da medida da hipotenusa é igual à soma dos quadrados das medidas dos catetos.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0E31C71E-9295-4508-ABEA-31D2D50A2157}"/>
              </a:ext>
            </a:extLst>
          </p:cNvPr>
          <p:cNvSpPr/>
          <p:nvPr/>
        </p:nvSpPr>
        <p:spPr>
          <a:xfrm>
            <a:off x="593041" y="1330497"/>
            <a:ext cx="4972018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CA31624-86E2-46A8-873D-B8FFA9B977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318" y="3154356"/>
            <a:ext cx="3963268" cy="1930875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E3D9C69C-00A8-49FF-BE84-FF001C13B1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3456" y="5609976"/>
            <a:ext cx="1625956" cy="431906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63BE6DC6-9323-43A6-90AD-4579D943366E}"/>
              </a:ext>
            </a:extLst>
          </p:cNvPr>
          <p:cNvSpPr/>
          <p:nvPr/>
        </p:nvSpPr>
        <p:spPr>
          <a:xfrm flipV="1">
            <a:off x="6878916" y="2521263"/>
            <a:ext cx="2755773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B91D5399-1887-44C0-9018-6CD37E1D7DEB}"/>
              </a:ext>
            </a:extLst>
          </p:cNvPr>
          <p:cNvSpPr/>
          <p:nvPr/>
        </p:nvSpPr>
        <p:spPr>
          <a:xfrm>
            <a:off x="6866021" y="1334635"/>
            <a:ext cx="49720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 área do quadrado com um dos lados comum à hipotenusa é igual à soma das áreas dos quadrados com um dos lados comum a cada um dos catetos.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6BE16994-B37E-4506-9B6D-90005B355CBB}"/>
              </a:ext>
            </a:extLst>
          </p:cNvPr>
          <p:cNvSpPr/>
          <p:nvPr/>
        </p:nvSpPr>
        <p:spPr>
          <a:xfrm>
            <a:off x="6866021" y="1325569"/>
            <a:ext cx="4972018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 dirty="0"/>
          </a:p>
        </p:txBody>
      </p:sp>
      <p:pic>
        <p:nvPicPr>
          <p:cNvPr id="16" name="Google Shape;67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060B1FDA-4A60-BBAF-4200-B94AD7AC8454}"/>
              </a:ext>
            </a:extLst>
          </p:cNvPr>
          <p:cNvSpPr/>
          <p:nvPr/>
        </p:nvSpPr>
        <p:spPr>
          <a:xfrm rot="10800000" flipV="1">
            <a:off x="1853456" y="5592404"/>
            <a:ext cx="1625956" cy="467051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39452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9783</TotalTime>
  <Words>137</Words>
  <Application>Microsoft Office PowerPoint</Application>
  <PresentationFormat>Widescreen</PresentationFormat>
  <Paragraphs>16</Paragraphs>
  <Slides>5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Roboto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178</cp:revision>
  <dcterms:created xsi:type="dcterms:W3CDTF">2019-03-06T17:56:01Z</dcterms:created>
  <dcterms:modified xsi:type="dcterms:W3CDTF">2023-06-22T17:31:12Z</dcterms:modified>
</cp:coreProperties>
</file>