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10" r:id="rId3"/>
    <p:sldId id="299" r:id="rId4"/>
    <p:sldId id="300" r:id="rId5"/>
    <p:sldId id="301" r:id="rId6"/>
    <p:sldId id="302" r:id="rId7"/>
    <p:sldId id="303" r:id="rId8"/>
    <p:sldId id="311" r:id="rId9"/>
    <p:sldId id="312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9.emf"/><Relationship Id="rId7" Type="http://schemas.openxmlformats.org/officeDocument/2006/relationships/image" Target="../media/image33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5</a:t>
            </a:r>
          </a:p>
          <a:p>
            <a:r>
              <a:rPr lang="pt-BR" sz="2800" dirty="0">
                <a:latin typeface="Roboto"/>
              </a:rPr>
              <a:t>Semelhança de figuras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252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F845C256-6A30-4DD9-BEB7-B89F51CB2143}"/>
              </a:ext>
            </a:extLst>
          </p:cNvPr>
          <p:cNvSpPr/>
          <p:nvPr/>
        </p:nvSpPr>
        <p:spPr>
          <a:xfrm>
            <a:off x="2141198" y="1520987"/>
            <a:ext cx="8480323" cy="4966199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1566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 formados por retas paralelas e uma transversal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B23B278-5FA7-45DB-9BFF-736920675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229" y="2479633"/>
            <a:ext cx="3515873" cy="295787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128953D-551F-47AA-854A-65CC8D1E7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004" y="1954561"/>
            <a:ext cx="2692990" cy="174032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1DE4341-28ED-4A94-BDF6-BF7012737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0281" y="1954561"/>
            <a:ext cx="2591368" cy="1702219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771CB4D-D55A-4EE5-B524-F9C4227845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004" y="4556150"/>
            <a:ext cx="2642179" cy="172762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12BF9DDD-28F5-4A46-8B97-1DADD8F9A3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20281" y="4515677"/>
            <a:ext cx="2692990" cy="175303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123219" y="6368947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63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845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 formados por retas paralelas e uma transversal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612398" y="1417564"/>
            <a:ext cx="53017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Ângulos opostos pelo vértice</a:t>
            </a:r>
          </a:p>
          <a:p>
            <a:endParaRPr lang="pt-BR" sz="1000" dirty="0">
              <a:latin typeface="Roboto"/>
            </a:endParaRPr>
          </a:p>
          <a:p>
            <a:r>
              <a:rPr lang="pt-BR" dirty="0">
                <a:latin typeface="Roboto"/>
              </a:rPr>
              <a:t>Dois ângulos opostos pelo vértice formados por duas retas concorrentes têm medidas iguais.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 flipV="1">
            <a:off x="612398" y="2601942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9BA38DD-2492-4469-B5A0-2B7963D0D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488" y="3425749"/>
            <a:ext cx="3079547" cy="187274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B38E4CF-1674-452C-8A0A-9FE622936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672" y="5603403"/>
            <a:ext cx="2896235" cy="40650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7576DF8B-C6B6-4BAA-882D-A36F349E5F51}"/>
              </a:ext>
            </a:extLst>
          </p:cNvPr>
          <p:cNvSpPr/>
          <p:nvPr/>
        </p:nvSpPr>
        <p:spPr>
          <a:xfrm>
            <a:off x="6280017" y="1417564"/>
            <a:ext cx="56338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Ângulos colaterais</a:t>
            </a:r>
          </a:p>
          <a:p>
            <a:endParaRPr lang="pt-BR" sz="1000" dirty="0">
              <a:latin typeface="Roboto"/>
            </a:endParaRPr>
          </a:p>
          <a:p>
            <a:r>
              <a:rPr lang="pt-BR" dirty="0">
                <a:latin typeface="Roboto"/>
              </a:rPr>
              <a:t>Dois ângulos colaterais formados por duas retas paralelas e uma reta transversal são suplementares.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C6B869D-DF2D-4D23-8FF0-2ECD1C048BAF}"/>
              </a:ext>
            </a:extLst>
          </p:cNvPr>
          <p:cNvSpPr/>
          <p:nvPr/>
        </p:nvSpPr>
        <p:spPr>
          <a:xfrm rot="10800000">
            <a:off x="6280017" y="2601265"/>
            <a:ext cx="545969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141F3D8-8299-44AE-A95B-CE8AF2B7C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4095" y="2936666"/>
            <a:ext cx="2546616" cy="244057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9E91CE0-8C88-4DCD-AF5D-1FA3A1726B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1174" y="5666919"/>
            <a:ext cx="3912457" cy="3429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33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70328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 formados por retas paralelas e uma transversal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654595" y="1667018"/>
            <a:ext cx="59674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Ângulos correspondentes</a:t>
            </a:r>
          </a:p>
          <a:p>
            <a:endParaRPr lang="pt-BR" sz="1000" dirty="0">
              <a:latin typeface="Roboto"/>
            </a:endParaRPr>
          </a:p>
          <a:p>
            <a:r>
              <a:rPr lang="pt-BR" dirty="0">
                <a:latin typeface="Roboto"/>
              </a:rPr>
              <a:t>Dois ângulos correspondentes formados por duas retas paralelas e uma reta transversal têm medidas iguais.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 flipV="1">
            <a:off x="654593" y="2806846"/>
            <a:ext cx="577570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576DF8B-C6B6-4BAA-882D-A36F349E5F51}"/>
              </a:ext>
            </a:extLst>
          </p:cNvPr>
          <p:cNvSpPr/>
          <p:nvPr/>
        </p:nvSpPr>
        <p:spPr>
          <a:xfrm>
            <a:off x="654595" y="3986359"/>
            <a:ext cx="57757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Ângulos alternos</a:t>
            </a:r>
          </a:p>
          <a:p>
            <a:endParaRPr lang="pt-BR" sz="1000" dirty="0">
              <a:latin typeface="Roboto"/>
            </a:endParaRPr>
          </a:p>
          <a:p>
            <a:r>
              <a:rPr lang="pt-BR" dirty="0">
                <a:latin typeface="Roboto"/>
              </a:rPr>
              <a:t>Dois ângulos alternos formados por duas retas paralelas e uma reta transversal têm medidas iguais.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C6B869D-DF2D-4D23-8FF0-2ECD1C048BAF}"/>
              </a:ext>
            </a:extLst>
          </p:cNvPr>
          <p:cNvSpPr/>
          <p:nvPr/>
        </p:nvSpPr>
        <p:spPr>
          <a:xfrm rot="10800000" flipV="1">
            <a:off x="654593" y="5186688"/>
            <a:ext cx="577570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08D12D4-0551-4537-B833-381A1B391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516" y="1931143"/>
            <a:ext cx="3302724" cy="354417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D2B22E1-24F8-B020-9806-E95A588D3C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6289" y="5063577"/>
            <a:ext cx="2810267" cy="116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5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069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Proporcionalidade entre segmentos de reta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654595" y="1667018"/>
            <a:ext cx="59674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Chamamos de </a:t>
            </a:r>
            <a:r>
              <a:rPr lang="pt-BR" b="1" dirty="0">
                <a:latin typeface="Roboto"/>
              </a:rPr>
              <a:t>razão entre dois segmentos de reta </a:t>
            </a:r>
            <a:r>
              <a:rPr lang="pt-BR" dirty="0">
                <a:latin typeface="Roboto"/>
              </a:rPr>
              <a:t>a razão entre os números que expressam as medidas desses segmentos, sempre tomados na mesma unidade.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>
            <a:off x="654594" y="2918538"/>
            <a:ext cx="544140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7576DF8B-C6B6-4BAA-882D-A36F349E5F51}"/>
                  </a:ext>
                </a:extLst>
              </p:cNvPr>
              <p:cNvSpPr/>
              <p:nvPr/>
            </p:nvSpPr>
            <p:spPr>
              <a:xfrm>
                <a:off x="4843137" y="3990654"/>
                <a:ext cx="6273523" cy="379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BR" dirty="0">
                            <a:latin typeface="Roboto"/>
                          </a:rPr>
                          <m:t>AB</m:t>
                        </m:r>
                      </m:e>
                    </m:acc>
                  </m:oMath>
                </a14:m>
                <a:r>
                  <a:rPr lang="pt-BR" dirty="0">
                    <a:latin typeface="Roboto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CD</m:t>
                        </m:r>
                      </m:e>
                    </m:acc>
                  </m:oMath>
                </a14:m>
                <a:r>
                  <a:rPr lang="pt-BR" dirty="0">
                    <a:latin typeface="Roboto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EF</m:t>
                        </m:r>
                      </m:e>
                    </m:acc>
                  </m:oMath>
                </a14:m>
                <a:r>
                  <a:rPr lang="pt-BR" dirty="0">
                    <a:latin typeface="Roboto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GH</m:t>
                        </m:r>
                      </m:e>
                    </m:acc>
                  </m:oMath>
                </a14:m>
                <a:r>
                  <a:rPr lang="pt-BR" dirty="0">
                    <a:latin typeface="Roboto"/>
                  </a:rPr>
                  <a:t> são, nessa ordem, </a:t>
                </a:r>
                <a:r>
                  <a:rPr lang="pt-BR" b="1" dirty="0">
                    <a:latin typeface="Roboto"/>
                  </a:rPr>
                  <a:t>proporcionais</a:t>
                </a:r>
                <a:r>
                  <a:rPr lang="pt-BR" dirty="0">
                    <a:latin typeface="Roboto"/>
                  </a:rPr>
                  <a:t>, se:</a:t>
                </a:r>
              </a:p>
            </p:txBody>
          </p:sp>
        </mc:Choice>
        <mc:Fallback xmlns=""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7576DF8B-C6B6-4BAA-882D-A36F349E5F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137" y="3990654"/>
                <a:ext cx="6273523" cy="379463"/>
              </a:xfrm>
              <a:prstGeom prst="rect">
                <a:avLst/>
              </a:prstGeom>
              <a:blipFill>
                <a:blip r:embed="rId2"/>
                <a:stretch>
                  <a:fillRect t="-6452" b="-258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tângulo 16">
            <a:extLst>
              <a:ext uri="{FF2B5EF4-FFF2-40B4-BE49-F238E27FC236}">
                <a16:creationId xmlns:a16="http://schemas.microsoft.com/office/drawing/2014/main" id="{0C6B869D-DF2D-4D23-8FF0-2ECD1C048BAF}"/>
              </a:ext>
            </a:extLst>
          </p:cNvPr>
          <p:cNvSpPr/>
          <p:nvPr/>
        </p:nvSpPr>
        <p:spPr>
          <a:xfrm rot="10800000">
            <a:off x="4851671" y="5314260"/>
            <a:ext cx="503855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7584345-9B67-4904-AEF5-BCF7A763BE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763" y="4483514"/>
            <a:ext cx="1321089" cy="60975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8FE92ECC-93AA-408F-ADE5-8361FB301272}"/>
              </a:ext>
            </a:extLst>
          </p:cNvPr>
          <p:cNvSpPr/>
          <p:nvPr/>
        </p:nvSpPr>
        <p:spPr>
          <a:xfrm>
            <a:off x="6797714" y="213918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Exemplo:</a:t>
            </a:r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90DB92A-96B2-6C8A-0FA1-A703C3329A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4182" y="1965898"/>
            <a:ext cx="3802903" cy="623677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2394C26E-8625-8B82-154F-026A534E8402}"/>
              </a:ext>
            </a:extLst>
          </p:cNvPr>
          <p:cNvSpPr/>
          <p:nvPr/>
        </p:nvSpPr>
        <p:spPr>
          <a:xfrm rot="10800000" flipV="1">
            <a:off x="6797714" y="4438052"/>
            <a:ext cx="1417138" cy="693731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590D6DFE-A423-B732-32D8-B213FECBD02B}"/>
              </a:ext>
            </a:extLst>
          </p:cNvPr>
          <p:cNvSpPr/>
          <p:nvPr/>
        </p:nvSpPr>
        <p:spPr>
          <a:xfrm rot="10800000" flipV="1">
            <a:off x="654591" y="1542195"/>
            <a:ext cx="596742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2F06A86-FEC1-F4D1-499D-7357FD785F21}"/>
              </a:ext>
            </a:extLst>
          </p:cNvPr>
          <p:cNvSpPr/>
          <p:nvPr/>
        </p:nvSpPr>
        <p:spPr>
          <a:xfrm rot="10800000" flipV="1">
            <a:off x="4851671" y="3791885"/>
            <a:ext cx="57180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95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64717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Teorema de Tales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654595" y="1466536"/>
            <a:ext cx="59674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feixe de retas paralelas determina, em duas retas transversais, segmentos de reta ordenadamente proporcionais entre si.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 flipV="1">
            <a:off x="654595" y="2404421"/>
            <a:ext cx="544140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C6B869D-DF2D-4D23-8FF0-2ECD1C048BAF}"/>
              </a:ext>
            </a:extLst>
          </p:cNvPr>
          <p:cNvSpPr/>
          <p:nvPr/>
        </p:nvSpPr>
        <p:spPr>
          <a:xfrm rot="10800000" flipV="1">
            <a:off x="5966335" y="3827195"/>
            <a:ext cx="5724220" cy="5779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2A19E96-3BED-4DDF-874A-D16EFFCE4DFF}"/>
              </a:ext>
            </a:extLst>
          </p:cNvPr>
          <p:cNvSpPr/>
          <p:nvPr/>
        </p:nvSpPr>
        <p:spPr>
          <a:xfrm>
            <a:off x="5966335" y="2873220"/>
            <a:ext cx="59674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Com base nesse teorema, considerando um feixe de retas paralelas </a:t>
            </a:r>
            <a:r>
              <a:rPr lang="pt-BR" b="1" dirty="0">
                <a:latin typeface="Roboto"/>
              </a:rPr>
              <a:t>r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s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t</a:t>
            </a:r>
            <a:r>
              <a:rPr lang="pt-BR" dirty="0">
                <a:latin typeface="Roboto"/>
              </a:rPr>
              <a:t> e duas retas </a:t>
            </a:r>
            <a:r>
              <a:rPr lang="pt-BR" b="1" dirty="0">
                <a:latin typeface="Roboto"/>
              </a:rPr>
              <a:t>u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v</a:t>
            </a:r>
            <a:r>
              <a:rPr lang="pt-BR" dirty="0">
                <a:latin typeface="Roboto"/>
              </a:rPr>
              <a:t> transversais a esse feixe, podemos escrever as seguintes proporções: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5F02E2-C757-4461-9FAB-82C0C83C9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717" y="2585577"/>
            <a:ext cx="3340372" cy="329650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11073920-B21A-02E0-B571-4393F0BD0B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4162" y="4182375"/>
            <a:ext cx="3249763" cy="169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22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6554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Semelhança de polígonos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654595" y="1410265"/>
            <a:ext cx="11350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polígonos</a:t>
            </a:r>
            <a:r>
              <a:rPr lang="pt-BR" b="1" dirty="0">
                <a:latin typeface="Roboto"/>
              </a:rPr>
              <a:t> são semelhantes </a:t>
            </a:r>
            <a:r>
              <a:rPr lang="pt-BR" dirty="0">
                <a:latin typeface="Roboto"/>
              </a:rPr>
              <a:t>se os ângulos internos correspondentes são congruentes e os lados correspondentes são proporcionais entre si.</a:t>
            </a:r>
          </a:p>
          <a:p>
            <a:r>
              <a:rPr lang="pt-BR" sz="1000" dirty="0">
                <a:latin typeface="Roboto"/>
              </a:rPr>
              <a:t> </a:t>
            </a:r>
          </a:p>
          <a:p>
            <a:r>
              <a:rPr lang="pt-BR" dirty="0">
                <a:latin typeface="Roboto"/>
              </a:rPr>
              <a:t>A razão entre lados correspondentes desses polígonos é chamada de </a:t>
            </a:r>
            <a:r>
              <a:rPr lang="pt-BR" b="1" dirty="0">
                <a:latin typeface="Roboto"/>
              </a:rPr>
              <a:t>razão de semelhança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>
            <a:off x="654595" y="2489029"/>
            <a:ext cx="1059878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ED6D1C-2AE3-49A6-92B4-911975F5E9AC}"/>
              </a:ext>
            </a:extLst>
          </p:cNvPr>
          <p:cNvSpPr/>
          <p:nvPr/>
        </p:nvSpPr>
        <p:spPr>
          <a:xfrm rot="10800000" flipV="1">
            <a:off x="654595" y="1327488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D4E110C-4FD0-49E6-BB56-F4B18368A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17" y="3639104"/>
            <a:ext cx="3201101" cy="212142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11F3488-7362-4133-9D48-0DEDD179F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6880" y="3428015"/>
            <a:ext cx="3658402" cy="266765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848F0AB-7FF0-496D-B9E8-B76BC9FA4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5631" y="3428015"/>
            <a:ext cx="1575145" cy="30487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6D61C8B2-48DC-410B-8E8B-2D89411430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9635" y="4308426"/>
            <a:ext cx="1625956" cy="304875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524682E1-E89D-4C5C-B865-8E4FF8F6D3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5041" y="5036310"/>
            <a:ext cx="1625956" cy="444609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885A939F-4C5A-4E49-8339-3033F584F5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9635" y="5855723"/>
            <a:ext cx="1575145" cy="419203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40635DA7-803C-448E-921D-1001FD999A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88894" y="3254781"/>
            <a:ext cx="1981634" cy="647859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666AD98E-5457-400D-9F4A-57F7812681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88894" y="4053918"/>
            <a:ext cx="1930823" cy="711375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453B58B8-57CD-42F9-8A97-D8988EC00D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39705" y="4788729"/>
            <a:ext cx="1930823" cy="749484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19419F7B-B138-44E1-8A2C-636779DC02E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39705" y="5612916"/>
            <a:ext cx="1168656" cy="68596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760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728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Semelhança de triângulos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1F6F3E-2367-402B-8DA6-60CF23C6428E}"/>
              </a:ext>
            </a:extLst>
          </p:cNvPr>
          <p:cNvSpPr/>
          <p:nvPr/>
        </p:nvSpPr>
        <p:spPr>
          <a:xfrm>
            <a:off x="1805902" y="1573144"/>
            <a:ext cx="5021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semelhantes se possuem dois ângulos correspondentes congruentes.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2E15DDE-B839-4C62-989B-0231BCEF300B}"/>
              </a:ext>
            </a:extLst>
          </p:cNvPr>
          <p:cNvSpPr/>
          <p:nvPr/>
        </p:nvSpPr>
        <p:spPr>
          <a:xfrm rot="10800000" flipV="1">
            <a:off x="1805902" y="2331248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ED6D1C-2AE3-49A6-92B4-911975F5E9AC}"/>
              </a:ext>
            </a:extLst>
          </p:cNvPr>
          <p:cNvSpPr/>
          <p:nvPr/>
        </p:nvSpPr>
        <p:spPr>
          <a:xfrm rot="10800000" flipV="1">
            <a:off x="1805902" y="1385200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Listrada 1">
            <a:extLst>
              <a:ext uri="{FF2B5EF4-FFF2-40B4-BE49-F238E27FC236}">
                <a16:creationId xmlns:a16="http://schemas.microsoft.com/office/drawing/2014/main" id="{9622E9BC-8888-4B4C-A80C-92C7ECA3D2C4}"/>
              </a:ext>
            </a:extLst>
          </p:cNvPr>
          <p:cNvSpPr/>
          <p:nvPr/>
        </p:nvSpPr>
        <p:spPr>
          <a:xfrm>
            <a:off x="515417" y="1434331"/>
            <a:ext cx="1026721" cy="920523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AA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75B5B371-24DD-463D-AF5C-80DFD37C581C}"/>
              </a:ext>
            </a:extLst>
          </p:cNvPr>
          <p:cNvSpPr/>
          <p:nvPr/>
        </p:nvSpPr>
        <p:spPr>
          <a:xfrm>
            <a:off x="1819716" y="3231576"/>
            <a:ext cx="5021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semelhantes se possuem dois lados correspondentes proporcionais e o ângulo interno formado por eles congruente.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61517177-65CF-4E46-AA72-000A0821697A}"/>
              </a:ext>
            </a:extLst>
          </p:cNvPr>
          <p:cNvSpPr/>
          <p:nvPr/>
        </p:nvSpPr>
        <p:spPr>
          <a:xfrm rot="10800000" flipV="1">
            <a:off x="1819716" y="4242917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B472399-F0A1-4C72-9A54-629B701771C7}"/>
              </a:ext>
            </a:extLst>
          </p:cNvPr>
          <p:cNvSpPr/>
          <p:nvPr/>
        </p:nvSpPr>
        <p:spPr>
          <a:xfrm rot="10800000" flipV="1">
            <a:off x="1819716" y="3134266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Seta: para a Direita Listrada 25">
            <a:extLst>
              <a:ext uri="{FF2B5EF4-FFF2-40B4-BE49-F238E27FC236}">
                <a16:creationId xmlns:a16="http://schemas.microsoft.com/office/drawing/2014/main" id="{C388EC88-BF49-4AE5-B707-91E73FD2F0D6}"/>
              </a:ext>
            </a:extLst>
          </p:cNvPr>
          <p:cNvSpPr/>
          <p:nvPr/>
        </p:nvSpPr>
        <p:spPr>
          <a:xfrm>
            <a:off x="529232" y="3234383"/>
            <a:ext cx="1026721" cy="920523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LAL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CE1A3F3-8128-4B20-9318-C3B965D70BD5}"/>
              </a:ext>
            </a:extLst>
          </p:cNvPr>
          <p:cNvSpPr/>
          <p:nvPr/>
        </p:nvSpPr>
        <p:spPr>
          <a:xfrm>
            <a:off x="1819717" y="5331189"/>
            <a:ext cx="5021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semelhantes se possuem os três lados correspondentes proporcionais.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7B390B10-B55F-4EBD-B97C-905F4ED0FE65}"/>
              </a:ext>
            </a:extLst>
          </p:cNvPr>
          <p:cNvSpPr/>
          <p:nvPr/>
        </p:nvSpPr>
        <p:spPr>
          <a:xfrm rot="10800000" flipV="1">
            <a:off x="1819717" y="6089293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0F6B7596-76CC-4FBD-AD5A-4A0563D78ED9}"/>
              </a:ext>
            </a:extLst>
          </p:cNvPr>
          <p:cNvSpPr/>
          <p:nvPr/>
        </p:nvSpPr>
        <p:spPr>
          <a:xfrm rot="10800000" flipV="1">
            <a:off x="1819717" y="5143245"/>
            <a:ext cx="502148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0" name="Seta: para a Direita Listrada 29">
            <a:extLst>
              <a:ext uri="{FF2B5EF4-FFF2-40B4-BE49-F238E27FC236}">
                <a16:creationId xmlns:a16="http://schemas.microsoft.com/office/drawing/2014/main" id="{73DAD7CB-E97E-42E2-85FD-F2A848BC3A6B}"/>
              </a:ext>
            </a:extLst>
          </p:cNvPr>
          <p:cNvSpPr/>
          <p:nvPr/>
        </p:nvSpPr>
        <p:spPr>
          <a:xfrm>
            <a:off x="529233" y="5221889"/>
            <a:ext cx="1026721" cy="920523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LLL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7010170-12C3-4881-8FF7-1740E329D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965" y="4893621"/>
            <a:ext cx="1943671" cy="129581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CC786C3-90F2-41C4-AE41-0CF488202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7697" y="4863101"/>
            <a:ext cx="2481499" cy="157559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09CCAB9-F588-4D60-9B40-20EE08A19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372" y="3184877"/>
            <a:ext cx="1939264" cy="110376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2B700BBB-1CB5-41BE-B030-71415D6FFB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7697" y="3057212"/>
            <a:ext cx="2396564" cy="1272057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47BE1D0B-4908-400E-92D4-4F70AD679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6104" y="1200255"/>
            <a:ext cx="2396564" cy="1379638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7B6FC5FF-0AC7-441F-8755-747931D196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32614" y="1183664"/>
            <a:ext cx="2306582" cy="14128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23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1187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9785</TotalTime>
  <Words>301</Words>
  <Application>Microsoft Office PowerPoint</Application>
  <PresentationFormat>Widescreen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2023-06-22T17:30:25Z</dcterms:modified>
</cp:coreProperties>
</file>