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8" r:id="rId2"/>
    <p:sldId id="290" r:id="rId3"/>
    <p:sldId id="355" r:id="rId4"/>
    <p:sldId id="316" r:id="rId5"/>
    <p:sldId id="317" r:id="rId6"/>
    <p:sldId id="356" r:id="rId7"/>
    <p:sldId id="259" r:id="rId8"/>
    <p:sldId id="357" r:id="rId9"/>
    <p:sldId id="363" r:id="rId10"/>
    <p:sldId id="260" r:id="rId11"/>
    <p:sldId id="262" r:id="rId12"/>
    <p:sldId id="263" r:id="rId13"/>
    <p:sldId id="261" r:id="rId14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75" clrIdx="0"/>
  <p:cmAuthor id="1" name="Lilian Semenichin Nogueira" initials="LSN" lastIdx="40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21AF97"/>
    <a:srgbClr val="2393AD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7BD12-44BC-4C04-9574-8B56DAD6B640}" v="623" dt="2023-05-19T14:30:07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3B8E6-4787-6746-B34C-D6F291A02A3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C5C-2655-4543-A918-9415E3B51F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56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78622-DDCD-A644-93B7-9B6C34378A5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31953-3C27-9D40-866A-C6684FFB58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055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97D0-2997-4C4D-8E1B-E2ED40396B3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A53-8F32-FC4D-8A73-7A37CE0253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73FC-DDB5-1F48-A4BE-D88F3B300F5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FE40-B823-4742-B890-DD35EDA806A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CF73-55FF-2341-B4F5-B7C5ACD3D4A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3E90-4FA3-5747-93BA-3E325487882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74CF-95D8-1C48-981C-3B8D82D1964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F950-47A1-AC42-BF4D-84ED57C052B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10C6-562B-3447-B16E-D16AC746CEA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AFC2F-E23C-074E-9D6E-7BF87CD775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B2A-994E-DE47-861D-14EAE28A7A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4B8C-1FD2-D743-B3A1-BD142FC7FA8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9.emf"/><Relationship Id="rId7" Type="http://schemas.openxmlformats.org/officeDocument/2006/relationships/image" Target="../media/image33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7" Type="http://schemas.openxmlformats.org/officeDocument/2006/relationships/image" Target="../media/image2.png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emf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emf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BD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16"/>
          <a:stretch/>
        </p:blipFill>
        <p:spPr>
          <a:xfrm>
            <a:off x="-14990" y="-1135"/>
            <a:ext cx="941033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37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67" y="670468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Projeção ortogonal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58A6F0-B899-4386-B3B3-4988B8556DAF}"/>
              </a:ext>
            </a:extLst>
          </p:cNvPr>
          <p:cNvSpPr/>
          <p:nvPr/>
        </p:nvSpPr>
        <p:spPr>
          <a:xfrm>
            <a:off x="566583" y="1410618"/>
            <a:ext cx="11058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projeção ortogonal</a:t>
            </a:r>
            <a:r>
              <a:rPr lang="pt-BR" dirty="0">
                <a:latin typeface="Roboto"/>
              </a:rPr>
              <a:t> de um ponto </a:t>
            </a:r>
            <a:r>
              <a:rPr lang="pt-BR" b="1" dirty="0">
                <a:latin typeface="Roboto"/>
              </a:rPr>
              <a:t>P </a:t>
            </a:r>
            <a:r>
              <a:rPr lang="pt-BR" dirty="0">
                <a:latin typeface="Roboto"/>
              </a:rPr>
              <a:t>em um plano, ao qual o ponto </a:t>
            </a:r>
            <a:r>
              <a:rPr lang="pt-BR" b="1" dirty="0">
                <a:latin typeface="Roboto"/>
              </a:rPr>
              <a:t>P</a:t>
            </a:r>
            <a:r>
              <a:rPr lang="pt-BR" dirty="0">
                <a:latin typeface="Roboto"/>
              </a:rPr>
              <a:t> não pertence, corresponde ao ponto </a:t>
            </a:r>
            <a:r>
              <a:rPr lang="pt-BR" b="1" dirty="0">
                <a:latin typeface="Roboto"/>
              </a:rPr>
              <a:t>P</a:t>
            </a:r>
            <a:r>
              <a:rPr lang="pt-BR" b="1" baseline="-25000" dirty="0">
                <a:latin typeface="Roboto"/>
              </a:rPr>
              <a:t>1</a:t>
            </a:r>
            <a:r>
              <a:rPr lang="pt-BR" dirty="0">
                <a:latin typeface="Roboto"/>
              </a:rPr>
              <a:t> desse plano, de maneira que            seja uma reta perpendicular a tal plano. </a:t>
            </a:r>
            <a:endParaRPr lang="pt-BR" baseline="-25000" dirty="0">
              <a:latin typeface="Roboto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7D35FDD7-2CB7-4188-B8A5-FC098DE16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396" y="2348249"/>
            <a:ext cx="4623813" cy="2159532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EDC905E2-50AE-43DB-AA78-9D9B7E66D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2432" y="3675288"/>
            <a:ext cx="4623813" cy="2372176"/>
          </a:xfrm>
          <a:prstGeom prst="rect">
            <a:avLst/>
          </a:prstGeom>
        </p:spPr>
      </p:pic>
      <p:sp>
        <p:nvSpPr>
          <p:cNvPr id="28" name="Seta: para a Direita 27">
            <a:extLst>
              <a:ext uri="{FF2B5EF4-FFF2-40B4-BE49-F238E27FC236}">
                <a16:creationId xmlns:a16="http://schemas.microsoft.com/office/drawing/2014/main" id="{30E1248F-23D7-49FC-9D23-9CCB4FD2FCE2}"/>
              </a:ext>
            </a:extLst>
          </p:cNvPr>
          <p:cNvSpPr/>
          <p:nvPr/>
        </p:nvSpPr>
        <p:spPr>
          <a:xfrm>
            <a:off x="6096000" y="4116238"/>
            <a:ext cx="594641" cy="67993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15F7A57-7064-92EE-3E74-52CC2863E1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6265" y="1678169"/>
            <a:ext cx="590632" cy="39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201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67" y="667983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Projeção ortogonal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Seta: para a Direita 27">
            <a:extLst>
              <a:ext uri="{FF2B5EF4-FFF2-40B4-BE49-F238E27FC236}">
                <a16:creationId xmlns:a16="http://schemas.microsoft.com/office/drawing/2014/main" id="{30E1248F-23D7-49FC-9D23-9CCB4FD2FCE2}"/>
              </a:ext>
            </a:extLst>
          </p:cNvPr>
          <p:cNvSpPr/>
          <p:nvPr/>
        </p:nvSpPr>
        <p:spPr>
          <a:xfrm rot="5400000">
            <a:off x="1889231" y="4264301"/>
            <a:ext cx="261709" cy="67993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AA34B1EB-FFC2-476D-9EBA-95245AE2D5B4}"/>
              </a:ext>
            </a:extLst>
          </p:cNvPr>
          <p:cNvSpPr/>
          <p:nvPr/>
        </p:nvSpPr>
        <p:spPr>
          <a:xfrm flipV="1">
            <a:off x="789686" y="2245752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F1EDD20-2539-4B36-91E2-05FD4F1E5182}"/>
              </a:ext>
            </a:extLst>
          </p:cNvPr>
          <p:cNvSpPr/>
          <p:nvPr/>
        </p:nvSpPr>
        <p:spPr>
          <a:xfrm>
            <a:off x="789686" y="1473883"/>
            <a:ext cx="29121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Projeção ortogonal de um </a:t>
            </a:r>
            <a:r>
              <a:rPr lang="pt-BR" b="1" dirty="0">
                <a:latin typeface="Roboto"/>
              </a:rPr>
              <a:t>cilindro</a:t>
            </a:r>
            <a:r>
              <a:rPr lang="pt-BR" dirty="0">
                <a:latin typeface="Roboto"/>
              </a:rPr>
              <a:t> em um plano.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141DEDF4-940F-4CA8-9416-AAC529B9ED68}"/>
              </a:ext>
            </a:extLst>
          </p:cNvPr>
          <p:cNvSpPr/>
          <p:nvPr/>
        </p:nvSpPr>
        <p:spPr>
          <a:xfrm flipV="1">
            <a:off x="789686" y="1335138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E9D38F0-8222-4FE1-956C-5D5D30E9B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1" y="2473375"/>
            <a:ext cx="2009412" cy="1890725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E0128D2C-456F-4661-826D-1CC753C1A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7724" y="4859566"/>
            <a:ext cx="1475322" cy="1672648"/>
          </a:xfrm>
          <a:prstGeom prst="rect">
            <a:avLst/>
          </a:prstGeom>
        </p:spPr>
      </p:pic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8A6552B3-657D-4A39-A09A-497A53C48FA5}"/>
              </a:ext>
            </a:extLst>
          </p:cNvPr>
          <p:cNvSpPr/>
          <p:nvPr/>
        </p:nvSpPr>
        <p:spPr>
          <a:xfrm rot="5400000">
            <a:off x="10191310" y="4133447"/>
            <a:ext cx="261709" cy="67993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5E58715F-F4FE-4536-91E3-3B7CEEFF31F2}"/>
              </a:ext>
            </a:extLst>
          </p:cNvPr>
          <p:cNvSpPr/>
          <p:nvPr/>
        </p:nvSpPr>
        <p:spPr>
          <a:xfrm flipV="1">
            <a:off x="9133993" y="2277797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22DFE46F-8B9B-49B8-ACEC-4267FFA1B76C}"/>
              </a:ext>
            </a:extLst>
          </p:cNvPr>
          <p:cNvSpPr/>
          <p:nvPr/>
        </p:nvSpPr>
        <p:spPr>
          <a:xfrm>
            <a:off x="9133993" y="1505928"/>
            <a:ext cx="2755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Projeção ortogonal de um </a:t>
            </a:r>
            <a:r>
              <a:rPr lang="pt-BR" b="1" dirty="0">
                <a:latin typeface="Roboto"/>
              </a:rPr>
              <a:t>cubo</a:t>
            </a:r>
            <a:r>
              <a:rPr lang="pt-BR" dirty="0">
                <a:latin typeface="Roboto"/>
              </a:rPr>
              <a:t> em um plano.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9CD0F10A-A2C8-4623-B1CF-9DB556BFA298}"/>
              </a:ext>
            </a:extLst>
          </p:cNvPr>
          <p:cNvSpPr/>
          <p:nvPr/>
        </p:nvSpPr>
        <p:spPr>
          <a:xfrm flipV="1">
            <a:off x="9133993" y="1318472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Seta: para a Direita 20">
            <a:extLst>
              <a:ext uri="{FF2B5EF4-FFF2-40B4-BE49-F238E27FC236}">
                <a16:creationId xmlns:a16="http://schemas.microsoft.com/office/drawing/2014/main" id="{2B711E28-6A8D-4E96-AC08-2544FFF45E0F}"/>
              </a:ext>
            </a:extLst>
          </p:cNvPr>
          <p:cNvSpPr/>
          <p:nvPr/>
        </p:nvSpPr>
        <p:spPr>
          <a:xfrm rot="5400000">
            <a:off x="5965144" y="4266924"/>
            <a:ext cx="261710" cy="738773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459F17F-FCF9-42FC-B5D2-4647353952E0}"/>
              </a:ext>
            </a:extLst>
          </p:cNvPr>
          <p:cNvSpPr/>
          <p:nvPr/>
        </p:nvSpPr>
        <p:spPr>
          <a:xfrm flipV="1">
            <a:off x="4312631" y="2278266"/>
            <a:ext cx="381388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C547FF50-5AA4-4814-ACFC-E2F705F22469}"/>
              </a:ext>
            </a:extLst>
          </p:cNvPr>
          <p:cNvSpPr/>
          <p:nvPr/>
        </p:nvSpPr>
        <p:spPr>
          <a:xfrm>
            <a:off x="4261664" y="1518632"/>
            <a:ext cx="40416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Projeção ortogonal de uma </a:t>
            </a:r>
            <a:r>
              <a:rPr lang="pt-BR" b="1" dirty="0">
                <a:latin typeface="Roboto"/>
              </a:rPr>
              <a:t>pirâmide</a:t>
            </a:r>
            <a:r>
              <a:rPr lang="pt-BR" dirty="0">
                <a:latin typeface="Roboto"/>
              </a:rPr>
              <a:t> de base quadrada em um plano.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26F3E9FA-0A08-42D0-ADEC-DCA53D7C5DA6}"/>
              </a:ext>
            </a:extLst>
          </p:cNvPr>
          <p:cNvSpPr/>
          <p:nvPr/>
        </p:nvSpPr>
        <p:spPr>
          <a:xfrm flipV="1">
            <a:off x="4312631" y="1335139"/>
            <a:ext cx="381388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453ABEE-B49F-4652-A8F8-84E847FC4E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7172" y="2473375"/>
            <a:ext cx="2009412" cy="180313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722A2CA-7A96-408C-9FD4-93BEBC51D0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07172" y="4750246"/>
            <a:ext cx="1475322" cy="168027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E463B78-B0F2-4550-A3EE-A40B3EF33E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28603" y="2510939"/>
            <a:ext cx="2009413" cy="1839021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BCAA9A42-77F8-4896-8A08-4A4F967EF0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0448" y="4859566"/>
            <a:ext cx="1408557" cy="1614730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25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74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71" y="648201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Projeção ortogonal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F1EDD20-2539-4B36-91E2-05FD4F1E5182}"/>
              </a:ext>
            </a:extLst>
          </p:cNvPr>
          <p:cNvSpPr/>
          <p:nvPr/>
        </p:nvSpPr>
        <p:spPr>
          <a:xfrm>
            <a:off x="789687" y="1306570"/>
            <a:ext cx="68580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Representação de um bloco retangular com projeção ortogonal em três planos distintos: </a:t>
            </a:r>
            <a:r>
              <a:rPr lang="pt-BR" b="1" dirty="0">
                <a:latin typeface="Roboto"/>
              </a:rPr>
              <a:t>I</a:t>
            </a:r>
            <a:r>
              <a:rPr lang="pt-BR" dirty="0">
                <a:latin typeface="Roboto"/>
              </a:rPr>
              <a:t>, </a:t>
            </a:r>
            <a:r>
              <a:rPr lang="pt-BR" b="1" dirty="0">
                <a:latin typeface="Roboto"/>
              </a:rPr>
              <a:t>II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III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5E58715F-F4FE-4536-91E3-3B7CEEFF31F2}"/>
              </a:ext>
            </a:extLst>
          </p:cNvPr>
          <p:cNvSpPr/>
          <p:nvPr/>
        </p:nvSpPr>
        <p:spPr>
          <a:xfrm flipV="1">
            <a:off x="3676824" y="3426830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22DFE46F-8B9B-49B8-ACEC-4267FFA1B76C}"/>
              </a:ext>
            </a:extLst>
          </p:cNvPr>
          <p:cNvSpPr/>
          <p:nvPr/>
        </p:nvSpPr>
        <p:spPr>
          <a:xfrm>
            <a:off x="7232557" y="3396198"/>
            <a:ext cx="38372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figura obtida em cada um desses planos de projeção corresponde a uma </a:t>
            </a:r>
            <a:r>
              <a:rPr lang="pt-BR" b="1" dirty="0">
                <a:latin typeface="Roboto"/>
              </a:rPr>
              <a:t>vista ortogonal</a:t>
            </a:r>
            <a:r>
              <a:rPr lang="pt-BR" dirty="0">
                <a:latin typeface="Roboto"/>
              </a:rPr>
              <a:t>, estabelecida de acordo com um referencial.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9CD0F10A-A2C8-4623-B1CF-9DB556BFA298}"/>
              </a:ext>
            </a:extLst>
          </p:cNvPr>
          <p:cNvSpPr/>
          <p:nvPr/>
        </p:nvSpPr>
        <p:spPr>
          <a:xfrm flipV="1">
            <a:off x="7251316" y="3224939"/>
            <a:ext cx="400850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20272CF1-464F-4246-A6E4-D6512B0E4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7" y="2298504"/>
            <a:ext cx="6045858" cy="4201211"/>
          </a:xfrm>
          <a:prstGeom prst="rect">
            <a:avLst/>
          </a:prstGeom>
        </p:spPr>
      </p:pic>
      <p:sp>
        <p:nvSpPr>
          <p:cNvPr id="25" name="Retângulo 24">
            <a:extLst>
              <a:ext uri="{FF2B5EF4-FFF2-40B4-BE49-F238E27FC236}">
                <a16:creationId xmlns:a16="http://schemas.microsoft.com/office/drawing/2014/main" id="{BF3486CF-9232-4FE6-9C6D-E42CBC33B95C}"/>
              </a:ext>
            </a:extLst>
          </p:cNvPr>
          <p:cNvSpPr/>
          <p:nvPr/>
        </p:nvSpPr>
        <p:spPr>
          <a:xfrm flipV="1">
            <a:off x="7251316" y="4722067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7807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67" y="641460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Perspectiva com ponto de fuga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732846B-3E9C-4CF4-A2EF-31992D7A8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104" y="1384757"/>
            <a:ext cx="3032136" cy="236287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2B26534-BD39-4CF6-9482-FF48F4038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0659" y="1305272"/>
            <a:ext cx="3150124" cy="252184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C10C1AF-BED6-462B-A9A4-63359BB464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3227" y="1311385"/>
            <a:ext cx="3237337" cy="24362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818CAAD-F55F-45E6-94E0-CC24A7AB80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3094" y="4168701"/>
            <a:ext cx="3148801" cy="243624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984EF0D8-6CCF-4C65-8D89-D35B3B65FC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27500" y="4168701"/>
            <a:ext cx="3432415" cy="2521843"/>
          </a:xfrm>
          <a:prstGeom prst="rect">
            <a:avLst/>
          </a:prstGeom>
        </p:spPr>
      </p:pic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7F2FA2DA-5A2F-4F27-9643-B73FAE9BBEF4}"/>
              </a:ext>
            </a:extLst>
          </p:cNvPr>
          <p:cNvSpPr/>
          <p:nvPr/>
        </p:nvSpPr>
        <p:spPr>
          <a:xfrm>
            <a:off x="3922420" y="2467546"/>
            <a:ext cx="594641" cy="198117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Seta: para a Direita 16">
            <a:extLst>
              <a:ext uri="{FF2B5EF4-FFF2-40B4-BE49-F238E27FC236}">
                <a16:creationId xmlns:a16="http://schemas.microsoft.com/office/drawing/2014/main" id="{21388827-BECB-4413-90B7-A757BCE0CD47}"/>
              </a:ext>
            </a:extLst>
          </p:cNvPr>
          <p:cNvSpPr/>
          <p:nvPr/>
        </p:nvSpPr>
        <p:spPr>
          <a:xfrm>
            <a:off x="7943361" y="2467545"/>
            <a:ext cx="594641" cy="198117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Seta: Dobrada 20">
            <a:extLst>
              <a:ext uri="{FF2B5EF4-FFF2-40B4-BE49-F238E27FC236}">
                <a16:creationId xmlns:a16="http://schemas.microsoft.com/office/drawing/2014/main" id="{349A389A-514B-4E08-BB55-7F49000CC014}"/>
              </a:ext>
            </a:extLst>
          </p:cNvPr>
          <p:cNvSpPr/>
          <p:nvPr/>
        </p:nvSpPr>
        <p:spPr>
          <a:xfrm rot="10800000">
            <a:off x="10557864" y="4064527"/>
            <a:ext cx="368709" cy="1209621"/>
          </a:xfrm>
          <a:prstGeom prst="bentArrow">
            <a:avLst>
              <a:gd name="adj1" fmla="val 29000"/>
              <a:gd name="adj2" fmla="val 25000"/>
              <a:gd name="adj3" fmla="val 25000"/>
              <a:gd name="adj4" fmla="val 43750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AEFDB68B-81D6-4CA4-8284-20843CC2607E}"/>
              </a:ext>
            </a:extLst>
          </p:cNvPr>
          <p:cNvSpPr/>
          <p:nvPr/>
        </p:nvSpPr>
        <p:spPr>
          <a:xfrm rot="10800000">
            <a:off x="6131303" y="5180206"/>
            <a:ext cx="594641" cy="198117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F80B5D1-EE23-40CE-A7DE-675556508B4A}"/>
              </a:ext>
            </a:extLst>
          </p:cNvPr>
          <p:cNvSpPr/>
          <p:nvPr/>
        </p:nvSpPr>
        <p:spPr>
          <a:xfrm>
            <a:off x="477696" y="1305272"/>
            <a:ext cx="3273772" cy="2521843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DEDED672-F0B8-4526-B031-D05DD0C7DE73}"/>
              </a:ext>
            </a:extLst>
          </p:cNvPr>
          <p:cNvSpPr/>
          <p:nvPr/>
        </p:nvSpPr>
        <p:spPr>
          <a:xfrm>
            <a:off x="4690659" y="1305292"/>
            <a:ext cx="3148801" cy="2589216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E482B7C2-F46A-4E16-98E7-2401AF0216B7}"/>
              </a:ext>
            </a:extLst>
          </p:cNvPr>
          <p:cNvSpPr/>
          <p:nvPr/>
        </p:nvSpPr>
        <p:spPr>
          <a:xfrm>
            <a:off x="8641904" y="1305272"/>
            <a:ext cx="3342562" cy="2589236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37F8B820-38F8-4312-9C7E-77E249761677}"/>
              </a:ext>
            </a:extLst>
          </p:cNvPr>
          <p:cNvSpPr/>
          <p:nvPr/>
        </p:nvSpPr>
        <p:spPr>
          <a:xfrm>
            <a:off x="2627500" y="4049169"/>
            <a:ext cx="3273772" cy="2677775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630FF510-5362-479A-85B3-C4F5EA03D9CD}"/>
              </a:ext>
            </a:extLst>
          </p:cNvPr>
          <p:cNvSpPr/>
          <p:nvPr/>
        </p:nvSpPr>
        <p:spPr>
          <a:xfrm>
            <a:off x="7005018" y="4028455"/>
            <a:ext cx="3273772" cy="2655790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20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Heptágono 2">
            <a:extLst>
              <a:ext uri="{FF2B5EF4-FFF2-40B4-BE49-F238E27FC236}">
                <a16:creationId xmlns:a16="http://schemas.microsoft.com/office/drawing/2014/main" id="{6020D0F6-0962-409F-F610-FDF859316D15}"/>
              </a:ext>
            </a:extLst>
          </p:cNvPr>
          <p:cNvSpPr/>
          <p:nvPr/>
        </p:nvSpPr>
        <p:spPr>
          <a:xfrm>
            <a:off x="552725" y="3476343"/>
            <a:ext cx="265467" cy="265471"/>
          </a:xfrm>
          <a:prstGeom prst="hep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6" name="Heptágono 5">
            <a:extLst>
              <a:ext uri="{FF2B5EF4-FFF2-40B4-BE49-F238E27FC236}">
                <a16:creationId xmlns:a16="http://schemas.microsoft.com/office/drawing/2014/main" id="{B34AE051-2386-8FC0-1C65-1D3AD4DA84A4}"/>
              </a:ext>
            </a:extLst>
          </p:cNvPr>
          <p:cNvSpPr/>
          <p:nvPr/>
        </p:nvSpPr>
        <p:spPr>
          <a:xfrm>
            <a:off x="4793801" y="3450545"/>
            <a:ext cx="265467" cy="265471"/>
          </a:xfrm>
          <a:prstGeom prst="hep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2</a:t>
            </a:r>
          </a:p>
        </p:txBody>
      </p:sp>
      <p:sp>
        <p:nvSpPr>
          <p:cNvPr id="13" name="Heptágono 12">
            <a:extLst>
              <a:ext uri="{FF2B5EF4-FFF2-40B4-BE49-F238E27FC236}">
                <a16:creationId xmlns:a16="http://schemas.microsoft.com/office/drawing/2014/main" id="{BC881F3D-643E-F459-ABD5-8C8CABAED1C4}"/>
              </a:ext>
            </a:extLst>
          </p:cNvPr>
          <p:cNvSpPr/>
          <p:nvPr/>
        </p:nvSpPr>
        <p:spPr>
          <a:xfrm>
            <a:off x="8759194" y="3472274"/>
            <a:ext cx="265467" cy="265471"/>
          </a:xfrm>
          <a:prstGeom prst="hep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3</a:t>
            </a:r>
          </a:p>
        </p:txBody>
      </p:sp>
      <p:sp>
        <p:nvSpPr>
          <p:cNvPr id="14" name="Heptágono 13">
            <a:extLst>
              <a:ext uri="{FF2B5EF4-FFF2-40B4-BE49-F238E27FC236}">
                <a16:creationId xmlns:a16="http://schemas.microsoft.com/office/drawing/2014/main" id="{F5B74CCF-61A1-DA09-56AB-AC97A09E0F59}"/>
              </a:ext>
            </a:extLst>
          </p:cNvPr>
          <p:cNvSpPr/>
          <p:nvPr/>
        </p:nvSpPr>
        <p:spPr>
          <a:xfrm>
            <a:off x="7113094" y="6314785"/>
            <a:ext cx="265467" cy="265471"/>
          </a:xfrm>
          <a:prstGeom prst="hep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4</a:t>
            </a:r>
          </a:p>
        </p:txBody>
      </p:sp>
      <p:sp>
        <p:nvSpPr>
          <p:cNvPr id="15" name="Heptágono 14">
            <a:extLst>
              <a:ext uri="{FF2B5EF4-FFF2-40B4-BE49-F238E27FC236}">
                <a16:creationId xmlns:a16="http://schemas.microsoft.com/office/drawing/2014/main" id="{B13A5CD2-D468-8807-CFC0-EEAF813B6957}"/>
              </a:ext>
            </a:extLst>
          </p:cNvPr>
          <p:cNvSpPr/>
          <p:nvPr/>
        </p:nvSpPr>
        <p:spPr>
          <a:xfrm>
            <a:off x="2701074" y="6425073"/>
            <a:ext cx="265467" cy="265471"/>
          </a:xfrm>
          <a:prstGeom prst="hep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5957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2</a:t>
            </a:r>
          </a:p>
          <a:p>
            <a:r>
              <a:rPr lang="pt-BR" sz="2800" dirty="0">
                <a:latin typeface="Roboto"/>
              </a:rPr>
              <a:t>Circunferência, plano cartesiano e vistas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2075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600FE45-DF3B-2B25-8BE3-5A0336C3F73C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8DB6FFD-48E2-B5B7-A619-A741CCBA6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72A93860-9F14-34BA-090F-EFF6667262A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ítulo 4">
            <a:extLst>
              <a:ext uri="{FF2B5EF4-FFF2-40B4-BE49-F238E27FC236}">
                <a16:creationId xmlns:a16="http://schemas.microsoft.com/office/drawing/2014/main" id="{C0FB7A92-66E6-4139-E9F3-C91E9EC5DCFF}"/>
              </a:ext>
            </a:extLst>
          </p:cNvPr>
          <p:cNvSpPr txBox="1">
            <a:spLocks/>
          </p:cNvSpPr>
          <p:nvPr/>
        </p:nvSpPr>
        <p:spPr>
          <a:xfrm>
            <a:off x="132737" y="770461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Circunferência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7AAF744-0AD3-ED7E-028D-289B0C4C5CA1}"/>
              </a:ext>
            </a:extLst>
          </p:cNvPr>
          <p:cNvSpPr txBox="1"/>
          <p:nvPr/>
        </p:nvSpPr>
        <p:spPr>
          <a:xfrm>
            <a:off x="1160945" y="1870613"/>
            <a:ext cx="8821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Circunferência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é a figura geométrica formada por todos os pontos de um plano que distam igualmente de um  ponto fixo desse plano.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E47D6727-56A8-170B-4510-A5B4C9FD2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023" y="2976460"/>
            <a:ext cx="1448002" cy="1467055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FEE9237B-20BD-E2B2-598D-42C82ED43722}"/>
              </a:ext>
            </a:extLst>
          </p:cNvPr>
          <p:cNvSpPr txBox="1"/>
          <p:nvPr/>
        </p:nvSpPr>
        <p:spPr>
          <a:xfrm>
            <a:off x="782792" y="4634901"/>
            <a:ext cx="7827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• Esse ponto fixo é chamado de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centro da circunferência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(ponto 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).</a:t>
            </a:r>
          </a:p>
          <a:p>
            <a:pPr algn="l"/>
            <a:endParaRPr lang="pt-BR" sz="1800" b="0" i="0" u="none" strike="noStrike" baseline="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• A distância constante entre o ponto 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 qualquer ponto da circunferência é o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comprimento do raio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indicado por 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6F77721-A969-CB5D-8497-6873FFA313B7}"/>
              </a:ext>
            </a:extLst>
          </p:cNvPr>
          <p:cNvSpPr/>
          <p:nvPr/>
        </p:nvSpPr>
        <p:spPr>
          <a:xfrm rot="10800000" flipV="1">
            <a:off x="1069996" y="1768361"/>
            <a:ext cx="9057228" cy="977807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1C817BB-0CAD-9D9A-C7FA-C63FFC55667E}"/>
              </a:ext>
            </a:extLst>
          </p:cNvPr>
          <p:cNvSpPr txBox="1"/>
          <p:nvPr/>
        </p:nvSpPr>
        <p:spPr>
          <a:xfrm>
            <a:off x="7195983" y="3319491"/>
            <a:ext cx="7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centro</a:t>
            </a: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74908011-95E0-E91D-4139-D131D7DBDB2B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6039830" y="3504157"/>
            <a:ext cx="1156153" cy="1846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5182EFD9-90F8-CB35-1DBF-F09F27A3B68A}"/>
              </a:ext>
            </a:extLst>
          </p:cNvPr>
          <p:cNvCxnSpPr>
            <a:cxnSpLocks/>
          </p:cNvCxnSpPr>
          <p:nvPr/>
        </p:nvCxnSpPr>
        <p:spPr>
          <a:xfrm flipH="1" flipV="1">
            <a:off x="5003388" y="3246786"/>
            <a:ext cx="698091" cy="7270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9AAE043-4266-748A-9209-47216B8E1589}"/>
              </a:ext>
            </a:extLst>
          </p:cNvPr>
          <p:cNvSpPr txBox="1"/>
          <p:nvPr/>
        </p:nvSpPr>
        <p:spPr>
          <a:xfrm>
            <a:off x="4468706" y="3025250"/>
            <a:ext cx="54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raio</a:t>
            </a:r>
          </a:p>
        </p:txBody>
      </p:sp>
    </p:spTree>
    <p:extLst>
      <p:ext uri="{BB962C8B-B14F-4D97-AF65-F5344CB8AC3E}">
        <p14:creationId xmlns:p14="http://schemas.microsoft.com/office/powerpoint/2010/main" val="107615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67" y="685402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Arco de circunferência e ângulo central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DC435FFC-B676-424E-93E3-A6AAD557FD48}"/>
              </a:ext>
            </a:extLst>
          </p:cNvPr>
          <p:cNvSpPr/>
          <p:nvPr/>
        </p:nvSpPr>
        <p:spPr>
          <a:xfrm flipV="1">
            <a:off x="873261" y="2909949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AAAEF171-F399-4C49-99D4-246B6E47719D}"/>
              </a:ext>
            </a:extLst>
          </p:cNvPr>
          <p:cNvSpPr/>
          <p:nvPr/>
        </p:nvSpPr>
        <p:spPr>
          <a:xfrm>
            <a:off x="873261" y="1861028"/>
            <a:ext cx="52227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pontos A e B dividem a circunferência em duas partes e cada uma dessas partes é chamada de </a:t>
            </a:r>
            <a:r>
              <a:rPr lang="pt-BR" b="1" dirty="0">
                <a:latin typeface="Roboto"/>
              </a:rPr>
              <a:t>arco de circunferência</a:t>
            </a:r>
            <a:r>
              <a:rPr lang="pt-BR" dirty="0">
                <a:latin typeface="Roboto"/>
              </a:rPr>
              <a:t>.</a:t>
            </a:r>
          </a:p>
          <a:p>
            <a:endParaRPr lang="pt-BR" dirty="0">
              <a:latin typeface="Roboto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841C0F1A-19A3-46FA-9C2E-E328776D54A1}"/>
              </a:ext>
            </a:extLst>
          </p:cNvPr>
          <p:cNvSpPr/>
          <p:nvPr/>
        </p:nvSpPr>
        <p:spPr>
          <a:xfrm flipV="1">
            <a:off x="873261" y="1751265"/>
            <a:ext cx="522274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88468FCD-33D0-4EC5-B533-E36EE5D27596}"/>
              </a:ext>
            </a:extLst>
          </p:cNvPr>
          <p:cNvSpPr/>
          <p:nvPr/>
        </p:nvSpPr>
        <p:spPr>
          <a:xfrm flipV="1">
            <a:off x="4526373" y="5345332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5335EDA0-5EB3-4C83-AF37-C562FF48A839}"/>
              </a:ext>
            </a:extLst>
          </p:cNvPr>
          <p:cNvSpPr/>
          <p:nvPr/>
        </p:nvSpPr>
        <p:spPr>
          <a:xfrm>
            <a:off x="4445921" y="4615939"/>
            <a:ext cx="66810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Qualquer ângulo que tenha o vértice no centro de uma circunferência é denominado </a:t>
            </a:r>
            <a:r>
              <a:rPr lang="pt-BR" b="1" dirty="0">
                <a:latin typeface="Roboto"/>
              </a:rPr>
              <a:t>ângulo central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86F06A6A-7A12-432A-92DD-213C9666AAEE}"/>
              </a:ext>
            </a:extLst>
          </p:cNvPr>
          <p:cNvSpPr/>
          <p:nvPr/>
        </p:nvSpPr>
        <p:spPr>
          <a:xfrm>
            <a:off x="4526373" y="4502877"/>
            <a:ext cx="569960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2920EAF-2F61-44AC-8E42-7F18BA9ACD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2" y="3578984"/>
            <a:ext cx="2888480" cy="243027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774306C1-5AF2-E212-F1AF-AD362BEA8CA8}"/>
              </a:ext>
            </a:extLst>
          </p:cNvPr>
          <p:cNvSpPr txBox="1"/>
          <p:nvPr/>
        </p:nvSpPr>
        <p:spPr>
          <a:xfrm>
            <a:off x="632396" y="5888755"/>
            <a:ext cx="2783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AÔB é um ângulo central.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E76B8EB4-BB39-96B8-66D2-D60BEB6351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567317"/>
            <a:ext cx="4395865" cy="201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2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>
            <a:extLst>
              <a:ext uri="{FF2B5EF4-FFF2-40B4-BE49-F238E27FC236}">
                <a16:creationId xmlns:a16="http://schemas.microsoft.com/office/drawing/2014/main" id="{2BCE2B2C-0A35-A115-C462-E0C0A044B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61" y="6044451"/>
            <a:ext cx="323895" cy="311899"/>
          </a:xfrm>
          <a:prstGeom prst="rect">
            <a:avLst/>
          </a:prstGeom>
        </p:spPr>
      </p:pic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67" y="709175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Ângulo inscrito em uma circunferência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351A93F-6D04-46E7-8A17-42F3C9C1A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9627" y="1516422"/>
            <a:ext cx="1903764" cy="1742331"/>
          </a:xfrm>
          <a:prstGeom prst="rect">
            <a:avLst/>
          </a:prstGeom>
        </p:spPr>
      </p:pic>
      <p:sp>
        <p:nvSpPr>
          <p:cNvPr id="22" name="Retângulo 21">
            <a:extLst>
              <a:ext uri="{FF2B5EF4-FFF2-40B4-BE49-F238E27FC236}">
                <a16:creationId xmlns:a16="http://schemas.microsoft.com/office/drawing/2014/main" id="{DC435FFC-B676-424E-93E3-A6AAD557FD48}"/>
              </a:ext>
            </a:extLst>
          </p:cNvPr>
          <p:cNvSpPr/>
          <p:nvPr/>
        </p:nvSpPr>
        <p:spPr>
          <a:xfrm flipV="1">
            <a:off x="859588" y="2524681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AAAEF171-F399-4C49-99D4-246B6E47719D}"/>
              </a:ext>
            </a:extLst>
          </p:cNvPr>
          <p:cNvSpPr/>
          <p:nvPr/>
        </p:nvSpPr>
        <p:spPr>
          <a:xfrm>
            <a:off x="782631" y="1548410"/>
            <a:ext cx="5686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Chamamos de </a:t>
            </a:r>
            <a:r>
              <a:rPr lang="pt-BR" b="1" dirty="0">
                <a:latin typeface="Roboto"/>
              </a:rPr>
              <a:t>ângulo inscrito </a:t>
            </a:r>
            <a:r>
              <a:rPr lang="pt-BR" dirty="0">
                <a:latin typeface="Roboto"/>
              </a:rPr>
              <a:t>todo ângulo cujo vértice está sobre a circunferência e os lados passam por outros pontos distintos dessa circunferência. 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841C0F1A-19A3-46FA-9C2E-E328776D54A1}"/>
              </a:ext>
            </a:extLst>
          </p:cNvPr>
          <p:cNvSpPr/>
          <p:nvPr/>
        </p:nvSpPr>
        <p:spPr>
          <a:xfrm flipV="1">
            <a:off x="873261" y="1482154"/>
            <a:ext cx="5686992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88468FCD-33D0-4EC5-B533-E36EE5D27596}"/>
              </a:ext>
            </a:extLst>
          </p:cNvPr>
          <p:cNvSpPr/>
          <p:nvPr/>
        </p:nvSpPr>
        <p:spPr>
          <a:xfrm flipV="1">
            <a:off x="2987163" y="4778279"/>
            <a:ext cx="275577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5335EDA0-5EB3-4C83-AF37-C562FF48A839}"/>
              </a:ext>
            </a:extLst>
          </p:cNvPr>
          <p:cNvSpPr/>
          <p:nvPr/>
        </p:nvSpPr>
        <p:spPr>
          <a:xfrm>
            <a:off x="2881934" y="3829077"/>
            <a:ext cx="75168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Como o ângulo central tem a mesma medida do arco determinado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por ele na circunferência, a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medida do ângulo inscrito é igual à metade da medida do arco determinado por ele na circunferência.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86F06A6A-7A12-432A-92DD-213C9666AAEE}"/>
              </a:ext>
            </a:extLst>
          </p:cNvPr>
          <p:cNvSpPr/>
          <p:nvPr/>
        </p:nvSpPr>
        <p:spPr>
          <a:xfrm>
            <a:off x="2987163" y="3834274"/>
            <a:ext cx="714617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19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546A5BA5-1C66-7073-14DE-A9C33C95F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063" y="3664278"/>
            <a:ext cx="2028499" cy="1931137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0E5B88F4-6A11-AD73-C790-F77B325DC29F}"/>
              </a:ext>
            </a:extLst>
          </p:cNvPr>
          <p:cNvSpPr txBox="1"/>
          <p:nvPr/>
        </p:nvSpPr>
        <p:spPr>
          <a:xfrm>
            <a:off x="703503" y="5745094"/>
            <a:ext cx="5072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solidFill>
                  <a:srgbClr val="4D4D4D"/>
                </a:solidFill>
                <a:latin typeface="FrutigerLTStd-Black"/>
              </a:rPr>
              <a:t>•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FrutigerLTStd-LightItalic"/>
              </a:rPr>
              <a:t>x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é a medida do ângulo inscrito        ;</a:t>
            </a:r>
          </a:p>
          <a:p>
            <a:pPr algn="l"/>
            <a:r>
              <a:rPr lang="pt-BR" sz="1800" b="0" i="0" u="none" strike="noStrike" baseline="0" dirty="0">
                <a:solidFill>
                  <a:srgbClr val="4D4D4D"/>
                </a:solidFill>
                <a:latin typeface="FrutigerLTStd-Black"/>
              </a:rPr>
              <a:t>• </a:t>
            </a:r>
            <a:r>
              <a:rPr lang="pt-BR" dirty="0">
                <a:solidFill>
                  <a:srgbClr val="000000"/>
                </a:solidFill>
                <a:latin typeface="FrutigerLTStd-Light"/>
              </a:rPr>
              <a:t>   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 é o arco determinado pelo ângulo inscrito       .</a:t>
            </a:r>
          </a:p>
          <a:p>
            <a:pPr algn="l"/>
            <a:endParaRPr lang="pt-BR" sz="1800" b="0" i="0" u="none" strike="noStrike" baseline="0" dirty="0">
              <a:solidFill>
                <a:srgbClr val="000000"/>
              </a:solidFill>
              <a:latin typeface="MT-Extra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700BC38-AB34-BC3A-A003-25A5545505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2198" y="5816685"/>
            <a:ext cx="401319" cy="195514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C8130B5E-1520-0833-C193-4228FC3B4A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4020" y="6095257"/>
            <a:ext cx="271789" cy="164061"/>
          </a:xfrm>
          <a:prstGeom prst="rect">
            <a:avLst/>
          </a:prstGeom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F7FFD68C-254B-41DB-9F27-7179D0D2B1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63304" y="5745094"/>
            <a:ext cx="2579819" cy="659287"/>
          </a:xfrm>
          <a:prstGeom prst="rect">
            <a:avLst/>
          </a:prstGeom>
        </p:spPr>
      </p:pic>
      <p:sp>
        <p:nvSpPr>
          <p:cNvPr id="32" name="Retângulo 31">
            <a:extLst>
              <a:ext uri="{FF2B5EF4-FFF2-40B4-BE49-F238E27FC236}">
                <a16:creationId xmlns:a16="http://schemas.microsoft.com/office/drawing/2014/main" id="{5644D101-0113-4E92-5A33-EB658426AED7}"/>
              </a:ext>
            </a:extLst>
          </p:cNvPr>
          <p:cNvSpPr/>
          <p:nvPr/>
        </p:nvSpPr>
        <p:spPr>
          <a:xfrm rot="10800000" flipV="1">
            <a:off x="5783471" y="5653512"/>
            <a:ext cx="2739486" cy="81906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282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76EBFCC7-D7E0-D50E-9BDD-BD61904A33B3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39F758D8-AA3A-C184-1F32-9D506372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E6CC3E3-B17B-F8C7-BBB0-569C8F55177C}"/>
              </a:ext>
            </a:extLst>
          </p:cNvPr>
          <p:cNvSpPr/>
          <p:nvPr/>
        </p:nvSpPr>
        <p:spPr>
          <a:xfrm>
            <a:off x="1162091" y="1825198"/>
            <a:ext cx="9092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uma circunferência, quando um </a:t>
            </a:r>
            <a:r>
              <a:rPr lang="pt-BR" b="1" dirty="0">
                <a:latin typeface="Roboto"/>
              </a:rPr>
              <a:t>ângulo central </a:t>
            </a:r>
            <a:r>
              <a:rPr lang="pt-BR" dirty="0">
                <a:latin typeface="Roboto"/>
              </a:rPr>
              <a:t>e um </a:t>
            </a:r>
            <a:r>
              <a:rPr lang="pt-BR" b="1" dirty="0">
                <a:latin typeface="Roboto"/>
              </a:rPr>
              <a:t>ângulo inscrito </a:t>
            </a:r>
            <a:r>
              <a:rPr lang="pt-BR" dirty="0">
                <a:latin typeface="Roboto"/>
              </a:rPr>
              <a:t>correspondem a um mesmo arco, a medida do ângulo central é o </a:t>
            </a:r>
            <a:r>
              <a:rPr lang="pt-BR" b="1" dirty="0">
                <a:latin typeface="Roboto"/>
              </a:rPr>
              <a:t>dobro</a:t>
            </a:r>
            <a:r>
              <a:rPr lang="pt-BR" dirty="0">
                <a:latin typeface="Roboto"/>
              </a:rPr>
              <a:t> da medida do ângulo inscrito.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798885E-40BC-9E9A-C6D3-89466DDE3E5B}"/>
              </a:ext>
            </a:extLst>
          </p:cNvPr>
          <p:cNvSpPr/>
          <p:nvPr/>
        </p:nvSpPr>
        <p:spPr>
          <a:xfrm>
            <a:off x="1212471" y="1796477"/>
            <a:ext cx="904257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E07861A-2669-CBEE-AE41-9E5F3873DDF9}"/>
              </a:ext>
            </a:extLst>
          </p:cNvPr>
          <p:cNvSpPr/>
          <p:nvPr/>
        </p:nvSpPr>
        <p:spPr>
          <a:xfrm>
            <a:off x="1212471" y="2461492"/>
            <a:ext cx="572233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623E1B9-6AEB-6113-2890-8A71007C7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225" y="3452857"/>
            <a:ext cx="1951025" cy="202202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A88EA04B-53BF-A0AA-F992-B46D45D1F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546" y="3609003"/>
            <a:ext cx="1713517" cy="178496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A3FB478-EF32-CBEE-3890-D5D11CB24C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5328" y="3429000"/>
            <a:ext cx="1713517" cy="186588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DB1BD1E7-2D12-D9D7-8CB0-85CCA80D6D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4598" y="5601350"/>
            <a:ext cx="1270278" cy="40650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C1B0912-A06B-085B-7E30-2CC11CC974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4165" y="5621355"/>
            <a:ext cx="1270278" cy="406500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76416B9F-6939-6659-6EF2-07AE902F9B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3326" y="5601350"/>
            <a:ext cx="1270278" cy="406500"/>
          </a:xfrm>
          <a:prstGeom prst="rect">
            <a:avLst/>
          </a:prstGeom>
        </p:spPr>
      </p:pic>
      <p:pic>
        <p:nvPicPr>
          <p:cNvPr id="14" name="Google Shape;67;p15">
            <a:extLst>
              <a:ext uri="{FF2B5EF4-FFF2-40B4-BE49-F238E27FC236}">
                <a16:creationId xmlns:a16="http://schemas.microsoft.com/office/drawing/2014/main" id="{5B0FBFE6-930A-0F03-5EC0-159C79F6FC51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ubtítulo 4">
            <a:extLst>
              <a:ext uri="{FF2B5EF4-FFF2-40B4-BE49-F238E27FC236}">
                <a16:creationId xmlns:a16="http://schemas.microsoft.com/office/drawing/2014/main" id="{C5EEAF50-ADB7-20FD-97F8-ECCA9D488891}"/>
              </a:ext>
            </a:extLst>
          </p:cNvPr>
          <p:cNvSpPr txBox="1">
            <a:spLocks/>
          </p:cNvSpPr>
          <p:nvPr/>
        </p:nvSpPr>
        <p:spPr>
          <a:xfrm>
            <a:off x="2133600" y="645016"/>
            <a:ext cx="7970004" cy="7698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Relação entre um ângulo central e um ângulo inscrito em uma circunferência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6395467-FB5A-2B13-94BD-E3903B6B454D}"/>
              </a:ext>
            </a:extLst>
          </p:cNvPr>
          <p:cNvSpPr txBox="1"/>
          <p:nvPr/>
        </p:nvSpPr>
        <p:spPr>
          <a:xfrm>
            <a:off x="1150647" y="2865997"/>
            <a:ext cx="29002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O centro O pertence a um dos lados do ângulo inscrito.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F0A92EA-C933-F8AB-28F9-1437C48CB874}"/>
              </a:ext>
            </a:extLst>
          </p:cNvPr>
          <p:cNvSpPr txBox="1"/>
          <p:nvPr/>
        </p:nvSpPr>
        <p:spPr>
          <a:xfrm>
            <a:off x="8289847" y="2832073"/>
            <a:ext cx="2320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0" i="0" u="none" strike="noStrike" baseline="0" dirty="0">
                <a:latin typeface="FrutigerLTStd-Light"/>
              </a:rPr>
              <a:t>O centro </a:t>
            </a:r>
            <a:r>
              <a:rPr lang="pt-BR" sz="1800" b="0" i="1" u="none" strike="noStrike" baseline="0" dirty="0">
                <a:latin typeface="FrutigerLTStd-LightItalic"/>
              </a:rPr>
              <a:t>O </a:t>
            </a:r>
            <a:r>
              <a:rPr lang="pt-BR" sz="1800" b="0" i="0" u="none" strike="noStrike" baseline="0" dirty="0">
                <a:latin typeface="FrutigerLTStd-Light"/>
              </a:rPr>
              <a:t>é interno ao ângulo inscrito.</a:t>
            </a:r>
            <a:endParaRPr lang="pt-BR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9D2C55B-C279-F747-6AAC-9AEC45DCD99A}"/>
              </a:ext>
            </a:extLst>
          </p:cNvPr>
          <p:cNvSpPr txBox="1"/>
          <p:nvPr/>
        </p:nvSpPr>
        <p:spPr>
          <a:xfrm>
            <a:off x="4722546" y="2865997"/>
            <a:ext cx="22122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u="none" strike="noStrike" baseline="0" dirty="0">
                <a:latin typeface="FrutigerLTStd-Light"/>
              </a:rPr>
              <a:t>O centro </a:t>
            </a:r>
            <a:r>
              <a:rPr lang="pt-BR" sz="1800" b="0" i="1" u="none" strike="noStrike" baseline="0" dirty="0">
                <a:latin typeface="FrutigerLTStd-LightItalic"/>
              </a:rPr>
              <a:t>O </a:t>
            </a:r>
            <a:r>
              <a:rPr lang="pt-BR" sz="1800" b="0" i="0" u="none" strike="noStrike" baseline="0" dirty="0">
                <a:latin typeface="FrutigerLTStd-Light"/>
              </a:rPr>
              <a:t>é externo ao ângulo inscrito.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8061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132735" y="674887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Plano cartesiano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85C415F-417E-4A87-A4BF-611147FF1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899" y="1283276"/>
            <a:ext cx="4369991" cy="5252224"/>
          </a:xfrm>
          <a:prstGeom prst="rect">
            <a:avLst/>
          </a:prstGeom>
        </p:spPr>
      </p:pic>
      <p:sp>
        <p:nvSpPr>
          <p:cNvPr id="19" name="Retângulo 18">
            <a:extLst>
              <a:ext uri="{FF2B5EF4-FFF2-40B4-BE49-F238E27FC236}">
                <a16:creationId xmlns:a16="http://schemas.microsoft.com/office/drawing/2014/main" id="{EBDA3658-4639-431F-992A-FC2E60E1492B}"/>
              </a:ext>
            </a:extLst>
          </p:cNvPr>
          <p:cNvSpPr/>
          <p:nvPr/>
        </p:nvSpPr>
        <p:spPr>
          <a:xfrm>
            <a:off x="5813177" y="1451707"/>
            <a:ext cx="554062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A localização de cada ponto do plano cartesiano é indicada por coordenadas cartesianas, que são representadas por um par ordenado na forma (x, y), em que </a:t>
            </a:r>
            <a:r>
              <a:rPr lang="pt-BR" b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 é abscissa e </a:t>
            </a:r>
            <a:r>
              <a:rPr lang="pt-BR" b="1" dirty="0">
                <a:latin typeface="Roboto"/>
              </a:rPr>
              <a:t>y</a:t>
            </a:r>
            <a:r>
              <a:rPr lang="pt-BR" dirty="0">
                <a:latin typeface="Roboto"/>
              </a:rPr>
              <a:t> é a ordenada do ponto. </a:t>
            </a:r>
          </a:p>
          <a:p>
            <a:pPr algn="just"/>
            <a:endParaRPr lang="pt-BR" sz="1000" dirty="0">
              <a:latin typeface="Roboto"/>
            </a:endParaRPr>
          </a:p>
          <a:p>
            <a:pPr algn="just"/>
            <a:endParaRPr lang="pt-BR" dirty="0">
              <a:latin typeface="Roboto"/>
            </a:endParaRPr>
          </a:p>
          <a:p>
            <a:pPr algn="just"/>
            <a:r>
              <a:rPr lang="pt-BR" dirty="0">
                <a:latin typeface="Roboto"/>
              </a:rPr>
              <a:t>Observe, abaixo, por exemplo, como indicar o ponto A(-3, 2).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7960E009-8E19-474D-BD21-374A4B7A4F32}"/>
              </a:ext>
            </a:extLst>
          </p:cNvPr>
          <p:cNvSpPr/>
          <p:nvPr/>
        </p:nvSpPr>
        <p:spPr>
          <a:xfrm flipV="1">
            <a:off x="5813178" y="1280448"/>
            <a:ext cx="5540622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3CD8303-DFD2-4151-AB8D-05472684E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0518" y="3805066"/>
            <a:ext cx="3545939" cy="2643408"/>
          </a:xfrm>
          <a:prstGeom prst="rect">
            <a:avLst/>
          </a:prstGeom>
        </p:spPr>
      </p:pic>
      <p:sp>
        <p:nvSpPr>
          <p:cNvPr id="30" name="Retângulo 29">
            <a:extLst>
              <a:ext uri="{FF2B5EF4-FFF2-40B4-BE49-F238E27FC236}">
                <a16:creationId xmlns:a16="http://schemas.microsoft.com/office/drawing/2014/main" id="{DF8C2255-BD57-41E0-9783-8E7F846A9DE3}"/>
              </a:ext>
            </a:extLst>
          </p:cNvPr>
          <p:cNvSpPr/>
          <p:nvPr/>
        </p:nvSpPr>
        <p:spPr>
          <a:xfrm>
            <a:off x="5813173" y="2724241"/>
            <a:ext cx="398712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589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919D1A4-BB3C-157A-70AE-953649974FAD}"/>
              </a:ext>
            </a:extLst>
          </p:cNvPr>
          <p:cNvSpPr/>
          <p:nvPr/>
        </p:nvSpPr>
        <p:spPr>
          <a:xfrm>
            <a:off x="0" y="0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4254491-3299-E5B8-1B0B-FDD68D9F4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sp>
        <p:nvSpPr>
          <p:cNvPr id="7" name="Subtítulo 4">
            <a:extLst>
              <a:ext uri="{FF2B5EF4-FFF2-40B4-BE49-F238E27FC236}">
                <a16:creationId xmlns:a16="http://schemas.microsoft.com/office/drawing/2014/main" id="{73EF0F5D-4F5A-70C1-989A-35C162C489C3}"/>
              </a:ext>
            </a:extLst>
          </p:cNvPr>
          <p:cNvSpPr txBox="1">
            <a:spLocks/>
          </p:cNvSpPr>
          <p:nvPr/>
        </p:nvSpPr>
        <p:spPr>
          <a:xfrm>
            <a:off x="265471" y="668565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Ponto médio de um segmento no plano cartesiano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92E8754-958A-4D0C-3F10-4C0FBF411DC4}"/>
              </a:ext>
            </a:extLst>
          </p:cNvPr>
          <p:cNvSpPr txBox="1"/>
          <p:nvPr/>
        </p:nvSpPr>
        <p:spPr>
          <a:xfrm>
            <a:off x="555375" y="1377926"/>
            <a:ext cx="8986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Coordenadas do ponto médio (</a:t>
            </a:r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 de um segmento        quando uma das extremidades do segmento está na origem dos eixos cartesianos.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92ACFB66-6C69-95FA-8A66-F931F88B7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518" y="1365529"/>
            <a:ext cx="371527" cy="390580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F075F11A-DD83-B8F9-E81C-3CA0851E6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5485" y="2355437"/>
            <a:ext cx="8888065" cy="3124636"/>
          </a:xfrm>
          <a:prstGeom prst="rect">
            <a:avLst/>
          </a:prstGeom>
        </p:spPr>
      </p:pic>
      <p:sp>
        <p:nvSpPr>
          <p:cNvPr id="21" name="Retângulo 20">
            <a:extLst>
              <a:ext uri="{FF2B5EF4-FFF2-40B4-BE49-F238E27FC236}">
                <a16:creationId xmlns:a16="http://schemas.microsoft.com/office/drawing/2014/main" id="{5F6EF5C7-B9FC-ABF3-623C-A014F7F54DA2}"/>
              </a:ext>
            </a:extLst>
          </p:cNvPr>
          <p:cNvSpPr/>
          <p:nvPr/>
        </p:nvSpPr>
        <p:spPr>
          <a:xfrm rot="10800000" flipV="1">
            <a:off x="1415993" y="2355438"/>
            <a:ext cx="8986684" cy="3124636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2" name="Google Shape;67;p15">
            <a:extLst>
              <a:ext uri="{FF2B5EF4-FFF2-40B4-BE49-F238E27FC236}">
                <a16:creationId xmlns:a16="http://schemas.microsoft.com/office/drawing/2014/main" id="{C73C5C46-07D1-469B-16E4-8ED5E660C3F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417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7DB0988-6747-9BCD-9A60-7A2A5488C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CD2705AA-51A9-01B0-D58C-4B65D62EC83F}"/>
              </a:ext>
            </a:extLst>
          </p:cNvPr>
          <p:cNvSpPr txBox="1">
            <a:spLocks/>
          </p:cNvSpPr>
          <p:nvPr/>
        </p:nvSpPr>
        <p:spPr>
          <a:xfrm>
            <a:off x="255113" y="679586"/>
            <a:ext cx="11926529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Ponto médio de um segmento e distância no plano cartesiano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B5276E2-368E-990D-ACF1-73E59DE87B3C}"/>
              </a:ext>
            </a:extLst>
          </p:cNvPr>
          <p:cNvSpPr txBox="1"/>
          <p:nvPr/>
        </p:nvSpPr>
        <p:spPr>
          <a:xfrm>
            <a:off x="758640" y="1286180"/>
            <a:ext cx="4844457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oordenadas do ponto médio </a:t>
            </a:r>
            <a:r>
              <a:rPr lang="pt-BR" sz="1800" b="1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</a:t>
            </a:r>
          </a:p>
          <a:p>
            <a:pPr algn="l">
              <a:lnSpc>
                <a:spcPct val="150000"/>
              </a:lnSpc>
              <a:spcAft>
                <a:spcPts val="1200"/>
              </a:spcAft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 um segmento         qualquer:</a:t>
            </a:r>
          </a:p>
          <a:p>
            <a:pPr algn="l">
              <a:lnSpc>
                <a:spcPct val="150000"/>
              </a:lnSpc>
            </a:pPr>
            <a:r>
              <a:rPr lang="pt-BR" sz="1800" b="0" i="0" u="none" strike="noStrike" baseline="0" dirty="0">
                <a:solidFill>
                  <a:srgbClr val="4D4D4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• </a:t>
            </a:r>
            <a:r>
              <a:rPr lang="pt-BR" sz="1800" b="1" u="none" strike="noStrike" baseline="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</a:t>
            </a:r>
            <a:r>
              <a:rPr lang="pt-BR" sz="1800" b="1" u="none" strike="noStrike" baseline="-250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é o valor médio de </a:t>
            </a:r>
            <a:r>
              <a:rPr lang="pt-BR" sz="1800" b="1" u="none" strike="noStrike" baseline="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</a:t>
            </a:r>
            <a:r>
              <a:rPr lang="pt-BR" sz="1800" b="1" u="none" strike="noStrike" baseline="-250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pt-BR" sz="1800" b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 </a:t>
            </a:r>
            <a:r>
              <a:rPr lang="pt-BR" sz="1800" b="1" u="none" strike="noStrike" baseline="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</a:t>
            </a:r>
            <a:r>
              <a:rPr lang="pt-BR" sz="1800" b="1" u="none" strike="noStrike" baseline="-250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</a:t>
            </a:r>
            <a:r>
              <a:rPr lang="pt-BR" sz="1800" b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</a:p>
          <a:p>
            <a:pPr algn="l">
              <a:lnSpc>
                <a:spcPct val="150000"/>
              </a:lnSpc>
            </a:pPr>
            <a:endParaRPr lang="pt-BR" sz="1800" b="0" u="none" strike="noStrike" baseline="0" dirty="0">
              <a:solidFill>
                <a:srgbClr val="4D4D4D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pt-BR" sz="1800" b="0" u="none" strike="noStrike" baseline="0" dirty="0">
                <a:solidFill>
                  <a:srgbClr val="4D4D4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•</a:t>
            </a:r>
            <a:r>
              <a:rPr lang="pt-BR" sz="1800" b="1" u="none" strike="noStrike" baseline="0" dirty="0">
                <a:solidFill>
                  <a:srgbClr val="4D4D4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pt-BR" sz="1800" b="1" u="none" strike="noStrike" baseline="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</a:t>
            </a:r>
            <a:r>
              <a:rPr lang="pt-BR" sz="1800" b="1" u="none" strike="noStrike" baseline="-250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</a:t>
            </a:r>
            <a:r>
              <a:rPr lang="pt-BR" sz="1800" b="1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pt-BR" sz="1800" b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é o valor médio de </a:t>
            </a:r>
            <a:r>
              <a:rPr lang="pt-BR" sz="1800" b="1" u="none" strike="noStrike" baseline="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</a:t>
            </a:r>
            <a:r>
              <a:rPr lang="pt-BR" sz="1800" b="1" u="none" strike="noStrike" baseline="-250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pt-BR" sz="1800" b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 </a:t>
            </a:r>
            <a:r>
              <a:rPr lang="pt-BR" sz="1800" b="1" u="none" strike="noStrike" baseline="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</a:t>
            </a:r>
            <a:r>
              <a:rPr lang="pt-BR" sz="1800" b="1" u="none" strike="noStrike" baseline="-250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</a:t>
            </a:r>
            <a:r>
              <a:rPr lang="pt-BR" sz="1800" b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endParaRPr lang="pt-BR" sz="1800" b="0" i="0" u="none" strike="noStrike" baseline="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AC9C32B-57E1-A495-DD85-979229870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382" y="1706206"/>
            <a:ext cx="391469" cy="41154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980292C-1EDE-C5BA-859C-3B338DBB8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298766"/>
            <a:ext cx="2930426" cy="241122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668F05E-68FB-DE33-CE2C-C5A3C411D3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3430" y="2279931"/>
            <a:ext cx="1438476" cy="628738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241DF32E-BF62-1A00-FEFE-99954BA589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4422" y="3081249"/>
            <a:ext cx="1419423" cy="628738"/>
          </a:xfrm>
          <a:prstGeom prst="rect">
            <a:avLst/>
          </a:prstGeo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1DB5D586-3B9C-0385-964D-B221075B1217}"/>
              </a:ext>
            </a:extLst>
          </p:cNvPr>
          <p:cNvSpPr/>
          <p:nvPr/>
        </p:nvSpPr>
        <p:spPr>
          <a:xfrm rot="10800000" flipV="1">
            <a:off x="4020052" y="2298467"/>
            <a:ext cx="1366812" cy="605877"/>
          </a:xfrm>
          <a:prstGeom prst="rect">
            <a:avLst/>
          </a:prstGeom>
          <a:solidFill>
            <a:srgbClr val="FFF2CC">
              <a:alpha val="45882"/>
            </a:srgbClr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A5FE8A4E-437B-AB78-B39F-4B1FBADFDA03}"/>
              </a:ext>
            </a:extLst>
          </p:cNvPr>
          <p:cNvSpPr/>
          <p:nvPr/>
        </p:nvSpPr>
        <p:spPr>
          <a:xfrm rot="10800000" flipV="1">
            <a:off x="4026280" y="3026280"/>
            <a:ext cx="1408589" cy="628738"/>
          </a:xfrm>
          <a:prstGeom prst="rect">
            <a:avLst/>
          </a:prstGeom>
          <a:solidFill>
            <a:srgbClr val="FFF2CC">
              <a:alpha val="47843"/>
            </a:srgbClr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8168A1A-4796-3587-446C-77738DED36F3}"/>
              </a:ext>
            </a:extLst>
          </p:cNvPr>
          <p:cNvSpPr txBox="1"/>
          <p:nvPr/>
        </p:nvSpPr>
        <p:spPr>
          <a:xfrm>
            <a:off x="751340" y="4165091"/>
            <a:ext cx="399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BR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Distância (</a:t>
            </a:r>
            <a:r>
              <a:rPr lang="pt-BR" b="1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</a:t>
            </a:r>
            <a:r>
              <a:rPr lang="pt-BR" b="1" baseline="-250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AB</a:t>
            </a:r>
            <a:r>
              <a:rPr lang="pt-BR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 entre os pontos </a:t>
            </a:r>
            <a:r>
              <a:rPr lang="pt-BR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pt-BR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 </a:t>
            </a:r>
            <a:r>
              <a:rPr lang="pt-BR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</a:t>
            </a:r>
            <a:r>
              <a:rPr lang="pt-BR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2190C3BD-3FE5-C1D3-887C-34FA50E37D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0794" y="4699414"/>
            <a:ext cx="2762636" cy="562053"/>
          </a:xfrm>
          <a:prstGeom prst="rect">
            <a:avLst/>
          </a:prstGeom>
        </p:spPr>
      </p:pic>
      <p:sp>
        <p:nvSpPr>
          <p:cNvPr id="21" name="Retângulo 20">
            <a:extLst>
              <a:ext uri="{FF2B5EF4-FFF2-40B4-BE49-F238E27FC236}">
                <a16:creationId xmlns:a16="http://schemas.microsoft.com/office/drawing/2014/main" id="{CF44DA12-3CD8-344F-8FCA-D5FCEDB4784D}"/>
              </a:ext>
            </a:extLst>
          </p:cNvPr>
          <p:cNvSpPr/>
          <p:nvPr/>
        </p:nvSpPr>
        <p:spPr>
          <a:xfrm rot="10800000" flipV="1">
            <a:off x="1257418" y="4697317"/>
            <a:ext cx="2762634" cy="557729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D617D533-31B5-CE0A-B9D1-A33F2676DF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18377" y="3960033"/>
            <a:ext cx="2876951" cy="2829320"/>
          </a:xfrm>
          <a:prstGeom prst="rect">
            <a:avLst/>
          </a:prstGeom>
        </p:spPr>
      </p:pic>
      <p:sp>
        <p:nvSpPr>
          <p:cNvPr id="25" name="Retângulo 24">
            <a:extLst>
              <a:ext uri="{FF2B5EF4-FFF2-40B4-BE49-F238E27FC236}">
                <a16:creationId xmlns:a16="http://schemas.microsoft.com/office/drawing/2014/main" id="{65FBD18C-04FC-C04E-EAFC-CF7612C88941}"/>
              </a:ext>
            </a:extLst>
          </p:cNvPr>
          <p:cNvSpPr/>
          <p:nvPr/>
        </p:nvSpPr>
        <p:spPr>
          <a:xfrm>
            <a:off x="-10354" y="-1972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4" name="Google Shape;67;p15">
            <a:extLst>
              <a:ext uri="{FF2B5EF4-FFF2-40B4-BE49-F238E27FC236}">
                <a16:creationId xmlns:a16="http://schemas.microsoft.com/office/drawing/2014/main" id="{F743F2CD-6973-525E-D341-A9B4929AD080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1017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9789</TotalTime>
  <Words>560</Words>
  <Application>Microsoft Office PowerPoint</Application>
  <PresentationFormat>Widescreen</PresentationFormat>
  <Paragraphs>74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FrutigerLTStd-Black</vt:lpstr>
      <vt:lpstr>FrutigerLTStd-Light</vt:lpstr>
      <vt:lpstr>FrutigerLTStd-LightItalic</vt:lpstr>
      <vt:lpstr>MT-Extra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178</cp:revision>
  <dcterms:created xsi:type="dcterms:W3CDTF">2019-03-06T17:56:01Z</dcterms:created>
  <dcterms:modified xsi:type="dcterms:W3CDTF">2023-06-22T17:25:27Z</dcterms:modified>
</cp:coreProperties>
</file>