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8" r:id="rId2"/>
    <p:sldId id="291" r:id="rId3"/>
    <p:sldId id="292" r:id="rId4"/>
    <p:sldId id="287" r:id="rId5"/>
    <p:sldId id="358" r:id="rId6"/>
    <p:sldId id="293" r:id="rId7"/>
    <p:sldId id="294" r:id="rId8"/>
    <p:sldId id="295" r:id="rId9"/>
    <p:sldId id="370" r:id="rId10"/>
    <p:sldId id="371" r:id="rId11"/>
    <p:sldId id="372" r:id="rId12"/>
    <p:sldId id="373" r:id="rId13"/>
    <p:sldId id="296" r:id="rId14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10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10" Type="http://schemas.openxmlformats.org/officeDocument/2006/relationships/image" Target="../media/image2.png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8EECD0D-1761-5049-0768-B09E8237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00E7045-45C6-8075-95B3-7B707DCBABB4}"/>
              </a:ext>
            </a:extLst>
          </p:cNvPr>
          <p:cNvSpPr/>
          <p:nvPr/>
        </p:nvSpPr>
        <p:spPr>
          <a:xfrm>
            <a:off x="265470" y="65599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Resolução de equações do 2</a:t>
            </a:r>
            <a:r>
              <a:rPr lang="pt-BR" sz="2800" b="1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completas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22B3441-53D7-0A16-F83E-050D7F663EFC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62B03C1-5014-453A-4536-CCD73C4169B2}"/>
              </a:ext>
            </a:extLst>
          </p:cNvPr>
          <p:cNvSpPr txBox="1"/>
          <p:nvPr/>
        </p:nvSpPr>
        <p:spPr>
          <a:xfrm>
            <a:off x="447675" y="1212125"/>
            <a:ext cx="393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processo de completar quadrados</a:t>
            </a:r>
            <a:endParaRPr lang="pt-BR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99091CD-8CF3-3784-B24B-57C2CFBA6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24" y="1828704"/>
            <a:ext cx="6248928" cy="1449751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4F75253D-CBD3-FCA4-6EAF-932622F88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733" y="1564448"/>
            <a:ext cx="5688643" cy="2127974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D15822-A83C-DD58-8BCA-BB2D00A479FB}"/>
              </a:ext>
            </a:extLst>
          </p:cNvPr>
          <p:cNvSpPr txBox="1"/>
          <p:nvPr/>
        </p:nvSpPr>
        <p:spPr>
          <a:xfrm>
            <a:off x="676275" y="3870936"/>
            <a:ext cx="942368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Pela figura, para completar um quadrado, devemos acrescentar um quadrado de lado 3, ou seja, de área 3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Assim, se adicionarmos 3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à expressão x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+ 6x, obteremos x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+ 6x + 3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que é um trinômio quadrado perfeito. Então: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6D22E9E8-CD01-E1BB-4BDA-082E2F844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6404" y="4972780"/>
            <a:ext cx="5384657" cy="1368476"/>
          </a:xfrm>
          <a:prstGeom prst="rect">
            <a:avLst/>
          </a:prstGeom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9641F83E-CACA-72C6-C9C5-5BCFFE714CA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953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E015194-817A-AC6D-AD7A-ED0B00F4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F777B9-D3A6-4532-4104-C9C9D224AF4D}"/>
              </a:ext>
            </a:extLst>
          </p:cNvPr>
          <p:cNvSpPr txBox="1"/>
          <p:nvPr/>
        </p:nvSpPr>
        <p:spPr>
          <a:xfrm>
            <a:off x="447675" y="13211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processo geométrico de al-</a:t>
            </a:r>
            <a:r>
              <a:rPr lang="pt-BR" sz="1800" b="1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Khwarizmi</a:t>
            </a:r>
            <a:endParaRPr lang="pt-BR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E3BD299-6A48-B75D-8874-6910CE65A66E}"/>
              </a:ext>
            </a:extLst>
          </p:cNvPr>
          <p:cNvSpPr/>
          <p:nvPr/>
        </p:nvSpPr>
        <p:spPr>
          <a:xfrm>
            <a:off x="265471" y="67996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Resolução de equações do 2</a:t>
            </a:r>
            <a:r>
              <a:rPr lang="pt-BR" sz="2800" b="1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completas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B2EDAE8-CBFE-2FE5-C74F-FFC6375FB409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9C44C12B-C370-FD2F-E2F9-124DD77C09C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8207E2D-1AD9-B016-B037-4458F4DEE4F4}"/>
              </a:ext>
            </a:extLst>
          </p:cNvPr>
          <p:cNvSpPr txBox="1"/>
          <p:nvPr/>
        </p:nvSpPr>
        <p:spPr>
          <a:xfrm>
            <a:off x="447675" y="1808500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 x</a:t>
            </a:r>
            <a:r>
              <a:rPr lang="pt-BR" sz="200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200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+ 6x + 8 = 0</a:t>
            </a:r>
          </a:p>
          <a:p>
            <a:pPr algn="l"/>
            <a:endParaRPr lang="pt-BR" sz="1800" b="0" i="0" u="none" strike="noStrike" baseline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 expressão 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6x, podemos interpretar: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D2ABE9AF-007C-E6E0-67A0-B89A80401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41" y="2762607"/>
            <a:ext cx="3354785" cy="149506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6411A461-57D1-F9C4-004A-09E7F7E5FB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8026" y="2762607"/>
            <a:ext cx="1590897" cy="1629002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EA0DC209-8DE8-FFDF-9DE7-7AA9D7DE8EA6}"/>
              </a:ext>
            </a:extLst>
          </p:cNvPr>
          <p:cNvSpPr txBox="1"/>
          <p:nvPr/>
        </p:nvSpPr>
        <p:spPr>
          <a:xfrm>
            <a:off x="514350" y="4514761"/>
            <a:ext cx="56959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Pela figura, observamos que é necessário acrescentar o número (3)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ou seja, 9, à expressão x</a:t>
            </a:r>
            <a:r>
              <a:rPr lang="pt-BR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+ 6x para obter um quadrado.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3255B83A-0259-05B4-AA2F-DDFD670D2CA1}"/>
              </a:ext>
            </a:extLst>
          </p:cNvPr>
          <p:cNvCxnSpPr/>
          <p:nvPr/>
        </p:nvCxnSpPr>
        <p:spPr>
          <a:xfrm>
            <a:off x="6429375" y="1543050"/>
            <a:ext cx="0" cy="45053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1" name="Imagem 20">
            <a:extLst>
              <a:ext uri="{FF2B5EF4-FFF2-40B4-BE49-F238E27FC236}">
                <a16:creationId xmlns:a16="http://schemas.microsoft.com/office/drawing/2014/main" id="{8AB2A041-6528-609E-990D-42F2428B07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1164" y="1505843"/>
            <a:ext cx="5418521" cy="1446907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EEE87FE9-3CB0-E2E9-E162-CAE5DE3F00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1910" y="3050521"/>
            <a:ext cx="4138689" cy="170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3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691BB4CC-033B-3887-CD51-9A32A9D36DC5}"/>
              </a:ext>
            </a:extLst>
          </p:cNvPr>
          <p:cNvSpPr/>
          <p:nvPr/>
        </p:nvSpPr>
        <p:spPr>
          <a:xfrm rot="10800000" flipV="1">
            <a:off x="3332689" y="2387644"/>
            <a:ext cx="2316080" cy="81328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8D1B3AA-5BED-EC32-C44A-C78C8D3A693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9B1B3D9-A3FF-AFD8-C9B4-D2337EFC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2382" y="6356350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11" name="Google Shape;67;p15">
            <a:extLst>
              <a:ext uri="{FF2B5EF4-FFF2-40B4-BE49-F238E27FC236}">
                <a16:creationId xmlns:a16="http://schemas.microsoft.com/office/drawing/2014/main" id="{7C7947C7-B248-F9BF-E539-18431C813D6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7071D3E-1AD9-6C26-0910-45930C44C038}"/>
              </a:ext>
            </a:extLst>
          </p:cNvPr>
          <p:cNvSpPr txBox="1"/>
          <p:nvPr/>
        </p:nvSpPr>
        <p:spPr>
          <a:xfrm>
            <a:off x="537622" y="132730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fórmula resolutiva </a:t>
            </a:r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Bhaskara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9BE9613-0FAB-D60B-D90C-182A81F0917C}"/>
              </a:ext>
            </a:extLst>
          </p:cNvPr>
          <p:cNvSpPr/>
          <p:nvPr/>
        </p:nvSpPr>
        <p:spPr>
          <a:xfrm rot="10800000">
            <a:off x="576247" y="1856012"/>
            <a:ext cx="7555032" cy="5406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B330269D-4D80-88E1-4293-861152DD0FC2}"/>
              </a:ext>
            </a:extLst>
          </p:cNvPr>
          <p:cNvSpPr/>
          <p:nvPr/>
        </p:nvSpPr>
        <p:spPr>
          <a:xfrm>
            <a:off x="537622" y="1955795"/>
            <a:ext cx="7593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Fórmula resolutiva </a:t>
            </a:r>
            <a:r>
              <a:rPr lang="pt-BR" dirty="0">
                <a:latin typeface="Roboto"/>
              </a:rPr>
              <a:t>da equação completa do 2</a:t>
            </a:r>
            <a:r>
              <a:rPr lang="pt-BR" sz="1800" u="sng" baseline="30000" dirty="0">
                <a:latin typeface="Roboto"/>
              </a:rPr>
              <a:t>o</a:t>
            </a:r>
            <a:r>
              <a:rPr lang="pt-BR" dirty="0">
                <a:latin typeface="Roboto"/>
              </a:rPr>
              <a:t> grau ax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 + bx + c = 0: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EFEC485-590F-9818-01BB-378561BFBEE4}"/>
              </a:ext>
            </a:extLst>
          </p:cNvPr>
          <p:cNvSpPr/>
          <p:nvPr/>
        </p:nvSpPr>
        <p:spPr>
          <a:xfrm>
            <a:off x="576247" y="3401657"/>
            <a:ext cx="76931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Essa fórmula recebeu, também, o nome de </a:t>
            </a:r>
            <a:r>
              <a:rPr lang="pt-BR" b="1" dirty="0">
                <a:latin typeface="Roboto"/>
              </a:rPr>
              <a:t>fórmula de Bhaskara </a:t>
            </a:r>
            <a:r>
              <a:rPr lang="pt-BR" dirty="0">
                <a:latin typeface="Roboto"/>
              </a:rPr>
              <a:t>em homenagem ao grande matemático indiano.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59C1350C-2763-3A30-CB35-B79F039051C7}"/>
              </a:ext>
            </a:extLst>
          </p:cNvPr>
          <p:cNvSpPr/>
          <p:nvPr/>
        </p:nvSpPr>
        <p:spPr>
          <a:xfrm rot="10800000">
            <a:off x="625809" y="4158496"/>
            <a:ext cx="330364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46635962-DAA8-5A89-F1BF-E3CBB7CF7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5030" y="601218"/>
            <a:ext cx="2558993" cy="6226340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C7A8F47B-C248-A945-C6F5-ED34FC379891}"/>
              </a:ext>
            </a:extLst>
          </p:cNvPr>
          <p:cNvSpPr/>
          <p:nvPr/>
        </p:nvSpPr>
        <p:spPr>
          <a:xfrm>
            <a:off x="260556" y="645622"/>
            <a:ext cx="8185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Resolução de equações do 2</a:t>
            </a:r>
            <a:r>
              <a:rPr lang="pt-BR" sz="2800" b="1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completas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F3AA2F01-514E-8809-3441-7B74F8FE67E7}"/>
                  </a:ext>
                </a:extLst>
              </p:cNvPr>
              <p:cNvSpPr/>
              <p:nvPr/>
            </p:nvSpPr>
            <p:spPr>
              <a:xfrm>
                <a:off x="537621" y="4344819"/>
                <a:ext cx="7908289" cy="929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A expressão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>
                        <a:latin typeface="Cambria Math" panose="02040503050406030204" pitchFamily="18" charset="0"/>
                      </a:rPr>
                      <m:t>𝟒𝐚𝐜</m:t>
                    </m:r>
                  </m:oMath>
                </a14:m>
                <a:r>
                  <a:rPr lang="pt-BR" b="1" dirty="0">
                    <a:latin typeface="Roboto"/>
                  </a:rPr>
                  <a:t> </a:t>
                </a:r>
                <a:r>
                  <a:rPr lang="pt-BR" dirty="0">
                    <a:latin typeface="Roboto"/>
                  </a:rPr>
                  <a:t>(que é um número real) é usualmente representada pela letra grega </a:t>
                </a:r>
                <a14:m>
                  <m:oMath xmlns:m="http://schemas.openxmlformats.org/officeDocument/2006/math">
                    <m:r>
                      <a:rPr lang="pt-B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pt-BR" dirty="0">
                    <a:latin typeface="Roboto"/>
                  </a:rPr>
                  <a:t> (delta) e é chamada de </a:t>
                </a:r>
                <a:r>
                  <a:rPr lang="pt-BR" b="1" dirty="0">
                    <a:latin typeface="Roboto"/>
                  </a:rPr>
                  <a:t>discriminante</a:t>
                </a:r>
                <a:r>
                  <a:rPr lang="pt-BR" dirty="0">
                    <a:latin typeface="Roboto"/>
                  </a:rPr>
                  <a:t> da equação. Então, a fórmula resolutiva pode ser: </a:t>
                </a:r>
              </a:p>
            </p:txBody>
          </p:sp>
        </mc:Choice>
        <mc:Fallback xmlns=""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F3AA2F01-514E-8809-3441-7B74F8FE67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21" y="4344819"/>
                <a:ext cx="7908289" cy="929550"/>
              </a:xfrm>
              <a:prstGeom prst="rect">
                <a:avLst/>
              </a:prstGeom>
              <a:blipFill>
                <a:blip r:embed="rId4"/>
                <a:stretch>
                  <a:fillRect l="-617" t="-2632" b="-105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m 24">
            <a:extLst>
              <a:ext uri="{FF2B5EF4-FFF2-40B4-BE49-F238E27FC236}">
                <a16:creationId xmlns:a16="http://schemas.microsoft.com/office/drawing/2014/main" id="{4032F0E2-3AFC-E4C6-EC89-07C16413EA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6247" y="5425214"/>
            <a:ext cx="1788253" cy="746401"/>
          </a:xfrm>
          <a:prstGeom prst="rect">
            <a:avLst/>
          </a:prstGeom>
        </p:spPr>
      </p:pic>
      <p:sp>
        <p:nvSpPr>
          <p:cNvPr id="26" name="Retângulo 25">
            <a:extLst>
              <a:ext uri="{FF2B5EF4-FFF2-40B4-BE49-F238E27FC236}">
                <a16:creationId xmlns:a16="http://schemas.microsoft.com/office/drawing/2014/main" id="{FC297BF6-9A79-2DBC-296F-1447A2E9A264}"/>
              </a:ext>
            </a:extLst>
          </p:cNvPr>
          <p:cNvSpPr/>
          <p:nvPr/>
        </p:nvSpPr>
        <p:spPr>
          <a:xfrm rot="10800000" flipV="1">
            <a:off x="3534085" y="5425214"/>
            <a:ext cx="1810414" cy="75977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95C959D1-9B24-86A0-FB53-890353561C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8780" y="2406153"/>
            <a:ext cx="2316079" cy="77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0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3907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>
                <a:latin typeface="Roboto"/>
              </a:rPr>
              <a:t>Resolução de equações do 2</a:t>
            </a:r>
            <a:r>
              <a:rPr lang="pt-BR" sz="2800" b="1" u="sng" baseline="30000">
                <a:latin typeface="Roboto"/>
              </a:rPr>
              <a:t>o</a:t>
            </a:r>
            <a:r>
              <a:rPr lang="pt-BR" sz="2800">
                <a:latin typeface="Roboto"/>
              </a:rPr>
              <a:t> grau completas</a:t>
            </a:r>
            <a:endParaRPr lang="pt-BR" sz="2800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2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CaixaDeTexto 37">
            <a:extLst>
              <a:ext uri="{FF2B5EF4-FFF2-40B4-BE49-F238E27FC236}">
                <a16:creationId xmlns:a16="http://schemas.microsoft.com/office/drawing/2014/main" id="{6E8E07ED-6D4A-448D-A8CA-07A2EED52CB2}"/>
              </a:ext>
            </a:extLst>
          </p:cNvPr>
          <p:cNvSpPr txBox="1"/>
          <p:nvPr/>
        </p:nvSpPr>
        <p:spPr>
          <a:xfrm>
            <a:off x="688258" y="1603421"/>
            <a:ext cx="5195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 fórmula resolutiva,                            temos que: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id="{2E669778-283D-6635-E84F-DE05025C8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260" y="1370299"/>
            <a:ext cx="1432914" cy="598086"/>
          </a:xfrm>
          <a:prstGeom prst="rect">
            <a:avLst/>
          </a:prstGeom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9BE1012F-D346-1792-D387-F7D8AD981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30" y="2004132"/>
            <a:ext cx="7508619" cy="1335845"/>
          </a:xfrm>
          <a:prstGeom prst="rect">
            <a:avLst/>
          </a:prstGeom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6594190B-0B4A-B2B4-4F98-039EE436D2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7825" y="3980124"/>
            <a:ext cx="4806082" cy="333268"/>
          </a:xfrm>
          <a:prstGeom prst="rect">
            <a:avLst/>
          </a:prstGeom>
        </p:spPr>
      </p:pic>
      <p:sp>
        <p:nvSpPr>
          <p:cNvPr id="45" name="CaixaDeTexto 44">
            <a:extLst>
              <a:ext uri="{FF2B5EF4-FFF2-40B4-BE49-F238E27FC236}">
                <a16:creationId xmlns:a16="http://schemas.microsoft.com/office/drawing/2014/main" id="{DD0D7EEE-034F-3761-CE54-246A04D523CD}"/>
              </a:ext>
            </a:extLst>
          </p:cNvPr>
          <p:cNvSpPr txBox="1"/>
          <p:nvPr/>
        </p:nvSpPr>
        <p:spPr>
          <a:xfrm>
            <a:off x="688258" y="4379935"/>
            <a:ext cx="73054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Como </a:t>
            </a:r>
            <a:r>
              <a:rPr lang="el-G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Δ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&gt; 0, a equação tem duas raízes reais diferentes, dadas por: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7" name="Imagem 46">
            <a:extLst>
              <a:ext uri="{FF2B5EF4-FFF2-40B4-BE49-F238E27FC236}">
                <a16:creationId xmlns:a16="http://schemas.microsoft.com/office/drawing/2014/main" id="{C698F64F-82E6-EA0C-4CC8-0B35463D86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1912" y="4762576"/>
            <a:ext cx="5872237" cy="1144589"/>
          </a:xfrm>
          <a:prstGeom prst="rect">
            <a:avLst/>
          </a:prstGeom>
        </p:spPr>
      </p:pic>
      <p:sp>
        <p:nvSpPr>
          <p:cNvPr id="49" name="CaixaDeTexto 48">
            <a:extLst>
              <a:ext uri="{FF2B5EF4-FFF2-40B4-BE49-F238E27FC236}">
                <a16:creationId xmlns:a16="http://schemas.microsoft.com/office/drawing/2014/main" id="{8480BBD0-3998-656C-FC1E-80C599C8CC6F}"/>
              </a:ext>
            </a:extLst>
          </p:cNvPr>
          <p:cNvSpPr txBox="1"/>
          <p:nvPr/>
        </p:nvSpPr>
        <p:spPr>
          <a:xfrm>
            <a:off x="688258" y="5920474"/>
            <a:ext cx="8377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Os números -4 e 2 são as raízes reais da equação dada. Então, S = {-4, 2}.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562B6E90-2092-1302-192D-FDDF834D4A89}"/>
              </a:ext>
            </a:extLst>
          </p:cNvPr>
          <p:cNvSpPr txBox="1"/>
          <p:nvPr/>
        </p:nvSpPr>
        <p:spPr>
          <a:xfrm>
            <a:off x="688258" y="3515929"/>
            <a:ext cx="1081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 R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esolver a equação x</a:t>
            </a:r>
            <a:r>
              <a:rPr lang="pt-BR" sz="18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+ 2x _ 8 = 0 no conjunto r. Nessa equação, temos: a = 1, b = 2, c = -8.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3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3</a:t>
            </a:r>
          </a:p>
          <a:p>
            <a:r>
              <a:rPr lang="pt-BR" sz="2800" dirty="0">
                <a:latin typeface="Roboto"/>
              </a:rPr>
              <a:t>Expressões algébricas e equações do 2</a:t>
            </a:r>
            <a:r>
              <a:rPr lang="pt-BR" sz="2800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62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885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Expressões algébricas, monômios e polinômios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522003" y="1666105"/>
            <a:ext cx="59244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Denomina-se </a:t>
            </a:r>
            <a:r>
              <a:rPr lang="pt-BR" b="1" dirty="0">
                <a:latin typeface="Roboto"/>
              </a:rPr>
              <a:t>monômio</a:t>
            </a:r>
            <a:r>
              <a:rPr lang="pt-BR" dirty="0">
                <a:latin typeface="Roboto"/>
              </a:rPr>
              <a:t> ou termo algébrico toda </a:t>
            </a:r>
            <a:r>
              <a:rPr lang="pt-BR" b="1" dirty="0">
                <a:latin typeface="Roboto"/>
              </a:rPr>
              <a:t>expressão algébrica </a:t>
            </a:r>
            <a:r>
              <a:rPr lang="pt-BR" dirty="0">
                <a:latin typeface="Roboto"/>
              </a:rPr>
              <a:t>representada apenas por um número, ou apenas por uma variável, ou por uma multiplicação de números e variáveis em que a variável, em que as variáveis têm como expoentes somente números naturais.</a:t>
            </a: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68A65C-462F-42C9-A61B-DEE56E9FE082}"/>
              </a:ext>
            </a:extLst>
          </p:cNvPr>
          <p:cNvSpPr/>
          <p:nvPr/>
        </p:nvSpPr>
        <p:spPr>
          <a:xfrm rot="10800000">
            <a:off x="601217" y="3463917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3D1D30C4-DB75-472B-A7E5-EEF4A5BEA7A5}"/>
              </a:ext>
            </a:extLst>
          </p:cNvPr>
          <p:cNvSpPr/>
          <p:nvPr/>
        </p:nvSpPr>
        <p:spPr>
          <a:xfrm rot="10800000">
            <a:off x="522003" y="1599852"/>
            <a:ext cx="5924487" cy="46183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2C13F4B-5543-4B2C-9B11-EAC55E463C1D}"/>
              </a:ext>
            </a:extLst>
          </p:cNvPr>
          <p:cNvSpPr/>
          <p:nvPr/>
        </p:nvSpPr>
        <p:spPr>
          <a:xfrm rot="10800000">
            <a:off x="5978346" y="5273661"/>
            <a:ext cx="262203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2D275E7E-07D3-437E-C449-337516856517}"/>
              </a:ext>
            </a:extLst>
          </p:cNvPr>
          <p:cNvGrpSpPr/>
          <p:nvPr/>
        </p:nvGrpSpPr>
        <p:grpSpPr>
          <a:xfrm>
            <a:off x="5939405" y="4442555"/>
            <a:ext cx="3796989" cy="783568"/>
            <a:chOff x="5939405" y="4442555"/>
            <a:chExt cx="3796989" cy="783568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1A3D4A99-B152-48F3-9C99-BC4FE848E852}"/>
                </a:ext>
              </a:extLst>
            </p:cNvPr>
            <p:cNvSpPr/>
            <p:nvPr/>
          </p:nvSpPr>
          <p:spPr>
            <a:xfrm>
              <a:off x="5939405" y="4579792"/>
              <a:ext cx="379698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dirty="0">
                  <a:latin typeface="Roboto"/>
                </a:rPr>
                <a:t>Um </a:t>
              </a:r>
              <a:r>
                <a:rPr lang="pt-BR" b="1" dirty="0">
                  <a:latin typeface="Roboto"/>
                </a:rPr>
                <a:t>polinômio</a:t>
              </a:r>
              <a:r>
                <a:rPr lang="pt-BR" dirty="0">
                  <a:latin typeface="Roboto"/>
                </a:rPr>
                <a:t> é qualquer monômio ou adição algébrica de monômios.</a:t>
              </a:r>
              <a:endParaRPr lang="pt-BR" b="1" dirty="0">
                <a:latin typeface="Roboto"/>
              </a:endParaRPr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13E088B2-586B-486F-AA0C-8E30433C8E23}"/>
                </a:ext>
              </a:extLst>
            </p:cNvPr>
            <p:cNvSpPr/>
            <p:nvPr/>
          </p:nvSpPr>
          <p:spPr>
            <a:xfrm rot="10800000">
              <a:off x="5991288" y="4442555"/>
              <a:ext cx="3669170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F47FED5F-5739-4046-8EF2-E9CFA84FE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562" y="4351187"/>
            <a:ext cx="558922" cy="44460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2206855-9948-4F2C-A290-B21CF216B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191" y="3744371"/>
            <a:ext cx="660545" cy="41920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B0D4F2DE-8455-425F-A2AA-CBA9E5F93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8088" y="4349022"/>
            <a:ext cx="457300" cy="36839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0B5AF1C7-124C-404A-8AC3-22ED05A388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0089" y="5019243"/>
            <a:ext cx="660545" cy="381094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F702D814-2913-4787-9C9D-1A8DB8D483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2935" y="5737434"/>
            <a:ext cx="1930823" cy="40650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49F8971B-63F5-481D-BF4C-06681FBC74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7432" y="5762840"/>
            <a:ext cx="1117845" cy="381094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3B75513C-22F6-4027-931A-0B8753F49F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3392" y="5743785"/>
            <a:ext cx="2438934" cy="4192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9090" y="6345448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8FBBA0B1-4E1D-4173-8415-CCA8816A74F4}"/>
              </a:ext>
            </a:extLst>
          </p:cNvPr>
          <p:cNvSpPr/>
          <p:nvPr/>
        </p:nvSpPr>
        <p:spPr>
          <a:xfrm>
            <a:off x="2670089" y="3744371"/>
            <a:ext cx="613647" cy="419203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3EE1B69-9999-36CB-E2D9-1929D8E96ED4}"/>
              </a:ext>
            </a:extLst>
          </p:cNvPr>
          <p:cNvSpPr/>
          <p:nvPr/>
        </p:nvSpPr>
        <p:spPr>
          <a:xfrm>
            <a:off x="1536176" y="4383140"/>
            <a:ext cx="613647" cy="380701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005F108-AEF0-575F-DC90-A72590E70F4C}"/>
              </a:ext>
            </a:extLst>
          </p:cNvPr>
          <p:cNvSpPr/>
          <p:nvPr/>
        </p:nvSpPr>
        <p:spPr>
          <a:xfrm>
            <a:off x="2693537" y="4981134"/>
            <a:ext cx="613647" cy="419203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097E716-C43E-72FE-09FF-F09D5B01871E}"/>
              </a:ext>
            </a:extLst>
          </p:cNvPr>
          <p:cNvSpPr/>
          <p:nvPr/>
        </p:nvSpPr>
        <p:spPr>
          <a:xfrm>
            <a:off x="3711741" y="4298210"/>
            <a:ext cx="613647" cy="419203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26FF4AF-4116-7D01-CF81-55BFB4FFF4C3}"/>
              </a:ext>
            </a:extLst>
          </p:cNvPr>
          <p:cNvSpPr/>
          <p:nvPr/>
        </p:nvSpPr>
        <p:spPr>
          <a:xfrm>
            <a:off x="5012935" y="5739366"/>
            <a:ext cx="1930823" cy="381095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2542563A-4033-9BE5-C7AB-22DADB6A875E}"/>
              </a:ext>
            </a:extLst>
          </p:cNvPr>
          <p:cNvSpPr/>
          <p:nvPr/>
        </p:nvSpPr>
        <p:spPr>
          <a:xfrm>
            <a:off x="7363014" y="5715881"/>
            <a:ext cx="1319545" cy="406500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B810189-3267-C586-B72C-3ADC410D348B}"/>
              </a:ext>
            </a:extLst>
          </p:cNvPr>
          <p:cNvSpPr/>
          <p:nvPr/>
        </p:nvSpPr>
        <p:spPr>
          <a:xfrm>
            <a:off x="9083392" y="5720313"/>
            <a:ext cx="2438934" cy="419203"/>
          </a:xfrm>
          <a:prstGeom prst="rect">
            <a:avLst/>
          </a:prstGeom>
          <a:solidFill>
            <a:schemeClr val="accent1">
              <a:alpha val="33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14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51779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Produtos notáveis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514861" y="1510498"/>
            <a:ext cx="7048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Quadrado da soma de dois termos:</a:t>
            </a:r>
          </a:p>
          <a:p>
            <a:r>
              <a:rPr lang="pt-BR" dirty="0">
                <a:latin typeface="Roboto"/>
              </a:rPr>
              <a:t>Quadrado do primeiro termo, mais duas vezes o produto do primeiro pelo segundo termo, mais o quadrado do segundo termo.</a:t>
            </a: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68A65C-462F-42C9-A61B-DEE56E9FE082}"/>
              </a:ext>
            </a:extLst>
          </p:cNvPr>
          <p:cNvSpPr/>
          <p:nvPr/>
        </p:nvSpPr>
        <p:spPr>
          <a:xfrm rot="10800000">
            <a:off x="553632" y="2441686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3D1D30C4-DB75-472B-A7E5-EEF4A5BEA7A5}"/>
              </a:ext>
            </a:extLst>
          </p:cNvPr>
          <p:cNvSpPr/>
          <p:nvPr/>
        </p:nvSpPr>
        <p:spPr>
          <a:xfrm rot="10800000" flipV="1">
            <a:off x="553633" y="1441508"/>
            <a:ext cx="739441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CA550ED-5FA1-4A36-A14A-B51DE38BC2BB}"/>
              </a:ext>
            </a:extLst>
          </p:cNvPr>
          <p:cNvSpPr/>
          <p:nvPr/>
        </p:nvSpPr>
        <p:spPr>
          <a:xfrm>
            <a:off x="553631" y="3516147"/>
            <a:ext cx="7048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Quadrado da diferença de dois termos:</a:t>
            </a:r>
          </a:p>
          <a:p>
            <a:r>
              <a:rPr lang="pt-BR" dirty="0">
                <a:latin typeface="Roboto"/>
              </a:rPr>
              <a:t>Quadrado do primeiro termo, menos duas vezes o produto do primeiro pelo segundo termo, mais o quadrado do segundo termo.</a:t>
            </a:r>
            <a:endParaRPr lang="pt-BR" b="1" dirty="0">
              <a:latin typeface="Roboto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AF1F7A1-C4CB-41F9-B103-8756E6D7446C}"/>
              </a:ext>
            </a:extLst>
          </p:cNvPr>
          <p:cNvSpPr/>
          <p:nvPr/>
        </p:nvSpPr>
        <p:spPr>
          <a:xfrm rot="10800000">
            <a:off x="585877" y="4496781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051FA24-546C-4261-81FA-8444A2307F75}"/>
              </a:ext>
            </a:extLst>
          </p:cNvPr>
          <p:cNvSpPr/>
          <p:nvPr/>
        </p:nvSpPr>
        <p:spPr>
          <a:xfrm>
            <a:off x="585877" y="5577057"/>
            <a:ext cx="7048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Produto da soma pela diferença de dois termos:</a:t>
            </a:r>
            <a:endParaRPr lang="pt-BR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Quadrado do primeiro termo menos o quadrado do segundo termo.</a:t>
            </a:r>
            <a:endParaRPr lang="pt-BR" b="1" dirty="0">
              <a:latin typeface="Roboto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D7AF01F8-D7CD-4BC8-9339-753EDC01603F}"/>
              </a:ext>
            </a:extLst>
          </p:cNvPr>
          <p:cNvSpPr/>
          <p:nvPr/>
        </p:nvSpPr>
        <p:spPr>
          <a:xfrm rot="10800000">
            <a:off x="618120" y="6295331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D912E6A-988F-49EC-9429-0DC2CFCF0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6300" y="5759253"/>
            <a:ext cx="3709213" cy="558938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0FD5142-CEEE-44D5-BFEA-AB7FE0A59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300" y="4029164"/>
            <a:ext cx="3455157" cy="546234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A8930789-F94A-4DD0-8243-29AE90FD9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6299" y="1876160"/>
            <a:ext cx="3455157" cy="571641"/>
          </a:xfrm>
          <a:prstGeom prst="rect">
            <a:avLst/>
          </a:prstGeom>
        </p:spPr>
      </p:pic>
      <p:sp>
        <p:nvSpPr>
          <p:cNvPr id="29" name="Retângulo 28">
            <a:extLst>
              <a:ext uri="{FF2B5EF4-FFF2-40B4-BE49-F238E27FC236}">
                <a16:creationId xmlns:a16="http://schemas.microsoft.com/office/drawing/2014/main" id="{49528285-8668-42A7-880C-CF4B77412656}"/>
              </a:ext>
            </a:extLst>
          </p:cNvPr>
          <p:cNvSpPr/>
          <p:nvPr/>
        </p:nvSpPr>
        <p:spPr>
          <a:xfrm rot="10800000" flipV="1">
            <a:off x="585877" y="3418630"/>
            <a:ext cx="739441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170C8297-3F18-4B6A-9193-E4C62AF33E91}"/>
              </a:ext>
            </a:extLst>
          </p:cNvPr>
          <p:cNvSpPr/>
          <p:nvPr/>
        </p:nvSpPr>
        <p:spPr>
          <a:xfrm rot="10800000" flipV="1">
            <a:off x="618121" y="5401219"/>
            <a:ext cx="739441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A7B2E5CA-C99A-4944-86D4-FB0BEDF4859D}"/>
              </a:ext>
            </a:extLst>
          </p:cNvPr>
          <p:cNvSpPr/>
          <p:nvPr/>
        </p:nvSpPr>
        <p:spPr>
          <a:xfrm rot="10800000" flipV="1">
            <a:off x="8037242" y="1802761"/>
            <a:ext cx="3673270" cy="5716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E4B2DF30-6505-4B02-AAF2-FCDF826FEB28}"/>
              </a:ext>
            </a:extLst>
          </p:cNvPr>
          <p:cNvSpPr/>
          <p:nvPr/>
        </p:nvSpPr>
        <p:spPr>
          <a:xfrm rot="10800000" flipV="1">
            <a:off x="8037242" y="3965469"/>
            <a:ext cx="3673270" cy="5716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C2282205-C0B0-4B36-B8F4-C3DA78A2F20E}"/>
              </a:ext>
            </a:extLst>
          </p:cNvPr>
          <p:cNvSpPr/>
          <p:nvPr/>
        </p:nvSpPr>
        <p:spPr>
          <a:xfrm rot="10800000" flipV="1">
            <a:off x="8037242" y="5720192"/>
            <a:ext cx="3673270" cy="5716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0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B5A6255-30D8-7197-2F4F-6188C5FE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52D8A45-230C-C51A-79CA-84DFB9FD6294}"/>
              </a:ext>
            </a:extLst>
          </p:cNvPr>
          <p:cNvSpPr txBox="1"/>
          <p:nvPr/>
        </p:nvSpPr>
        <p:spPr>
          <a:xfrm>
            <a:off x="838197" y="1373834"/>
            <a:ext cx="102870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Cubo da soma de dois termos:</a:t>
            </a:r>
          </a:p>
          <a:p>
            <a:r>
              <a:rPr lang="pt-BR" dirty="0">
                <a:latin typeface="Roboto"/>
              </a:rPr>
              <a:t>Cubo do primeiro termo, mais três vezes o produto do quadrado do primeiro pelo segundo termo, mais três vezes o produto do primeiro pelo quadrado do segundo, mais o cubo do segundo termo.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11CA8AA-7CE6-3613-7FFB-8CF106FA7558}"/>
              </a:ext>
            </a:extLst>
          </p:cNvPr>
          <p:cNvSpPr/>
          <p:nvPr/>
        </p:nvSpPr>
        <p:spPr>
          <a:xfrm>
            <a:off x="265475" y="63078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Produtos notáveis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994702F-1F93-DE4D-7211-475E112C6FDE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1" name="Google Shape;67;p15">
            <a:extLst>
              <a:ext uri="{FF2B5EF4-FFF2-40B4-BE49-F238E27FC236}">
                <a16:creationId xmlns:a16="http://schemas.microsoft.com/office/drawing/2014/main" id="{A786AFC7-1E1C-7341-B0FD-E2D8332CEC9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C4EBE955-EA14-0009-C7C5-F8C3D7B529E0}"/>
              </a:ext>
            </a:extLst>
          </p:cNvPr>
          <p:cNvSpPr txBox="1"/>
          <p:nvPr/>
        </p:nvSpPr>
        <p:spPr>
          <a:xfrm>
            <a:off x="838199" y="3920264"/>
            <a:ext cx="10515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Cubo da diferença de dois termos:</a:t>
            </a:r>
          </a:p>
          <a:p>
            <a:r>
              <a:rPr lang="pt-BR" dirty="0">
                <a:latin typeface="Roboto"/>
              </a:rPr>
              <a:t>Cubo do primeiro termo, menos três vezes o produto do quadrado do primeiro pelo segundo termo, mais três vezes o produto do primeiro pelo quadrado do segundo, menos o cubo do segundo termo.</a:t>
            </a: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9F5DFFB0-C367-A0E6-6A8C-8EE2FE779FC2}"/>
              </a:ext>
            </a:extLst>
          </p:cNvPr>
          <p:cNvGrpSpPr/>
          <p:nvPr/>
        </p:nvGrpSpPr>
        <p:grpSpPr>
          <a:xfrm>
            <a:off x="3501191" y="2692205"/>
            <a:ext cx="4190380" cy="504865"/>
            <a:chOff x="3491667" y="2724744"/>
            <a:chExt cx="4190380" cy="504865"/>
          </a:xfrm>
        </p:grpSpPr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EB949724-33C9-1CF0-0316-35FC66B78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91669" y="2724744"/>
              <a:ext cx="4190378" cy="504865"/>
            </a:xfrm>
            <a:prstGeom prst="rect">
              <a:avLst/>
            </a:prstGeom>
          </p:spPr>
        </p:pic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BCAB23CD-AB1C-839D-C7D6-DC2DF6321B78}"/>
                </a:ext>
              </a:extLst>
            </p:cNvPr>
            <p:cNvSpPr/>
            <p:nvPr/>
          </p:nvSpPr>
          <p:spPr>
            <a:xfrm rot="10800000" flipV="1">
              <a:off x="3491667" y="2724744"/>
              <a:ext cx="4190379" cy="504864"/>
            </a:xfrm>
            <a:prstGeom prst="rect">
              <a:avLst/>
            </a:prstGeom>
            <a:noFill/>
            <a:ln w="38100"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pic>
        <p:nvPicPr>
          <p:cNvPr id="20" name="Imagem 19">
            <a:extLst>
              <a:ext uri="{FF2B5EF4-FFF2-40B4-BE49-F238E27FC236}">
                <a16:creationId xmlns:a16="http://schemas.microsoft.com/office/drawing/2014/main" id="{53DC2C94-3EEA-6FE2-697C-89FAD2629C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191" y="5452350"/>
            <a:ext cx="3973783" cy="439653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5938CF7D-A117-536F-4475-88C8BECF68A0}"/>
              </a:ext>
            </a:extLst>
          </p:cNvPr>
          <p:cNvSpPr/>
          <p:nvPr/>
        </p:nvSpPr>
        <p:spPr>
          <a:xfrm rot="10800000" flipV="1">
            <a:off x="3501192" y="5387138"/>
            <a:ext cx="4190379" cy="5048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BB9D0565-98A3-C547-FAEC-E4D21DA456FB}"/>
              </a:ext>
            </a:extLst>
          </p:cNvPr>
          <p:cNvSpPr/>
          <p:nvPr/>
        </p:nvSpPr>
        <p:spPr>
          <a:xfrm rot="10800000" flipV="1">
            <a:off x="838198" y="1275818"/>
            <a:ext cx="1012507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F6C5AF92-0DC1-3911-6AC1-B7297DE460B4}"/>
              </a:ext>
            </a:extLst>
          </p:cNvPr>
          <p:cNvSpPr/>
          <p:nvPr/>
        </p:nvSpPr>
        <p:spPr>
          <a:xfrm rot="10800000">
            <a:off x="838197" y="2316069"/>
            <a:ext cx="695356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ADC619-EA02-AEC4-A0ED-457112A8A2D6}"/>
              </a:ext>
            </a:extLst>
          </p:cNvPr>
          <p:cNvSpPr/>
          <p:nvPr/>
        </p:nvSpPr>
        <p:spPr>
          <a:xfrm rot="10800000">
            <a:off x="904563" y="3809920"/>
            <a:ext cx="1005871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10B18761-A45C-8856-FA60-F2830964A594}"/>
              </a:ext>
            </a:extLst>
          </p:cNvPr>
          <p:cNvSpPr/>
          <p:nvPr/>
        </p:nvSpPr>
        <p:spPr>
          <a:xfrm rot="10800000">
            <a:off x="904563" y="4885358"/>
            <a:ext cx="695355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909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9892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Fatoração de polinômios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679497" y="1611137"/>
            <a:ext cx="7433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Fator comum em evidência</a:t>
            </a:r>
          </a:p>
          <a:p>
            <a:pPr algn="just"/>
            <a:endParaRPr lang="pt-BR" dirty="0">
              <a:latin typeface="Roboto"/>
            </a:endParaRP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68A65C-462F-42C9-A61B-DEE56E9FE082}"/>
              </a:ext>
            </a:extLst>
          </p:cNvPr>
          <p:cNvSpPr/>
          <p:nvPr/>
        </p:nvSpPr>
        <p:spPr>
          <a:xfrm rot="10800000">
            <a:off x="679497" y="2054698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3D1D30C4-DB75-472B-A7E5-EEF4A5BEA7A5}"/>
              </a:ext>
            </a:extLst>
          </p:cNvPr>
          <p:cNvSpPr/>
          <p:nvPr/>
        </p:nvSpPr>
        <p:spPr>
          <a:xfrm rot="10800000" flipV="1">
            <a:off x="679497" y="1517106"/>
            <a:ext cx="341235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CA550ED-5FA1-4A36-A14A-B51DE38BC2BB}"/>
              </a:ext>
            </a:extLst>
          </p:cNvPr>
          <p:cNvSpPr/>
          <p:nvPr/>
        </p:nvSpPr>
        <p:spPr>
          <a:xfrm>
            <a:off x="1348686" y="2690841"/>
            <a:ext cx="7048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Agrupamento</a:t>
            </a:r>
          </a:p>
          <a:p>
            <a:pPr algn="just"/>
            <a:endParaRPr lang="pt-BR" dirty="0">
              <a:latin typeface="Roboto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AF1F7A1-C4CB-41F9-B103-8756E6D7446C}"/>
              </a:ext>
            </a:extLst>
          </p:cNvPr>
          <p:cNvSpPr/>
          <p:nvPr/>
        </p:nvSpPr>
        <p:spPr>
          <a:xfrm rot="10800000">
            <a:off x="1380931" y="3154296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051FA24-546C-4261-81FA-8444A2307F75}"/>
              </a:ext>
            </a:extLst>
          </p:cNvPr>
          <p:cNvSpPr/>
          <p:nvPr/>
        </p:nvSpPr>
        <p:spPr>
          <a:xfrm>
            <a:off x="2418380" y="4087912"/>
            <a:ext cx="7048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Trinômio quadrado perfeito</a:t>
            </a:r>
            <a:endParaRPr lang="pt-BR" dirty="0">
              <a:latin typeface="Roboto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D7AF01F8-D7CD-4BC8-9339-753EDC01603F}"/>
              </a:ext>
            </a:extLst>
          </p:cNvPr>
          <p:cNvSpPr/>
          <p:nvPr/>
        </p:nvSpPr>
        <p:spPr>
          <a:xfrm rot="10800000">
            <a:off x="2450624" y="4564502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D3D784CB-BF04-455A-AB29-BDB926A3E8B1}"/>
              </a:ext>
            </a:extLst>
          </p:cNvPr>
          <p:cNvSpPr/>
          <p:nvPr/>
        </p:nvSpPr>
        <p:spPr>
          <a:xfrm>
            <a:off x="3890053" y="5446467"/>
            <a:ext cx="7048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Diferença de dois quadrados</a:t>
            </a:r>
            <a:endParaRPr lang="pt-BR" dirty="0">
              <a:latin typeface="Roboto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F9AC6A30-FC4D-40E3-84BA-B52D2E1C19BA}"/>
              </a:ext>
            </a:extLst>
          </p:cNvPr>
          <p:cNvSpPr/>
          <p:nvPr/>
        </p:nvSpPr>
        <p:spPr>
          <a:xfrm rot="10800000">
            <a:off x="3922294" y="5900197"/>
            <a:ext cx="270596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8937C3DE-CDD7-4FAC-8CCD-E670E2983557}"/>
              </a:ext>
            </a:extLst>
          </p:cNvPr>
          <p:cNvSpPr/>
          <p:nvPr/>
        </p:nvSpPr>
        <p:spPr>
          <a:xfrm rot="10800000" flipV="1">
            <a:off x="1317141" y="2558099"/>
            <a:ext cx="341235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2B895F5-6D6C-4DF7-8EEA-B1EDCC7D9E55}"/>
              </a:ext>
            </a:extLst>
          </p:cNvPr>
          <p:cNvSpPr/>
          <p:nvPr/>
        </p:nvSpPr>
        <p:spPr>
          <a:xfrm rot="10800000" flipV="1">
            <a:off x="2450623" y="3957794"/>
            <a:ext cx="341235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BBE263E9-ED59-4CA0-9318-6FB74D946F2E}"/>
              </a:ext>
            </a:extLst>
          </p:cNvPr>
          <p:cNvSpPr/>
          <p:nvPr/>
        </p:nvSpPr>
        <p:spPr>
          <a:xfrm rot="10800000" flipV="1">
            <a:off x="3922296" y="5293489"/>
            <a:ext cx="341235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C9AB91B-F2C4-47C4-B58D-B83CF5E6D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108" y="5567369"/>
            <a:ext cx="4064891" cy="35568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9232F5B-E995-496B-A724-3F7C51F99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8884" y="2852462"/>
            <a:ext cx="2540557" cy="38109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1A9DAD7-5174-487D-A91F-D63B803C96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8218" y="2781472"/>
            <a:ext cx="2540557" cy="4954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61645C91-4EDF-431A-8A80-982E65180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9932" y="1633421"/>
            <a:ext cx="1016223" cy="419203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AA6DD6C1-FD37-4F86-9273-AC3456663D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2590" y="1639687"/>
            <a:ext cx="1321089" cy="431906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858FE30C-E41E-43BC-836B-15FF0ED36B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9210" y="1696936"/>
            <a:ext cx="406489" cy="355688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5C3342E9-7939-4B1F-9745-6C3A1A8DF8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2977" y="4191060"/>
            <a:ext cx="1880012" cy="457313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id="{2643B982-847F-46D5-9192-6E67B0B1AA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2934" y="4236759"/>
            <a:ext cx="406489" cy="355688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6C1BA1C5-472D-4258-A44D-E990CB0CE2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72311" y="4186366"/>
            <a:ext cx="1067034" cy="48271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29" name="Google Shape;67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742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5172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Equação do 2</a:t>
            </a:r>
            <a:r>
              <a:rPr lang="pt-BR" sz="2800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com uma incógnita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383458" y="1545271"/>
            <a:ext cx="1126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Denomina-se </a:t>
            </a:r>
            <a:r>
              <a:rPr lang="pt-BR" b="1" dirty="0">
                <a:latin typeface="Roboto"/>
              </a:rPr>
              <a:t>equação do 2</a:t>
            </a:r>
            <a:r>
              <a:rPr lang="pt-BR" sz="1800" b="1" u="sng" baseline="30000" dirty="0">
                <a:latin typeface="Roboto"/>
              </a:rPr>
              <a:t>o</a:t>
            </a:r>
            <a:r>
              <a:rPr lang="pt-BR" b="1" dirty="0">
                <a:latin typeface="Roboto"/>
              </a:rPr>
              <a:t> grau </a:t>
            </a:r>
            <a:r>
              <a:rPr lang="pt-BR" dirty="0">
                <a:latin typeface="Roboto"/>
              </a:rPr>
              <a:t>na incógnita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toda equação da forma ax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 + bx + c = 0, em que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 são números reais e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pt-BR" dirty="0">
                <a:latin typeface="Roboto"/>
              </a:rPr>
              <a:t> 0.</a:t>
            </a:r>
            <a:endParaRPr lang="pt-BR" b="1" dirty="0">
              <a:latin typeface="Roboto"/>
            </a:endParaRP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68A65C-462F-42C9-A61B-DEE56E9FE082}"/>
              </a:ext>
            </a:extLst>
          </p:cNvPr>
          <p:cNvSpPr/>
          <p:nvPr/>
        </p:nvSpPr>
        <p:spPr>
          <a:xfrm rot="10800000">
            <a:off x="383456" y="2319196"/>
            <a:ext cx="330364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3D1D30C4-DB75-472B-A7E5-EEF4A5BEA7A5}"/>
              </a:ext>
            </a:extLst>
          </p:cNvPr>
          <p:cNvSpPr/>
          <p:nvPr/>
        </p:nvSpPr>
        <p:spPr>
          <a:xfrm rot="10800000" flipV="1">
            <a:off x="383457" y="1344093"/>
            <a:ext cx="111497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6A24730-A408-4F98-A41B-130F1E4401E9}"/>
              </a:ext>
            </a:extLst>
          </p:cNvPr>
          <p:cNvSpPr/>
          <p:nvPr/>
        </p:nvSpPr>
        <p:spPr>
          <a:xfrm>
            <a:off x="2975595" y="5405902"/>
            <a:ext cx="7139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Exemplo: </a:t>
            </a:r>
            <a:r>
              <a:rPr lang="pt-BR" b="1" dirty="0">
                <a:latin typeface="Roboto"/>
              </a:rPr>
              <a:t>2</a:t>
            </a:r>
            <a:r>
              <a:rPr lang="pt-BR" dirty="0">
                <a:latin typeface="Roboto"/>
              </a:rPr>
              <a:t>x</a:t>
            </a:r>
            <a:r>
              <a:rPr lang="pt-BR" baseline="30000" dirty="0">
                <a:latin typeface="Roboto"/>
              </a:rPr>
              <a:t>2</a:t>
            </a:r>
            <a:r>
              <a:rPr lang="pt-BR" b="1" dirty="0">
                <a:latin typeface="Roboto"/>
              </a:rPr>
              <a:t> – 2</a:t>
            </a:r>
            <a:r>
              <a:rPr lang="pt-BR" dirty="0">
                <a:latin typeface="Roboto"/>
              </a:rPr>
              <a:t>x</a:t>
            </a:r>
            <a:r>
              <a:rPr lang="pt-BR" b="1" dirty="0">
                <a:latin typeface="Roboto"/>
              </a:rPr>
              <a:t> – 40 </a:t>
            </a:r>
            <a:r>
              <a:rPr lang="pt-BR" dirty="0">
                <a:latin typeface="Roboto"/>
              </a:rPr>
              <a:t>= 0</a:t>
            </a:r>
            <a:r>
              <a:rPr lang="pt-BR" b="1" dirty="0">
                <a:latin typeface="Roboto"/>
              </a:rPr>
              <a:t> </a:t>
            </a:r>
            <a:r>
              <a:rPr lang="pt-BR" dirty="0">
                <a:latin typeface="Roboto"/>
              </a:rPr>
              <a:t>é uma equação do 2</a:t>
            </a:r>
            <a:r>
              <a:rPr lang="pt-BR" sz="1800" u="sng" baseline="30000" dirty="0">
                <a:latin typeface="Roboto"/>
              </a:rPr>
              <a:t>o</a:t>
            </a:r>
            <a:r>
              <a:rPr lang="pt-BR" dirty="0">
                <a:latin typeface="Roboto"/>
              </a:rPr>
              <a:t> grau na incógnita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, em que a = 2, b = – 2 e c = – 40.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BEFCEDC-DA19-422E-AFE3-4DDD0D72D677}"/>
              </a:ext>
            </a:extLst>
          </p:cNvPr>
          <p:cNvSpPr/>
          <p:nvPr/>
        </p:nvSpPr>
        <p:spPr>
          <a:xfrm>
            <a:off x="2960849" y="5236530"/>
            <a:ext cx="7139114" cy="1059309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78EA5B6-D911-4E4E-9CAB-C4152A31B32A}"/>
              </a:ext>
            </a:extLst>
          </p:cNvPr>
          <p:cNvSpPr/>
          <p:nvPr/>
        </p:nvSpPr>
        <p:spPr>
          <a:xfrm rot="10800000" flipV="1">
            <a:off x="2033797" y="3118895"/>
            <a:ext cx="9610621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Nas equações do 2</a:t>
            </a:r>
            <a:r>
              <a:rPr lang="pt-BR" sz="1800" u="sng" baseline="30000" dirty="0">
                <a:latin typeface="Roboto"/>
              </a:rPr>
              <a:t>o</a:t>
            </a:r>
            <a:r>
              <a:rPr lang="pt-BR" dirty="0">
                <a:latin typeface="Roboto"/>
              </a:rPr>
              <a:t> grau com uma incógnita, os números reais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 são chamados de</a:t>
            </a:r>
          </a:p>
          <a:p>
            <a:pPr algn="just">
              <a:spcAft>
                <a:spcPts val="600"/>
              </a:spcAft>
            </a:pPr>
            <a:r>
              <a:rPr lang="pt-BR" b="1" dirty="0">
                <a:latin typeface="Roboto"/>
              </a:rPr>
              <a:t>coeficientes</a:t>
            </a:r>
            <a:r>
              <a:rPr lang="pt-BR" dirty="0">
                <a:latin typeface="Roboto"/>
              </a:rPr>
              <a:t> da equação. Assim, se a equação for na incógnita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:</a:t>
            </a:r>
          </a:p>
          <a:p>
            <a:pPr algn="just"/>
            <a:r>
              <a:rPr lang="pt-BR" b="1" dirty="0">
                <a:latin typeface="Roboto"/>
              </a:rPr>
              <a:t>a </a:t>
            </a:r>
            <a:r>
              <a:rPr lang="pt-BR" dirty="0">
                <a:latin typeface="Roboto"/>
              </a:rPr>
              <a:t>é o </a:t>
            </a:r>
            <a:r>
              <a:rPr lang="pt-BR" b="1" dirty="0">
                <a:latin typeface="Roboto"/>
              </a:rPr>
              <a:t>coeficiente</a:t>
            </a:r>
            <a:r>
              <a:rPr lang="pt-BR" dirty="0">
                <a:latin typeface="Roboto"/>
              </a:rPr>
              <a:t> do termo em </a:t>
            </a:r>
            <a:r>
              <a:rPr lang="pt-BR" b="1" dirty="0">
                <a:latin typeface="Roboto"/>
              </a:rPr>
              <a:t>x</a:t>
            </a:r>
            <a:r>
              <a:rPr lang="pt-BR" b="1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;</a:t>
            </a:r>
            <a:endParaRPr lang="pt-BR" baseline="30000" dirty="0">
              <a:latin typeface="Roboto"/>
            </a:endParaRPr>
          </a:p>
          <a:p>
            <a:pPr algn="just"/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é o </a:t>
            </a:r>
            <a:r>
              <a:rPr lang="pt-BR" b="1" dirty="0">
                <a:latin typeface="Roboto"/>
              </a:rPr>
              <a:t>coeficiente</a:t>
            </a:r>
            <a:r>
              <a:rPr lang="pt-BR" dirty="0">
                <a:latin typeface="Roboto"/>
              </a:rPr>
              <a:t> do termo em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;</a:t>
            </a:r>
          </a:p>
          <a:p>
            <a:pPr algn="just"/>
            <a:r>
              <a:rPr lang="pt-BR" b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 é o coeficiente sem incógnita ou o </a:t>
            </a:r>
            <a:r>
              <a:rPr lang="pt-BR" b="1" dirty="0">
                <a:latin typeface="Roboto"/>
              </a:rPr>
              <a:t>termo independente</a:t>
            </a:r>
            <a:r>
              <a:rPr lang="pt-BR" dirty="0">
                <a:latin typeface="Roboto"/>
              </a:rPr>
              <a:t> de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2760578-1EBA-49A5-93EA-CF18625407F4}"/>
              </a:ext>
            </a:extLst>
          </p:cNvPr>
          <p:cNvSpPr/>
          <p:nvPr/>
        </p:nvSpPr>
        <p:spPr>
          <a:xfrm flipV="1">
            <a:off x="2081241" y="4712133"/>
            <a:ext cx="281947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F6A678F-41B9-489D-87B1-E1530AFD2828}"/>
              </a:ext>
            </a:extLst>
          </p:cNvPr>
          <p:cNvSpPr/>
          <p:nvPr/>
        </p:nvSpPr>
        <p:spPr>
          <a:xfrm>
            <a:off x="2081241" y="2860193"/>
            <a:ext cx="951573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229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563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Equação do 2</a:t>
            </a:r>
            <a:r>
              <a:rPr lang="pt-BR" sz="2800" b="1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com uma incógnita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12955" y="1619717"/>
            <a:ext cx="1126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b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pt-BR" dirty="0">
                <a:latin typeface="Roboto"/>
              </a:rPr>
              <a:t> 0 e c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pt-BR" dirty="0">
                <a:latin typeface="Roboto"/>
              </a:rPr>
              <a:t> 0, a equação do 2</a:t>
            </a:r>
            <a:r>
              <a:rPr lang="pt-BR" sz="1800" u="sng" baseline="30000" dirty="0">
                <a:latin typeface="Roboto"/>
              </a:rPr>
              <a:t>o</a:t>
            </a:r>
            <a:r>
              <a:rPr lang="pt-BR" dirty="0">
                <a:latin typeface="Roboto"/>
              </a:rPr>
              <a:t> grau se diz </a:t>
            </a:r>
            <a:r>
              <a:rPr lang="pt-BR" b="1" dirty="0">
                <a:latin typeface="Roboto"/>
              </a:rPr>
              <a:t>completa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968A65C-462F-42C9-A61B-DEE56E9FE082}"/>
              </a:ext>
            </a:extLst>
          </p:cNvPr>
          <p:cNvSpPr/>
          <p:nvPr/>
        </p:nvSpPr>
        <p:spPr>
          <a:xfrm rot="10800000">
            <a:off x="412954" y="2218966"/>
            <a:ext cx="330364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3D1D30C4-DB75-472B-A7E5-EEF4A5BEA7A5}"/>
              </a:ext>
            </a:extLst>
          </p:cNvPr>
          <p:cNvSpPr/>
          <p:nvPr/>
        </p:nvSpPr>
        <p:spPr>
          <a:xfrm rot="10800000" flipV="1">
            <a:off x="412954" y="1418539"/>
            <a:ext cx="111497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BEFCEDC-DA19-422E-AFE3-4DDD0D72D677}"/>
              </a:ext>
            </a:extLst>
          </p:cNvPr>
          <p:cNvSpPr/>
          <p:nvPr/>
        </p:nvSpPr>
        <p:spPr>
          <a:xfrm>
            <a:off x="4606410" y="4952634"/>
            <a:ext cx="6956324" cy="985072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7C6C43F-9221-4388-9AC8-1767488AF4D7}"/>
              </a:ext>
            </a:extLst>
          </p:cNvPr>
          <p:cNvSpPr/>
          <p:nvPr/>
        </p:nvSpPr>
        <p:spPr>
          <a:xfrm rot="10800000">
            <a:off x="535855" y="4734063"/>
            <a:ext cx="330364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FD9991B5-7A46-456C-9FD7-E232FD871BAB}"/>
              </a:ext>
            </a:extLst>
          </p:cNvPr>
          <p:cNvSpPr/>
          <p:nvPr/>
        </p:nvSpPr>
        <p:spPr>
          <a:xfrm rot="10800000" flipV="1">
            <a:off x="535854" y="3848460"/>
            <a:ext cx="111497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0BDAA22-619A-449C-BD3A-3D0F6E8BE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844" y="2441665"/>
            <a:ext cx="4623813" cy="762188"/>
          </a:xfrm>
          <a:prstGeom prst="rect">
            <a:avLst/>
          </a:prstGeom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C75267B4-AFFD-480D-8F95-D1F7E3EA5FE7}"/>
              </a:ext>
            </a:extLst>
          </p:cNvPr>
          <p:cNvSpPr/>
          <p:nvPr/>
        </p:nvSpPr>
        <p:spPr>
          <a:xfrm>
            <a:off x="495017" y="4123942"/>
            <a:ext cx="1126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b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t-BR" dirty="0">
                <a:latin typeface="Roboto"/>
              </a:rPr>
              <a:t> 0 ou c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t-BR" dirty="0">
                <a:latin typeface="Roboto"/>
              </a:rPr>
              <a:t> 0, a equação do 2</a:t>
            </a:r>
            <a:r>
              <a:rPr lang="pt-BR" sz="1800" u="sng" baseline="30000" dirty="0">
                <a:latin typeface="Roboto"/>
              </a:rPr>
              <a:t>o</a:t>
            </a:r>
            <a:r>
              <a:rPr lang="pt-BR" dirty="0">
                <a:latin typeface="Roboto"/>
              </a:rPr>
              <a:t> grau se diz </a:t>
            </a:r>
            <a:r>
              <a:rPr lang="pt-BR" b="1" dirty="0">
                <a:latin typeface="Roboto"/>
              </a:rPr>
              <a:t>incompleta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2710B84D-EF8F-4C12-9B19-8F394074DC4A}"/>
              </a:ext>
            </a:extLst>
          </p:cNvPr>
          <p:cNvSpPr/>
          <p:nvPr/>
        </p:nvSpPr>
        <p:spPr>
          <a:xfrm>
            <a:off x="4606410" y="2309828"/>
            <a:ext cx="6956324" cy="985072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A4D42F2-720E-46AE-AD84-CC77896D5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5497" y="5047979"/>
            <a:ext cx="4623813" cy="82570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36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933A0D70-FA34-B7B5-F164-C7EC023E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B3662CE-D581-CDF1-4AED-EDD7AC85360D}"/>
              </a:ext>
            </a:extLst>
          </p:cNvPr>
          <p:cNvSpPr/>
          <p:nvPr/>
        </p:nvSpPr>
        <p:spPr>
          <a:xfrm>
            <a:off x="265471" y="690109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Resolução de equações do 2</a:t>
            </a:r>
            <a:r>
              <a:rPr lang="pt-BR" sz="2800" b="1" u="sng" baseline="30000" dirty="0">
                <a:latin typeface="Roboto"/>
              </a:rPr>
              <a:t>o</a:t>
            </a:r>
            <a:r>
              <a:rPr lang="pt-BR" sz="2800" dirty="0">
                <a:latin typeface="Roboto"/>
              </a:rPr>
              <a:t> grau incompletas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9CDD753-C735-713D-D81C-659A4B94E2E5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Google Shape;67;p15">
            <a:extLst>
              <a:ext uri="{FF2B5EF4-FFF2-40B4-BE49-F238E27FC236}">
                <a16:creationId xmlns:a16="http://schemas.microsoft.com/office/drawing/2014/main" id="{56FCE3BA-6038-103C-5878-B16DEF88336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65166F6-3955-6228-F447-C0F957B61979}"/>
              </a:ext>
            </a:extLst>
          </p:cNvPr>
          <p:cNvSpPr txBox="1"/>
          <p:nvPr/>
        </p:nvSpPr>
        <p:spPr>
          <a:xfrm>
            <a:off x="1219200" y="1920589"/>
            <a:ext cx="3437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Equações da forma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ax</a:t>
            </a:r>
            <a:r>
              <a:rPr lang="pt-BR" sz="1800" b="1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</a:t>
            </a:r>
            <a:r>
              <a:rPr lang="pt-BR" sz="1800" b="1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bx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0</a:t>
            </a:r>
          </a:p>
          <a:p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E04A336-478F-7945-9A0B-ACED396D8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330" y="2898041"/>
            <a:ext cx="3229602" cy="2093004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C8624-6083-4CB3-6A48-B4B10627A3EE}"/>
              </a:ext>
            </a:extLst>
          </p:cNvPr>
          <p:cNvSpPr txBox="1"/>
          <p:nvPr/>
        </p:nvSpPr>
        <p:spPr>
          <a:xfrm>
            <a:off x="6028123" y="1920589"/>
            <a:ext cx="33105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Equações da forma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ax</a:t>
            </a:r>
            <a:r>
              <a:rPr lang="pt-BR" sz="1800" b="1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</a:t>
            </a:r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0</a:t>
            </a:r>
          </a:p>
          <a:p>
            <a:endParaRPr lang="pt-BR" sz="1800" b="1" i="0" u="none" strike="noStrike" baseline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 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FD8F14E1-4814-2D58-38BA-1A9DF5E30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8123" y="2898041"/>
            <a:ext cx="1518992" cy="1681216"/>
          </a:xfrm>
          <a:prstGeom prst="rect">
            <a:avLst/>
          </a:prstGeom>
        </p:spPr>
      </p:pic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0EF138A3-ECAA-7497-B190-8E0F0D12A03E}"/>
              </a:ext>
            </a:extLst>
          </p:cNvPr>
          <p:cNvCxnSpPr/>
          <p:nvPr/>
        </p:nvCxnSpPr>
        <p:spPr>
          <a:xfrm>
            <a:off x="5448300" y="1974711"/>
            <a:ext cx="0" cy="301633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tângulo 15">
            <a:extLst>
              <a:ext uri="{FF2B5EF4-FFF2-40B4-BE49-F238E27FC236}">
                <a16:creationId xmlns:a16="http://schemas.microsoft.com/office/drawing/2014/main" id="{847814F1-361B-C11C-243F-46DFAA732545}"/>
              </a:ext>
            </a:extLst>
          </p:cNvPr>
          <p:cNvSpPr/>
          <p:nvPr/>
        </p:nvSpPr>
        <p:spPr>
          <a:xfrm>
            <a:off x="3312996" y="1866467"/>
            <a:ext cx="1273226" cy="414733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ED5AF49-BEB4-D77E-C54E-53230ABFEB57}"/>
              </a:ext>
            </a:extLst>
          </p:cNvPr>
          <p:cNvSpPr/>
          <p:nvPr/>
        </p:nvSpPr>
        <p:spPr>
          <a:xfrm>
            <a:off x="8123121" y="1892636"/>
            <a:ext cx="1090152" cy="414733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24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9783</TotalTime>
  <Words>775</Words>
  <Application>Microsoft Office PowerPoint</Application>
  <PresentationFormat>Widescreen</PresentationFormat>
  <Paragraphs>72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2023-06-22T17:26:20Z</dcterms:modified>
</cp:coreProperties>
</file>