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8" r:id="rId2"/>
    <p:sldId id="256" r:id="rId3"/>
    <p:sldId id="350" r:id="rId4"/>
    <p:sldId id="352" r:id="rId5"/>
    <p:sldId id="353" r:id="rId6"/>
    <p:sldId id="282" r:id="rId7"/>
    <p:sldId id="283" r:id="rId8"/>
    <p:sldId id="284" r:id="rId9"/>
    <p:sldId id="285" r:id="rId10"/>
    <p:sldId id="354" r:id="rId11"/>
    <p:sldId id="289" r:id="rId12"/>
    <p:sldId id="288" r:id="rId13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7.emf"/><Relationship Id="rId7" Type="http://schemas.openxmlformats.org/officeDocument/2006/relationships/image" Target="../media/image31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7" Type="http://schemas.openxmlformats.org/officeDocument/2006/relationships/image" Target="../media/image2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0.emf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7E33B76-3674-AEC9-7771-FC3EBFB1B41C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D8B63811-D491-D970-8AF9-1213B8B1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AB42F29-7F98-1746-1BF1-BE6496850964}"/>
              </a:ext>
            </a:extLst>
          </p:cNvPr>
          <p:cNvSpPr/>
          <p:nvPr/>
        </p:nvSpPr>
        <p:spPr>
          <a:xfrm>
            <a:off x="283885" y="666046"/>
            <a:ext cx="119081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Raiz enésima de um número real</a:t>
            </a:r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CCD30BDF-7818-A4DE-306C-C8637221F1F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E54A748-FFC9-3362-0824-2957766242DD}"/>
              </a:ext>
            </a:extLst>
          </p:cNvPr>
          <p:cNvSpPr txBox="1"/>
          <p:nvPr/>
        </p:nvSpPr>
        <p:spPr>
          <a:xfrm>
            <a:off x="480336" y="2055840"/>
            <a:ext cx="6644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raiz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enésima</a:t>
            </a:r>
            <a:r>
              <a:rPr lang="pt-BR" sz="1800" b="1" i="0" u="none" strike="noStrike" baseline="0" dirty="0">
                <a:solidFill>
                  <a:srgbClr val="E6269A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um número real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indicada pela expressão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:</a:t>
            </a:r>
            <a:endParaRPr lang="pt-BR" dirty="0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35ED8F7E-E8F7-CE52-F31D-71F14D52A60A}"/>
              </a:ext>
            </a:extLst>
          </p:cNvPr>
          <p:cNvGrpSpPr/>
          <p:nvPr/>
        </p:nvGrpSpPr>
        <p:grpSpPr>
          <a:xfrm>
            <a:off x="7125104" y="1553110"/>
            <a:ext cx="1785330" cy="1327199"/>
            <a:chOff x="7234704" y="915801"/>
            <a:chExt cx="1785330" cy="1327199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870F2E25-25C2-567A-A2A3-183BAC3C83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4704" y="1504336"/>
              <a:ext cx="1117845" cy="444609"/>
            </a:xfrm>
            <a:prstGeom prst="rect">
              <a:avLst/>
            </a:prstGeom>
          </p:spPr>
        </p:pic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33DB0D-8DA7-A50E-706F-9CBBE5A5987D}"/>
                </a:ext>
              </a:extLst>
            </p:cNvPr>
            <p:cNvSpPr txBox="1"/>
            <p:nvPr/>
          </p:nvSpPr>
          <p:spPr>
            <a:xfrm>
              <a:off x="7663424" y="915801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índice</a:t>
              </a: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99A68AFE-C67C-BAE4-C1DF-3796550C1AD6}"/>
                </a:ext>
              </a:extLst>
            </p:cNvPr>
            <p:cNvSpPr txBox="1"/>
            <p:nvPr/>
          </p:nvSpPr>
          <p:spPr>
            <a:xfrm>
              <a:off x="7902677" y="1873668"/>
              <a:ext cx="1117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radicando</a:t>
              </a:r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B3CE0645-B461-1212-39D7-7ED3888EAE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3020" y="1181522"/>
              <a:ext cx="260404" cy="33832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711CAA88-E51F-39B7-7D7C-61990303A7AE}"/>
                </a:ext>
              </a:extLst>
            </p:cNvPr>
            <p:cNvCxnSpPr>
              <a:cxnSpLocks/>
            </p:cNvCxnSpPr>
            <p:nvPr/>
          </p:nvCxnSpPr>
          <p:spPr>
            <a:xfrm>
              <a:off x="7593626" y="1873668"/>
              <a:ext cx="341006" cy="197048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18D1E7EB-B01C-62F0-6175-9F61070F1CAA}"/>
              </a:ext>
            </a:extLst>
          </p:cNvPr>
          <p:cNvGrpSpPr/>
          <p:nvPr/>
        </p:nvGrpSpPr>
        <p:grpSpPr>
          <a:xfrm>
            <a:off x="589936" y="3156534"/>
            <a:ext cx="9620864" cy="2585323"/>
            <a:chOff x="702564" y="2342147"/>
            <a:chExt cx="9006349" cy="2585323"/>
          </a:xfrm>
        </p:grpSpPr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FEE66A2C-47BB-07E0-8FC3-75027F48BE0D}"/>
                </a:ext>
              </a:extLst>
            </p:cNvPr>
            <p:cNvSpPr txBox="1"/>
            <p:nvPr/>
          </p:nvSpPr>
          <p:spPr>
            <a:xfrm>
              <a:off x="702564" y="2342147"/>
              <a:ext cx="9006349" cy="25853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D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ado </a:t>
              </a:r>
              <a:r>
                <a:rPr lang="pt-BR" b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</a:t>
              </a:r>
              <a:r>
                <a:rPr lang="pt-BR" b="0" i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um número real e </a:t>
              </a:r>
              <a:r>
                <a:rPr lang="pt-BR" b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0" i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um número natural, com n &gt; 1, temos que:</a:t>
              </a:r>
            </a:p>
            <a:p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• Para </a:t>
              </a:r>
              <a:r>
                <a:rPr lang="pt-BR" b="1" i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par e a &lt; 0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: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 expressão 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               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não está definida no conjunto dos números reais.</a:t>
              </a:r>
            </a:p>
            <a:p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• Para </a:t>
              </a:r>
              <a:r>
                <a:rPr lang="pt-BR" b="1" i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par e a ≥ 0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:                   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é igual ao número real </a:t>
              </a:r>
              <a:r>
                <a:rPr lang="pt-BR" b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 com b &gt; 0, tal que </a:t>
              </a:r>
              <a:r>
                <a:rPr lang="pt-BR" b="0" i="0" u="none" strike="noStrike" baseline="0" dirty="0" err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</a:t>
              </a:r>
              <a:r>
                <a:rPr lang="pt-BR" b="0" i="0" u="none" strike="noStrike" baseline="30000" dirty="0" err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= a.</a:t>
              </a:r>
            </a:p>
            <a:p>
              <a:endPara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• Para </a:t>
              </a:r>
              <a:r>
                <a:rPr lang="pt-BR" b="1" i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ímpar</a:t>
              </a:r>
              <a:r>
                <a:rPr lang="pt-BR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:                    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é igual ao número real </a:t>
              </a:r>
              <a:r>
                <a:rPr lang="pt-BR" b="1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, tal que </a:t>
              </a:r>
              <a:r>
                <a:rPr lang="pt-BR" b="0" i="0" u="none" strike="noStrike" baseline="0" dirty="0" err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b</a:t>
              </a:r>
              <a:r>
                <a:rPr lang="pt-BR" b="0" i="0" u="none" strike="noStrike" baseline="30000" dirty="0" err="1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</a:t>
              </a:r>
              <a:r>
                <a:rPr lang="pt-BR" b="0" i="0" u="none" strike="noStrike" baseline="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 = a. </a:t>
              </a:r>
            </a:p>
            <a:p>
              <a:endParaRPr lang="pt-BR" dirty="0"/>
            </a:p>
          </p:txBody>
        </p:sp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7C451F8E-E6B3-C53A-9CA5-E8F71ACF0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0582" y="2859011"/>
              <a:ext cx="928583" cy="369332"/>
            </a:xfrm>
            <a:prstGeom prst="rect">
              <a:avLst/>
            </a:prstGeom>
          </p:spPr>
        </p:pic>
        <p:pic>
          <p:nvPicPr>
            <p:cNvPr id="22" name="Imagem 21">
              <a:extLst>
                <a:ext uri="{FF2B5EF4-FFF2-40B4-BE49-F238E27FC236}">
                  <a16:creationId xmlns:a16="http://schemas.microsoft.com/office/drawing/2014/main" id="{44DCB4E3-DBCE-1E61-4526-01C5F8178D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01863" y="3450142"/>
              <a:ext cx="928583" cy="369332"/>
            </a:xfrm>
            <a:prstGeom prst="rect">
              <a:avLst/>
            </a:prstGeom>
          </p:spPr>
        </p:pic>
      </p:grpSp>
      <p:sp>
        <p:nvSpPr>
          <p:cNvPr id="23" name="Retângulo 22">
            <a:extLst>
              <a:ext uri="{FF2B5EF4-FFF2-40B4-BE49-F238E27FC236}">
                <a16:creationId xmlns:a16="http://schemas.microsoft.com/office/drawing/2014/main" id="{B97D0AD3-8FB1-F7B1-6FAF-E08A80E97F41}"/>
              </a:ext>
            </a:extLst>
          </p:cNvPr>
          <p:cNvSpPr/>
          <p:nvPr/>
        </p:nvSpPr>
        <p:spPr>
          <a:xfrm rot="10800000" flipV="1">
            <a:off x="7016949" y="1553110"/>
            <a:ext cx="2159972" cy="134546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3C5A149F-B7DA-5CE3-9784-DAD4F6CC5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037" y="4818527"/>
            <a:ext cx="928583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77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166987" y="669506"/>
            <a:ext cx="119265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Propriedades de raízes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1062337" y="1212121"/>
            <a:ext cx="4207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 positivo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um número natural maior do que 1, temos que: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FE2CFAA-311F-437D-A85D-38ED1575C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454" y="1469167"/>
            <a:ext cx="1727579" cy="546234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AB1C798B-DB25-4C9B-A8D7-5A8F638ADFEF}"/>
              </a:ext>
            </a:extLst>
          </p:cNvPr>
          <p:cNvSpPr/>
          <p:nvPr/>
        </p:nvSpPr>
        <p:spPr>
          <a:xfrm>
            <a:off x="590390" y="1212121"/>
            <a:ext cx="471947" cy="369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A4FAB77-52F9-48B4-BD45-6FBD790F80B8}"/>
              </a:ext>
            </a:extLst>
          </p:cNvPr>
          <p:cNvSpPr/>
          <p:nvPr/>
        </p:nvSpPr>
        <p:spPr>
          <a:xfrm>
            <a:off x="1062337" y="2459032"/>
            <a:ext cx="46412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 positivo e </a:t>
            </a:r>
            <a:r>
              <a:rPr lang="pt-BR" b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números naturais com </a:t>
            </a:r>
            <a:r>
              <a:rPr lang="pt-BR" b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pt-BR" dirty="0">
                <a:latin typeface="Roboto"/>
              </a:rPr>
              <a:t> 0,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&gt; 1 e </a:t>
            </a:r>
            <a:r>
              <a:rPr lang="pt-BR" b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pt-BR" dirty="0">
                <a:latin typeface="Roboto"/>
              </a:rPr>
              <a:t> 0, temos que: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0B45C4C-768F-4CB1-A647-784142371A50}"/>
              </a:ext>
            </a:extLst>
          </p:cNvPr>
          <p:cNvSpPr/>
          <p:nvPr/>
        </p:nvSpPr>
        <p:spPr>
          <a:xfrm>
            <a:off x="590390" y="2459032"/>
            <a:ext cx="471947" cy="369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2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E2884B8-32FE-46EB-8ED3-51EB32977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200" y="2761201"/>
            <a:ext cx="2134068" cy="520828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C599B24E-34F1-4CFC-86C2-FE7620803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9567" y="2754850"/>
            <a:ext cx="2032445" cy="533531"/>
          </a:xfrm>
          <a:prstGeom prst="rect">
            <a:avLst/>
          </a:prstGeom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7DA755AC-10B4-40CA-B743-936B78EF1ADC}"/>
              </a:ext>
            </a:extLst>
          </p:cNvPr>
          <p:cNvSpPr/>
          <p:nvPr/>
        </p:nvSpPr>
        <p:spPr>
          <a:xfrm rot="10800000" flipV="1">
            <a:off x="5870176" y="2556336"/>
            <a:ext cx="2410116" cy="93055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1F74959F-1C44-437C-8A0F-83E689CEE6D7}"/>
              </a:ext>
            </a:extLst>
          </p:cNvPr>
          <p:cNvSpPr/>
          <p:nvPr/>
        </p:nvSpPr>
        <p:spPr>
          <a:xfrm rot="10800000" flipV="1">
            <a:off x="8446833" y="2556337"/>
            <a:ext cx="2295832" cy="93055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F3E78D47-C97E-40B5-BBAE-BE710FD3568B}"/>
              </a:ext>
            </a:extLst>
          </p:cNvPr>
          <p:cNvSpPr/>
          <p:nvPr/>
        </p:nvSpPr>
        <p:spPr>
          <a:xfrm>
            <a:off x="1131165" y="3866626"/>
            <a:ext cx="4424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 </a:t>
            </a:r>
            <a:r>
              <a:rPr lang="pt-BR" dirty="0">
                <a:latin typeface="Roboto"/>
              </a:rPr>
              <a:t>e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números reais positivos, com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0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um número natural maior do que 1, temos que: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BC7CCF24-4123-4E7F-9D9B-7F748E082540}"/>
              </a:ext>
            </a:extLst>
          </p:cNvPr>
          <p:cNvSpPr/>
          <p:nvPr/>
        </p:nvSpPr>
        <p:spPr>
          <a:xfrm>
            <a:off x="659218" y="3866626"/>
            <a:ext cx="471947" cy="369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3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85483A0F-6CA2-4E88-8772-9FBA29449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2290" y="4197190"/>
            <a:ext cx="2489746" cy="597047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D6F0A503-73C7-4180-8A34-D50C2DA67D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75512" y="3993941"/>
            <a:ext cx="1524334" cy="1003547"/>
          </a:xfrm>
          <a:prstGeom prst="rect">
            <a:avLst/>
          </a:prstGeom>
        </p:spPr>
      </p:pic>
      <p:sp>
        <p:nvSpPr>
          <p:cNvPr id="26" name="Retângulo 25">
            <a:extLst>
              <a:ext uri="{FF2B5EF4-FFF2-40B4-BE49-F238E27FC236}">
                <a16:creationId xmlns:a16="http://schemas.microsoft.com/office/drawing/2014/main" id="{105715E1-405E-470B-9FD8-87A4B92B4859}"/>
              </a:ext>
            </a:extLst>
          </p:cNvPr>
          <p:cNvSpPr/>
          <p:nvPr/>
        </p:nvSpPr>
        <p:spPr>
          <a:xfrm rot="10800000" flipV="1">
            <a:off x="5870176" y="3993941"/>
            <a:ext cx="2733974" cy="962731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50B7259A-C6FB-4E70-9A1A-7DFF038946F4}"/>
              </a:ext>
            </a:extLst>
          </p:cNvPr>
          <p:cNvSpPr/>
          <p:nvPr/>
        </p:nvSpPr>
        <p:spPr>
          <a:xfrm rot="10800000" flipV="1">
            <a:off x="9144318" y="3855820"/>
            <a:ext cx="2025446" cy="1213153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CA7CD136-9CC7-4707-9A24-02B996ECA553}"/>
              </a:ext>
            </a:extLst>
          </p:cNvPr>
          <p:cNvSpPr/>
          <p:nvPr/>
        </p:nvSpPr>
        <p:spPr>
          <a:xfrm>
            <a:off x="1131165" y="5274220"/>
            <a:ext cx="41956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 positivo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números naturais maiores do que 1, temos que: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CAFFC20D-50EF-433D-AC26-F307BE9D8837}"/>
              </a:ext>
            </a:extLst>
          </p:cNvPr>
          <p:cNvSpPr/>
          <p:nvPr/>
        </p:nvSpPr>
        <p:spPr>
          <a:xfrm>
            <a:off x="659218" y="5288075"/>
            <a:ext cx="471947" cy="3693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61BF3553-1C91-4565-9509-34026F438B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1454" y="5537010"/>
            <a:ext cx="1981634" cy="546234"/>
          </a:xfrm>
          <a:prstGeom prst="rect">
            <a:avLst/>
          </a:prstGeom>
        </p:spPr>
      </p:pic>
      <p:sp>
        <p:nvSpPr>
          <p:cNvPr id="31" name="Retângulo 30">
            <a:extLst>
              <a:ext uri="{FF2B5EF4-FFF2-40B4-BE49-F238E27FC236}">
                <a16:creationId xmlns:a16="http://schemas.microsoft.com/office/drawing/2014/main" id="{ACFC4595-2CAA-4EB8-B4E6-2CD420C75DA8}"/>
              </a:ext>
            </a:extLst>
          </p:cNvPr>
          <p:cNvSpPr/>
          <p:nvPr/>
        </p:nvSpPr>
        <p:spPr>
          <a:xfrm rot="10800000" flipV="1">
            <a:off x="5870175" y="5384452"/>
            <a:ext cx="2286132" cy="851350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32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80FFFF9-2362-C6B0-EEEB-4C3FA25DE238}"/>
              </a:ext>
            </a:extLst>
          </p:cNvPr>
          <p:cNvSpPr/>
          <p:nvPr/>
        </p:nvSpPr>
        <p:spPr>
          <a:xfrm rot="10800000" flipV="1">
            <a:off x="5870176" y="1356867"/>
            <a:ext cx="1981634" cy="75226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671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265476" y="689569"/>
            <a:ext cx="119265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Potências com expoente fracionário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403648" y="1589713"/>
            <a:ext cx="10096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 positivo ou nulo, </a:t>
            </a:r>
            <a:r>
              <a:rPr lang="pt-BR" b="1" dirty="0">
                <a:latin typeface="Roboto"/>
              </a:rPr>
              <a:t>m </a:t>
            </a:r>
            <a:r>
              <a:rPr lang="pt-BR" dirty="0">
                <a:latin typeface="Roboto"/>
              </a:rPr>
              <a:t>um número inteiro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número inteiro maior do que 1, tem-se que: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5F79A7A-F2C4-45D0-950D-B6CC8A72B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115" y="2341838"/>
            <a:ext cx="1941983" cy="930559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4D0D75F9-0DAB-432C-A60F-971E0091B5D0}"/>
              </a:ext>
            </a:extLst>
          </p:cNvPr>
          <p:cNvSpPr/>
          <p:nvPr/>
        </p:nvSpPr>
        <p:spPr>
          <a:xfrm rot="10800000" flipV="1">
            <a:off x="5082066" y="2320831"/>
            <a:ext cx="2096369" cy="93055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3B70909-F5F6-4FC1-B940-5591A9AB5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956" y="4581724"/>
            <a:ext cx="1321089" cy="67326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14B42A1-E26B-47CB-AD25-1DADD8B3F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0085" y="4607352"/>
            <a:ext cx="1422712" cy="762188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D669140-A281-4B6A-BF17-02E6326655C0}"/>
              </a:ext>
            </a:extLst>
          </p:cNvPr>
          <p:cNvSpPr/>
          <p:nvPr/>
        </p:nvSpPr>
        <p:spPr>
          <a:xfrm>
            <a:off x="5534706" y="3840611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Exemplos: </a:t>
            </a:r>
            <a:endParaRPr lang="pt-BR" b="1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5A45AF40-7FC5-4D36-AE00-68A6124EF8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2580" y="4553787"/>
            <a:ext cx="1422712" cy="749484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E0BF927A-ACCB-4CD8-AFAF-327063A9E4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7397" y="4521024"/>
            <a:ext cx="1778390" cy="762188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60CAFEAD-3221-4782-92EE-31401708F7DE}"/>
              </a:ext>
            </a:extLst>
          </p:cNvPr>
          <p:cNvSpPr/>
          <p:nvPr/>
        </p:nvSpPr>
        <p:spPr>
          <a:xfrm rot="10800000" flipV="1">
            <a:off x="651232" y="4463250"/>
            <a:ext cx="11182714" cy="93055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TextBox 8"/>
          <p:cNvSpPr txBox="1"/>
          <p:nvPr/>
        </p:nvSpPr>
        <p:spPr>
          <a:xfrm>
            <a:off x="1636889" y="4543778"/>
            <a:ext cx="70555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248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1</a:t>
            </a:r>
          </a:p>
          <a:p>
            <a:r>
              <a:rPr lang="pt-BR" sz="2800" dirty="0">
                <a:latin typeface="Roboto"/>
              </a:rPr>
              <a:t>Conjuntos numéricos, potências e raízes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492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2E1E531-DE37-A986-580F-D5ED17F7D16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8A5BD3-A295-CBC0-03CE-815B12A5D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70" y="701750"/>
            <a:ext cx="11926529" cy="692299"/>
          </a:xfrm>
        </p:spPr>
        <p:txBody>
          <a:bodyPr/>
          <a:lstStyle/>
          <a:p>
            <a:pPr algn="ctr"/>
            <a:r>
              <a:rPr lang="pt-BR" sz="2800" dirty="0">
                <a:latin typeface="Roboto"/>
                <a:ea typeface="+mn-ea"/>
                <a:cs typeface="+mn-cs"/>
              </a:rPr>
              <a:t>Surgimento dos números irracionais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2BA7D1-A3D7-0D36-1E71-06BD79A15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1969" y="6312415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A2D99193-33A1-BFAA-DFB6-0C86A290DFF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52C87512-9E1A-3FEC-ABF6-C325761C8251}"/>
              </a:ext>
            </a:extLst>
          </p:cNvPr>
          <p:cNvSpPr txBox="1"/>
          <p:nvPr/>
        </p:nvSpPr>
        <p:spPr>
          <a:xfrm>
            <a:off x="2748005" y="4646379"/>
            <a:ext cx="2493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8 = 4 + 4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32802265-6275-5A75-C74D-3772C5472E0B}"/>
              </a:ext>
            </a:extLst>
          </p:cNvPr>
          <p:cNvSpPr/>
          <p:nvPr/>
        </p:nvSpPr>
        <p:spPr>
          <a:xfrm rot="10800000" flipV="1">
            <a:off x="2687661" y="4646379"/>
            <a:ext cx="1034014" cy="36933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DDDE7D8A-B7EA-A0C3-E3E8-73E38AC4746C}"/>
              </a:ext>
            </a:extLst>
          </p:cNvPr>
          <p:cNvSpPr/>
          <p:nvPr/>
        </p:nvSpPr>
        <p:spPr>
          <a:xfrm>
            <a:off x="570273" y="5169226"/>
            <a:ext cx="5301209" cy="14168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Dado um triângulo retângulo qualquer, a área do quadrado que tem um dos lados comum ao maior lado desse triângulo é igual à soma das áreas dos quadrados, que têm um dos lados comum a cada um dos outros dois lados desse triângulo.</a:t>
            </a:r>
            <a:endParaRPr lang="pt-BR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7BDD50D-C8A7-8754-1C65-03CB83C7C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321" y="1547564"/>
            <a:ext cx="5604107" cy="2957958"/>
          </a:xfrm>
          <a:prstGeom prst="rect">
            <a:avLst/>
          </a:prstGeom>
        </p:spPr>
      </p:pic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501EF81D-5B4A-CCF9-AE78-9E7C4FABB298}"/>
              </a:ext>
            </a:extLst>
          </p:cNvPr>
          <p:cNvCxnSpPr>
            <a:cxnSpLocks/>
          </p:cNvCxnSpPr>
          <p:nvPr/>
        </p:nvCxnSpPr>
        <p:spPr>
          <a:xfrm>
            <a:off x="6096000" y="1529920"/>
            <a:ext cx="0" cy="51476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81D1B74-C167-08FF-5945-0F6B2AD527E5}"/>
              </a:ext>
            </a:extLst>
          </p:cNvPr>
          <p:cNvSpPr txBox="1"/>
          <p:nvPr/>
        </p:nvSpPr>
        <p:spPr>
          <a:xfrm>
            <a:off x="6285159" y="1529920"/>
            <a:ext cx="4573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Utilizando essa propriedade no triângulo retângulo de lados 1, 1 e x, temos: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D18A1A1F-CFDF-D2EB-1A5B-19B7E03B4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3230" y="2399964"/>
            <a:ext cx="4639322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5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D61DB33-EF6B-56E4-20E0-6A08EBEC712E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8E57EF1B-F511-7128-E60D-65270DFE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C15D538-E1E2-18D7-6FC2-004890F27774}"/>
              </a:ext>
            </a:extLst>
          </p:cNvPr>
          <p:cNvSpPr txBox="1">
            <a:spLocks/>
          </p:cNvSpPr>
          <p:nvPr/>
        </p:nvSpPr>
        <p:spPr>
          <a:xfrm>
            <a:off x="265472" y="597680"/>
            <a:ext cx="11926524" cy="65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dirty="0">
                <a:latin typeface="Roboto"/>
                <a:ea typeface="+mn-ea"/>
                <a:cs typeface="+mn-cs"/>
              </a:rPr>
              <a:t>Números irracionais na reta numérica</a:t>
            </a:r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84A22EE3-A079-0204-41DA-030992C9721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F2EEC7C-4A0D-E4F5-5E4B-0C718024E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094" y="1942136"/>
            <a:ext cx="1132080" cy="110267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B355CEB-D945-02B3-979E-A18DE255086A}"/>
              </a:ext>
            </a:extLst>
          </p:cNvPr>
          <p:cNvSpPr txBox="1"/>
          <p:nvPr/>
        </p:nvSpPr>
        <p:spPr>
          <a:xfrm>
            <a:off x="816076" y="1331453"/>
            <a:ext cx="4444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1. Vamos considerar o triângulo retângulo com lados 1, 1 e      .</a:t>
            </a:r>
          </a:p>
        </p:txBody>
      </p:sp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9D123BCA-A02E-E117-C36C-7C50BC2992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61778"/>
              </p:ext>
            </p:extLst>
          </p:nvPr>
        </p:nvGraphicFramePr>
        <p:xfrm>
          <a:off x="3574658" y="1662019"/>
          <a:ext cx="338582" cy="30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1200" imgH="215640" progId="Equation.DSMT4">
                  <p:embed/>
                </p:oleObj>
              </mc:Choice>
              <mc:Fallback>
                <p:oleObj name="Equation" r:id="rId4" imgW="241200" imgH="215640" progId="Equation.DSMT4">
                  <p:embed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9D123BCA-A02E-E117-C36C-7C50BC2992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74658" y="1662019"/>
                        <a:ext cx="338582" cy="302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47C344A-0E51-287F-3EE3-3231FEF8CC4F}"/>
              </a:ext>
            </a:extLst>
          </p:cNvPr>
          <p:cNvSpPr txBox="1"/>
          <p:nvPr/>
        </p:nvSpPr>
        <p:spPr>
          <a:xfrm>
            <a:off x="929699" y="3613435"/>
            <a:ext cx="4628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2. Posicionar um dos catetos sobre a reta numérica.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A7037293-4952-5141-F6BA-D13E3D1B50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7094" y="4711363"/>
            <a:ext cx="3142860" cy="1184054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723F5EF4-D678-85BF-6657-B038B02C0706}"/>
              </a:ext>
            </a:extLst>
          </p:cNvPr>
          <p:cNvSpPr txBox="1"/>
          <p:nvPr/>
        </p:nvSpPr>
        <p:spPr>
          <a:xfrm>
            <a:off x="6194323" y="1331453"/>
            <a:ext cx="55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3. Colocar a ponta-seca do compasso em 0 e traçar a circunferência cujo  raio é a medida da hipotenusa.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08370BFA-D5F1-F2AC-367C-7D5FCB1B5C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31745" y="1963723"/>
            <a:ext cx="2971682" cy="1349585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0A845CA3-E23D-8136-AA42-3B714329434D}"/>
              </a:ext>
            </a:extLst>
          </p:cNvPr>
          <p:cNvSpPr txBox="1"/>
          <p:nvPr/>
        </p:nvSpPr>
        <p:spPr>
          <a:xfrm>
            <a:off x="6194323" y="3613435"/>
            <a:ext cx="5024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4. O ponto em que a circunferência cruza a reta numérica corresponde a     . </a:t>
            </a:r>
          </a:p>
        </p:txBody>
      </p:sp>
      <p:graphicFrame>
        <p:nvGraphicFramePr>
          <p:cNvPr id="20" name="Objeto 19">
            <a:extLst>
              <a:ext uri="{FF2B5EF4-FFF2-40B4-BE49-F238E27FC236}">
                <a16:creationId xmlns:a16="http://schemas.microsoft.com/office/drawing/2014/main" id="{274F34F7-855D-707D-D79B-C5ED0B434F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785309"/>
              </p:ext>
            </p:extLst>
          </p:nvPr>
        </p:nvGraphicFramePr>
        <p:xfrm>
          <a:off x="8726142" y="3922897"/>
          <a:ext cx="338582" cy="30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215640" progId="Equation.DSMT4">
                  <p:embed/>
                </p:oleObj>
              </mc:Choice>
              <mc:Fallback>
                <p:oleObj name="Equation" r:id="rId8" imgW="241200" imgH="215640" progId="Equation.DSMT4">
                  <p:embed/>
                  <p:pic>
                    <p:nvPicPr>
                      <p:cNvPr id="20" name="Objeto 19">
                        <a:extLst>
                          <a:ext uri="{FF2B5EF4-FFF2-40B4-BE49-F238E27FC236}">
                            <a16:creationId xmlns:a16="http://schemas.microsoft.com/office/drawing/2014/main" id="{274F34F7-855D-707D-D79B-C5ED0B434F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26142" y="3922897"/>
                        <a:ext cx="338582" cy="302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Imagem 21">
            <a:extLst>
              <a:ext uri="{FF2B5EF4-FFF2-40B4-BE49-F238E27FC236}">
                <a16:creationId xmlns:a16="http://schemas.microsoft.com/office/drawing/2014/main" id="{A9E3ECC4-AA62-50AB-5921-028AE02637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02048" y="4559893"/>
            <a:ext cx="2846520" cy="180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7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CB6226B-56A0-2A73-6EBA-E41FA82A4F29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1A1C1E-1CB2-5030-9853-02EF07D27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808" y="852895"/>
            <a:ext cx="10515600" cy="552829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número       está entre os quadrados perfeitos 1 e 4, pois 1 = 1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 4 = 2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Então, por tentativas, temos que: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(1,1)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1,21 e 1,21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(1,2)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1,44 e 1,44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(1,3)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1,69 e 1,69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1,96 e 1,96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(1,5)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2,25 e 2,25 &gt; 2</a:t>
            </a:r>
          </a:p>
          <a:p>
            <a:pPr marL="0" indent="0" algn="l">
              <a:buNone/>
            </a:pP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Então 2 está entre 1,4 e 1,5. Continuando o cálculo, temos: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1,9881 e 1,9881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(1,42)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2,0164 e 2,0164 &gt; 2</a:t>
            </a:r>
          </a:p>
          <a:p>
            <a:pPr marL="0" indent="0" algn="l">
              <a:buNone/>
            </a:pP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Então, 2 está entre 1,41 e 1,42. Prosseguindo com o cálculo, temos: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(1,411)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1,990921 e 1,990921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(1,412)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1,993744 e 1,993744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(1,413)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1,996569 e 1,996569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(1,414)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1,999396 e 1,999396 &lt; 2</a:t>
            </a:r>
          </a:p>
          <a:p>
            <a:pPr algn="l"/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(1,415)</a:t>
            </a:r>
            <a:r>
              <a:rPr lang="pt-BR" sz="16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2,002225 e 2,002225 &gt; 2</a:t>
            </a:r>
          </a:p>
          <a:p>
            <a:pPr marL="0" indent="0" algn="l">
              <a:buNone/>
            </a:pPr>
            <a:r>
              <a:rPr lang="pt-BR" sz="16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Então, podemos considerar 1,414 um valor aproximado para        .</a:t>
            </a:r>
            <a:endParaRPr lang="pt-BR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494A298-04D1-5DE7-1148-BBB388B5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1E83B60E-D334-B0A9-4A60-ADEE665407B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773DF26-9FAC-97C1-CA8A-419920AF8260}"/>
              </a:ext>
            </a:extLst>
          </p:cNvPr>
          <p:cNvSpPr/>
          <p:nvPr/>
        </p:nvSpPr>
        <p:spPr>
          <a:xfrm>
            <a:off x="6921017" y="4811031"/>
            <a:ext cx="4522838" cy="1320721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1800" b="0" i="0" u="none" strike="noStrike" baseline="0" dirty="0">
                <a:solidFill>
                  <a:schemeClr val="tx1"/>
                </a:solidFill>
                <a:latin typeface="FrutigerLTStd-Light"/>
              </a:rPr>
              <a:t>O número        é um número irracional, ou seja, tem representação decimal infinita e não periódica. Por isso, é possível calcular apenas um valor aproximado para esse número.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7E4AD8E5-5D9C-8C78-9E0C-47EC5E6276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34853"/>
              </p:ext>
            </p:extLst>
          </p:nvPr>
        </p:nvGraphicFramePr>
        <p:xfrm>
          <a:off x="6045589" y="6004673"/>
          <a:ext cx="338582" cy="30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00" imgH="215640" progId="Equation.DSMT4">
                  <p:embed/>
                </p:oleObj>
              </mc:Choice>
              <mc:Fallback>
                <p:oleObj name="Equation" r:id="rId3" imgW="241200" imgH="215640" progId="Equation.DSMT4">
                  <p:embed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7E4AD8E5-5D9C-8C78-9E0C-47EC5E6276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5589" y="6004673"/>
                        <a:ext cx="338582" cy="302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95942B5A-D0F7-83AB-F861-E9E6867245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61918"/>
              </p:ext>
            </p:extLst>
          </p:nvPr>
        </p:nvGraphicFramePr>
        <p:xfrm>
          <a:off x="7956400" y="4915413"/>
          <a:ext cx="338582" cy="30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215640" progId="Equation.DSMT4">
                  <p:embed/>
                </p:oleObj>
              </mc:Choice>
              <mc:Fallback>
                <p:oleObj name="Equation" r:id="rId5" imgW="241200" imgH="215640" progId="Equation.DSMT4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95942B5A-D0F7-83AB-F861-E9E6867245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56400" y="4915413"/>
                        <a:ext cx="338582" cy="302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9AC91A82-E575-A170-30C0-15EDC832CB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09384"/>
              </p:ext>
            </p:extLst>
          </p:nvPr>
        </p:nvGraphicFramePr>
        <p:xfrm>
          <a:off x="1464572" y="811330"/>
          <a:ext cx="338582" cy="30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1200" imgH="215640" progId="Equation.DSMT4">
                  <p:embed/>
                </p:oleObj>
              </mc:Choice>
              <mc:Fallback>
                <p:oleObj name="Equation" r:id="rId6" imgW="241200" imgH="215640" progId="Equation.DSMT4">
                  <p:embed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9AC91A82-E575-A170-30C0-15EDC832CB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4572" y="811330"/>
                        <a:ext cx="338582" cy="302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4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tângulo 136">
            <a:extLst>
              <a:ext uri="{FF2B5EF4-FFF2-40B4-BE49-F238E27FC236}">
                <a16:creationId xmlns:a16="http://schemas.microsoft.com/office/drawing/2014/main" id="{025DEDCA-3AE2-4BFD-9A2F-3C7ACC98BB74}"/>
              </a:ext>
            </a:extLst>
          </p:cNvPr>
          <p:cNvSpPr/>
          <p:nvPr/>
        </p:nvSpPr>
        <p:spPr>
          <a:xfrm>
            <a:off x="438167" y="1417528"/>
            <a:ext cx="2793277" cy="4576630"/>
          </a:xfrm>
          <a:prstGeom prst="rect">
            <a:avLst/>
          </a:prstGeom>
          <a:gradFill flip="none" rotWithShape="1">
            <a:gsLst>
              <a:gs pos="0">
                <a:schemeClr val="accent4">
                  <a:satMod val="103000"/>
                  <a:tint val="94000"/>
                  <a:alpha val="0"/>
                  <a:lumMod val="66000"/>
                  <a:lumOff val="3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/>
          </a:p>
        </p:txBody>
      </p:sp>
      <p:sp>
        <p:nvSpPr>
          <p:cNvPr id="145" name="Retângulo 144">
            <a:extLst>
              <a:ext uri="{FF2B5EF4-FFF2-40B4-BE49-F238E27FC236}">
                <a16:creationId xmlns:a16="http://schemas.microsoft.com/office/drawing/2014/main" id="{688C378A-6365-4C20-AA5E-7ADE38F85572}"/>
              </a:ext>
            </a:extLst>
          </p:cNvPr>
          <p:cNvSpPr/>
          <p:nvPr/>
        </p:nvSpPr>
        <p:spPr>
          <a:xfrm>
            <a:off x="2022686" y="3243219"/>
            <a:ext cx="865012" cy="757723"/>
          </a:xfrm>
          <a:prstGeom prst="rect">
            <a:avLst/>
          </a:prstGeom>
          <a:solidFill>
            <a:srgbClr val="21AF97"/>
          </a:solidFill>
          <a:ln>
            <a:solidFill>
              <a:schemeClr val="accent4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/>
          </a:p>
        </p:txBody>
      </p:sp>
      <p:sp>
        <p:nvSpPr>
          <p:cNvPr id="135" name="Retângulo 134">
            <a:extLst>
              <a:ext uri="{FF2B5EF4-FFF2-40B4-BE49-F238E27FC236}">
                <a16:creationId xmlns:a16="http://schemas.microsoft.com/office/drawing/2014/main" id="{D6C59FBF-F29A-4BDD-AF77-A261522838E9}"/>
              </a:ext>
            </a:extLst>
          </p:cNvPr>
          <p:cNvSpPr/>
          <p:nvPr/>
        </p:nvSpPr>
        <p:spPr>
          <a:xfrm>
            <a:off x="616336" y="1606337"/>
            <a:ext cx="2113782" cy="157325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/>
          </a:p>
        </p:txBody>
      </p:sp>
      <p:sp>
        <p:nvSpPr>
          <p:cNvPr id="134" name="Retângulo 133">
            <a:extLst>
              <a:ext uri="{FF2B5EF4-FFF2-40B4-BE49-F238E27FC236}">
                <a16:creationId xmlns:a16="http://schemas.microsoft.com/office/drawing/2014/main" id="{2EEBD198-D41B-4F9C-8166-D11339C6154A}"/>
              </a:ext>
            </a:extLst>
          </p:cNvPr>
          <p:cNvSpPr/>
          <p:nvPr/>
        </p:nvSpPr>
        <p:spPr>
          <a:xfrm>
            <a:off x="684112" y="1694418"/>
            <a:ext cx="1579918" cy="1267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F49A9DC-2F38-4AE1-9EDE-6621D6010380}"/>
              </a:ext>
            </a:extLst>
          </p:cNvPr>
          <p:cNvSpPr/>
          <p:nvPr/>
        </p:nvSpPr>
        <p:spPr>
          <a:xfrm>
            <a:off x="656357" y="1747899"/>
            <a:ext cx="804334" cy="845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3841134" y="676780"/>
            <a:ext cx="4769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Conjuntos numéricos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CaixaDeTexto 82">
                <a:extLst>
                  <a:ext uri="{FF2B5EF4-FFF2-40B4-BE49-F238E27FC236}">
                    <a16:creationId xmlns:a16="http://schemas.microsoft.com/office/drawing/2014/main" id="{94D0F8F1-DEEE-446F-A86A-901A59820244}"/>
                  </a:ext>
                </a:extLst>
              </p:cNvPr>
              <p:cNvSpPr txBox="1"/>
              <p:nvPr/>
            </p:nvSpPr>
            <p:spPr>
              <a:xfrm>
                <a:off x="440028" y="1814922"/>
                <a:ext cx="10319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pt-BR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3" name="CaixaDeTexto 82">
                <a:extLst>
                  <a:ext uri="{FF2B5EF4-FFF2-40B4-BE49-F238E27FC236}">
                    <a16:creationId xmlns:a16="http://schemas.microsoft.com/office/drawing/2014/main" id="{94D0F8F1-DEEE-446F-A86A-901A59820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28" y="1814922"/>
                <a:ext cx="1031938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CaixaDeTexto 86">
                <a:extLst>
                  <a:ext uri="{FF2B5EF4-FFF2-40B4-BE49-F238E27FC236}">
                    <a16:creationId xmlns:a16="http://schemas.microsoft.com/office/drawing/2014/main" id="{845A8B34-F5FE-4B6C-9FA1-EC40140E58FA}"/>
                  </a:ext>
                </a:extLst>
              </p:cNvPr>
              <p:cNvSpPr txBox="1"/>
              <p:nvPr/>
            </p:nvSpPr>
            <p:spPr>
              <a:xfrm>
                <a:off x="1972595" y="2646946"/>
                <a:ext cx="10319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pt-BR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7" name="CaixaDeTexto 86">
                <a:extLst>
                  <a:ext uri="{FF2B5EF4-FFF2-40B4-BE49-F238E27FC236}">
                    <a16:creationId xmlns:a16="http://schemas.microsoft.com/office/drawing/2014/main" id="{845A8B34-F5FE-4B6C-9FA1-EC40140E58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595" y="2646946"/>
                <a:ext cx="1031938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CaixaDeTexto 89">
                <a:extLst>
                  <a:ext uri="{FF2B5EF4-FFF2-40B4-BE49-F238E27FC236}">
                    <a16:creationId xmlns:a16="http://schemas.microsoft.com/office/drawing/2014/main" id="{284A90F2-903E-42DE-8458-473A5D333477}"/>
                  </a:ext>
                </a:extLst>
              </p:cNvPr>
              <p:cNvSpPr txBox="1"/>
              <p:nvPr/>
            </p:nvSpPr>
            <p:spPr>
              <a:xfrm>
                <a:off x="1430541" y="2063644"/>
                <a:ext cx="10319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pt-BR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0" name="CaixaDeTexto 89">
                <a:extLst>
                  <a:ext uri="{FF2B5EF4-FFF2-40B4-BE49-F238E27FC236}">
                    <a16:creationId xmlns:a16="http://schemas.microsoft.com/office/drawing/2014/main" id="{284A90F2-903E-42DE-8458-473A5D333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541" y="2063644"/>
                <a:ext cx="1031938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CaixaDeTexto 128">
                <a:extLst>
                  <a:ext uri="{FF2B5EF4-FFF2-40B4-BE49-F238E27FC236}">
                    <a16:creationId xmlns:a16="http://schemas.microsoft.com/office/drawing/2014/main" id="{95A72BEF-0072-4A9A-8635-D5FF461BCC36}"/>
                  </a:ext>
                </a:extLst>
              </p:cNvPr>
              <p:cNvSpPr txBox="1"/>
              <p:nvPr/>
            </p:nvSpPr>
            <p:spPr>
              <a:xfrm>
                <a:off x="2088905" y="3435858"/>
                <a:ext cx="751267" cy="492443"/>
              </a:xfrm>
              <a:prstGeom prst="rect">
                <a:avLst/>
              </a:prstGeom>
              <a:solidFill>
                <a:srgbClr val="21AF97"/>
              </a:solidFill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pt-BR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9" name="CaixaDeTexto 128">
                <a:extLst>
                  <a:ext uri="{FF2B5EF4-FFF2-40B4-BE49-F238E27FC236}">
                    <a16:creationId xmlns:a16="http://schemas.microsoft.com/office/drawing/2014/main" id="{95A72BEF-0072-4A9A-8635-D5FF461BC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905" y="3435858"/>
                <a:ext cx="751267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CaixaDeTexto 132">
                <a:extLst>
                  <a:ext uri="{FF2B5EF4-FFF2-40B4-BE49-F238E27FC236}">
                    <a16:creationId xmlns:a16="http://schemas.microsoft.com/office/drawing/2014/main" id="{8E09F101-29A8-41E8-95C1-40D197BE1438}"/>
                  </a:ext>
                </a:extLst>
              </p:cNvPr>
              <p:cNvSpPr txBox="1"/>
              <p:nvPr/>
            </p:nvSpPr>
            <p:spPr>
              <a:xfrm>
                <a:off x="2085233" y="5391375"/>
                <a:ext cx="10319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pt-BR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3" name="CaixaDeTexto 132">
                <a:extLst>
                  <a:ext uri="{FF2B5EF4-FFF2-40B4-BE49-F238E27FC236}">
                    <a16:creationId xmlns:a16="http://schemas.microsoft.com/office/drawing/2014/main" id="{8E09F101-29A8-41E8-95C1-40D197BE1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233" y="5391375"/>
                <a:ext cx="103193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Subtítulo 4">
                <a:extLst>
                  <a:ext uri="{FF2B5EF4-FFF2-40B4-BE49-F238E27FC236}">
                    <a16:creationId xmlns:a16="http://schemas.microsoft.com/office/drawing/2014/main" id="{D1F242B2-C0BE-4894-8F3A-F80FDEF482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70111" y="2169053"/>
                <a:ext cx="8293322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pt-B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…,−5, −4, −3, −2, −1, 0, +1, +2, +3, +4, +5, …</m:t>
                          </m:r>
                        </m:e>
                      </m:d>
                    </m:oMath>
                  </m:oMathPara>
                </a14:m>
                <a:endParaRPr lang="pt-BR" sz="1800" dirty="0">
                  <a:solidFill>
                    <a:schemeClr val="tx1"/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139" name="Subtítulo 4">
                <a:extLst>
                  <a:ext uri="{FF2B5EF4-FFF2-40B4-BE49-F238E27FC236}">
                    <a16:creationId xmlns:a16="http://schemas.microsoft.com/office/drawing/2014/main" id="{D1F242B2-C0BE-4894-8F3A-F80FDEF48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11" y="2169053"/>
                <a:ext cx="8293322" cy="5868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Subtítulo 4">
                <a:extLst>
                  <a:ext uri="{FF2B5EF4-FFF2-40B4-BE49-F238E27FC236}">
                    <a16:creationId xmlns:a16="http://schemas.microsoft.com/office/drawing/2014/main" id="{7FC2FCC6-E1A9-4E7B-8709-7A3449737B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19927" y="2618299"/>
                <a:ext cx="5889999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pt-B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endParaRPr lang="pt-BR" sz="1800" dirty="0">
                  <a:solidFill>
                    <a:schemeClr val="tx1"/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140" name="Subtítulo 4">
                <a:extLst>
                  <a:ext uri="{FF2B5EF4-FFF2-40B4-BE49-F238E27FC236}">
                    <a16:creationId xmlns:a16="http://schemas.microsoft.com/office/drawing/2014/main" id="{7FC2FCC6-E1A9-4E7B-8709-7A3449737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927" y="2618299"/>
                <a:ext cx="5889999" cy="5868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Subtítulo 4">
                <a:extLst>
                  <a:ext uri="{FF2B5EF4-FFF2-40B4-BE49-F238E27FC236}">
                    <a16:creationId xmlns:a16="http://schemas.microsoft.com/office/drawing/2014/main" id="{10943EE3-8A30-4425-A663-F5C98037CC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0460" y="1678184"/>
                <a:ext cx="5931873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pt-B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 1, 2, 3, 4, 5, 6, 7, 8, 9, 10, 11, …</m:t>
                          </m:r>
                        </m:e>
                      </m:d>
                    </m:oMath>
                  </m:oMathPara>
                </a14:m>
                <a:endParaRPr lang="pt-BR" sz="1800" dirty="0">
                  <a:solidFill>
                    <a:schemeClr val="tx1"/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141" name="Subtítulo 4">
                <a:extLst>
                  <a:ext uri="{FF2B5EF4-FFF2-40B4-BE49-F238E27FC236}">
                    <a16:creationId xmlns:a16="http://schemas.microsoft.com/office/drawing/2014/main" id="{10943EE3-8A30-4425-A663-F5C98037C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460" y="1678184"/>
                <a:ext cx="5931873" cy="5868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m 10">
            <a:extLst>
              <a:ext uri="{FF2B5EF4-FFF2-40B4-BE49-F238E27FC236}">
                <a16:creationId xmlns:a16="http://schemas.microsoft.com/office/drawing/2014/main" id="{0193E7E2-F00F-4150-95B7-1752ED5580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86992" y="4523391"/>
            <a:ext cx="6924854" cy="14182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Subtítulo 4">
                <a:extLst>
                  <a:ext uri="{FF2B5EF4-FFF2-40B4-BE49-F238E27FC236}">
                    <a16:creationId xmlns:a16="http://schemas.microsoft.com/office/drawing/2014/main" id="{E1F7BD46-62CB-4F84-ADA6-A384D16ECB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30512" y="3504179"/>
                <a:ext cx="5669140" cy="5868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pt-BR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…,−</m:t>
                          </m:r>
                          <m:rad>
                            <m:radPr>
                              <m:degHide m:val="on"/>
                              <m:ctrlPr>
                                <a:rPr lang="pt-B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pt-B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…,</m:t>
                          </m:r>
                          <m:rad>
                            <m:radPr>
                              <m:degHide m:val="on"/>
                              <m:ctrlPr>
                                <a:rPr lang="pt-B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pt-B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rad>
                            <m:radPr>
                              <m:degHide m:val="on"/>
                              <m:ctrlPr>
                                <a:rPr lang="pt-B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pt-B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rad>
                            <m:radPr>
                              <m:degHide m:val="on"/>
                              <m:ctrlPr>
                                <a:rPr lang="pt-B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pt-B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...</m:t>
                          </m:r>
                        </m:e>
                      </m:d>
                    </m:oMath>
                  </m:oMathPara>
                </a14:m>
                <a:endParaRPr lang="pt-BR" sz="1800" dirty="0">
                  <a:solidFill>
                    <a:schemeClr val="tx1"/>
                  </a:solidFill>
                  <a:latin typeface="Roboto"/>
                </a:endParaRPr>
              </a:p>
            </p:txBody>
          </p:sp>
        </mc:Choice>
        <mc:Fallback xmlns="">
          <p:sp>
            <p:nvSpPr>
              <p:cNvPr id="142" name="Subtítulo 4">
                <a:extLst>
                  <a:ext uri="{FF2B5EF4-FFF2-40B4-BE49-F238E27FC236}">
                    <a16:creationId xmlns:a16="http://schemas.microsoft.com/office/drawing/2014/main" id="{E1F7BD46-62CB-4F84-ADA6-A384D16EC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512" y="3504179"/>
                <a:ext cx="5669140" cy="5868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7ECB1E74-B1F2-4FA5-8226-AC6455ADF4EA}"/>
              </a:ext>
            </a:extLst>
          </p:cNvPr>
          <p:cNvSpPr/>
          <p:nvPr/>
        </p:nvSpPr>
        <p:spPr>
          <a:xfrm>
            <a:off x="2648639" y="2814654"/>
            <a:ext cx="3253581" cy="12956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3" name="Seta: para a Direita 142">
            <a:extLst>
              <a:ext uri="{FF2B5EF4-FFF2-40B4-BE49-F238E27FC236}">
                <a16:creationId xmlns:a16="http://schemas.microsoft.com/office/drawing/2014/main" id="{7F839B16-1083-4E01-BC33-89B4E977F830}"/>
              </a:ext>
            </a:extLst>
          </p:cNvPr>
          <p:cNvSpPr/>
          <p:nvPr/>
        </p:nvSpPr>
        <p:spPr>
          <a:xfrm>
            <a:off x="2085233" y="2265032"/>
            <a:ext cx="2839001" cy="140943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4" name="Seta: para a Direita 143">
            <a:extLst>
              <a:ext uri="{FF2B5EF4-FFF2-40B4-BE49-F238E27FC236}">
                <a16:creationId xmlns:a16="http://schemas.microsoft.com/office/drawing/2014/main" id="{BBD6686E-3867-4312-AE82-85AD52B46465}"/>
              </a:ext>
            </a:extLst>
          </p:cNvPr>
          <p:cNvSpPr/>
          <p:nvPr/>
        </p:nvSpPr>
        <p:spPr>
          <a:xfrm>
            <a:off x="1327355" y="1810712"/>
            <a:ext cx="5142889" cy="140943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6" name="Seta: para a Direita 145">
            <a:extLst>
              <a:ext uri="{FF2B5EF4-FFF2-40B4-BE49-F238E27FC236}">
                <a16:creationId xmlns:a16="http://schemas.microsoft.com/office/drawing/2014/main" id="{BA751DA2-9531-4E8B-93FE-F7FAF2A168DC}"/>
              </a:ext>
            </a:extLst>
          </p:cNvPr>
          <p:cNvSpPr/>
          <p:nvPr/>
        </p:nvSpPr>
        <p:spPr>
          <a:xfrm>
            <a:off x="2730118" y="3705843"/>
            <a:ext cx="3365882" cy="12956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7" name="Seta: para a Direita 146">
            <a:extLst>
              <a:ext uri="{FF2B5EF4-FFF2-40B4-BE49-F238E27FC236}">
                <a16:creationId xmlns:a16="http://schemas.microsoft.com/office/drawing/2014/main" id="{9B2DAF96-EC65-4748-8D6A-A174FD35191C}"/>
              </a:ext>
            </a:extLst>
          </p:cNvPr>
          <p:cNvSpPr/>
          <p:nvPr/>
        </p:nvSpPr>
        <p:spPr>
          <a:xfrm>
            <a:off x="2887698" y="5565208"/>
            <a:ext cx="1999294" cy="15816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25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32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3703597" y="653301"/>
            <a:ext cx="4769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Potenciação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516194" y="1249199"/>
            <a:ext cx="92734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Dado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 e um número inteiro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, com n &gt; 1, temos que: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6E260CA-6ECB-4EA2-9B0F-6D3E0E0AC431}"/>
              </a:ext>
            </a:extLst>
          </p:cNvPr>
          <p:cNvSpPr/>
          <p:nvPr/>
        </p:nvSpPr>
        <p:spPr>
          <a:xfrm>
            <a:off x="5763419" y="240281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23" name="Subtítulo 4">
            <a:extLst>
              <a:ext uri="{FF2B5EF4-FFF2-40B4-BE49-F238E27FC236}">
                <a16:creationId xmlns:a16="http://schemas.microsoft.com/office/drawing/2014/main" id="{261181DC-B837-478D-B39D-8A94B741FDDA}"/>
              </a:ext>
            </a:extLst>
          </p:cNvPr>
          <p:cNvSpPr txBox="1">
            <a:spLocks/>
          </p:cNvSpPr>
          <p:nvPr/>
        </p:nvSpPr>
        <p:spPr>
          <a:xfrm>
            <a:off x="5865939" y="217341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0C9274C-0B14-4129-9701-62B380F5B0F0}"/>
              </a:ext>
            </a:extLst>
          </p:cNvPr>
          <p:cNvSpPr/>
          <p:nvPr/>
        </p:nvSpPr>
        <p:spPr>
          <a:xfrm>
            <a:off x="6173522" y="2477423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7ABDFC3D-1FB9-4726-90DF-10F619D6C340}"/>
              </a:ext>
            </a:extLst>
          </p:cNvPr>
          <p:cNvSpPr/>
          <p:nvPr/>
        </p:nvSpPr>
        <p:spPr>
          <a:xfrm>
            <a:off x="6568182" y="2402811"/>
            <a:ext cx="2577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a. a. a. a. .... .a</a:t>
            </a:r>
            <a:endParaRPr lang="pt-BR" sz="2800" dirty="0"/>
          </a:p>
        </p:txBody>
      </p:sp>
      <p:sp>
        <p:nvSpPr>
          <p:cNvPr id="8" name="Texto Explicativo: Linha com Borda e Ênfase 7">
            <a:extLst>
              <a:ext uri="{FF2B5EF4-FFF2-40B4-BE49-F238E27FC236}">
                <a16:creationId xmlns:a16="http://schemas.microsoft.com/office/drawing/2014/main" id="{BE44EABE-AA39-466C-83C7-712670910589}"/>
              </a:ext>
            </a:extLst>
          </p:cNvPr>
          <p:cNvSpPr/>
          <p:nvPr/>
        </p:nvSpPr>
        <p:spPr>
          <a:xfrm>
            <a:off x="1081528" y="3090042"/>
            <a:ext cx="3933438" cy="848607"/>
          </a:xfrm>
          <a:prstGeom prst="accentBorderCallout1">
            <a:avLst>
              <a:gd name="adj1" fmla="val 15274"/>
              <a:gd name="adj2" fmla="val 105927"/>
              <a:gd name="adj3" fmla="val -28500"/>
              <a:gd name="adj4" fmla="val 120001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latin typeface="Roboto"/>
              </a:rPr>
              <a:t>A </a:t>
            </a:r>
            <a:r>
              <a:rPr lang="pt-BR" sz="1600" b="1" dirty="0">
                <a:latin typeface="Roboto"/>
              </a:rPr>
              <a:t>base </a:t>
            </a:r>
            <a:r>
              <a:rPr lang="pt-BR" sz="1600" dirty="0">
                <a:latin typeface="Roboto"/>
              </a:rPr>
              <a:t>indica o fator que se repete na multiplicação.</a:t>
            </a:r>
          </a:p>
        </p:txBody>
      </p:sp>
      <p:sp>
        <p:nvSpPr>
          <p:cNvPr id="86" name="Texto Explicativo: Linha com Borda e Ênfase 85">
            <a:extLst>
              <a:ext uri="{FF2B5EF4-FFF2-40B4-BE49-F238E27FC236}">
                <a16:creationId xmlns:a16="http://schemas.microsoft.com/office/drawing/2014/main" id="{BC2472FA-C11C-4185-8EA4-7934AB94B82E}"/>
              </a:ext>
            </a:extLst>
          </p:cNvPr>
          <p:cNvSpPr/>
          <p:nvPr/>
        </p:nvSpPr>
        <p:spPr>
          <a:xfrm>
            <a:off x="1081528" y="1749365"/>
            <a:ext cx="3933438" cy="1120493"/>
          </a:xfrm>
          <a:prstGeom prst="accentBorderCallout1">
            <a:avLst>
              <a:gd name="adj1" fmla="val 15274"/>
              <a:gd name="adj2" fmla="val 105927"/>
              <a:gd name="adj3" fmla="val 54876"/>
              <a:gd name="adj4" fmla="val 124875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latin typeface="Roboto"/>
              </a:rPr>
              <a:t>O </a:t>
            </a:r>
            <a:r>
              <a:rPr lang="pt-BR" sz="1600" b="1" dirty="0">
                <a:latin typeface="Roboto"/>
              </a:rPr>
              <a:t>expoente</a:t>
            </a:r>
            <a:r>
              <a:rPr lang="pt-BR" sz="1600" dirty="0">
                <a:latin typeface="Roboto"/>
              </a:rPr>
              <a:t> indica a quantidade de vezes em que o fator se repete na multiplicação.</a:t>
            </a:r>
          </a:p>
        </p:txBody>
      </p:sp>
      <p:sp>
        <p:nvSpPr>
          <p:cNvPr id="9" name="Texto Explicativo: Linha Dobrada Dupla com Ênfase 8">
            <a:extLst>
              <a:ext uri="{FF2B5EF4-FFF2-40B4-BE49-F238E27FC236}">
                <a16:creationId xmlns:a16="http://schemas.microsoft.com/office/drawing/2014/main" id="{C0B0665C-D99F-4D2A-8112-741ED49D7A84}"/>
              </a:ext>
            </a:extLst>
          </p:cNvPr>
          <p:cNvSpPr/>
          <p:nvPr/>
        </p:nvSpPr>
        <p:spPr>
          <a:xfrm>
            <a:off x="6357408" y="3515331"/>
            <a:ext cx="2788724" cy="938993"/>
          </a:xfrm>
          <a:prstGeom prst="accentCallout3">
            <a:avLst>
              <a:gd name="adj1" fmla="val 692"/>
              <a:gd name="adj2" fmla="val 104456"/>
              <a:gd name="adj3" fmla="val -57523"/>
              <a:gd name="adj4" fmla="val 96609"/>
              <a:gd name="adj5" fmla="val -56271"/>
              <a:gd name="adj6" fmla="val 7371"/>
              <a:gd name="adj7" fmla="val -80712"/>
              <a:gd name="adj8" fmla="val 7123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latin typeface="Roboto"/>
              </a:rPr>
              <a:t>A </a:t>
            </a:r>
            <a:r>
              <a:rPr lang="pt-BR" sz="1600" b="1" dirty="0">
                <a:latin typeface="Roboto"/>
              </a:rPr>
              <a:t>potência </a:t>
            </a:r>
            <a:r>
              <a:rPr lang="pt-BR" sz="1600" dirty="0">
                <a:latin typeface="Roboto"/>
              </a:rPr>
              <a:t>indica o</a:t>
            </a:r>
          </a:p>
          <a:p>
            <a:r>
              <a:rPr lang="pt-BR" sz="1600" dirty="0">
                <a:latin typeface="Roboto"/>
              </a:rPr>
              <a:t>produto dos fatores iguais.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813F9DC-0DDE-4863-BB42-B691613C018D}"/>
              </a:ext>
            </a:extLst>
          </p:cNvPr>
          <p:cNvSpPr/>
          <p:nvPr/>
        </p:nvSpPr>
        <p:spPr>
          <a:xfrm>
            <a:off x="883849" y="4645602"/>
            <a:ext cx="11204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potência com expoente 1 e a base um número real qualquer tem como resultado esse próprio número.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E561566-0EE2-4A49-A21D-472141346048}"/>
              </a:ext>
            </a:extLst>
          </p:cNvPr>
          <p:cNvSpPr/>
          <p:nvPr/>
        </p:nvSpPr>
        <p:spPr>
          <a:xfrm>
            <a:off x="883849" y="5166533"/>
            <a:ext cx="112042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potência com expoente 0 e a base um número real diferente de zero tem 1 como resultado</a:t>
            </a:r>
            <a:r>
              <a:rPr lang="pt-BR" dirty="0"/>
              <a:t>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CB735818-47F6-4CCE-A06D-7EDF4FC56958}"/>
              </a:ext>
            </a:extLst>
          </p:cNvPr>
          <p:cNvSpPr/>
          <p:nvPr/>
        </p:nvSpPr>
        <p:spPr>
          <a:xfrm>
            <a:off x="883850" y="5701319"/>
            <a:ext cx="10061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potência com expoente inteiro negativo e base diferente de zero tem como resultado o inverso da base elevado ao oposto desse expoente.</a:t>
            </a:r>
          </a:p>
        </p:txBody>
      </p:sp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44A71915-4C65-4638-BECE-E0C2F935590D}"/>
              </a:ext>
            </a:extLst>
          </p:cNvPr>
          <p:cNvSpPr/>
          <p:nvPr/>
        </p:nvSpPr>
        <p:spPr>
          <a:xfrm>
            <a:off x="516194" y="4645602"/>
            <a:ext cx="367655" cy="36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1" name="Seta: para a Direita 90">
            <a:extLst>
              <a:ext uri="{FF2B5EF4-FFF2-40B4-BE49-F238E27FC236}">
                <a16:creationId xmlns:a16="http://schemas.microsoft.com/office/drawing/2014/main" id="{AD9A79BC-4306-4599-A699-40C8BF3CEA65}"/>
              </a:ext>
            </a:extLst>
          </p:cNvPr>
          <p:cNvSpPr/>
          <p:nvPr/>
        </p:nvSpPr>
        <p:spPr>
          <a:xfrm>
            <a:off x="516194" y="5187627"/>
            <a:ext cx="367655" cy="36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9" name="Seta: para a Direita 98">
            <a:extLst>
              <a:ext uri="{FF2B5EF4-FFF2-40B4-BE49-F238E27FC236}">
                <a16:creationId xmlns:a16="http://schemas.microsoft.com/office/drawing/2014/main" id="{752E7BF3-7C9A-4FDB-BB24-6ACF8DDB0E0D}"/>
              </a:ext>
            </a:extLst>
          </p:cNvPr>
          <p:cNvSpPr/>
          <p:nvPr/>
        </p:nvSpPr>
        <p:spPr>
          <a:xfrm>
            <a:off x="516194" y="5701319"/>
            <a:ext cx="367655" cy="36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848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3975B90-1A6D-4B70-9BAE-0DD22A6098B5}"/>
              </a:ext>
            </a:extLst>
          </p:cNvPr>
          <p:cNvSpPr/>
          <p:nvPr/>
        </p:nvSpPr>
        <p:spPr>
          <a:xfrm>
            <a:off x="265471" y="67949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Propriedades da potenciação</a:t>
            </a:r>
            <a:endParaRPr lang="pt-BR" sz="2800" dirty="0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F3A63086-9799-4B0E-8340-CE910A6278EA}"/>
              </a:ext>
            </a:extLst>
          </p:cNvPr>
          <p:cNvSpPr/>
          <p:nvPr/>
        </p:nvSpPr>
        <p:spPr>
          <a:xfrm>
            <a:off x="2112852" y="35660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0" name="Subtítulo 4">
            <a:extLst>
              <a:ext uri="{FF2B5EF4-FFF2-40B4-BE49-F238E27FC236}">
                <a16:creationId xmlns:a16="http://schemas.microsoft.com/office/drawing/2014/main" id="{102BBD6F-DBD4-46B3-ADAA-3F715CE9CD67}"/>
              </a:ext>
            </a:extLst>
          </p:cNvPr>
          <p:cNvSpPr txBox="1">
            <a:spLocks/>
          </p:cNvSpPr>
          <p:nvPr/>
        </p:nvSpPr>
        <p:spPr>
          <a:xfrm>
            <a:off x="2237714" y="330223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40C63268-7BF9-4BC6-B660-FB13579C655C}"/>
              </a:ext>
            </a:extLst>
          </p:cNvPr>
          <p:cNvSpPr/>
          <p:nvPr/>
        </p:nvSpPr>
        <p:spPr>
          <a:xfrm>
            <a:off x="2709141" y="3843269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92DDBBA1-3D9C-4995-9B72-97ACE904DB83}"/>
              </a:ext>
            </a:extLst>
          </p:cNvPr>
          <p:cNvSpPr/>
          <p:nvPr/>
        </p:nvSpPr>
        <p:spPr>
          <a:xfrm>
            <a:off x="2111567" y="416666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3" name="Subtítulo 4">
            <a:extLst>
              <a:ext uri="{FF2B5EF4-FFF2-40B4-BE49-F238E27FC236}">
                <a16:creationId xmlns:a16="http://schemas.microsoft.com/office/drawing/2014/main" id="{FDE1E3D0-58AD-4B7E-96A3-8038217ACC4A}"/>
              </a:ext>
            </a:extLst>
          </p:cNvPr>
          <p:cNvSpPr txBox="1">
            <a:spLocks/>
          </p:cNvSpPr>
          <p:nvPr/>
        </p:nvSpPr>
        <p:spPr>
          <a:xfrm>
            <a:off x="2225597" y="397602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1CD045D0-170C-4E51-9FE3-29D982D2D216}"/>
              </a:ext>
            </a:extLst>
          </p:cNvPr>
          <p:cNvSpPr/>
          <p:nvPr/>
        </p:nvSpPr>
        <p:spPr>
          <a:xfrm>
            <a:off x="3135835" y="37363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46" name="Subtítulo 4">
            <a:extLst>
              <a:ext uri="{FF2B5EF4-FFF2-40B4-BE49-F238E27FC236}">
                <a16:creationId xmlns:a16="http://schemas.microsoft.com/office/drawing/2014/main" id="{706B9F6C-8DBE-422E-8EA1-6B3A8B605418}"/>
              </a:ext>
            </a:extLst>
          </p:cNvPr>
          <p:cNvSpPr txBox="1">
            <a:spLocks/>
          </p:cNvSpPr>
          <p:nvPr/>
        </p:nvSpPr>
        <p:spPr>
          <a:xfrm>
            <a:off x="3260697" y="3472552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-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47" name="Seta: para a Direita 46">
            <a:extLst>
              <a:ext uri="{FF2B5EF4-FFF2-40B4-BE49-F238E27FC236}">
                <a16:creationId xmlns:a16="http://schemas.microsoft.com/office/drawing/2014/main" id="{BBC6F7E2-4A8E-4BD0-A8DC-867E06855B78}"/>
              </a:ext>
            </a:extLst>
          </p:cNvPr>
          <p:cNvSpPr/>
          <p:nvPr/>
        </p:nvSpPr>
        <p:spPr>
          <a:xfrm>
            <a:off x="1316943" y="3736316"/>
            <a:ext cx="525810" cy="66004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B9F719AB-EF03-40B7-AA4F-0AFF28E7B115}"/>
              </a:ext>
            </a:extLst>
          </p:cNvPr>
          <p:cNvSpPr/>
          <p:nvPr/>
        </p:nvSpPr>
        <p:spPr>
          <a:xfrm>
            <a:off x="3208914" y="531099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50" name="Subtítulo 4">
            <a:extLst>
              <a:ext uri="{FF2B5EF4-FFF2-40B4-BE49-F238E27FC236}">
                <a16:creationId xmlns:a16="http://schemas.microsoft.com/office/drawing/2014/main" id="{25E93E1C-211D-48F8-A2F1-B4A0460F39F5}"/>
              </a:ext>
            </a:extLst>
          </p:cNvPr>
          <p:cNvSpPr txBox="1">
            <a:spLocks/>
          </p:cNvSpPr>
          <p:nvPr/>
        </p:nvSpPr>
        <p:spPr>
          <a:xfrm>
            <a:off x="3371564" y="505901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033CC05F-2931-4EF6-99B1-8EC5597C595D}"/>
              </a:ext>
            </a:extLst>
          </p:cNvPr>
          <p:cNvSpPr/>
          <p:nvPr/>
        </p:nvSpPr>
        <p:spPr>
          <a:xfrm>
            <a:off x="4114276" y="533451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53" name="Subtítulo 4">
            <a:extLst>
              <a:ext uri="{FF2B5EF4-FFF2-40B4-BE49-F238E27FC236}">
                <a16:creationId xmlns:a16="http://schemas.microsoft.com/office/drawing/2014/main" id="{5EF34FFA-B69B-41F1-891F-3324EFE11E2C}"/>
              </a:ext>
            </a:extLst>
          </p:cNvPr>
          <p:cNvSpPr txBox="1">
            <a:spLocks/>
          </p:cNvSpPr>
          <p:nvPr/>
        </p:nvSpPr>
        <p:spPr>
          <a:xfrm>
            <a:off x="3657264" y="4878552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28A896A-ED6D-40F3-B0CA-4AE8F90BD467}"/>
              </a:ext>
            </a:extLst>
          </p:cNvPr>
          <p:cNvSpPr/>
          <p:nvPr/>
        </p:nvSpPr>
        <p:spPr>
          <a:xfrm>
            <a:off x="4630887" y="527475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56" name="Subtítulo 4">
            <a:extLst>
              <a:ext uri="{FF2B5EF4-FFF2-40B4-BE49-F238E27FC236}">
                <a16:creationId xmlns:a16="http://schemas.microsoft.com/office/drawing/2014/main" id="{A1227814-869B-4EEA-9B54-0B922D95E719}"/>
              </a:ext>
            </a:extLst>
          </p:cNvPr>
          <p:cNvSpPr txBox="1">
            <a:spLocks/>
          </p:cNvSpPr>
          <p:nvPr/>
        </p:nvSpPr>
        <p:spPr>
          <a:xfrm>
            <a:off x="4750510" y="5067206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.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7" name="Seta: para a Direita 56">
            <a:extLst>
              <a:ext uri="{FF2B5EF4-FFF2-40B4-BE49-F238E27FC236}">
                <a16:creationId xmlns:a16="http://schemas.microsoft.com/office/drawing/2014/main" id="{493DF1F3-1CF2-408D-B419-2821C30635BB}"/>
              </a:ext>
            </a:extLst>
          </p:cNvPr>
          <p:cNvSpPr/>
          <p:nvPr/>
        </p:nvSpPr>
        <p:spPr>
          <a:xfrm>
            <a:off x="2450940" y="5277946"/>
            <a:ext cx="525810" cy="646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7" name="Seta: para a Direita 66">
            <a:extLst>
              <a:ext uri="{FF2B5EF4-FFF2-40B4-BE49-F238E27FC236}">
                <a16:creationId xmlns:a16="http://schemas.microsoft.com/office/drawing/2014/main" id="{B42AAF1C-AC76-4603-BE67-F0EC298C14D1}"/>
              </a:ext>
            </a:extLst>
          </p:cNvPr>
          <p:cNvSpPr/>
          <p:nvPr/>
        </p:nvSpPr>
        <p:spPr>
          <a:xfrm>
            <a:off x="6597866" y="2459961"/>
            <a:ext cx="525810" cy="69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F0767974-54BB-4431-82B0-D2BFD7EFDCB4}"/>
              </a:ext>
            </a:extLst>
          </p:cNvPr>
          <p:cNvSpPr/>
          <p:nvPr/>
        </p:nvSpPr>
        <p:spPr>
          <a:xfrm>
            <a:off x="551490" y="1467150"/>
            <a:ext cx="5012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um número real, com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0, e </a:t>
            </a:r>
            <a:r>
              <a:rPr lang="pt-BR" b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números inteiros, temos:</a:t>
            </a:r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9094B631-4A91-4A57-8F40-4043814B37CA}"/>
              </a:ext>
            </a:extLst>
          </p:cNvPr>
          <p:cNvSpPr/>
          <p:nvPr/>
        </p:nvSpPr>
        <p:spPr>
          <a:xfrm>
            <a:off x="1222893" y="25012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36F1117E-B70D-4BC4-9E5B-18B4375A3C72}"/>
              </a:ext>
            </a:extLst>
          </p:cNvPr>
          <p:cNvSpPr/>
          <p:nvPr/>
        </p:nvSpPr>
        <p:spPr>
          <a:xfrm>
            <a:off x="2555952" y="2584237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A37E3078-B0E0-4A19-9601-E94CAFA088C0}"/>
              </a:ext>
            </a:extLst>
          </p:cNvPr>
          <p:cNvSpPr/>
          <p:nvPr/>
        </p:nvSpPr>
        <p:spPr>
          <a:xfrm>
            <a:off x="1855387" y="25244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B25D7B78-986A-4A24-8A53-37B36F583335}"/>
              </a:ext>
            </a:extLst>
          </p:cNvPr>
          <p:cNvSpPr/>
          <p:nvPr/>
        </p:nvSpPr>
        <p:spPr>
          <a:xfrm>
            <a:off x="1646647" y="2478387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.</a:t>
            </a:r>
            <a:endParaRPr lang="pt-BR" sz="2800" dirty="0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E4EE8226-2F7F-4DB5-9BC0-87AF0AE72F3C}"/>
              </a:ext>
            </a:extLst>
          </p:cNvPr>
          <p:cNvSpPr/>
          <p:nvPr/>
        </p:nvSpPr>
        <p:spPr>
          <a:xfrm>
            <a:off x="3072563" y="25244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74" name="Subtítulo 4">
            <a:extLst>
              <a:ext uri="{FF2B5EF4-FFF2-40B4-BE49-F238E27FC236}">
                <a16:creationId xmlns:a16="http://schemas.microsoft.com/office/drawing/2014/main" id="{31A4160A-83F2-4F11-A59E-8DBC011E0B15}"/>
              </a:ext>
            </a:extLst>
          </p:cNvPr>
          <p:cNvSpPr txBox="1">
            <a:spLocks/>
          </p:cNvSpPr>
          <p:nvPr/>
        </p:nvSpPr>
        <p:spPr>
          <a:xfrm>
            <a:off x="3235213" y="2272502"/>
            <a:ext cx="872432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 + 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5" name="Seta: para a Direita 74">
            <a:extLst>
              <a:ext uri="{FF2B5EF4-FFF2-40B4-BE49-F238E27FC236}">
                <a16:creationId xmlns:a16="http://schemas.microsoft.com/office/drawing/2014/main" id="{ABC030EB-5081-47F2-97E7-50740EBAA8A2}"/>
              </a:ext>
            </a:extLst>
          </p:cNvPr>
          <p:cNvSpPr/>
          <p:nvPr/>
        </p:nvSpPr>
        <p:spPr>
          <a:xfrm>
            <a:off x="514295" y="2475648"/>
            <a:ext cx="525810" cy="64633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9E1DAFFE-FE0F-4480-9941-5F6239A50238}"/>
              </a:ext>
            </a:extLst>
          </p:cNvPr>
          <p:cNvSpPr/>
          <p:nvPr/>
        </p:nvSpPr>
        <p:spPr>
          <a:xfrm>
            <a:off x="6433835" y="1485033"/>
            <a:ext cx="4919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 e </a:t>
            </a:r>
            <a:r>
              <a:rPr lang="pt-BR" b="1" dirty="0">
                <a:latin typeface="Roboto"/>
              </a:rPr>
              <a:t>b </a:t>
            </a:r>
            <a:r>
              <a:rPr lang="pt-BR" dirty="0">
                <a:latin typeface="Roboto"/>
              </a:rPr>
              <a:t>números reais, com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 e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pt-BR" dirty="0">
                <a:latin typeface="Roboto"/>
              </a:rPr>
              <a:t>0 e </a:t>
            </a:r>
            <a:r>
              <a:rPr lang="pt-BR" b="1" dirty="0">
                <a:latin typeface="Roboto"/>
              </a:rPr>
              <a:t>m</a:t>
            </a:r>
            <a:r>
              <a:rPr lang="pt-BR" dirty="0">
                <a:latin typeface="Roboto"/>
              </a:rPr>
              <a:t> um número inteiro, temos:</a:t>
            </a:r>
          </a:p>
        </p:txBody>
      </p:sp>
      <p:sp>
        <p:nvSpPr>
          <p:cNvPr id="77" name="Seta: para a Direita 76">
            <a:extLst>
              <a:ext uri="{FF2B5EF4-FFF2-40B4-BE49-F238E27FC236}">
                <a16:creationId xmlns:a16="http://schemas.microsoft.com/office/drawing/2014/main" id="{837A032A-C922-443F-B37D-549F15A0D87E}"/>
              </a:ext>
            </a:extLst>
          </p:cNvPr>
          <p:cNvSpPr/>
          <p:nvPr/>
        </p:nvSpPr>
        <p:spPr>
          <a:xfrm>
            <a:off x="8015830" y="4221815"/>
            <a:ext cx="525810" cy="699332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5" name="Subtítulo 4">
            <a:extLst>
              <a:ext uri="{FF2B5EF4-FFF2-40B4-BE49-F238E27FC236}">
                <a16:creationId xmlns:a16="http://schemas.microsoft.com/office/drawing/2014/main" id="{207AB729-169F-4C3C-902F-BE876AC8370E}"/>
              </a:ext>
            </a:extLst>
          </p:cNvPr>
          <p:cNvSpPr txBox="1">
            <a:spLocks/>
          </p:cNvSpPr>
          <p:nvPr/>
        </p:nvSpPr>
        <p:spPr>
          <a:xfrm>
            <a:off x="1364866" y="227957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92" name="Subtítulo 4">
            <a:extLst>
              <a:ext uri="{FF2B5EF4-FFF2-40B4-BE49-F238E27FC236}">
                <a16:creationId xmlns:a16="http://schemas.microsoft.com/office/drawing/2014/main" id="{DA51B0E6-7252-436E-ADDF-FF9F06D6D16A}"/>
              </a:ext>
            </a:extLst>
          </p:cNvPr>
          <p:cNvSpPr txBox="1">
            <a:spLocks/>
          </p:cNvSpPr>
          <p:nvPr/>
        </p:nvSpPr>
        <p:spPr>
          <a:xfrm>
            <a:off x="1957063" y="2274752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93" name="Arco 92">
            <a:extLst>
              <a:ext uri="{FF2B5EF4-FFF2-40B4-BE49-F238E27FC236}">
                <a16:creationId xmlns:a16="http://schemas.microsoft.com/office/drawing/2014/main" id="{A86BD060-547C-460D-A9B5-E89DDA09ADE3}"/>
              </a:ext>
            </a:extLst>
          </p:cNvPr>
          <p:cNvSpPr/>
          <p:nvPr/>
        </p:nvSpPr>
        <p:spPr>
          <a:xfrm rot="3144077">
            <a:off x="2713097" y="5018985"/>
            <a:ext cx="1128988" cy="1018629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4" name="Arco 93">
            <a:extLst>
              <a:ext uri="{FF2B5EF4-FFF2-40B4-BE49-F238E27FC236}">
                <a16:creationId xmlns:a16="http://schemas.microsoft.com/office/drawing/2014/main" id="{98008488-EF01-495B-9895-BB72F78BFE12}"/>
              </a:ext>
            </a:extLst>
          </p:cNvPr>
          <p:cNvSpPr/>
          <p:nvPr/>
        </p:nvSpPr>
        <p:spPr>
          <a:xfrm rot="13516538">
            <a:off x="3041488" y="5112346"/>
            <a:ext cx="1128988" cy="1018629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5" name="Retângulo 94">
            <a:extLst>
              <a:ext uri="{FF2B5EF4-FFF2-40B4-BE49-F238E27FC236}">
                <a16:creationId xmlns:a16="http://schemas.microsoft.com/office/drawing/2014/main" id="{DF80A797-3F90-423E-9127-7FBB99595BF5}"/>
              </a:ext>
            </a:extLst>
          </p:cNvPr>
          <p:cNvSpPr/>
          <p:nvPr/>
        </p:nvSpPr>
        <p:spPr>
          <a:xfrm>
            <a:off x="7204391" y="24890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96" name="Retângulo 95">
            <a:extLst>
              <a:ext uri="{FF2B5EF4-FFF2-40B4-BE49-F238E27FC236}">
                <a16:creationId xmlns:a16="http://schemas.microsoft.com/office/drawing/2014/main" id="{270BEB58-9806-400B-A17B-472450E74D4F}"/>
              </a:ext>
            </a:extLst>
          </p:cNvPr>
          <p:cNvSpPr/>
          <p:nvPr/>
        </p:nvSpPr>
        <p:spPr>
          <a:xfrm>
            <a:off x="8155434" y="252565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5B386EA2-790D-47E6-B642-08607DD87E07}"/>
              </a:ext>
            </a:extLst>
          </p:cNvPr>
          <p:cNvSpPr/>
          <p:nvPr/>
        </p:nvSpPr>
        <p:spPr>
          <a:xfrm>
            <a:off x="7644364" y="24956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  <a:endParaRPr lang="pt-BR" sz="2800" dirty="0"/>
          </a:p>
        </p:txBody>
      </p:sp>
      <p:sp>
        <p:nvSpPr>
          <p:cNvPr id="98" name="Retângulo 97">
            <a:extLst>
              <a:ext uri="{FF2B5EF4-FFF2-40B4-BE49-F238E27FC236}">
                <a16:creationId xmlns:a16="http://schemas.microsoft.com/office/drawing/2014/main" id="{C6B06E7C-059F-40C6-A659-9FAF947B5958}"/>
              </a:ext>
            </a:extLst>
          </p:cNvPr>
          <p:cNvSpPr/>
          <p:nvPr/>
        </p:nvSpPr>
        <p:spPr>
          <a:xfrm>
            <a:off x="7465392" y="2440434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.</a:t>
            </a:r>
            <a:endParaRPr lang="pt-BR" sz="2800" dirty="0"/>
          </a:p>
        </p:txBody>
      </p:sp>
      <p:sp>
        <p:nvSpPr>
          <p:cNvPr id="100" name="Arco 99">
            <a:extLst>
              <a:ext uri="{FF2B5EF4-FFF2-40B4-BE49-F238E27FC236}">
                <a16:creationId xmlns:a16="http://schemas.microsoft.com/office/drawing/2014/main" id="{2AC78C73-DEEE-452C-83B5-6BE410C8BA9F}"/>
              </a:ext>
            </a:extLst>
          </p:cNvPr>
          <p:cNvSpPr/>
          <p:nvPr/>
        </p:nvSpPr>
        <p:spPr>
          <a:xfrm rot="13516538">
            <a:off x="7173838" y="2346213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1" name="Arco 100">
            <a:extLst>
              <a:ext uri="{FF2B5EF4-FFF2-40B4-BE49-F238E27FC236}">
                <a16:creationId xmlns:a16="http://schemas.microsoft.com/office/drawing/2014/main" id="{14CD618D-826A-44BA-91EB-E2AC30C6B376}"/>
              </a:ext>
            </a:extLst>
          </p:cNvPr>
          <p:cNvSpPr/>
          <p:nvPr/>
        </p:nvSpPr>
        <p:spPr>
          <a:xfrm rot="2714102">
            <a:off x="6920676" y="2227883"/>
            <a:ext cx="1128988" cy="1018629"/>
          </a:xfrm>
          <a:prstGeom prst="arc">
            <a:avLst>
              <a:gd name="adj1" fmla="val 17166150"/>
              <a:gd name="adj2" fmla="val 21179766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2" name="Subtítulo 4">
            <a:extLst>
              <a:ext uri="{FF2B5EF4-FFF2-40B4-BE49-F238E27FC236}">
                <a16:creationId xmlns:a16="http://schemas.microsoft.com/office/drawing/2014/main" id="{137BD4D8-C4DC-4985-911F-362219432D1D}"/>
              </a:ext>
            </a:extLst>
          </p:cNvPr>
          <p:cNvSpPr txBox="1">
            <a:spLocks/>
          </p:cNvSpPr>
          <p:nvPr/>
        </p:nvSpPr>
        <p:spPr>
          <a:xfrm>
            <a:off x="7939026" y="223540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C46688E3-FAB4-4B88-AFF2-EE1DD0AA8485}"/>
              </a:ext>
            </a:extLst>
          </p:cNvPr>
          <p:cNvSpPr/>
          <p:nvPr/>
        </p:nvSpPr>
        <p:spPr>
          <a:xfrm>
            <a:off x="8449236" y="24873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104" name="Subtítulo 4">
            <a:extLst>
              <a:ext uri="{FF2B5EF4-FFF2-40B4-BE49-F238E27FC236}">
                <a16:creationId xmlns:a16="http://schemas.microsoft.com/office/drawing/2014/main" id="{2D772A9B-871D-4B48-8CFE-418C786F6481}"/>
              </a:ext>
            </a:extLst>
          </p:cNvPr>
          <p:cNvSpPr txBox="1">
            <a:spLocks/>
          </p:cNvSpPr>
          <p:nvPr/>
        </p:nvSpPr>
        <p:spPr>
          <a:xfrm>
            <a:off x="8572824" y="224442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C309C3FA-803B-441D-94D8-CDF61587340A}"/>
              </a:ext>
            </a:extLst>
          </p:cNvPr>
          <p:cNvSpPr/>
          <p:nvPr/>
        </p:nvSpPr>
        <p:spPr>
          <a:xfrm>
            <a:off x="8903025" y="247939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  <a:endParaRPr lang="pt-BR" sz="2800" dirty="0"/>
          </a:p>
        </p:txBody>
      </p:sp>
      <p:sp>
        <p:nvSpPr>
          <p:cNvPr id="106" name="Subtítulo 4">
            <a:extLst>
              <a:ext uri="{FF2B5EF4-FFF2-40B4-BE49-F238E27FC236}">
                <a16:creationId xmlns:a16="http://schemas.microsoft.com/office/drawing/2014/main" id="{4775DD2C-7BBF-4076-9A6E-BF95BB1509EC}"/>
              </a:ext>
            </a:extLst>
          </p:cNvPr>
          <p:cNvSpPr txBox="1">
            <a:spLocks/>
          </p:cNvSpPr>
          <p:nvPr/>
        </p:nvSpPr>
        <p:spPr>
          <a:xfrm>
            <a:off x="9007643" y="221910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07" name="Retângulo 106">
            <a:extLst>
              <a:ext uri="{FF2B5EF4-FFF2-40B4-BE49-F238E27FC236}">
                <a16:creationId xmlns:a16="http://schemas.microsoft.com/office/drawing/2014/main" id="{DE602946-BF42-41E9-8395-E8F5EFCD1B3E}"/>
              </a:ext>
            </a:extLst>
          </p:cNvPr>
          <p:cNvSpPr/>
          <p:nvPr/>
        </p:nvSpPr>
        <p:spPr>
          <a:xfrm>
            <a:off x="8723591" y="2436856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.</a:t>
            </a:r>
            <a:endParaRPr lang="pt-BR" sz="2800" dirty="0"/>
          </a:p>
        </p:txBody>
      </p:sp>
      <p:grpSp>
        <p:nvGrpSpPr>
          <p:cNvPr id="115" name="Agrupar 114">
            <a:extLst>
              <a:ext uri="{FF2B5EF4-FFF2-40B4-BE49-F238E27FC236}">
                <a16:creationId xmlns:a16="http://schemas.microsoft.com/office/drawing/2014/main" id="{766C794B-8F8A-41F8-ADE6-1EF82BBDCFB0}"/>
              </a:ext>
            </a:extLst>
          </p:cNvPr>
          <p:cNvGrpSpPr/>
          <p:nvPr/>
        </p:nvGrpSpPr>
        <p:grpSpPr>
          <a:xfrm>
            <a:off x="8864383" y="4104879"/>
            <a:ext cx="681956" cy="911810"/>
            <a:chOff x="2996704" y="2746665"/>
            <a:chExt cx="681956" cy="911810"/>
          </a:xfrm>
        </p:grpSpPr>
        <p:sp>
          <p:nvSpPr>
            <p:cNvPr id="116" name="Subtítulo 4">
              <a:extLst>
                <a:ext uri="{FF2B5EF4-FFF2-40B4-BE49-F238E27FC236}">
                  <a16:creationId xmlns:a16="http://schemas.microsoft.com/office/drawing/2014/main" id="{F8E9F07D-0171-407E-A65E-F705EC4FCFDE}"/>
                </a:ext>
              </a:extLst>
            </p:cNvPr>
            <p:cNvSpPr txBox="1">
              <a:spLocks/>
            </p:cNvSpPr>
            <p:nvPr/>
          </p:nvSpPr>
          <p:spPr>
            <a:xfrm>
              <a:off x="2996704" y="2746665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a</a:t>
              </a:r>
            </a:p>
          </p:txBody>
        </p:sp>
        <p:sp>
          <p:nvSpPr>
            <p:cNvPr id="117" name="Retângulo 116">
              <a:extLst>
                <a:ext uri="{FF2B5EF4-FFF2-40B4-BE49-F238E27FC236}">
                  <a16:creationId xmlns:a16="http://schemas.microsoft.com/office/drawing/2014/main" id="{FA8BC950-F972-4824-A2DE-0C2A525299F4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18" name="Subtítulo 4">
              <a:extLst>
                <a:ext uri="{FF2B5EF4-FFF2-40B4-BE49-F238E27FC236}">
                  <a16:creationId xmlns:a16="http://schemas.microsoft.com/office/drawing/2014/main" id="{0F6D7739-BFDF-4EBB-AE0D-3A78D6A948CA}"/>
                </a:ext>
              </a:extLst>
            </p:cNvPr>
            <p:cNvSpPr txBox="1">
              <a:spLocks/>
            </p:cNvSpPr>
            <p:nvPr/>
          </p:nvSpPr>
          <p:spPr>
            <a:xfrm>
              <a:off x="3083803" y="314489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pt-BR" dirty="0"/>
            </a:p>
          </p:txBody>
        </p:sp>
      </p:grpSp>
      <p:sp>
        <p:nvSpPr>
          <p:cNvPr id="119" name="Arco 118">
            <a:extLst>
              <a:ext uri="{FF2B5EF4-FFF2-40B4-BE49-F238E27FC236}">
                <a16:creationId xmlns:a16="http://schemas.microsoft.com/office/drawing/2014/main" id="{6CBF299B-E886-4922-8EA3-22567901DF82}"/>
              </a:ext>
            </a:extLst>
          </p:cNvPr>
          <p:cNvSpPr/>
          <p:nvPr/>
        </p:nvSpPr>
        <p:spPr>
          <a:xfrm rot="13516538">
            <a:off x="8816785" y="4124512"/>
            <a:ext cx="928042" cy="892165"/>
          </a:xfrm>
          <a:prstGeom prst="arc">
            <a:avLst>
              <a:gd name="adj1" fmla="val 16302724"/>
              <a:gd name="adj2" fmla="val 0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0" name="Arco 119">
            <a:extLst>
              <a:ext uri="{FF2B5EF4-FFF2-40B4-BE49-F238E27FC236}">
                <a16:creationId xmlns:a16="http://schemas.microsoft.com/office/drawing/2014/main" id="{19CD598D-6AF3-4F16-B8D6-960165174A83}"/>
              </a:ext>
            </a:extLst>
          </p:cNvPr>
          <p:cNvSpPr/>
          <p:nvPr/>
        </p:nvSpPr>
        <p:spPr>
          <a:xfrm rot="3144077">
            <a:off x="8576773" y="4058047"/>
            <a:ext cx="964660" cy="899641"/>
          </a:xfrm>
          <a:prstGeom prst="arc">
            <a:avLst/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1" name="Subtítulo 4">
            <a:extLst>
              <a:ext uri="{FF2B5EF4-FFF2-40B4-BE49-F238E27FC236}">
                <a16:creationId xmlns:a16="http://schemas.microsoft.com/office/drawing/2014/main" id="{3EE7D7B3-B379-4E44-91C2-032900339904}"/>
              </a:ext>
            </a:extLst>
          </p:cNvPr>
          <p:cNvSpPr txBox="1">
            <a:spLocks/>
          </p:cNvSpPr>
          <p:nvPr/>
        </p:nvSpPr>
        <p:spPr>
          <a:xfrm>
            <a:off x="9365465" y="393175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22" name="Subtítulo 4">
            <a:extLst>
              <a:ext uri="{FF2B5EF4-FFF2-40B4-BE49-F238E27FC236}">
                <a16:creationId xmlns:a16="http://schemas.microsoft.com/office/drawing/2014/main" id="{85ECBE3E-6CE3-46C5-AA42-67D6484B0954}"/>
              </a:ext>
            </a:extLst>
          </p:cNvPr>
          <p:cNvSpPr txBox="1">
            <a:spLocks/>
          </p:cNvSpPr>
          <p:nvPr/>
        </p:nvSpPr>
        <p:spPr>
          <a:xfrm>
            <a:off x="8882934" y="4546563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</a:p>
        </p:txBody>
      </p:sp>
      <p:sp>
        <p:nvSpPr>
          <p:cNvPr id="123" name="Retângulo 122">
            <a:extLst>
              <a:ext uri="{FF2B5EF4-FFF2-40B4-BE49-F238E27FC236}">
                <a16:creationId xmlns:a16="http://schemas.microsoft.com/office/drawing/2014/main" id="{1F04AA51-B332-4A7B-BBD3-F647A9119E79}"/>
              </a:ext>
            </a:extLst>
          </p:cNvPr>
          <p:cNvSpPr/>
          <p:nvPr/>
        </p:nvSpPr>
        <p:spPr>
          <a:xfrm>
            <a:off x="9672691" y="429166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  <a:endParaRPr lang="pt-BR" sz="2800" dirty="0"/>
          </a:p>
        </p:txBody>
      </p:sp>
      <p:grpSp>
        <p:nvGrpSpPr>
          <p:cNvPr id="124" name="Agrupar 123">
            <a:extLst>
              <a:ext uri="{FF2B5EF4-FFF2-40B4-BE49-F238E27FC236}">
                <a16:creationId xmlns:a16="http://schemas.microsoft.com/office/drawing/2014/main" id="{061891CC-D160-45E2-A210-0DB6F24F7FB7}"/>
              </a:ext>
            </a:extLst>
          </p:cNvPr>
          <p:cNvGrpSpPr/>
          <p:nvPr/>
        </p:nvGrpSpPr>
        <p:grpSpPr>
          <a:xfrm>
            <a:off x="9995647" y="4065292"/>
            <a:ext cx="695593" cy="960141"/>
            <a:chOff x="2983067" y="2698334"/>
            <a:chExt cx="695593" cy="960141"/>
          </a:xfrm>
        </p:grpSpPr>
        <p:sp>
          <p:nvSpPr>
            <p:cNvPr id="125" name="Subtítulo 4">
              <a:extLst>
                <a:ext uri="{FF2B5EF4-FFF2-40B4-BE49-F238E27FC236}">
                  <a16:creationId xmlns:a16="http://schemas.microsoft.com/office/drawing/2014/main" id="{8603A90A-A271-4927-BACD-9CA4C322ECF7}"/>
                </a:ext>
              </a:extLst>
            </p:cNvPr>
            <p:cNvSpPr txBox="1">
              <a:spLocks/>
            </p:cNvSpPr>
            <p:nvPr/>
          </p:nvSpPr>
          <p:spPr>
            <a:xfrm>
              <a:off x="2983067" y="2698334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a</a:t>
              </a:r>
            </a:p>
          </p:txBody>
        </p:sp>
        <p:sp>
          <p:nvSpPr>
            <p:cNvPr id="126" name="Retângulo 125">
              <a:extLst>
                <a:ext uri="{FF2B5EF4-FFF2-40B4-BE49-F238E27FC236}">
                  <a16:creationId xmlns:a16="http://schemas.microsoft.com/office/drawing/2014/main" id="{14CA4A9D-DD3A-4ADC-A257-485E5466DD4F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27" name="Subtítulo 4">
              <a:extLst>
                <a:ext uri="{FF2B5EF4-FFF2-40B4-BE49-F238E27FC236}">
                  <a16:creationId xmlns:a16="http://schemas.microsoft.com/office/drawing/2014/main" id="{AA5DEDCD-260C-4635-A47C-E688003CBE0B}"/>
                </a:ext>
              </a:extLst>
            </p:cNvPr>
            <p:cNvSpPr txBox="1">
              <a:spLocks/>
            </p:cNvSpPr>
            <p:nvPr/>
          </p:nvSpPr>
          <p:spPr>
            <a:xfrm>
              <a:off x="3083803" y="314489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pt-BR" dirty="0"/>
            </a:p>
          </p:txBody>
        </p:sp>
      </p:grpSp>
      <p:sp>
        <p:nvSpPr>
          <p:cNvPr id="130" name="Subtítulo 4">
            <a:extLst>
              <a:ext uri="{FF2B5EF4-FFF2-40B4-BE49-F238E27FC236}">
                <a16:creationId xmlns:a16="http://schemas.microsoft.com/office/drawing/2014/main" id="{C2B01AC0-3C3D-4270-B8B3-7AD8753828A8}"/>
              </a:ext>
            </a:extLst>
          </p:cNvPr>
          <p:cNvSpPr txBox="1">
            <a:spLocks/>
          </p:cNvSpPr>
          <p:nvPr/>
        </p:nvSpPr>
        <p:spPr>
          <a:xfrm>
            <a:off x="10232514" y="385405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131" name="Subtítulo 4">
            <a:extLst>
              <a:ext uri="{FF2B5EF4-FFF2-40B4-BE49-F238E27FC236}">
                <a16:creationId xmlns:a16="http://schemas.microsoft.com/office/drawing/2014/main" id="{97B40DE1-FABB-4700-B477-90009ADA850F}"/>
              </a:ext>
            </a:extLst>
          </p:cNvPr>
          <p:cNvSpPr txBox="1">
            <a:spLocks/>
          </p:cNvSpPr>
          <p:nvPr/>
        </p:nvSpPr>
        <p:spPr>
          <a:xfrm>
            <a:off x="10009284" y="4605392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b</a:t>
            </a:r>
          </a:p>
        </p:txBody>
      </p:sp>
      <p:sp>
        <p:nvSpPr>
          <p:cNvPr id="132" name="Subtítulo 4">
            <a:extLst>
              <a:ext uri="{FF2B5EF4-FFF2-40B4-BE49-F238E27FC236}">
                <a16:creationId xmlns:a16="http://schemas.microsoft.com/office/drawing/2014/main" id="{67BE9AF4-D34E-44D1-8B1B-8688451B7CE9}"/>
              </a:ext>
            </a:extLst>
          </p:cNvPr>
          <p:cNvSpPr txBox="1">
            <a:spLocks/>
          </p:cNvSpPr>
          <p:nvPr/>
        </p:nvSpPr>
        <p:spPr>
          <a:xfrm>
            <a:off x="10232514" y="4385084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m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4BA5CE34-173C-40CA-B0AC-1733B6C5EA13}"/>
              </a:ext>
            </a:extLst>
          </p:cNvPr>
          <p:cNvSpPr/>
          <p:nvPr/>
        </p:nvSpPr>
        <p:spPr>
          <a:xfrm rot="10800000">
            <a:off x="2085682" y="4051979"/>
            <a:ext cx="43794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6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13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265470" y="60490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Notação científica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374693" y="1199159"/>
            <a:ext cx="1116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Na </a:t>
            </a:r>
            <a:r>
              <a:rPr lang="pt-BR" b="1" dirty="0">
                <a:latin typeface="Roboto"/>
              </a:rPr>
              <a:t>notação científica</a:t>
            </a:r>
            <a:r>
              <a:rPr lang="pt-BR" dirty="0">
                <a:latin typeface="Roboto"/>
              </a:rPr>
              <a:t>, os números são representados da seguinte maneira: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E6E260CA-6ECB-4EA2-9B0F-6D3E0E0AC431}"/>
              </a:ext>
            </a:extLst>
          </p:cNvPr>
          <p:cNvSpPr/>
          <p:nvPr/>
        </p:nvSpPr>
        <p:spPr>
          <a:xfrm>
            <a:off x="9307898" y="150967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10</a:t>
            </a:r>
            <a:endParaRPr lang="pt-BR" sz="2800" dirty="0"/>
          </a:p>
        </p:txBody>
      </p:sp>
      <p:sp>
        <p:nvSpPr>
          <p:cNvPr id="23" name="Subtítulo 4">
            <a:extLst>
              <a:ext uri="{FF2B5EF4-FFF2-40B4-BE49-F238E27FC236}">
                <a16:creationId xmlns:a16="http://schemas.microsoft.com/office/drawing/2014/main" id="{261181DC-B837-478D-B39D-8A94B741FDDA}"/>
              </a:ext>
            </a:extLst>
          </p:cNvPr>
          <p:cNvSpPr txBox="1">
            <a:spLocks/>
          </p:cNvSpPr>
          <p:nvPr/>
        </p:nvSpPr>
        <p:spPr>
          <a:xfrm>
            <a:off x="9726807" y="1346694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200" b="1" dirty="0">
                <a:solidFill>
                  <a:schemeClr val="accent4"/>
                </a:solidFill>
                <a:latin typeface="Roboto"/>
              </a:rPr>
              <a:t>n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0C9274C-0B14-4129-9701-62B380F5B0F0}"/>
              </a:ext>
            </a:extLst>
          </p:cNvPr>
          <p:cNvSpPr/>
          <p:nvPr/>
        </p:nvSpPr>
        <p:spPr>
          <a:xfrm>
            <a:off x="9184031" y="1413110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.</a:t>
            </a:r>
            <a:endParaRPr lang="pt-BR" sz="2800" dirty="0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1DD76EBD-16B3-4D28-B558-CB5BBCF7DE73}"/>
              </a:ext>
            </a:extLst>
          </p:cNvPr>
          <p:cNvSpPr/>
          <p:nvPr/>
        </p:nvSpPr>
        <p:spPr>
          <a:xfrm>
            <a:off x="8914328" y="152842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a</a:t>
            </a:r>
            <a:endParaRPr lang="pt-BR" sz="2800" dirty="0"/>
          </a:p>
        </p:txBody>
      </p:sp>
      <p:sp>
        <p:nvSpPr>
          <p:cNvPr id="83" name="Retângulo 82">
            <a:extLst>
              <a:ext uri="{FF2B5EF4-FFF2-40B4-BE49-F238E27FC236}">
                <a16:creationId xmlns:a16="http://schemas.microsoft.com/office/drawing/2014/main" id="{53AC0641-CA1B-461D-8AB0-F301EA0842C8}"/>
              </a:ext>
            </a:extLst>
          </p:cNvPr>
          <p:cNvSpPr/>
          <p:nvPr/>
        </p:nvSpPr>
        <p:spPr>
          <a:xfrm>
            <a:off x="399071" y="1634441"/>
            <a:ext cx="9205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(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é um número racional, com 1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pt-BR" dirty="0">
                <a:latin typeface="Roboto"/>
              </a:rPr>
              <a:t> a &lt; 10, 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é um número inteiro.)</a:t>
            </a:r>
          </a:p>
        </p:txBody>
      </p:sp>
      <p:sp>
        <p:nvSpPr>
          <p:cNvPr id="99" name="Retângulo 98">
            <a:extLst>
              <a:ext uri="{FF2B5EF4-FFF2-40B4-BE49-F238E27FC236}">
                <a16:creationId xmlns:a16="http://schemas.microsoft.com/office/drawing/2014/main" id="{6E8C9A34-96DE-41BA-BA09-FDE825E92C17}"/>
              </a:ext>
            </a:extLst>
          </p:cNvPr>
          <p:cNvSpPr/>
          <p:nvPr/>
        </p:nvSpPr>
        <p:spPr>
          <a:xfrm rot="10800000" flipV="1">
            <a:off x="8715297" y="1275143"/>
            <a:ext cx="1505572" cy="90242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3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4B9F1BA-C374-7855-532E-094FD246C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938" y="2616166"/>
            <a:ext cx="4304266" cy="121954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9DF7C7B8-C6CC-E21A-7F48-69984DF0CA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67" y="1916284"/>
            <a:ext cx="6616657" cy="813773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BA8056EF-ED26-81B9-6AD8-691D62B8B814}"/>
              </a:ext>
            </a:extLst>
          </p:cNvPr>
          <p:cNvSpPr txBox="1"/>
          <p:nvPr/>
        </p:nvSpPr>
        <p:spPr>
          <a:xfrm>
            <a:off x="530938" y="3941867"/>
            <a:ext cx="103758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Exemplo: A distância média aproximada da Terra ao Sol é 150 000 000 km.</a:t>
            </a:r>
          </a:p>
          <a:p>
            <a:r>
              <a:rPr lang="pt-BR" dirty="0"/>
              <a:t>Por ser um número muito grande, podemos escrever esse número usando notação científica.</a:t>
            </a:r>
          </a:p>
          <a:p>
            <a:r>
              <a:rPr lang="pt-BR" dirty="0"/>
              <a:t>Sabemos que:                                         , então: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 distância média aproximada da Terra ao Sol é, em notação científica, </a:t>
            </a: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8CE7D938-510A-2584-5757-60BBB590C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1199" y="5048309"/>
            <a:ext cx="4353533" cy="666843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FAC44387-9163-E98E-5C0E-B7F0AA260C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3898" y="4557852"/>
            <a:ext cx="2172003" cy="295316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B7D39A20-3B47-0CCF-4CD5-CC50F240B3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47824" y="5845999"/>
            <a:ext cx="1238423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209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9863</TotalTime>
  <Words>928</Words>
  <Application>Microsoft Office PowerPoint</Application>
  <PresentationFormat>Widescreen</PresentationFormat>
  <Paragraphs>148</Paragraphs>
  <Slides>12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FrutigerLTStd-Light</vt:lpstr>
      <vt:lpstr>Roboto</vt:lpstr>
      <vt:lpstr>Times New Roman</vt:lpstr>
      <vt:lpstr>Tema do Office</vt:lpstr>
      <vt:lpstr>Equation</vt:lpstr>
      <vt:lpstr>Apresentação do PowerPoint</vt:lpstr>
      <vt:lpstr>Matemática </vt:lpstr>
      <vt:lpstr>Surgimento dos números irracionais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2023-06-22T17:18:10Z</dcterms:modified>
</cp:coreProperties>
</file>