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3" r:id="rId1"/>
  </p:sldMasterIdLst>
  <p:notesMasterIdLst>
    <p:notesMasterId r:id="rId13"/>
  </p:notesMasterIdLst>
  <p:handoutMasterIdLst>
    <p:handoutMasterId r:id="rId14"/>
  </p:handoutMasterIdLst>
  <p:sldIdLst>
    <p:sldId id="256" r:id="rId2"/>
    <p:sldId id="309" r:id="rId3"/>
    <p:sldId id="310" r:id="rId4"/>
    <p:sldId id="311" r:id="rId5"/>
    <p:sldId id="312" r:id="rId6"/>
    <p:sldId id="313" r:id="rId7"/>
    <p:sldId id="314" r:id="rId8"/>
    <p:sldId id="315" r:id="rId9"/>
    <p:sldId id="316" r:id="rId10"/>
    <p:sldId id="318" r:id="rId11"/>
    <p:sldId id="31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2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C65BC-169E-46FA-B231-E0C7F68A5427}" v="677" dt="2023-05-25T19:22:17.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7.xml"/><Relationship Id="rId7" Type="http://schemas.openxmlformats.org/officeDocument/2006/relationships/slide" Target="../slides/slide11.xml"/><Relationship Id="rId2" Type="http://schemas.openxmlformats.org/officeDocument/2006/relationships/slide" Target="../slides/slide6.xml"/><Relationship Id="rId1" Type="http://schemas.openxmlformats.org/officeDocument/2006/relationships/slide" Target="../slides/slide4.xml"/><Relationship Id="rId6" Type="http://schemas.openxmlformats.org/officeDocument/2006/relationships/slide" Target="../slides/slide10.xml"/><Relationship Id="rId5" Type="http://schemas.openxmlformats.org/officeDocument/2006/relationships/slide" Target="../slides/slide9.xml"/><Relationship Id="rId4"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ED66EF7E-E68A-4F69-81C1-F34451E1DDBF}">
      <dgm:prSet custT="1"/>
      <dgm:spPr/>
      <dgm:t>
        <a:bodyPr/>
        <a:lstStyle/>
        <a:p>
          <a:r>
            <a:rPr lang="pt-BR" sz="1600" b="1" dirty="0">
              <a:hlinkClick xmlns:r="http://schemas.openxmlformats.org/officeDocument/2006/relationships" r:id="rId1" action="ppaction://hlinksldjump"/>
            </a:rPr>
            <a:t>Estudo do texto </a:t>
          </a:r>
          <a:r>
            <a:rPr lang="pt-BR" sz="1600" dirty="0">
              <a:hlinkClick xmlns:r="http://schemas.openxmlformats.org/officeDocument/2006/relationships" r:id="rId1" action="ppaction://hlinksldjump"/>
            </a:rPr>
            <a:t>– Editorial</a:t>
          </a:r>
          <a:endParaRPr lang="en-US" sz="1600" dirty="0"/>
        </a:p>
      </dgm:t>
    </dgm:pt>
    <dgm:pt modelId="{197F2E5E-4B32-4617-ADD5-0F6DB901EC4C}" type="parTrans" cxnId="{47E8EC45-DDDA-4DC1-980A-9BE45FE6666B}">
      <dgm:prSet/>
      <dgm:spPr/>
      <dgm:t>
        <a:bodyPr/>
        <a:lstStyle/>
        <a:p>
          <a:endParaRPr lang="en-US"/>
        </a:p>
      </dgm:t>
    </dgm:pt>
    <dgm:pt modelId="{DA505C56-A700-4856-886C-74A7E12E1EE3}" type="sibTrans" cxnId="{47E8EC45-DDDA-4DC1-980A-9BE45FE6666B}">
      <dgm:prSet/>
      <dgm:spPr/>
      <dgm:t>
        <a:bodyPr/>
        <a:lstStyle/>
        <a:p>
          <a:endParaRPr lang="en-US"/>
        </a:p>
      </dgm:t>
    </dgm:pt>
    <dgm:pt modelId="{F8069943-B338-41D8-AC5C-7654CC5EC779}">
      <dgm:prSet custT="1"/>
      <dgm:spPr/>
      <dgm:t>
        <a:bodyPr/>
        <a:lstStyle/>
        <a:p>
          <a:r>
            <a:rPr lang="pt-BR" sz="1600" b="1" dirty="0">
              <a:hlinkClick xmlns:r="http://schemas.openxmlformats.org/officeDocument/2006/relationships" r:id="rId2" action="ppaction://hlinksldjump"/>
            </a:rPr>
            <a:t>Estudo do texto </a:t>
          </a:r>
          <a:r>
            <a:rPr lang="pt-BR" sz="1600" dirty="0">
              <a:hlinkClick xmlns:r="http://schemas.openxmlformats.org/officeDocument/2006/relationships" r:id="rId2" action="ppaction://hlinksldjump"/>
            </a:rPr>
            <a:t>– Editorial e fotorreportagem</a:t>
          </a:r>
          <a:endParaRPr lang="en-US" sz="1600" i="1" dirty="0"/>
        </a:p>
      </dgm:t>
    </dgm:pt>
    <dgm:pt modelId="{EDF1AE46-CE69-43BA-837F-1B9735086F25}" type="parTrans" cxnId="{9B997E8E-F0ED-456C-8520-FBC0842B91CC}">
      <dgm:prSet/>
      <dgm:spPr/>
      <dgm:t>
        <a:bodyPr/>
        <a:lstStyle/>
        <a:p>
          <a:endParaRPr lang="en-US"/>
        </a:p>
      </dgm:t>
    </dgm:pt>
    <dgm:pt modelId="{831963E2-6400-47B9-9124-76BA1BC3B7F7}" type="sibTrans" cxnId="{9B997E8E-F0ED-456C-8520-FBC0842B91CC}">
      <dgm:prSet/>
      <dgm:spPr/>
      <dgm:t>
        <a:bodyPr/>
        <a:lstStyle/>
        <a:p>
          <a:endParaRPr lang="en-US"/>
        </a:p>
      </dgm:t>
    </dgm:pt>
    <dgm:pt modelId="{55DCCAC6-434C-4EA2-9C3A-E82C5EC5168F}">
      <dgm:prSet custT="1"/>
      <dgm:spPr/>
      <dgm:t>
        <a:bodyPr/>
        <a:lstStyle/>
        <a:p>
          <a:r>
            <a:rPr lang="pt-BR" sz="1600" b="1" dirty="0">
              <a:hlinkClick xmlns:r="http://schemas.openxmlformats.org/officeDocument/2006/relationships" r:id="rId3" action="ppaction://hlinksldjump"/>
            </a:rPr>
            <a:t>Estudo da língua </a:t>
          </a:r>
          <a:r>
            <a:rPr lang="pt-BR" sz="1600" dirty="0">
              <a:hlinkClick xmlns:r="http://schemas.openxmlformats.org/officeDocument/2006/relationships" r:id="rId3" action="ppaction://hlinksldjump"/>
            </a:rPr>
            <a:t>– Oração subordinada substantiva</a:t>
          </a:r>
          <a:endParaRPr lang="en-US" sz="1600" dirty="0"/>
        </a:p>
      </dgm:t>
    </dgm:pt>
    <dgm:pt modelId="{2597FFF0-7494-4592-A5B4-E3FC30EB594D}" type="parTrans" cxnId="{A74BAECD-E5C3-45A7-81C3-BF65B1028DD4}">
      <dgm:prSet/>
      <dgm:spPr/>
      <dgm:t>
        <a:bodyPr/>
        <a:lstStyle/>
        <a:p>
          <a:endParaRPr lang="en-US"/>
        </a:p>
      </dgm:t>
    </dgm:pt>
    <dgm:pt modelId="{E99C5578-030E-478C-83C1-B5162C19A96C}" type="sibTrans" cxnId="{A74BAECD-E5C3-45A7-81C3-BF65B1028DD4}">
      <dgm:prSet/>
      <dgm:spPr/>
      <dgm:t>
        <a:bodyPr/>
        <a:lstStyle/>
        <a:p>
          <a:endParaRPr lang="en-US"/>
        </a:p>
      </dgm:t>
    </dgm:pt>
    <dgm:pt modelId="{C68D41A5-84F8-48E5-9CED-831B6F3F5B1C}">
      <dgm:prSet custT="1"/>
      <dgm:spPr/>
      <dgm:t>
        <a:bodyPr/>
        <a:lstStyle/>
        <a:p>
          <a:r>
            <a:rPr lang="pt-BR" sz="1600" b="1" dirty="0">
              <a:hlinkClick xmlns:r="http://schemas.openxmlformats.org/officeDocument/2006/relationships" r:id="rId4" action="ppaction://hlinksldjump"/>
            </a:rPr>
            <a:t>Estudo dos sentidos </a:t>
          </a:r>
          <a:r>
            <a:rPr lang="pt-BR" sz="1600" dirty="0">
              <a:hlinkClick xmlns:r="http://schemas.openxmlformats.org/officeDocument/2006/relationships" r:id="rId4" action="ppaction://hlinksldjump"/>
            </a:rPr>
            <a:t>– Estrangeirismos</a:t>
          </a:r>
          <a:endParaRPr lang="en-US" sz="1600" dirty="0"/>
        </a:p>
      </dgm:t>
    </dgm:pt>
    <dgm:pt modelId="{94D91AEC-4013-4FC6-ACA9-A764CB6B2FAA}" type="parTrans" cxnId="{398519E0-5FDA-47B5-A800-456F19FBC233}">
      <dgm:prSet/>
      <dgm:spPr/>
      <dgm:t>
        <a:bodyPr/>
        <a:lstStyle/>
        <a:p>
          <a:endParaRPr lang="en-US"/>
        </a:p>
      </dgm:t>
    </dgm:pt>
    <dgm:pt modelId="{802F0A8D-0784-4CB6-B554-4DE691F12EE8}" type="sibTrans" cxnId="{398519E0-5FDA-47B5-A800-456F19FBC233}">
      <dgm:prSet/>
      <dgm:spPr/>
      <dgm:t>
        <a:bodyPr/>
        <a:lstStyle/>
        <a:p>
          <a:endParaRPr lang="en-US"/>
        </a:p>
      </dgm:t>
    </dgm:pt>
    <dgm:pt modelId="{5E6F7141-FA59-4CD7-8FF7-5C6FC1A13D4E}">
      <dgm:prSet custT="1"/>
      <dgm:spPr/>
      <dgm:t>
        <a:bodyPr/>
        <a:lstStyle/>
        <a:p>
          <a:r>
            <a:rPr lang="pt-BR" sz="1600" b="1" dirty="0">
              <a:hlinkClick xmlns:r="http://schemas.openxmlformats.org/officeDocument/2006/relationships" r:id="rId5" action="ppaction://hlinksldjump"/>
            </a:rPr>
            <a:t>Estudo do texto </a:t>
          </a:r>
          <a:r>
            <a:rPr lang="pt-BR" sz="1600" dirty="0">
              <a:hlinkClick xmlns:r="http://schemas.openxmlformats.org/officeDocument/2006/relationships" r:id="rId5" action="ppaction://hlinksldjump"/>
            </a:rPr>
            <a:t>– Proposta pública</a:t>
          </a:r>
          <a:endParaRPr lang="en-US" sz="1600" dirty="0"/>
        </a:p>
      </dgm:t>
    </dgm:pt>
    <dgm:pt modelId="{972185F9-D5AE-4019-B3E3-85964688415B}" type="parTrans" cxnId="{15DD5733-88FD-43E2-BC62-BE20AB6FEA3C}">
      <dgm:prSet/>
      <dgm:spPr/>
      <dgm:t>
        <a:bodyPr/>
        <a:lstStyle/>
        <a:p>
          <a:endParaRPr lang="en-US"/>
        </a:p>
      </dgm:t>
    </dgm:pt>
    <dgm:pt modelId="{005A549E-AE69-4996-93AA-251BCE5363D9}" type="sibTrans" cxnId="{15DD5733-88FD-43E2-BC62-BE20AB6FEA3C}">
      <dgm:prSet/>
      <dgm:spPr/>
      <dgm:t>
        <a:bodyPr/>
        <a:lstStyle/>
        <a:p>
          <a:endParaRPr lang="en-US"/>
        </a:p>
      </dgm:t>
    </dgm:pt>
    <dgm:pt modelId="{67D4DD36-7167-4EE3-AAB6-6D16D695BE11}">
      <dgm:prSet custT="1"/>
      <dgm:spPr/>
      <dgm:t>
        <a:bodyPr/>
        <a:lstStyle/>
        <a:p>
          <a:r>
            <a:rPr lang="pt-BR" sz="1600" b="1" dirty="0">
              <a:hlinkClick xmlns:r="http://schemas.openxmlformats.org/officeDocument/2006/relationships" r:id="rId6" action="ppaction://hlinksldjump"/>
            </a:rPr>
            <a:t>Estudo da língua </a:t>
          </a:r>
          <a:r>
            <a:rPr lang="pt-BR" sz="1600" dirty="0">
              <a:hlinkClick xmlns:r="http://schemas.openxmlformats.org/officeDocument/2006/relationships" r:id="rId6" action="ppaction://hlinksldjump"/>
            </a:rPr>
            <a:t>– Oração subordinada substantiva reduzida</a:t>
          </a:r>
          <a:endParaRPr lang="en-US" sz="1600" dirty="0"/>
        </a:p>
      </dgm:t>
    </dgm:pt>
    <dgm:pt modelId="{D68DCF56-0B94-4506-BB95-063CC2EEC129}" type="parTrans" cxnId="{85B43EC0-2D78-4BE2-9848-FA24266D2417}">
      <dgm:prSet/>
      <dgm:spPr/>
      <dgm:t>
        <a:bodyPr/>
        <a:lstStyle/>
        <a:p>
          <a:endParaRPr lang="en-US"/>
        </a:p>
      </dgm:t>
    </dgm:pt>
    <dgm:pt modelId="{EE0149F7-8B24-4181-9018-1C693B6CA4A8}" type="sibTrans" cxnId="{85B43EC0-2D78-4BE2-9848-FA24266D2417}">
      <dgm:prSet/>
      <dgm:spPr/>
      <dgm:t>
        <a:bodyPr/>
        <a:lstStyle/>
        <a:p>
          <a:endParaRPr lang="en-US"/>
        </a:p>
      </dgm:t>
    </dgm:pt>
    <dgm:pt modelId="{89F76081-474B-4721-B88A-8D51A4BA0CF7}">
      <dgm:prSet custT="1"/>
      <dgm:spPr/>
      <dgm:t>
        <a:bodyPr/>
        <a:lstStyle/>
        <a:p>
          <a:r>
            <a:rPr lang="pt-BR" sz="1600" b="1" dirty="0">
              <a:hlinkClick xmlns:r="http://schemas.openxmlformats.org/officeDocument/2006/relationships" r:id="rId7" action="ppaction://hlinksldjump"/>
            </a:rPr>
            <a:t>Outras linguagens </a:t>
          </a:r>
          <a:r>
            <a:rPr lang="pt-BR" sz="1600" dirty="0">
              <a:hlinkClick xmlns:r="http://schemas.openxmlformats.org/officeDocument/2006/relationships" r:id="rId7" action="ppaction://hlinksldjump"/>
            </a:rPr>
            <a:t>– Ação juvenil</a:t>
          </a:r>
          <a:endParaRPr lang="en-US" sz="1600" dirty="0"/>
        </a:p>
      </dgm:t>
    </dgm:pt>
    <dgm:pt modelId="{9C53B806-B818-4303-9C3A-F92B9B492799}" type="parTrans" cxnId="{3756D28C-518B-455B-8605-8E3779C17C90}">
      <dgm:prSet/>
      <dgm:spPr/>
      <dgm:t>
        <a:bodyPr/>
        <a:lstStyle/>
        <a:p>
          <a:endParaRPr lang="en-US"/>
        </a:p>
      </dgm:t>
    </dgm:pt>
    <dgm:pt modelId="{14493090-2A11-45A4-B04C-C1E5D35F00B7}" type="sibTrans" cxnId="{3756D28C-518B-455B-8605-8E3779C17C90}">
      <dgm:prSet/>
      <dgm:spPr/>
      <dgm:t>
        <a:bodyPr/>
        <a:lstStyle/>
        <a:p>
          <a:endParaRPr lang="en-US"/>
        </a:p>
      </dgm:t>
    </dgm:pt>
    <dgm:pt modelId="{00D4A4E5-B87F-4FD6-95A8-366532276A02}">
      <dgm:prSet custT="1"/>
      <dgm:spPr/>
      <dgm:t>
        <a:bodyPr/>
        <a:lstStyle/>
        <a:p>
          <a:r>
            <a:rPr lang="pt-BR" sz="1600" b="1" noProof="0" dirty="0">
              <a:hlinkClick xmlns:r="http://schemas.openxmlformats.org/officeDocument/2006/relationships" r:id="rId8" action="ppaction://hlinksldjump"/>
            </a:rPr>
            <a:t>Imagem</a:t>
          </a:r>
          <a:r>
            <a:rPr lang="en-US" sz="1600" b="1" dirty="0">
              <a:hlinkClick xmlns:r="http://schemas.openxmlformats.org/officeDocument/2006/relationships" r:id="rId8" action="ppaction://hlinksldjump"/>
            </a:rPr>
            <a:t> de </a:t>
          </a:r>
          <a:r>
            <a:rPr lang="pt-BR" sz="1600" b="1" noProof="0" dirty="0">
              <a:hlinkClick xmlns:r="http://schemas.openxmlformats.org/officeDocument/2006/relationships" r:id="rId8" action="ppaction://hlinksldjump"/>
            </a:rPr>
            <a:t>abertura</a:t>
          </a:r>
          <a:endParaRPr lang="pt-BR" sz="1600" b="1" noProof="0" dirty="0"/>
        </a:p>
      </dgm:t>
    </dgm:pt>
    <dgm:pt modelId="{353AC31F-7D9C-42BB-9E96-468AF42982B7}" type="parTrans" cxnId="{B86ADA12-3BDD-4D1C-9645-455E91BCEFFC}">
      <dgm:prSet/>
      <dgm:spPr/>
      <dgm:t>
        <a:bodyPr/>
        <a:lstStyle/>
        <a:p>
          <a:endParaRPr lang="pt-BR"/>
        </a:p>
      </dgm:t>
    </dgm:pt>
    <dgm:pt modelId="{4DE8CDCF-9E51-4296-8706-7B9B079875C9}" type="sibTrans" cxnId="{B86ADA12-3BDD-4D1C-9645-455E91BCEFFC}">
      <dgm:prSet/>
      <dgm:spPr/>
      <dgm:t>
        <a:bodyPr/>
        <a:lstStyle/>
        <a:p>
          <a:endParaRPr lang="pt-BR"/>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8"/>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8"/>
      <dgm:spPr/>
    </dgm:pt>
    <dgm:pt modelId="{6ED7848D-AF23-4B80-9CFE-5690AC4806C2}" type="pres">
      <dgm:prSet presAssocID="{00D4A4E5-B87F-4FD6-95A8-366532276A02}" presName="vert1" presStyleCnt="0"/>
      <dgm:spPr/>
    </dgm:pt>
    <dgm:pt modelId="{8375AD7D-9BA0-48EC-8DB6-6934D928E08F}" type="pres">
      <dgm:prSet presAssocID="{ED66EF7E-E68A-4F69-81C1-F34451E1DDBF}" presName="thickLine" presStyleLbl="alignNode1" presStyleIdx="1" presStyleCnt="8"/>
      <dgm:spPr/>
    </dgm:pt>
    <dgm:pt modelId="{55424B32-6F98-4A37-B7BC-EB6630670268}" type="pres">
      <dgm:prSet presAssocID="{ED66EF7E-E68A-4F69-81C1-F34451E1DDBF}" presName="horz1" presStyleCnt="0"/>
      <dgm:spPr/>
    </dgm:pt>
    <dgm:pt modelId="{C94B488D-1DF0-444E-A485-232FFC4B36EE}" type="pres">
      <dgm:prSet presAssocID="{ED66EF7E-E68A-4F69-81C1-F34451E1DDBF}" presName="tx1" presStyleLbl="revTx" presStyleIdx="1" presStyleCnt="8"/>
      <dgm:spPr/>
    </dgm:pt>
    <dgm:pt modelId="{878A8FE1-2DD0-4F8E-AEF5-BC2CDA1E06E5}" type="pres">
      <dgm:prSet presAssocID="{ED66EF7E-E68A-4F69-81C1-F34451E1DDBF}" presName="vert1" presStyleCnt="0"/>
      <dgm:spPr/>
    </dgm:pt>
    <dgm:pt modelId="{AB9CB741-FC9F-421B-8DB7-B6256D0F3B01}" type="pres">
      <dgm:prSet presAssocID="{F8069943-B338-41D8-AC5C-7654CC5EC779}" presName="thickLine" presStyleLbl="alignNode1" presStyleIdx="2" presStyleCnt="8"/>
      <dgm:spPr/>
    </dgm:pt>
    <dgm:pt modelId="{CE984AFA-2276-4665-B3E4-870BCCCADBF7}" type="pres">
      <dgm:prSet presAssocID="{F8069943-B338-41D8-AC5C-7654CC5EC779}" presName="horz1" presStyleCnt="0"/>
      <dgm:spPr/>
    </dgm:pt>
    <dgm:pt modelId="{1E358535-3292-4668-BE9F-829874D637BB}" type="pres">
      <dgm:prSet presAssocID="{F8069943-B338-41D8-AC5C-7654CC5EC779}" presName="tx1" presStyleLbl="revTx" presStyleIdx="2" presStyleCnt="8"/>
      <dgm:spPr/>
    </dgm:pt>
    <dgm:pt modelId="{1AF210EC-C83A-4CBC-BC37-A37200C508D6}" type="pres">
      <dgm:prSet presAssocID="{F8069943-B338-41D8-AC5C-7654CC5EC779}" presName="vert1" presStyleCnt="0"/>
      <dgm:spPr/>
    </dgm:pt>
    <dgm:pt modelId="{314D560E-CBD9-4858-A0A2-945D9A381B28}" type="pres">
      <dgm:prSet presAssocID="{55DCCAC6-434C-4EA2-9C3A-E82C5EC5168F}" presName="thickLine" presStyleLbl="alignNode1" presStyleIdx="3" presStyleCnt="8"/>
      <dgm:spPr/>
    </dgm:pt>
    <dgm:pt modelId="{064B011C-4EF7-4679-9BCB-EDCCC550CD86}" type="pres">
      <dgm:prSet presAssocID="{55DCCAC6-434C-4EA2-9C3A-E82C5EC5168F}" presName="horz1" presStyleCnt="0"/>
      <dgm:spPr/>
    </dgm:pt>
    <dgm:pt modelId="{D33FB54E-1E02-4083-9007-E663036D183D}" type="pres">
      <dgm:prSet presAssocID="{55DCCAC6-434C-4EA2-9C3A-E82C5EC5168F}" presName="tx1" presStyleLbl="revTx" presStyleIdx="3" presStyleCnt="8"/>
      <dgm:spPr/>
    </dgm:pt>
    <dgm:pt modelId="{A2853312-89A8-4D70-98A9-132D6EB00EC4}" type="pres">
      <dgm:prSet presAssocID="{55DCCAC6-434C-4EA2-9C3A-E82C5EC5168F}" presName="vert1" presStyleCnt="0"/>
      <dgm:spPr/>
    </dgm:pt>
    <dgm:pt modelId="{D0219F05-B755-4B07-A349-B9A905942F22}" type="pres">
      <dgm:prSet presAssocID="{C68D41A5-84F8-48E5-9CED-831B6F3F5B1C}" presName="thickLine" presStyleLbl="alignNode1" presStyleIdx="4" presStyleCnt="8"/>
      <dgm:spPr/>
    </dgm:pt>
    <dgm:pt modelId="{D23D9EAC-31DF-4560-9523-74C7BD4031A9}" type="pres">
      <dgm:prSet presAssocID="{C68D41A5-84F8-48E5-9CED-831B6F3F5B1C}" presName="horz1" presStyleCnt="0"/>
      <dgm:spPr/>
    </dgm:pt>
    <dgm:pt modelId="{1BE8540D-2B5F-4BF4-B8D2-940F6A10819C}" type="pres">
      <dgm:prSet presAssocID="{C68D41A5-84F8-48E5-9CED-831B6F3F5B1C}" presName="tx1" presStyleLbl="revTx" presStyleIdx="4" presStyleCnt="8"/>
      <dgm:spPr/>
    </dgm:pt>
    <dgm:pt modelId="{832639FA-BCCC-4CAE-A1AE-DB4CF5BA3A80}" type="pres">
      <dgm:prSet presAssocID="{C68D41A5-84F8-48E5-9CED-831B6F3F5B1C}" presName="vert1" presStyleCnt="0"/>
      <dgm:spPr/>
    </dgm:pt>
    <dgm:pt modelId="{E0ACE31B-7687-4EE7-9573-63F09584CD36}" type="pres">
      <dgm:prSet presAssocID="{5E6F7141-FA59-4CD7-8FF7-5C6FC1A13D4E}" presName="thickLine" presStyleLbl="alignNode1" presStyleIdx="5" presStyleCnt="8"/>
      <dgm:spPr/>
    </dgm:pt>
    <dgm:pt modelId="{4A9E3B3C-54F8-4B4F-AC3E-24B85842DAD5}" type="pres">
      <dgm:prSet presAssocID="{5E6F7141-FA59-4CD7-8FF7-5C6FC1A13D4E}" presName="horz1" presStyleCnt="0"/>
      <dgm:spPr/>
    </dgm:pt>
    <dgm:pt modelId="{3EA07746-CFD6-4C68-B8CF-A378C033D107}" type="pres">
      <dgm:prSet presAssocID="{5E6F7141-FA59-4CD7-8FF7-5C6FC1A13D4E}" presName="tx1" presStyleLbl="revTx" presStyleIdx="5" presStyleCnt="8"/>
      <dgm:spPr/>
    </dgm:pt>
    <dgm:pt modelId="{0EFEDC27-1B45-4FDE-B738-C8AD75EE6341}" type="pres">
      <dgm:prSet presAssocID="{5E6F7141-FA59-4CD7-8FF7-5C6FC1A13D4E}" presName="vert1" presStyleCnt="0"/>
      <dgm:spPr/>
    </dgm:pt>
    <dgm:pt modelId="{2721A207-0C1E-469B-8CAD-57DF57B826C1}" type="pres">
      <dgm:prSet presAssocID="{67D4DD36-7167-4EE3-AAB6-6D16D695BE11}" presName="thickLine" presStyleLbl="alignNode1" presStyleIdx="6" presStyleCnt="8"/>
      <dgm:spPr/>
    </dgm:pt>
    <dgm:pt modelId="{DE259A85-32B1-4FE4-BC9D-D8F56AD70206}" type="pres">
      <dgm:prSet presAssocID="{67D4DD36-7167-4EE3-AAB6-6D16D695BE11}" presName="horz1" presStyleCnt="0"/>
      <dgm:spPr/>
    </dgm:pt>
    <dgm:pt modelId="{35BBE7E9-1C6D-479C-8269-B5715E8054B8}" type="pres">
      <dgm:prSet presAssocID="{67D4DD36-7167-4EE3-AAB6-6D16D695BE11}" presName="tx1" presStyleLbl="revTx" presStyleIdx="6" presStyleCnt="8"/>
      <dgm:spPr/>
    </dgm:pt>
    <dgm:pt modelId="{86A3F955-2C1E-49E7-9BE8-8CF707D0EF1B}" type="pres">
      <dgm:prSet presAssocID="{67D4DD36-7167-4EE3-AAB6-6D16D695BE11}" presName="vert1" presStyleCnt="0"/>
      <dgm:spPr/>
    </dgm:pt>
    <dgm:pt modelId="{6446D9C9-28CA-481A-BB4C-074C2097E0FE}" type="pres">
      <dgm:prSet presAssocID="{89F76081-474B-4721-B88A-8D51A4BA0CF7}" presName="thickLine" presStyleLbl="alignNode1" presStyleIdx="7" presStyleCnt="8"/>
      <dgm:spPr/>
    </dgm:pt>
    <dgm:pt modelId="{20F995C1-147E-431B-BB8C-11EDA345A614}" type="pres">
      <dgm:prSet presAssocID="{89F76081-474B-4721-B88A-8D51A4BA0CF7}" presName="horz1" presStyleCnt="0"/>
      <dgm:spPr/>
    </dgm:pt>
    <dgm:pt modelId="{A42FD2D2-2791-43B4-990E-17A6A95C4302}" type="pres">
      <dgm:prSet presAssocID="{89F76081-474B-4721-B88A-8D51A4BA0CF7}" presName="tx1" presStyleLbl="revTx" presStyleIdx="7" presStyleCnt="8"/>
      <dgm:spPr/>
    </dgm:pt>
    <dgm:pt modelId="{FA734EF9-BC0A-4C7C-B70E-86EDC0ADE505}" type="pres">
      <dgm:prSet presAssocID="{89F76081-474B-4721-B88A-8D51A4BA0CF7}" presName="vert1" presStyleCnt="0"/>
      <dgm:spPr/>
    </dgm:pt>
  </dgm:ptLst>
  <dgm:cxnLst>
    <dgm:cxn modelId="{B86ADA12-3BDD-4D1C-9645-455E91BCEFFC}" srcId="{9D9C0E9A-327C-40DB-A9EB-983EC9E0D98F}" destId="{00D4A4E5-B87F-4FD6-95A8-366532276A02}" srcOrd="0" destOrd="0" parTransId="{353AC31F-7D9C-42BB-9E96-468AF42982B7}" sibTransId="{4DE8CDCF-9E51-4296-8706-7B9B079875C9}"/>
    <dgm:cxn modelId="{D775502B-0E68-4137-A8F8-0D7FF73A3F0D}" type="presOf" srcId="{67D4DD36-7167-4EE3-AAB6-6D16D695BE11}" destId="{35BBE7E9-1C6D-479C-8269-B5715E8054B8}" srcOrd="0" destOrd="0" presId="urn:microsoft.com/office/officeart/2008/layout/LinedList"/>
    <dgm:cxn modelId="{15DD5733-88FD-43E2-BC62-BE20AB6FEA3C}" srcId="{9D9C0E9A-327C-40DB-A9EB-983EC9E0D98F}" destId="{5E6F7141-FA59-4CD7-8FF7-5C6FC1A13D4E}" srcOrd="5" destOrd="0" parTransId="{972185F9-D5AE-4019-B3E3-85964688415B}" sibTransId="{005A549E-AE69-4996-93AA-251BCE5363D9}"/>
    <dgm:cxn modelId="{FB34D63E-1288-41B9-A18C-76118E579E1A}" type="presOf" srcId="{9D9C0E9A-327C-40DB-A9EB-983EC9E0D98F}" destId="{983EBE8F-2CFB-4918-8A71-8FB6106D1EE5}" srcOrd="0" destOrd="0" presId="urn:microsoft.com/office/officeart/2008/layout/LinedList"/>
    <dgm:cxn modelId="{47E8EC45-DDDA-4DC1-980A-9BE45FE6666B}" srcId="{9D9C0E9A-327C-40DB-A9EB-983EC9E0D98F}" destId="{ED66EF7E-E68A-4F69-81C1-F34451E1DDBF}" srcOrd="1" destOrd="0" parTransId="{197F2E5E-4B32-4617-ADD5-0F6DB901EC4C}" sibTransId="{DA505C56-A700-4856-886C-74A7E12E1EE3}"/>
    <dgm:cxn modelId="{6C2AB851-94C8-442B-B7B9-F1DD95B11ED8}" type="presOf" srcId="{C68D41A5-84F8-48E5-9CED-831B6F3F5B1C}" destId="{1BE8540D-2B5F-4BF4-B8D2-940F6A10819C}" srcOrd="0" destOrd="0" presId="urn:microsoft.com/office/officeart/2008/layout/LinedList"/>
    <dgm:cxn modelId="{10835E76-19D6-4796-A57D-19E70C1A368C}" type="presOf" srcId="{5E6F7141-FA59-4CD7-8FF7-5C6FC1A13D4E}" destId="{3EA07746-CFD6-4C68-B8CF-A378C033D107}" srcOrd="0" destOrd="0" presId="urn:microsoft.com/office/officeart/2008/layout/LinedList"/>
    <dgm:cxn modelId="{D468DA5A-783C-4C8E-B93E-4F3DF99E8F66}" type="presOf" srcId="{00D4A4E5-B87F-4FD6-95A8-366532276A02}" destId="{DBF86662-0E6D-440F-968E-5B5E57FBB264}" srcOrd="0" destOrd="0" presId="urn:microsoft.com/office/officeart/2008/layout/LinedList"/>
    <dgm:cxn modelId="{BF5A8883-F9F2-4E44-ABBC-881FCCF815D6}" type="presOf" srcId="{ED66EF7E-E68A-4F69-81C1-F34451E1DDBF}" destId="{C94B488D-1DF0-444E-A485-232FFC4B36EE}" srcOrd="0" destOrd="0" presId="urn:microsoft.com/office/officeart/2008/layout/LinedList"/>
    <dgm:cxn modelId="{3756D28C-518B-455B-8605-8E3779C17C90}" srcId="{9D9C0E9A-327C-40DB-A9EB-983EC9E0D98F}" destId="{89F76081-474B-4721-B88A-8D51A4BA0CF7}" srcOrd="7" destOrd="0" parTransId="{9C53B806-B818-4303-9C3A-F92B9B492799}" sibTransId="{14493090-2A11-45A4-B04C-C1E5D35F00B7}"/>
    <dgm:cxn modelId="{9B997E8E-F0ED-456C-8520-FBC0842B91CC}" srcId="{9D9C0E9A-327C-40DB-A9EB-983EC9E0D98F}" destId="{F8069943-B338-41D8-AC5C-7654CC5EC779}" srcOrd="2" destOrd="0" parTransId="{EDF1AE46-CE69-43BA-837F-1B9735086F25}" sibTransId="{831963E2-6400-47B9-9124-76BA1BC3B7F7}"/>
    <dgm:cxn modelId="{20934F9E-4611-4400-9C97-4EC4B0DFE91B}" type="presOf" srcId="{89F76081-474B-4721-B88A-8D51A4BA0CF7}" destId="{A42FD2D2-2791-43B4-990E-17A6A95C4302}" srcOrd="0" destOrd="0" presId="urn:microsoft.com/office/officeart/2008/layout/LinedList"/>
    <dgm:cxn modelId="{8748FCAE-C0DC-4976-B4C7-144BC3A27056}" type="presOf" srcId="{55DCCAC6-434C-4EA2-9C3A-E82C5EC5168F}" destId="{D33FB54E-1E02-4083-9007-E663036D183D}" srcOrd="0" destOrd="0" presId="urn:microsoft.com/office/officeart/2008/layout/LinedList"/>
    <dgm:cxn modelId="{03E201B6-C70A-4D3B-80B1-7C4FD475813B}" type="presOf" srcId="{F8069943-B338-41D8-AC5C-7654CC5EC779}" destId="{1E358535-3292-4668-BE9F-829874D637BB}" srcOrd="0" destOrd="0" presId="urn:microsoft.com/office/officeart/2008/layout/LinedList"/>
    <dgm:cxn modelId="{85B43EC0-2D78-4BE2-9848-FA24266D2417}" srcId="{9D9C0E9A-327C-40DB-A9EB-983EC9E0D98F}" destId="{67D4DD36-7167-4EE3-AAB6-6D16D695BE11}" srcOrd="6" destOrd="0" parTransId="{D68DCF56-0B94-4506-BB95-063CC2EEC129}" sibTransId="{EE0149F7-8B24-4181-9018-1C693B6CA4A8}"/>
    <dgm:cxn modelId="{A74BAECD-E5C3-45A7-81C3-BF65B1028DD4}" srcId="{9D9C0E9A-327C-40DB-A9EB-983EC9E0D98F}" destId="{55DCCAC6-434C-4EA2-9C3A-E82C5EC5168F}" srcOrd="3" destOrd="0" parTransId="{2597FFF0-7494-4592-A5B4-E3FC30EB594D}" sibTransId="{E99C5578-030E-478C-83C1-B5162C19A96C}"/>
    <dgm:cxn modelId="{398519E0-5FDA-47B5-A800-456F19FBC233}" srcId="{9D9C0E9A-327C-40DB-A9EB-983EC9E0D98F}" destId="{C68D41A5-84F8-48E5-9CED-831B6F3F5B1C}" srcOrd="4" destOrd="0" parTransId="{94D91AEC-4013-4FC6-ACA9-A764CB6B2FAA}" sibTransId="{802F0A8D-0784-4CB6-B554-4DE691F12EE8}"/>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AE680168-EFEC-42CE-A945-F1A2A969E890}" type="presParOf" srcId="{983EBE8F-2CFB-4918-8A71-8FB6106D1EE5}" destId="{8375AD7D-9BA0-48EC-8DB6-6934D928E08F}" srcOrd="2" destOrd="0" presId="urn:microsoft.com/office/officeart/2008/layout/LinedList"/>
    <dgm:cxn modelId="{5D982353-5C09-4040-A019-19647AA810F5}" type="presParOf" srcId="{983EBE8F-2CFB-4918-8A71-8FB6106D1EE5}" destId="{55424B32-6F98-4A37-B7BC-EB6630670268}" srcOrd="3" destOrd="0" presId="urn:microsoft.com/office/officeart/2008/layout/LinedList"/>
    <dgm:cxn modelId="{4A5BFB8E-2039-46F9-93AA-422AA5BA3ECF}" type="presParOf" srcId="{55424B32-6F98-4A37-B7BC-EB6630670268}" destId="{C94B488D-1DF0-444E-A485-232FFC4B36EE}" srcOrd="0" destOrd="0" presId="urn:microsoft.com/office/officeart/2008/layout/LinedList"/>
    <dgm:cxn modelId="{B68F6C99-B036-4B5E-BF4B-A0B926A2B18A}" type="presParOf" srcId="{55424B32-6F98-4A37-B7BC-EB6630670268}" destId="{878A8FE1-2DD0-4F8E-AEF5-BC2CDA1E06E5}" srcOrd="1" destOrd="0" presId="urn:microsoft.com/office/officeart/2008/layout/LinedList"/>
    <dgm:cxn modelId="{E75F825D-1F78-4DFD-B2D8-B6433D604056}" type="presParOf" srcId="{983EBE8F-2CFB-4918-8A71-8FB6106D1EE5}" destId="{AB9CB741-FC9F-421B-8DB7-B6256D0F3B01}" srcOrd="4" destOrd="0" presId="urn:microsoft.com/office/officeart/2008/layout/LinedList"/>
    <dgm:cxn modelId="{9BA57E1F-8E03-4368-BC01-7F555D563597}" type="presParOf" srcId="{983EBE8F-2CFB-4918-8A71-8FB6106D1EE5}" destId="{CE984AFA-2276-4665-B3E4-870BCCCADBF7}" srcOrd="5" destOrd="0" presId="urn:microsoft.com/office/officeart/2008/layout/LinedList"/>
    <dgm:cxn modelId="{63EB8368-4536-4B97-918B-23DDC22136A5}" type="presParOf" srcId="{CE984AFA-2276-4665-B3E4-870BCCCADBF7}" destId="{1E358535-3292-4668-BE9F-829874D637BB}" srcOrd="0" destOrd="0" presId="urn:microsoft.com/office/officeart/2008/layout/LinedList"/>
    <dgm:cxn modelId="{238B27B8-D6BB-45C1-AD3D-C5EF693FFFBB}" type="presParOf" srcId="{CE984AFA-2276-4665-B3E4-870BCCCADBF7}" destId="{1AF210EC-C83A-4CBC-BC37-A37200C508D6}" srcOrd="1" destOrd="0" presId="urn:microsoft.com/office/officeart/2008/layout/LinedList"/>
    <dgm:cxn modelId="{F2B9FA33-255E-40BE-BA48-3C594948DBDD}" type="presParOf" srcId="{983EBE8F-2CFB-4918-8A71-8FB6106D1EE5}" destId="{314D560E-CBD9-4858-A0A2-945D9A381B28}" srcOrd="6" destOrd="0" presId="urn:microsoft.com/office/officeart/2008/layout/LinedList"/>
    <dgm:cxn modelId="{9EC1A6A8-A900-453D-8A3D-68A82D9A6564}" type="presParOf" srcId="{983EBE8F-2CFB-4918-8A71-8FB6106D1EE5}" destId="{064B011C-4EF7-4679-9BCB-EDCCC550CD86}" srcOrd="7" destOrd="0" presId="urn:microsoft.com/office/officeart/2008/layout/LinedList"/>
    <dgm:cxn modelId="{6EFC5C35-5C0A-4DFD-89A8-67842B67AB7C}" type="presParOf" srcId="{064B011C-4EF7-4679-9BCB-EDCCC550CD86}" destId="{D33FB54E-1E02-4083-9007-E663036D183D}" srcOrd="0" destOrd="0" presId="urn:microsoft.com/office/officeart/2008/layout/LinedList"/>
    <dgm:cxn modelId="{75DE68F6-B908-4F7F-AA96-6B46BB254A82}" type="presParOf" srcId="{064B011C-4EF7-4679-9BCB-EDCCC550CD86}" destId="{A2853312-89A8-4D70-98A9-132D6EB00EC4}" srcOrd="1" destOrd="0" presId="urn:microsoft.com/office/officeart/2008/layout/LinedList"/>
    <dgm:cxn modelId="{4CA343A4-1527-456C-93C0-EFA11492316B}" type="presParOf" srcId="{983EBE8F-2CFB-4918-8A71-8FB6106D1EE5}" destId="{D0219F05-B755-4B07-A349-B9A905942F22}" srcOrd="8" destOrd="0" presId="urn:microsoft.com/office/officeart/2008/layout/LinedList"/>
    <dgm:cxn modelId="{DB3BAD92-760D-445B-BC49-C608591E75C2}" type="presParOf" srcId="{983EBE8F-2CFB-4918-8A71-8FB6106D1EE5}" destId="{D23D9EAC-31DF-4560-9523-74C7BD4031A9}" srcOrd="9" destOrd="0" presId="urn:microsoft.com/office/officeart/2008/layout/LinedList"/>
    <dgm:cxn modelId="{4BCA9BFA-BFC3-495C-9B6F-3022331DE3EB}" type="presParOf" srcId="{D23D9EAC-31DF-4560-9523-74C7BD4031A9}" destId="{1BE8540D-2B5F-4BF4-B8D2-940F6A10819C}" srcOrd="0" destOrd="0" presId="urn:microsoft.com/office/officeart/2008/layout/LinedList"/>
    <dgm:cxn modelId="{46B7073D-58B1-4D38-BE41-F58C6B7945BA}" type="presParOf" srcId="{D23D9EAC-31DF-4560-9523-74C7BD4031A9}" destId="{832639FA-BCCC-4CAE-A1AE-DB4CF5BA3A80}" srcOrd="1" destOrd="0" presId="urn:microsoft.com/office/officeart/2008/layout/LinedList"/>
    <dgm:cxn modelId="{FE1B6F59-0679-40BC-A8B1-FE2115947F0C}" type="presParOf" srcId="{983EBE8F-2CFB-4918-8A71-8FB6106D1EE5}" destId="{E0ACE31B-7687-4EE7-9573-63F09584CD36}" srcOrd="10" destOrd="0" presId="urn:microsoft.com/office/officeart/2008/layout/LinedList"/>
    <dgm:cxn modelId="{981D8DFD-6179-4358-884E-1DA895176A40}" type="presParOf" srcId="{983EBE8F-2CFB-4918-8A71-8FB6106D1EE5}" destId="{4A9E3B3C-54F8-4B4F-AC3E-24B85842DAD5}" srcOrd="11" destOrd="0" presId="urn:microsoft.com/office/officeart/2008/layout/LinedList"/>
    <dgm:cxn modelId="{1862CC9E-A4A4-4239-A6D6-3C878FD1DDE7}" type="presParOf" srcId="{4A9E3B3C-54F8-4B4F-AC3E-24B85842DAD5}" destId="{3EA07746-CFD6-4C68-B8CF-A378C033D107}" srcOrd="0" destOrd="0" presId="urn:microsoft.com/office/officeart/2008/layout/LinedList"/>
    <dgm:cxn modelId="{4BC60919-8C55-49B6-B33F-8A484449F2E2}" type="presParOf" srcId="{4A9E3B3C-54F8-4B4F-AC3E-24B85842DAD5}" destId="{0EFEDC27-1B45-4FDE-B738-C8AD75EE6341}" srcOrd="1" destOrd="0" presId="urn:microsoft.com/office/officeart/2008/layout/LinedList"/>
    <dgm:cxn modelId="{1F7DCE1C-FBF1-49C4-8B1C-5E69D113E13A}" type="presParOf" srcId="{983EBE8F-2CFB-4918-8A71-8FB6106D1EE5}" destId="{2721A207-0C1E-469B-8CAD-57DF57B826C1}" srcOrd="12" destOrd="0" presId="urn:microsoft.com/office/officeart/2008/layout/LinedList"/>
    <dgm:cxn modelId="{BB7D6D23-B886-42CF-9F54-01F3877062A3}" type="presParOf" srcId="{983EBE8F-2CFB-4918-8A71-8FB6106D1EE5}" destId="{DE259A85-32B1-4FE4-BC9D-D8F56AD70206}" srcOrd="13" destOrd="0" presId="urn:microsoft.com/office/officeart/2008/layout/LinedList"/>
    <dgm:cxn modelId="{55651C5E-9B1D-4788-9447-FA61A63EB5B4}" type="presParOf" srcId="{DE259A85-32B1-4FE4-BC9D-D8F56AD70206}" destId="{35BBE7E9-1C6D-479C-8269-B5715E8054B8}" srcOrd="0" destOrd="0" presId="urn:microsoft.com/office/officeart/2008/layout/LinedList"/>
    <dgm:cxn modelId="{B6FCACAE-4580-442E-8999-8046116A16DA}" type="presParOf" srcId="{DE259A85-32B1-4FE4-BC9D-D8F56AD70206}" destId="{86A3F955-2C1E-49E7-9BE8-8CF707D0EF1B}" srcOrd="1" destOrd="0" presId="urn:microsoft.com/office/officeart/2008/layout/LinedList"/>
    <dgm:cxn modelId="{C89E747D-12E1-4D3E-84E9-4E32E6609BC3}" type="presParOf" srcId="{983EBE8F-2CFB-4918-8A71-8FB6106D1EE5}" destId="{6446D9C9-28CA-481A-BB4C-074C2097E0FE}" srcOrd="14" destOrd="0" presId="urn:microsoft.com/office/officeart/2008/layout/LinedList"/>
    <dgm:cxn modelId="{F4228EDE-8ADB-42AE-8FA6-57CCDB16E525}" type="presParOf" srcId="{983EBE8F-2CFB-4918-8A71-8FB6106D1EE5}" destId="{20F995C1-147E-431B-BB8C-11EDA345A614}" srcOrd="15" destOrd="0" presId="urn:microsoft.com/office/officeart/2008/layout/LinedList"/>
    <dgm:cxn modelId="{286E8806-F670-4922-B7BD-9C4DB884FD6C}" type="presParOf" srcId="{20F995C1-147E-431B-BB8C-11EDA345A614}" destId="{A42FD2D2-2791-43B4-990E-17A6A95C4302}" srcOrd="0" destOrd="0" presId="urn:microsoft.com/office/officeart/2008/layout/LinedList"/>
    <dgm:cxn modelId="{A3CDF135-3CB3-433E-8CAC-DA80CC060142}" type="presParOf" srcId="{20F995C1-147E-431B-BB8C-11EDA345A614}" destId="{FA734EF9-BC0A-4C7C-B70E-86EDC0ADE5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0"/>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0"/>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hlinkClick xmlns:r="http://schemas.openxmlformats.org/officeDocument/2006/relationships" r:id="" action="ppaction://hlinksldjump"/>
            </a:rPr>
            <a:t>Imagem</a:t>
          </a:r>
          <a:r>
            <a:rPr lang="en-US" sz="1600" b="1" kern="1200" dirty="0">
              <a:hlinkClick xmlns:r="http://schemas.openxmlformats.org/officeDocument/2006/relationships" r:id="" action="ppaction://hlinksldjump"/>
            </a:rPr>
            <a:t> de </a:t>
          </a:r>
          <a:r>
            <a:rPr lang="pt-BR" sz="1600" b="1" kern="1200" noProof="0" dirty="0">
              <a:hlinkClick xmlns:r="http://schemas.openxmlformats.org/officeDocument/2006/relationships" r:id="" action="ppaction://hlinksldjump"/>
            </a:rPr>
            <a:t>abertura</a:t>
          </a:r>
          <a:endParaRPr lang="pt-BR" sz="1600" b="1" kern="1200" noProof="0" dirty="0"/>
        </a:p>
      </dsp:txBody>
      <dsp:txXfrm>
        <a:off x="0" y="0"/>
        <a:ext cx="10664949" cy="568745"/>
      </dsp:txXfrm>
    </dsp:sp>
    <dsp:sp modelId="{8375AD7D-9BA0-48EC-8DB6-6934D928E08F}">
      <dsp:nvSpPr>
        <dsp:cNvPr id="0" name=""/>
        <dsp:cNvSpPr/>
      </dsp:nvSpPr>
      <dsp:spPr>
        <a:xfrm>
          <a:off x="0" y="568745"/>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94B488D-1DF0-444E-A485-232FFC4B36EE}">
      <dsp:nvSpPr>
        <dsp:cNvPr id="0" name=""/>
        <dsp:cNvSpPr/>
      </dsp:nvSpPr>
      <dsp:spPr>
        <a:xfrm>
          <a:off x="0" y="568745"/>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 texto </a:t>
          </a:r>
          <a:r>
            <a:rPr lang="pt-BR" sz="1600" kern="1200" dirty="0">
              <a:hlinkClick xmlns:r="http://schemas.openxmlformats.org/officeDocument/2006/relationships" r:id="" action="ppaction://hlinksldjump"/>
            </a:rPr>
            <a:t>– Editorial</a:t>
          </a:r>
          <a:endParaRPr lang="en-US" sz="1600" kern="1200" dirty="0"/>
        </a:p>
      </dsp:txBody>
      <dsp:txXfrm>
        <a:off x="0" y="568745"/>
        <a:ext cx="10664949" cy="568745"/>
      </dsp:txXfrm>
    </dsp:sp>
    <dsp:sp modelId="{AB9CB741-FC9F-421B-8DB7-B6256D0F3B01}">
      <dsp:nvSpPr>
        <dsp:cNvPr id="0" name=""/>
        <dsp:cNvSpPr/>
      </dsp:nvSpPr>
      <dsp:spPr>
        <a:xfrm>
          <a:off x="0" y="1137491"/>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E358535-3292-4668-BE9F-829874D637BB}">
      <dsp:nvSpPr>
        <dsp:cNvPr id="0" name=""/>
        <dsp:cNvSpPr/>
      </dsp:nvSpPr>
      <dsp:spPr>
        <a:xfrm>
          <a:off x="0" y="1137491"/>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 texto </a:t>
          </a:r>
          <a:r>
            <a:rPr lang="pt-BR" sz="1600" kern="1200" dirty="0">
              <a:hlinkClick xmlns:r="http://schemas.openxmlformats.org/officeDocument/2006/relationships" r:id="" action="ppaction://hlinksldjump"/>
            </a:rPr>
            <a:t>– Editorial e fotorreportagem</a:t>
          </a:r>
          <a:endParaRPr lang="en-US" sz="1600" i="1" kern="1200" dirty="0"/>
        </a:p>
      </dsp:txBody>
      <dsp:txXfrm>
        <a:off x="0" y="1137491"/>
        <a:ext cx="10664949" cy="568745"/>
      </dsp:txXfrm>
    </dsp:sp>
    <dsp:sp modelId="{314D560E-CBD9-4858-A0A2-945D9A381B28}">
      <dsp:nvSpPr>
        <dsp:cNvPr id="0" name=""/>
        <dsp:cNvSpPr/>
      </dsp:nvSpPr>
      <dsp:spPr>
        <a:xfrm>
          <a:off x="0" y="1706237"/>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33FB54E-1E02-4083-9007-E663036D183D}">
      <dsp:nvSpPr>
        <dsp:cNvPr id="0" name=""/>
        <dsp:cNvSpPr/>
      </dsp:nvSpPr>
      <dsp:spPr>
        <a:xfrm>
          <a:off x="0" y="1706237"/>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da língua </a:t>
          </a:r>
          <a:r>
            <a:rPr lang="pt-BR" sz="1600" kern="1200" dirty="0">
              <a:hlinkClick xmlns:r="http://schemas.openxmlformats.org/officeDocument/2006/relationships" r:id="" action="ppaction://hlinksldjump"/>
            </a:rPr>
            <a:t>– Oração subordinada substantiva</a:t>
          </a:r>
          <a:endParaRPr lang="en-US" sz="1600" kern="1200" dirty="0"/>
        </a:p>
      </dsp:txBody>
      <dsp:txXfrm>
        <a:off x="0" y="1706237"/>
        <a:ext cx="10664949" cy="568745"/>
      </dsp:txXfrm>
    </dsp:sp>
    <dsp:sp modelId="{D0219F05-B755-4B07-A349-B9A905942F22}">
      <dsp:nvSpPr>
        <dsp:cNvPr id="0" name=""/>
        <dsp:cNvSpPr/>
      </dsp:nvSpPr>
      <dsp:spPr>
        <a:xfrm>
          <a:off x="0" y="2274982"/>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BE8540D-2B5F-4BF4-B8D2-940F6A10819C}">
      <dsp:nvSpPr>
        <dsp:cNvPr id="0" name=""/>
        <dsp:cNvSpPr/>
      </dsp:nvSpPr>
      <dsp:spPr>
        <a:xfrm>
          <a:off x="0" y="2274983"/>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dos sentidos </a:t>
          </a:r>
          <a:r>
            <a:rPr lang="pt-BR" sz="1600" kern="1200" dirty="0">
              <a:hlinkClick xmlns:r="http://schemas.openxmlformats.org/officeDocument/2006/relationships" r:id="" action="ppaction://hlinksldjump"/>
            </a:rPr>
            <a:t>– Estrangeirismos</a:t>
          </a:r>
          <a:endParaRPr lang="en-US" sz="1600" kern="1200" dirty="0"/>
        </a:p>
      </dsp:txBody>
      <dsp:txXfrm>
        <a:off x="0" y="2274983"/>
        <a:ext cx="10664949" cy="568745"/>
      </dsp:txXfrm>
    </dsp:sp>
    <dsp:sp modelId="{E0ACE31B-7687-4EE7-9573-63F09584CD36}">
      <dsp:nvSpPr>
        <dsp:cNvPr id="0" name=""/>
        <dsp:cNvSpPr/>
      </dsp:nvSpPr>
      <dsp:spPr>
        <a:xfrm>
          <a:off x="0" y="2843728"/>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EA07746-CFD6-4C68-B8CF-A378C033D107}">
      <dsp:nvSpPr>
        <dsp:cNvPr id="0" name=""/>
        <dsp:cNvSpPr/>
      </dsp:nvSpPr>
      <dsp:spPr>
        <a:xfrm>
          <a:off x="0" y="2843728"/>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 texto </a:t>
          </a:r>
          <a:r>
            <a:rPr lang="pt-BR" sz="1600" kern="1200" dirty="0">
              <a:hlinkClick xmlns:r="http://schemas.openxmlformats.org/officeDocument/2006/relationships" r:id="" action="ppaction://hlinksldjump"/>
            </a:rPr>
            <a:t>– Proposta pública</a:t>
          </a:r>
          <a:endParaRPr lang="en-US" sz="1600" kern="1200" dirty="0"/>
        </a:p>
      </dsp:txBody>
      <dsp:txXfrm>
        <a:off x="0" y="2843728"/>
        <a:ext cx="10664949" cy="568745"/>
      </dsp:txXfrm>
    </dsp:sp>
    <dsp:sp modelId="{2721A207-0C1E-469B-8CAD-57DF57B826C1}">
      <dsp:nvSpPr>
        <dsp:cNvPr id="0" name=""/>
        <dsp:cNvSpPr/>
      </dsp:nvSpPr>
      <dsp:spPr>
        <a:xfrm>
          <a:off x="0" y="3412474"/>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5BBE7E9-1C6D-479C-8269-B5715E8054B8}">
      <dsp:nvSpPr>
        <dsp:cNvPr id="0" name=""/>
        <dsp:cNvSpPr/>
      </dsp:nvSpPr>
      <dsp:spPr>
        <a:xfrm>
          <a:off x="0" y="3412474"/>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da língua </a:t>
          </a:r>
          <a:r>
            <a:rPr lang="pt-BR" sz="1600" kern="1200" dirty="0">
              <a:hlinkClick xmlns:r="http://schemas.openxmlformats.org/officeDocument/2006/relationships" r:id="" action="ppaction://hlinksldjump"/>
            </a:rPr>
            <a:t>– Oração subordinada substantiva reduzida</a:t>
          </a:r>
          <a:endParaRPr lang="en-US" sz="1600" kern="1200" dirty="0"/>
        </a:p>
      </dsp:txBody>
      <dsp:txXfrm>
        <a:off x="0" y="3412474"/>
        <a:ext cx="10664949" cy="568745"/>
      </dsp:txXfrm>
    </dsp:sp>
    <dsp:sp modelId="{6446D9C9-28CA-481A-BB4C-074C2097E0FE}">
      <dsp:nvSpPr>
        <dsp:cNvPr id="0" name=""/>
        <dsp:cNvSpPr/>
      </dsp:nvSpPr>
      <dsp:spPr>
        <a:xfrm>
          <a:off x="0" y="3981220"/>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42FD2D2-2791-43B4-990E-17A6A95C4302}">
      <dsp:nvSpPr>
        <dsp:cNvPr id="0" name=""/>
        <dsp:cNvSpPr/>
      </dsp:nvSpPr>
      <dsp:spPr>
        <a:xfrm>
          <a:off x="0" y="3981220"/>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Outras linguagens </a:t>
          </a:r>
          <a:r>
            <a:rPr lang="pt-BR" sz="1600" kern="1200" dirty="0">
              <a:hlinkClick xmlns:r="http://schemas.openxmlformats.org/officeDocument/2006/relationships" r:id="" action="ppaction://hlinksldjump"/>
            </a:rPr>
            <a:t>– Ação juvenil</a:t>
          </a:r>
          <a:endParaRPr lang="en-US" sz="1600" kern="1200" dirty="0"/>
        </a:p>
      </dsp:txBody>
      <dsp:txXfrm>
        <a:off x="0" y="3981220"/>
        <a:ext cx="10664949" cy="5687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DA6D2A1-31A4-8152-6143-C7FD8DA38B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544BF0C9-9A36-AF2B-A000-F5187686E4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3F2120-3C9C-470A-A67A-0674E4A11E52}" type="datetimeFigureOut">
              <a:rPr lang="pt-BR" smtClean="0"/>
              <a:t>02/06/2023</a:t>
            </a:fld>
            <a:endParaRPr lang="pt-BR"/>
          </a:p>
        </p:txBody>
      </p:sp>
      <p:sp>
        <p:nvSpPr>
          <p:cNvPr id="4" name="Espaço Reservado para Rodapé 3">
            <a:extLst>
              <a:ext uri="{FF2B5EF4-FFF2-40B4-BE49-F238E27FC236}">
                <a16:creationId xmlns:a16="http://schemas.microsoft.com/office/drawing/2014/main" id="{8D2F7626-5BA9-033F-1F03-E2FA610702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B226E861-80EB-CADA-3780-0947104A52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E2611C-E948-4686-AD45-82F0DE5457F8}" type="slidenum">
              <a:rPr lang="pt-BR" smtClean="0"/>
              <a:t>‹nº›</a:t>
            </a:fld>
            <a:endParaRPr lang="pt-BR"/>
          </a:p>
        </p:txBody>
      </p:sp>
    </p:spTree>
    <p:extLst>
      <p:ext uri="{BB962C8B-B14F-4D97-AF65-F5344CB8AC3E}">
        <p14:creationId xmlns:p14="http://schemas.microsoft.com/office/powerpoint/2010/main" val="107237299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2C8AF-1B4F-4BA4-9AAE-852FE3AFC137}" type="datetimeFigureOut">
              <a:rPr lang="pt-BR" smtClean="0"/>
              <a:t>02/06/2023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BE22E-B3E6-4F78-BFF6-4DB3390A9229}" type="slidenum">
              <a:rPr lang="pt-BR" smtClean="0"/>
              <a:t>‹nº›</a:t>
            </a:fld>
            <a:endParaRPr lang="pt-BR"/>
          </a:p>
        </p:txBody>
      </p:sp>
    </p:spTree>
    <p:extLst>
      <p:ext uri="{BB962C8B-B14F-4D97-AF65-F5344CB8AC3E}">
        <p14:creationId xmlns:p14="http://schemas.microsoft.com/office/powerpoint/2010/main" val="354183239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pt-BR"/>
              <a:t>Clique para editar o título Mestre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F74642C-327C-40A9-818B-4E2B46C7157D}" type="datetime1">
              <a:rPr lang="en-US" smtClean="0"/>
              <a:t>6/2/2023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pt-BR"/>
              <a:t>LÍNGUA PORTUGUESA | 6º ANO</a:t>
            </a:r>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07CE569E-9B7C-4CB9-AB80-C0841F922CFF}" type="slidenum">
              <a:rPr lang="en-US" smtClean="0"/>
              <a:pPr/>
              <a:t>‹nº›</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7540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3C82BC3-D5E1-4626-8677-336B0E01199F}" type="datetime1">
              <a:rPr lang="en-US" smtClean="0"/>
              <a:t>6/2/2023</a:t>
            </a:fld>
            <a:endParaRPr lang="en-US"/>
          </a:p>
        </p:txBody>
      </p:sp>
      <p:sp>
        <p:nvSpPr>
          <p:cNvPr id="5" name="Footer Placeholder 4"/>
          <p:cNvSpPr>
            <a:spLocks noGrp="1"/>
          </p:cNvSpPr>
          <p:nvPr>
            <p:ph type="ftr" sz="quarter" idx="11"/>
          </p:nvPr>
        </p:nvSpPr>
        <p:spPr/>
        <p:txBody>
          <a:bodyPr/>
          <a:lstStyle/>
          <a:p>
            <a:r>
              <a:rPr lang="pt-BR"/>
              <a:t>LÍNGUA PORTUGUESA | 6º ANO</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5704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EC8E5A2-3126-44F8-9C56-6EDD153A0FD7}" type="datetime1">
              <a:rPr lang="en-US" smtClean="0"/>
              <a:t>6/2/2023</a:t>
            </a:fld>
            <a:endParaRPr lang="en-US"/>
          </a:p>
        </p:txBody>
      </p:sp>
      <p:sp>
        <p:nvSpPr>
          <p:cNvPr id="5" name="Footer Placeholder 4"/>
          <p:cNvSpPr>
            <a:spLocks noGrp="1"/>
          </p:cNvSpPr>
          <p:nvPr>
            <p:ph type="ftr" sz="quarter" idx="11"/>
          </p:nvPr>
        </p:nvSpPr>
        <p:spPr/>
        <p:txBody>
          <a:bodyPr/>
          <a:lstStyle/>
          <a:p>
            <a:r>
              <a:rPr lang="pt-BR"/>
              <a:t>LÍNGUA PORTUGUESA | 6º ANO</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14232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CDBD303-F70B-4E0D-A145-0F5ECE46376A}" type="datetime1">
              <a:rPr lang="en-US" smtClean="0"/>
              <a:t>6/2/2023</a:t>
            </a:fld>
            <a:endParaRPr lang="en-US"/>
          </a:p>
        </p:txBody>
      </p:sp>
      <p:sp>
        <p:nvSpPr>
          <p:cNvPr id="5" name="Footer Placeholder 4"/>
          <p:cNvSpPr>
            <a:spLocks noGrp="1"/>
          </p:cNvSpPr>
          <p:nvPr>
            <p:ph type="ftr" sz="quarter" idx="11"/>
          </p:nvPr>
        </p:nvSpPr>
        <p:spPr/>
        <p:txBody>
          <a:bodyPr/>
          <a:lstStyle/>
          <a:p>
            <a:r>
              <a:rPr lang="pt-BR"/>
              <a:t>LÍNGUA PORTUGUESA | 6º ANO</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74593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5AE79C8-ADBA-4624-94CF-074D3D6995C9}" type="datetime1">
              <a:rPr lang="en-US" smtClean="0"/>
              <a:t>6/2/2023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pt-BR"/>
              <a:t>LÍNGUA PORTUGUESA | 6º ANO</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07CE569E-9B7C-4CB9-AB80-C0841F922CFF}" type="slidenum">
              <a:rPr lang="en-US" smtClean="0"/>
              <a:pPr/>
              <a:t>‹nº›</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889708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1ABF08C-916D-4001-9F15-3C2A61570199}" type="datetime1">
              <a:rPr lang="en-US" smtClean="0"/>
              <a:t>6/2/2023</a:t>
            </a:fld>
            <a:endParaRPr lang="en-US"/>
          </a:p>
        </p:txBody>
      </p:sp>
      <p:sp>
        <p:nvSpPr>
          <p:cNvPr id="6" name="Footer Placeholder 5"/>
          <p:cNvSpPr>
            <a:spLocks noGrp="1"/>
          </p:cNvSpPr>
          <p:nvPr>
            <p:ph type="ftr" sz="quarter" idx="11"/>
          </p:nvPr>
        </p:nvSpPr>
        <p:spPr/>
        <p:txBody>
          <a:bodyPr/>
          <a:lstStyle/>
          <a:p>
            <a:r>
              <a:rPr lang="pt-BR"/>
              <a:t>LÍNGUA PORTUGUESA | 6º ANO</a:t>
            </a:r>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23115027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257300" y="2909102"/>
            <a:ext cx="4800600" cy="299639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633864" y="2909102"/>
            <a:ext cx="4800600" cy="299639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9B767435-C718-40F9-ADFE-5B3B3923B0AD}" type="datetime1">
              <a:rPr lang="en-US" smtClean="0"/>
              <a:t>6/2/2023</a:t>
            </a:fld>
            <a:endParaRPr lang="en-US"/>
          </a:p>
        </p:txBody>
      </p:sp>
      <p:sp>
        <p:nvSpPr>
          <p:cNvPr id="8" name="Footer Placeholder 7"/>
          <p:cNvSpPr>
            <a:spLocks noGrp="1"/>
          </p:cNvSpPr>
          <p:nvPr>
            <p:ph type="ftr" sz="quarter" idx="11"/>
          </p:nvPr>
        </p:nvSpPr>
        <p:spPr/>
        <p:txBody>
          <a:bodyPr/>
          <a:lstStyle/>
          <a:p>
            <a:r>
              <a:rPr lang="pt-BR"/>
              <a:t>LÍNGUA PORTUGUESA | 6º ANO</a:t>
            </a:r>
            <a:endParaRPr lang="en-US" dirty="0"/>
          </a:p>
        </p:txBody>
      </p:sp>
      <p:sp>
        <p:nvSpPr>
          <p:cNvPr id="9" name="Slide Number Placeholder 8"/>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25003750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75865A9-B9D4-4181-BA9B-1475B9191F56}" type="datetime1">
              <a:rPr lang="en-US" smtClean="0"/>
              <a:t>6/2/2023</a:t>
            </a:fld>
            <a:endParaRPr lang="en-US"/>
          </a:p>
        </p:txBody>
      </p:sp>
      <p:sp>
        <p:nvSpPr>
          <p:cNvPr id="4" name="Footer Placeholder 3"/>
          <p:cNvSpPr>
            <a:spLocks noGrp="1"/>
          </p:cNvSpPr>
          <p:nvPr>
            <p:ph type="ftr" sz="quarter" idx="11"/>
          </p:nvPr>
        </p:nvSpPr>
        <p:spPr/>
        <p:txBody>
          <a:bodyPr/>
          <a:lstStyle/>
          <a:p>
            <a:r>
              <a:rPr lang="pt-BR"/>
              <a:t>LÍNGUA PORTUGUESA | 6º ANO</a:t>
            </a:r>
            <a:endParaRPr lang="en-US" dirty="0"/>
          </a:p>
        </p:txBody>
      </p:sp>
      <p:sp>
        <p:nvSpPr>
          <p:cNvPr id="5" name="Slide Number Placeholder 4"/>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411477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6024B-C2AC-44A3-8DB3-43F1039C3765}" type="datetime1">
              <a:rPr lang="en-US" smtClean="0"/>
              <a:t>6/2/2023</a:t>
            </a:fld>
            <a:endParaRPr lang="en-US"/>
          </a:p>
        </p:txBody>
      </p:sp>
      <p:sp>
        <p:nvSpPr>
          <p:cNvPr id="3" name="Footer Placeholder 2"/>
          <p:cNvSpPr>
            <a:spLocks noGrp="1"/>
          </p:cNvSpPr>
          <p:nvPr>
            <p:ph type="ftr" sz="quarter" idx="11"/>
          </p:nvPr>
        </p:nvSpPr>
        <p:spPr/>
        <p:txBody>
          <a:bodyPr/>
          <a:lstStyle/>
          <a:p>
            <a:r>
              <a:rPr lang="pt-BR"/>
              <a:t>LÍNGUA PORTUGUESA | 6º ANO</a:t>
            </a:r>
            <a:endParaRPr lang="en-US" dirty="0"/>
          </a:p>
        </p:txBody>
      </p:sp>
      <p:sp>
        <p:nvSpPr>
          <p:cNvPr id="4" name="Slide Number Placeholder 3"/>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04960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pt-BR"/>
              <a:t>Clique para editar o título Mestre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765051" y="6375679"/>
            <a:ext cx="1233355" cy="348462"/>
          </a:xfrm>
        </p:spPr>
        <p:txBody>
          <a:bodyPr/>
          <a:lstStyle/>
          <a:p>
            <a:fld id="{4AEFF97A-050E-4764-B6B7-86BA58E9CED2}" type="datetime1">
              <a:rPr lang="en-US" smtClean="0"/>
              <a:t>6/2/2023</a:t>
            </a:fld>
            <a:endParaRPr lang="en-US"/>
          </a:p>
        </p:txBody>
      </p:sp>
      <p:sp>
        <p:nvSpPr>
          <p:cNvPr id="6" name="Footer Placeholder 5"/>
          <p:cNvSpPr>
            <a:spLocks noGrp="1"/>
          </p:cNvSpPr>
          <p:nvPr>
            <p:ph type="ftr" sz="quarter" idx="11"/>
          </p:nvPr>
        </p:nvSpPr>
        <p:spPr>
          <a:xfrm>
            <a:off x="2103620" y="6375679"/>
            <a:ext cx="3482179" cy="345796"/>
          </a:xfrm>
        </p:spPr>
        <p:txBody>
          <a:bodyPr/>
          <a:lstStyle/>
          <a:p>
            <a:r>
              <a:rPr lang="pt-BR"/>
              <a:t>LÍNGUA PORTUGUESA | 6º ANO</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07CE569E-9B7C-4CB9-AB80-C0841F922CFF}" type="slidenum">
              <a:rPr lang="en-US" smtClean="0"/>
              <a:pPr/>
              <a:t>‹nº›</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062898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pt-BR"/>
              <a:t>Clique para editar o título Mestre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765950" y="6375679"/>
            <a:ext cx="1232456" cy="348462"/>
          </a:xfrm>
        </p:spPr>
        <p:txBody>
          <a:bodyPr/>
          <a:lstStyle/>
          <a:p>
            <a:fld id="{20555F75-058F-47CD-9DAA-6EA82BA9B963}" type="datetime1">
              <a:rPr lang="en-US" smtClean="0"/>
              <a:t>6/2/2023</a:t>
            </a:fld>
            <a:endParaRPr lang="en-US"/>
          </a:p>
        </p:txBody>
      </p:sp>
      <p:sp>
        <p:nvSpPr>
          <p:cNvPr id="6" name="Footer Placeholder 5"/>
          <p:cNvSpPr>
            <a:spLocks noGrp="1"/>
          </p:cNvSpPr>
          <p:nvPr>
            <p:ph type="ftr" sz="quarter" idx="11"/>
          </p:nvPr>
        </p:nvSpPr>
        <p:spPr>
          <a:xfrm>
            <a:off x="2103621" y="6375679"/>
            <a:ext cx="3482178" cy="345796"/>
          </a:xfrm>
        </p:spPr>
        <p:txBody>
          <a:bodyPr/>
          <a:lstStyle/>
          <a:p>
            <a:r>
              <a:rPr lang="pt-BR"/>
              <a:t>LÍNGUA PORTUGUESA | 6º ANO</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228418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6525978-335E-440D-B693-6D20869E1262}" type="datetime1">
              <a:rPr lang="en-US" smtClean="0"/>
              <a:t>6/2/2023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pt-BR"/>
              <a:t>LÍNGUA PORTUGUESA | 6º ANO</a:t>
            </a: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07CE569E-9B7C-4CB9-AB80-C0841F922CFF}" type="slidenum">
              <a:rPr lang="en-US" smtClean="0"/>
              <a:pPr/>
              <a:t>‹nº›</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578535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6">
            <a:extLst>
              <a:ext uri="{FF2B5EF4-FFF2-40B4-BE49-F238E27FC236}">
                <a16:creationId xmlns:a16="http://schemas.microsoft.com/office/drawing/2014/main" id="{72B1FB24-B47C-4C95-AC2E-DA3E24A113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Fundo do vetor de cores vibrantes salpicando">
            <a:extLst>
              <a:ext uri="{FF2B5EF4-FFF2-40B4-BE49-F238E27FC236}">
                <a16:creationId xmlns:a16="http://schemas.microsoft.com/office/drawing/2014/main" id="{A148C287-A62D-B5AB-4A96-D7760B083642}"/>
              </a:ext>
            </a:extLst>
          </p:cNvPr>
          <p:cNvPicPr>
            <a:picLocks noChangeAspect="1"/>
          </p:cNvPicPr>
          <p:nvPr/>
        </p:nvPicPr>
        <p:blipFill rotWithShape="1">
          <a:blip r:embed="rId2"/>
          <a:srcRect l="34968" r="27065" b="-1"/>
          <a:stretch/>
        </p:blipFill>
        <p:spPr>
          <a:xfrm>
            <a:off x="8362943" y="10"/>
            <a:ext cx="3829057" cy="6857990"/>
          </a:xfrm>
          <a:prstGeom prst="rect">
            <a:avLst/>
          </a:prstGeom>
        </p:spPr>
      </p:pic>
      <p:sp>
        <p:nvSpPr>
          <p:cNvPr id="29" name="Freeform 13">
            <a:extLst>
              <a:ext uri="{FF2B5EF4-FFF2-40B4-BE49-F238E27FC236}">
                <a16:creationId xmlns:a16="http://schemas.microsoft.com/office/drawing/2014/main" id="{B8581221-9FAB-4072-A580-D6F96297A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2" name="Título 1">
            <a:extLst>
              <a:ext uri="{FF2B5EF4-FFF2-40B4-BE49-F238E27FC236}">
                <a16:creationId xmlns:a16="http://schemas.microsoft.com/office/drawing/2014/main" id="{D79B971F-3E57-C7FE-B7F7-E74C40487244}"/>
              </a:ext>
            </a:extLst>
          </p:cNvPr>
          <p:cNvSpPr>
            <a:spLocks noGrp="1"/>
          </p:cNvSpPr>
          <p:nvPr>
            <p:ph type="ctrTitle"/>
          </p:nvPr>
        </p:nvSpPr>
        <p:spPr>
          <a:xfrm>
            <a:off x="544403" y="1098388"/>
            <a:ext cx="7818540" cy="4394988"/>
          </a:xfrm>
        </p:spPr>
        <p:txBody>
          <a:bodyPr>
            <a:normAutofit/>
          </a:bodyPr>
          <a:lstStyle/>
          <a:p>
            <a:pPr algn="l"/>
            <a:r>
              <a:rPr lang="pt-BR" dirty="0"/>
              <a:t>LÍNGUA PORTUGUESA</a:t>
            </a:r>
          </a:p>
        </p:txBody>
      </p:sp>
      <p:sp>
        <p:nvSpPr>
          <p:cNvPr id="3" name="Subtítulo 2">
            <a:extLst>
              <a:ext uri="{FF2B5EF4-FFF2-40B4-BE49-F238E27FC236}">
                <a16:creationId xmlns:a16="http://schemas.microsoft.com/office/drawing/2014/main" id="{3401F2B9-DED7-ECD2-C18E-78D0731F8249}"/>
              </a:ext>
            </a:extLst>
          </p:cNvPr>
          <p:cNvSpPr>
            <a:spLocks noGrp="1"/>
          </p:cNvSpPr>
          <p:nvPr>
            <p:ph type="subTitle" idx="1"/>
          </p:nvPr>
        </p:nvSpPr>
        <p:spPr>
          <a:xfrm>
            <a:off x="544403" y="5563388"/>
            <a:ext cx="7818540" cy="742279"/>
          </a:xfrm>
        </p:spPr>
        <p:txBody>
          <a:bodyPr>
            <a:normAutofit/>
          </a:bodyPr>
          <a:lstStyle/>
          <a:p>
            <a:pPr algn="l">
              <a:lnSpc>
                <a:spcPct val="90000"/>
              </a:lnSpc>
            </a:pPr>
            <a:r>
              <a:rPr lang="pt-BR" dirty="0"/>
              <a:t>9</a:t>
            </a:r>
            <a:r>
              <a:rPr lang="pt-BR" u="sng" cap="none" baseline="30000" dirty="0"/>
              <a:t>o</a:t>
            </a:r>
            <a:r>
              <a:rPr lang="pt-BR" dirty="0"/>
              <a:t> ANO</a:t>
            </a:r>
          </a:p>
          <a:p>
            <a:pPr algn="l">
              <a:lnSpc>
                <a:spcPct val="90000"/>
              </a:lnSpc>
            </a:pPr>
            <a:r>
              <a:rPr lang="pt-BR" dirty="0"/>
              <a:t>APOIO PARA AULAS E ESTUDOS</a:t>
            </a:r>
          </a:p>
        </p:txBody>
      </p:sp>
      <p:sp>
        <p:nvSpPr>
          <p:cNvPr id="26" name="Rectangle 30">
            <a:extLst>
              <a:ext uri="{FF2B5EF4-FFF2-40B4-BE49-F238E27FC236}">
                <a16:creationId xmlns:a16="http://schemas.microsoft.com/office/drawing/2014/main" id="{F4081010-C028-4ADE-A7EE-86B0C3B10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16">
            <a:extLst>
              <a:ext uri="{FF2B5EF4-FFF2-40B4-BE49-F238E27FC236}">
                <a16:creationId xmlns:a16="http://schemas.microsoft.com/office/drawing/2014/main" id="{5C1D8395-911F-47B1-94E7-E092C8536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53426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10</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66C80A56-2EC3-F7E3-DFF0-021350B02E16}"/>
              </a:ext>
            </a:extLst>
          </p:cNvPr>
          <p:cNvSpPr txBox="1"/>
          <p:nvPr/>
        </p:nvSpPr>
        <p:spPr>
          <a:xfrm>
            <a:off x="729869" y="357425"/>
            <a:ext cx="5860711" cy="954107"/>
          </a:xfrm>
          <a:prstGeom prst="rect">
            <a:avLst/>
          </a:prstGeom>
          <a:noFill/>
        </p:spPr>
        <p:txBody>
          <a:bodyPr wrap="square" rtlCol="0">
            <a:spAutoFit/>
          </a:bodyPr>
          <a:lstStyle/>
          <a:p>
            <a:r>
              <a:rPr lang="pt-BR" sz="3200" dirty="0">
                <a:solidFill>
                  <a:schemeClr val="tx2"/>
                </a:solidFill>
                <a:latin typeface="+mj-lt"/>
              </a:rPr>
              <a:t>ESTUDO DA LÍNGUA</a:t>
            </a:r>
          </a:p>
          <a:p>
            <a:r>
              <a:rPr lang="pt-BR" sz="2400" dirty="0">
                <a:solidFill>
                  <a:schemeClr val="tx2"/>
                </a:solidFill>
                <a:latin typeface="+mj-lt"/>
              </a:rPr>
              <a:t>Oração subordinada substantiva reduzida</a:t>
            </a:r>
          </a:p>
        </p:txBody>
      </p:sp>
      <p:sp>
        <p:nvSpPr>
          <p:cNvPr id="6" name="CaixaDeTexto 5">
            <a:extLst>
              <a:ext uri="{FF2B5EF4-FFF2-40B4-BE49-F238E27FC236}">
                <a16:creationId xmlns:a16="http://schemas.microsoft.com/office/drawing/2014/main" id="{7CDF4BFD-6E07-8BAB-00FD-7AC34C9B4FE3}"/>
              </a:ext>
            </a:extLst>
          </p:cNvPr>
          <p:cNvSpPr txBox="1"/>
          <p:nvPr/>
        </p:nvSpPr>
        <p:spPr>
          <a:xfrm>
            <a:off x="729869" y="1520947"/>
            <a:ext cx="6688848" cy="1200329"/>
          </a:xfrm>
          <a:prstGeom prst="rect">
            <a:avLst/>
          </a:prstGeom>
          <a:noFill/>
          <a:ln>
            <a:solidFill>
              <a:schemeClr val="accent1"/>
            </a:solidFill>
          </a:ln>
          <a:effectLst/>
        </p:spPr>
        <p:txBody>
          <a:bodyPr wrap="square" anchor="ctr">
            <a:spAutoFit/>
          </a:bodyPr>
          <a:lstStyle/>
          <a:p>
            <a:pPr indent="457200" algn="just"/>
            <a:r>
              <a:rPr lang="pt-BR" b="1" dirty="0">
                <a:solidFill>
                  <a:srgbClr val="2F2F2E"/>
                </a:solidFill>
              </a:rPr>
              <a:t>Oração subordinada substantiva reduzida </a:t>
            </a:r>
            <a:r>
              <a:rPr lang="pt-BR" dirty="0">
                <a:solidFill>
                  <a:srgbClr val="2F2F2E"/>
                </a:solidFill>
              </a:rPr>
              <a:t>é aquela em que o verbo se encontra, geralmente, no infinitivo e, em alguns casos, no gerúndio ou no particípio. Ela exerce a mesma função sintática dos substantivos.</a:t>
            </a:r>
          </a:p>
        </p:txBody>
      </p:sp>
      <p:sp>
        <p:nvSpPr>
          <p:cNvPr id="10" name="Balão de Fala: Retângulo 9">
            <a:extLst>
              <a:ext uri="{FF2B5EF4-FFF2-40B4-BE49-F238E27FC236}">
                <a16:creationId xmlns:a16="http://schemas.microsoft.com/office/drawing/2014/main" id="{5D4A31F7-2F25-22C4-2FD6-7674FF4872C9}"/>
              </a:ext>
            </a:extLst>
          </p:cNvPr>
          <p:cNvSpPr/>
          <p:nvPr/>
        </p:nvSpPr>
        <p:spPr>
          <a:xfrm>
            <a:off x="7910423" y="1520947"/>
            <a:ext cx="3519577" cy="1200329"/>
          </a:xfrm>
          <a:prstGeom prst="wedgeRectCallout">
            <a:avLst>
              <a:gd name="adj1" fmla="val -56420"/>
              <a:gd name="adj2" fmla="val 2350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As orações subordinadas substantivas podem ou não ser ligadas à oração principal por uma conjunção integrante (</a:t>
            </a:r>
            <a:r>
              <a:rPr lang="pt-BR" b="1" dirty="0">
                <a:solidFill>
                  <a:srgbClr val="2F2F2E"/>
                </a:solidFill>
              </a:rPr>
              <a:t>que</a:t>
            </a:r>
            <a:r>
              <a:rPr lang="pt-BR" dirty="0">
                <a:solidFill>
                  <a:srgbClr val="2F2F2E"/>
                </a:solidFill>
              </a:rPr>
              <a:t> ou </a:t>
            </a:r>
            <a:r>
              <a:rPr lang="pt-BR" b="1" dirty="0">
                <a:solidFill>
                  <a:srgbClr val="2F2F2E"/>
                </a:solidFill>
              </a:rPr>
              <a:t>se</a:t>
            </a:r>
            <a:r>
              <a:rPr lang="pt-BR" dirty="0">
                <a:solidFill>
                  <a:srgbClr val="2F2F2E"/>
                </a:solidFill>
              </a:rPr>
              <a:t>).</a:t>
            </a:r>
          </a:p>
        </p:txBody>
      </p:sp>
      <p:sp>
        <p:nvSpPr>
          <p:cNvPr id="12" name="Balão de Fala: Retângulo 11">
            <a:extLst>
              <a:ext uri="{FF2B5EF4-FFF2-40B4-BE49-F238E27FC236}">
                <a16:creationId xmlns:a16="http://schemas.microsoft.com/office/drawing/2014/main" id="{050C18E7-88B8-1784-A835-92B27A3A69E2}"/>
              </a:ext>
            </a:extLst>
          </p:cNvPr>
          <p:cNvSpPr/>
          <p:nvPr/>
        </p:nvSpPr>
        <p:spPr>
          <a:xfrm>
            <a:off x="3463249" y="3174669"/>
            <a:ext cx="5265490" cy="1415100"/>
          </a:xfrm>
          <a:prstGeom prst="wedgeRectCallout">
            <a:avLst>
              <a:gd name="adj1" fmla="val -55387"/>
              <a:gd name="adj2" fmla="val -23413"/>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Ao transformar a oração reduzida em desenvolvida, é possível perceber que a oração desenvolvida exerce a função sintática de sujeito da oração principal, sendo, portanto, uma substantiva subjetiva.</a:t>
            </a:r>
          </a:p>
        </p:txBody>
      </p:sp>
      <p:sp>
        <p:nvSpPr>
          <p:cNvPr id="14" name="CaixaDeTexto 13">
            <a:extLst>
              <a:ext uri="{FF2B5EF4-FFF2-40B4-BE49-F238E27FC236}">
                <a16:creationId xmlns:a16="http://schemas.microsoft.com/office/drawing/2014/main" id="{2E863619-AF7F-C025-8439-1B805D153687}"/>
              </a:ext>
            </a:extLst>
          </p:cNvPr>
          <p:cNvSpPr txBox="1"/>
          <p:nvPr/>
        </p:nvSpPr>
        <p:spPr>
          <a:xfrm>
            <a:off x="745929" y="5021762"/>
            <a:ext cx="10700131" cy="646331"/>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Independentemente de se apresentar na forma desenvolvida ou reduzida, a classificação da oração é sempre determinada pela função sintática que exerce em relação à oração principal.</a:t>
            </a:r>
          </a:p>
        </p:txBody>
      </p:sp>
    </p:spTree>
    <p:extLst>
      <p:ext uri="{BB962C8B-B14F-4D97-AF65-F5344CB8AC3E}">
        <p14:creationId xmlns:p14="http://schemas.microsoft.com/office/powerpoint/2010/main" val="4120955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11</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CCFFB1EA-81C7-556A-CBD8-2B76917003EA}"/>
              </a:ext>
            </a:extLst>
          </p:cNvPr>
          <p:cNvSpPr txBox="1"/>
          <p:nvPr/>
        </p:nvSpPr>
        <p:spPr>
          <a:xfrm>
            <a:off x="729869" y="357425"/>
            <a:ext cx="5860711" cy="954107"/>
          </a:xfrm>
          <a:prstGeom prst="rect">
            <a:avLst/>
          </a:prstGeom>
          <a:noFill/>
        </p:spPr>
        <p:txBody>
          <a:bodyPr wrap="square" rtlCol="0">
            <a:spAutoFit/>
          </a:bodyPr>
          <a:lstStyle/>
          <a:p>
            <a:r>
              <a:rPr lang="pt-BR" sz="3200" dirty="0">
                <a:solidFill>
                  <a:schemeClr val="tx2"/>
                </a:solidFill>
                <a:latin typeface="+mj-lt"/>
              </a:rPr>
              <a:t>OUTRAS LINGUAGENS</a:t>
            </a:r>
          </a:p>
          <a:p>
            <a:r>
              <a:rPr lang="pt-BR" sz="2400" dirty="0">
                <a:solidFill>
                  <a:schemeClr val="tx2"/>
                </a:solidFill>
                <a:latin typeface="+mj-lt"/>
              </a:rPr>
              <a:t>Ação juvenil</a:t>
            </a:r>
          </a:p>
        </p:txBody>
      </p:sp>
      <p:sp>
        <p:nvSpPr>
          <p:cNvPr id="6" name="CaixaDeTexto 5">
            <a:extLst>
              <a:ext uri="{FF2B5EF4-FFF2-40B4-BE49-F238E27FC236}">
                <a16:creationId xmlns:a16="http://schemas.microsoft.com/office/drawing/2014/main" id="{5F9DEC05-406D-2FF0-6233-BAD571F5F7BD}"/>
              </a:ext>
            </a:extLst>
          </p:cNvPr>
          <p:cNvSpPr txBox="1"/>
          <p:nvPr/>
        </p:nvSpPr>
        <p:spPr>
          <a:xfrm>
            <a:off x="8153395" y="1431994"/>
            <a:ext cx="3276604" cy="2585323"/>
          </a:xfrm>
          <a:prstGeom prst="rect">
            <a:avLst/>
          </a:prstGeom>
          <a:noFill/>
          <a:ln>
            <a:noFill/>
          </a:ln>
          <a:effectLst/>
        </p:spPr>
        <p:txBody>
          <a:bodyPr wrap="square" anchor="ctr">
            <a:spAutoFit/>
          </a:bodyPr>
          <a:lstStyle/>
          <a:p>
            <a:pPr indent="457200" algn="just"/>
            <a:r>
              <a:rPr lang="pt-BR" dirty="0">
                <a:solidFill>
                  <a:srgbClr val="2F2F2E"/>
                </a:solidFill>
              </a:rPr>
              <a:t>Jovens da cidade de Acrelândia, localizada no Acre, produzem peças artesanais feitas com madeiras coletadas na mata, provenientes de árvores que foram derrubadas por raios ou derivadas de manejo florestal sustentável. Ou seja, nenhuma árvore é derrubada.</a:t>
            </a:r>
          </a:p>
        </p:txBody>
      </p:sp>
      <p:pic>
        <p:nvPicPr>
          <p:cNvPr id="11" name="Imagem 10">
            <a:extLst>
              <a:ext uri="{FF2B5EF4-FFF2-40B4-BE49-F238E27FC236}">
                <a16:creationId xmlns:a16="http://schemas.microsoft.com/office/drawing/2014/main" id="{1CD13A5F-71EF-F2E6-CEF2-AA315B2882D3}"/>
              </a:ext>
            </a:extLst>
          </p:cNvPr>
          <p:cNvPicPr>
            <a:picLocks noGrp="1" noRot="1" noChangeAspect="1" noMove="1" noResize="1" noEditPoints="1" noAdjustHandles="1" noChangeArrowheads="1" noChangeShapeType="1" noCrop="1"/>
          </p:cNvPicPr>
          <p:nvPr/>
        </p:nvPicPr>
        <p:blipFill>
          <a:blip r:embed="rId2"/>
          <a:stretch>
            <a:fillRect/>
          </a:stretch>
        </p:blipFill>
        <p:spPr>
          <a:xfrm>
            <a:off x="729869" y="1431994"/>
            <a:ext cx="7122158" cy="4358916"/>
          </a:xfrm>
          <a:prstGeom prst="rect">
            <a:avLst/>
          </a:prstGeom>
          <a:effectLst>
            <a:outerShdw blurRad="50800" dist="38100" dir="18900000" algn="bl" rotWithShape="0">
              <a:prstClr val="black">
                <a:alpha val="40000"/>
              </a:prstClr>
            </a:outerShdw>
          </a:effectLst>
        </p:spPr>
      </p:pic>
      <p:sp>
        <p:nvSpPr>
          <p:cNvPr id="12" name="CaixaDeTexto 11">
            <a:extLst>
              <a:ext uri="{FF2B5EF4-FFF2-40B4-BE49-F238E27FC236}">
                <a16:creationId xmlns:a16="http://schemas.microsoft.com/office/drawing/2014/main" id="{F8AF3BDA-24B2-C747-74FF-5ACC8E301A8A}"/>
              </a:ext>
            </a:extLst>
          </p:cNvPr>
          <p:cNvSpPr txBox="1"/>
          <p:nvPr/>
        </p:nvSpPr>
        <p:spPr>
          <a:xfrm>
            <a:off x="733291" y="5790910"/>
            <a:ext cx="7118736" cy="565146"/>
          </a:xfrm>
          <a:prstGeom prst="rect">
            <a:avLst/>
          </a:prstGeom>
          <a:noFill/>
          <a:ln>
            <a:noFill/>
          </a:ln>
          <a:effectLst/>
        </p:spPr>
        <p:txBody>
          <a:bodyPr wrap="square" lIns="0" tIns="36000" rIns="0" bIns="36000" anchor="b">
            <a:spAutoFit/>
          </a:bodyPr>
          <a:lstStyle/>
          <a:p>
            <a:r>
              <a:rPr lang="pt-BR" sz="1600" dirty="0">
                <a:solidFill>
                  <a:srgbClr val="2F2F2E"/>
                </a:solidFill>
              </a:rPr>
              <a:t>Jovens artesãos da Associação do Assentamento Porto Dias, em Acrelândia (AC), mostrando suas produções artesanais. Fotografia de 2020.</a:t>
            </a:r>
          </a:p>
        </p:txBody>
      </p:sp>
      <p:sp>
        <p:nvSpPr>
          <p:cNvPr id="13" name="CaixaDeTexto 12">
            <a:extLst>
              <a:ext uri="{FF2B5EF4-FFF2-40B4-BE49-F238E27FC236}">
                <a16:creationId xmlns:a16="http://schemas.microsoft.com/office/drawing/2014/main" id="{C3FA01BE-EC85-9F15-B5FA-BD0415871C98}"/>
              </a:ext>
            </a:extLst>
          </p:cNvPr>
          <p:cNvSpPr txBox="1"/>
          <p:nvPr/>
        </p:nvSpPr>
        <p:spPr>
          <a:xfrm rot="16200000">
            <a:off x="-645806" y="2681070"/>
            <a:ext cx="2621266" cy="123111"/>
          </a:xfrm>
          <a:prstGeom prst="rect">
            <a:avLst/>
          </a:prstGeom>
          <a:noFill/>
        </p:spPr>
        <p:txBody>
          <a:bodyPr wrap="square" lIns="0" tIns="0" rIns="0" bIns="0" anchor="t">
            <a:spAutoFit/>
          </a:bodyPr>
          <a:lstStyle/>
          <a:p>
            <a:pPr algn="r"/>
            <a:r>
              <a:rPr lang="pt-BR" sz="800" b="0" i="0" u="none" strike="noStrike" baseline="0" dirty="0">
                <a:solidFill>
                  <a:srgbClr val="2F2F2E"/>
                </a:solidFill>
              </a:rPr>
              <a:t>JÚLIO LEDO</a:t>
            </a:r>
            <a:endParaRPr lang="pt-BR" sz="800" dirty="0">
              <a:solidFill>
                <a:srgbClr val="2F2F2E"/>
              </a:solidFill>
            </a:endParaRPr>
          </a:p>
        </p:txBody>
      </p:sp>
    </p:spTree>
    <p:extLst>
      <p:ext uri="{BB962C8B-B14F-4D97-AF65-F5344CB8AC3E}">
        <p14:creationId xmlns:p14="http://schemas.microsoft.com/office/powerpoint/2010/main" val="83607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2</a:t>
            </a:fld>
            <a:endParaRPr lang="en-US" dirty="0">
              <a:solidFill>
                <a:schemeClr val="tx2"/>
              </a:solidFill>
            </a:endParaRPr>
          </a:p>
        </p:txBody>
      </p:sp>
      <p:sp>
        <p:nvSpPr>
          <p:cNvPr id="4" name="Título 1">
            <a:extLst>
              <a:ext uri="{FF2B5EF4-FFF2-40B4-BE49-F238E27FC236}">
                <a16:creationId xmlns:a16="http://schemas.microsoft.com/office/drawing/2014/main" id="{6AF8A603-D460-BEEE-AC94-CD22F8073376}"/>
              </a:ext>
            </a:extLst>
          </p:cNvPr>
          <p:cNvSpPr>
            <a:spLocks noGrp="1"/>
          </p:cNvSpPr>
          <p:nvPr>
            <p:ph type="title"/>
          </p:nvPr>
        </p:nvSpPr>
        <p:spPr>
          <a:xfrm>
            <a:off x="765051" y="382385"/>
            <a:ext cx="6633276" cy="878379"/>
          </a:xfrm>
        </p:spPr>
        <p:txBody>
          <a:bodyPr>
            <a:normAutofit/>
          </a:bodyPr>
          <a:lstStyle/>
          <a:p>
            <a:r>
              <a:rPr lang="pt-BR" sz="5000" dirty="0"/>
              <a:t>MÓDULO 5</a:t>
            </a:r>
          </a:p>
        </p:txBody>
      </p:sp>
      <p:graphicFrame>
        <p:nvGraphicFramePr>
          <p:cNvPr id="6" name="Espaço Reservado para Conteúdo 2">
            <a:extLst>
              <a:ext uri="{FF2B5EF4-FFF2-40B4-BE49-F238E27FC236}">
                <a16:creationId xmlns:a16="http://schemas.microsoft.com/office/drawing/2014/main" id="{0AD593BE-1CB6-3417-7954-E683A061411E}"/>
              </a:ext>
            </a:extLst>
          </p:cNvPr>
          <p:cNvGraphicFramePr>
            <a:graphicFrameLocks noGrp="1"/>
          </p:cNvGraphicFramePr>
          <p:nvPr>
            <p:ph idx="1"/>
            <p:extLst>
              <p:ext uri="{D42A27DB-BD31-4B8C-83A1-F6EECF244321}">
                <p14:modId xmlns:p14="http://schemas.microsoft.com/office/powerpoint/2010/main" val="1510994610"/>
              </p:ext>
            </p:extLst>
          </p:nvPr>
        </p:nvGraphicFramePr>
        <p:xfrm>
          <a:off x="765050" y="1678040"/>
          <a:ext cx="10664949" cy="4549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Pessoa com vestido colorido&#10;&#10;Descrição gerada automaticamente com confiança média">
            <a:extLst>
              <a:ext uri="{FF2B5EF4-FFF2-40B4-BE49-F238E27FC236}">
                <a16:creationId xmlns:a16="http://schemas.microsoft.com/office/drawing/2014/main" id="{AA860732-D4E7-2892-9BE5-75542E10D19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6" y="-1"/>
            <a:ext cx="12192005" cy="6856465"/>
          </a:xfrm>
          <a:prstGeom prst="rect">
            <a:avLst/>
          </a:prstGeom>
        </p:spPr>
      </p:pic>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3</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12" name="CaixaDeTexto 11">
            <a:extLst>
              <a:ext uri="{FF2B5EF4-FFF2-40B4-BE49-F238E27FC236}">
                <a16:creationId xmlns:a16="http://schemas.microsoft.com/office/drawing/2014/main" id="{31777FF4-1CB4-D1D3-F18F-21AD69D3D921}"/>
              </a:ext>
            </a:extLst>
          </p:cNvPr>
          <p:cNvSpPr txBox="1"/>
          <p:nvPr/>
        </p:nvSpPr>
        <p:spPr>
          <a:xfrm>
            <a:off x="514829" y="4883590"/>
            <a:ext cx="4704151" cy="1057588"/>
          </a:xfrm>
          <a:prstGeom prst="rect">
            <a:avLst/>
          </a:prstGeom>
          <a:solidFill>
            <a:schemeClr val="accent1">
              <a:alpha val="90000"/>
            </a:schemeClr>
          </a:solidFill>
          <a:ln>
            <a:solidFill>
              <a:schemeClr val="accent1"/>
            </a:solidFill>
          </a:ln>
          <a:effectLst/>
        </p:spPr>
        <p:txBody>
          <a:bodyPr wrap="square" lIns="0" tIns="36000" rIns="0" bIns="36000" anchor="b">
            <a:spAutoFit/>
          </a:bodyPr>
          <a:lstStyle/>
          <a:p>
            <a:pPr marL="108000"/>
            <a:r>
              <a:rPr lang="pt-BR" sz="1600" dirty="0">
                <a:solidFill>
                  <a:schemeClr val="tx2"/>
                </a:solidFill>
              </a:rPr>
              <a:t>SRUR, Eduardo. </a:t>
            </a:r>
            <a:r>
              <a:rPr lang="pt-BR" sz="1600" b="1" dirty="0">
                <a:solidFill>
                  <a:schemeClr val="tx2"/>
                </a:solidFill>
              </a:rPr>
              <a:t>Caos</a:t>
            </a:r>
            <a:r>
              <a:rPr lang="pt-BR" sz="1600" dirty="0">
                <a:solidFill>
                  <a:schemeClr val="tx2"/>
                </a:solidFill>
              </a:rPr>
              <a:t>. 2018. Instalação artística com 4 mil carrinhos de plástico e andaimes. 6 m × 4 m × 3 m. Museu de Arte Contemporânea da Universidade de São Paulo (MAC USP), São Paulo.</a:t>
            </a:r>
          </a:p>
        </p:txBody>
      </p:sp>
      <p:sp>
        <p:nvSpPr>
          <p:cNvPr id="13" name="CaixaDeTexto 12">
            <a:extLst>
              <a:ext uri="{FF2B5EF4-FFF2-40B4-BE49-F238E27FC236}">
                <a16:creationId xmlns:a16="http://schemas.microsoft.com/office/drawing/2014/main" id="{D04B1D57-EFA0-41B3-5A53-85CE88125B62}"/>
              </a:ext>
            </a:extLst>
          </p:cNvPr>
          <p:cNvSpPr txBox="1"/>
          <p:nvPr/>
        </p:nvSpPr>
        <p:spPr>
          <a:xfrm rot="16200000">
            <a:off x="10803776" y="4106241"/>
            <a:ext cx="2358818" cy="246221"/>
          </a:xfrm>
          <a:prstGeom prst="rect">
            <a:avLst/>
          </a:prstGeom>
          <a:noFill/>
        </p:spPr>
        <p:txBody>
          <a:bodyPr wrap="square" lIns="0" tIns="0" rIns="0" bIns="0" anchor="t">
            <a:spAutoFit/>
          </a:bodyPr>
          <a:lstStyle/>
          <a:p>
            <a:pPr algn="r"/>
            <a:r>
              <a:rPr lang="pt-BR" sz="800" b="0" i="0" u="none" strike="noStrike" baseline="0" dirty="0">
                <a:solidFill>
                  <a:srgbClr val="2F2F2E"/>
                </a:solidFill>
              </a:rPr>
              <a:t>EDUARDO SRUR/MUSEU DE ARTE CONTEMPORÂNEA (MAC USP), SÃO PAULO, 2018.</a:t>
            </a:r>
            <a:endParaRPr lang="pt-BR" sz="800" dirty="0">
              <a:solidFill>
                <a:srgbClr val="2F2F2E"/>
              </a:solidFill>
            </a:endParaRPr>
          </a:p>
        </p:txBody>
      </p:sp>
    </p:spTree>
    <p:extLst>
      <p:ext uri="{BB962C8B-B14F-4D97-AF65-F5344CB8AC3E}">
        <p14:creationId xmlns:p14="http://schemas.microsoft.com/office/powerpoint/2010/main" val="274606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28E2B40C-03E0-95E6-ECBD-A137D83AB627}"/>
              </a:ext>
            </a:extLst>
          </p:cNvPr>
          <p:cNvPicPr>
            <a:picLocks noGrp="1" noRot="1" noChangeAspect="1" noMove="1" noResize="1" noEditPoints="1" noAdjustHandles="1" noChangeArrowheads="1" noChangeShapeType="1" noCrop="1"/>
          </p:cNvPicPr>
          <p:nvPr/>
        </p:nvPicPr>
        <p:blipFill>
          <a:blip r:embed="rId2"/>
          <a:stretch>
            <a:fillRect/>
          </a:stretch>
        </p:blipFill>
        <p:spPr>
          <a:xfrm>
            <a:off x="729870" y="3068064"/>
            <a:ext cx="4937685" cy="3414435"/>
          </a:xfrm>
          <a:prstGeom prst="rect">
            <a:avLst/>
          </a:prstGeom>
          <a:effectLst>
            <a:outerShdw blurRad="50800" dist="38100" dir="18900000" algn="bl" rotWithShape="0">
              <a:prstClr val="black">
                <a:alpha val="40000"/>
              </a:prstClr>
            </a:outerShdw>
          </a:effectLst>
        </p:spPr>
      </p:pic>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4</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D4955DA5-4B26-78CF-10AF-89D8C6BDB303}"/>
              </a:ext>
            </a:extLst>
          </p:cNvPr>
          <p:cNvSpPr txBox="1"/>
          <p:nvPr/>
        </p:nvSpPr>
        <p:spPr>
          <a:xfrm>
            <a:off x="729870" y="357425"/>
            <a:ext cx="5366130"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Editorial</a:t>
            </a:r>
          </a:p>
        </p:txBody>
      </p:sp>
      <p:sp>
        <p:nvSpPr>
          <p:cNvPr id="6" name="CaixaDeTexto 5">
            <a:extLst>
              <a:ext uri="{FF2B5EF4-FFF2-40B4-BE49-F238E27FC236}">
                <a16:creationId xmlns:a16="http://schemas.microsoft.com/office/drawing/2014/main" id="{C5FA6E9C-9F66-3717-291F-9C2FF2C852E8}"/>
              </a:ext>
            </a:extLst>
          </p:cNvPr>
          <p:cNvSpPr txBox="1"/>
          <p:nvPr/>
        </p:nvSpPr>
        <p:spPr>
          <a:xfrm>
            <a:off x="729870" y="1474369"/>
            <a:ext cx="4937685" cy="1200329"/>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O </a:t>
            </a:r>
            <a:r>
              <a:rPr lang="pt-BR" b="1" dirty="0">
                <a:solidFill>
                  <a:srgbClr val="2F2F2E"/>
                </a:solidFill>
              </a:rPr>
              <a:t>editorial</a:t>
            </a:r>
            <a:r>
              <a:rPr lang="pt-BR" dirty="0">
                <a:solidFill>
                  <a:srgbClr val="2F2F2E"/>
                </a:solidFill>
              </a:rPr>
              <a:t> é um texto jornalístico que tem como finalidade expor o posicionamento do veículo que o publicou a respeito de temas atuais e de relevância social, política, econômica ou cultural.</a:t>
            </a:r>
          </a:p>
        </p:txBody>
      </p:sp>
      <p:sp>
        <p:nvSpPr>
          <p:cNvPr id="11" name="Balão de Fala: Retângulo 10">
            <a:extLst>
              <a:ext uri="{FF2B5EF4-FFF2-40B4-BE49-F238E27FC236}">
                <a16:creationId xmlns:a16="http://schemas.microsoft.com/office/drawing/2014/main" id="{69D535C9-E5A7-9786-707B-F4CA5CA88E3A}"/>
              </a:ext>
            </a:extLst>
          </p:cNvPr>
          <p:cNvSpPr/>
          <p:nvPr/>
        </p:nvSpPr>
        <p:spPr>
          <a:xfrm>
            <a:off x="6524447" y="1474370"/>
            <a:ext cx="4905553" cy="1748963"/>
          </a:xfrm>
          <a:prstGeom prst="wedgeRectCallout">
            <a:avLst>
              <a:gd name="adj1" fmla="val -56595"/>
              <a:gd name="adj2" fmla="val -21062"/>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2F2F2E"/>
                </a:solidFill>
              </a:rPr>
              <a:t>Editorialista</a:t>
            </a:r>
            <a:r>
              <a:rPr lang="pt-BR" dirty="0">
                <a:solidFill>
                  <a:srgbClr val="2F2F2E"/>
                </a:solidFill>
              </a:rPr>
              <a:t> é o nome dado ao jornalista, geralmente o mais experiente da instituição, que escreve o editorial para expressar a opinião do jornal que representa sobre um determinado fato. Por isso, os editoriais não são assinados.</a:t>
            </a:r>
          </a:p>
        </p:txBody>
      </p:sp>
      <p:sp>
        <p:nvSpPr>
          <p:cNvPr id="14" name="CaixaDeTexto 13">
            <a:extLst>
              <a:ext uri="{FF2B5EF4-FFF2-40B4-BE49-F238E27FC236}">
                <a16:creationId xmlns:a16="http://schemas.microsoft.com/office/drawing/2014/main" id="{22650A31-0B48-6CC9-5478-3327E2421202}"/>
              </a:ext>
            </a:extLst>
          </p:cNvPr>
          <p:cNvSpPr txBox="1"/>
          <p:nvPr/>
        </p:nvSpPr>
        <p:spPr>
          <a:xfrm>
            <a:off x="5667555" y="5395317"/>
            <a:ext cx="4313207" cy="1057588"/>
          </a:xfrm>
          <a:prstGeom prst="rect">
            <a:avLst/>
          </a:prstGeom>
          <a:noFill/>
          <a:ln>
            <a:noFill/>
          </a:ln>
          <a:effectLst/>
        </p:spPr>
        <p:txBody>
          <a:bodyPr wrap="square" lIns="0" tIns="36000" rIns="0" bIns="36000" anchor="b">
            <a:spAutoFit/>
          </a:bodyPr>
          <a:lstStyle/>
          <a:p>
            <a:pPr marL="108000"/>
            <a:r>
              <a:rPr lang="pt-BR" sz="1600" dirty="0">
                <a:solidFill>
                  <a:srgbClr val="2F2F2E"/>
                </a:solidFill>
              </a:rPr>
              <a:t>Patinetes elétricos compartilhados por aplicativo estacionados na Estação Eucaliptos do metrô, no bairro de Indianópolis, em São Paulo (SP). Fotografia de 2020.</a:t>
            </a:r>
          </a:p>
        </p:txBody>
      </p:sp>
      <p:sp>
        <p:nvSpPr>
          <p:cNvPr id="15" name="CaixaDeTexto 14">
            <a:extLst>
              <a:ext uri="{FF2B5EF4-FFF2-40B4-BE49-F238E27FC236}">
                <a16:creationId xmlns:a16="http://schemas.microsoft.com/office/drawing/2014/main" id="{EBBFCA0B-B1B6-4639-9647-70BB6AF5D4FB}"/>
              </a:ext>
            </a:extLst>
          </p:cNvPr>
          <p:cNvSpPr txBox="1"/>
          <p:nvPr/>
        </p:nvSpPr>
        <p:spPr>
          <a:xfrm rot="16200000">
            <a:off x="-303780" y="3972342"/>
            <a:ext cx="1931667" cy="123111"/>
          </a:xfrm>
          <a:prstGeom prst="rect">
            <a:avLst/>
          </a:prstGeom>
          <a:noFill/>
        </p:spPr>
        <p:txBody>
          <a:bodyPr wrap="square" lIns="0" tIns="0" rIns="0" bIns="0" anchor="t">
            <a:spAutoFit/>
          </a:bodyPr>
          <a:lstStyle/>
          <a:p>
            <a:pPr algn="r"/>
            <a:r>
              <a:rPr lang="pt-BR" sz="800" b="0" i="0" u="none" strike="noStrike" baseline="0" dirty="0">
                <a:solidFill>
                  <a:srgbClr val="2F2F2E"/>
                </a:solidFill>
              </a:rPr>
              <a:t>RUBENS CHAVES/PULSAR IMAGENS</a:t>
            </a:r>
            <a:endParaRPr lang="pt-BR" sz="800" dirty="0">
              <a:solidFill>
                <a:srgbClr val="2F2F2E"/>
              </a:solidFill>
            </a:endParaRPr>
          </a:p>
        </p:txBody>
      </p:sp>
    </p:spTree>
    <p:extLst>
      <p:ext uri="{BB962C8B-B14F-4D97-AF65-F5344CB8AC3E}">
        <p14:creationId xmlns:p14="http://schemas.microsoft.com/office/powerpoint/2010/main" val="2472844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5</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B8153401-D3A5-A6FA-8C84-DA7D92816639}"/>
              </a:ext>
            </a:extLst>
          </p:cNvPr>
          <p:cNvSpPr txBox="1"/>
          <p:nvPr/>
        </p:nvSpPr>
        <p:spPr>
          <a:xfrm>
            <a:off x="729870" y="1583944"/>
            <a:ext cx="5015322" cy="4524315"/>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O </a:t>
            </a:r>
            <a:r>
              <a:rPr lang="pt-BR" b="1" dirty="0">
                <a:solidFill>
                  <a:srgbClr val="2F2F2E"/>
                </a:solidFill>
              </a:rPr>
              <a:t>editorial </a:t>
            </a:r>
            <a:r>
              <a:rPr lang="pt-BR" dirty="0">
                <a:solidFill>
                  <a:srgbClr val="2F2F2E"/>
                </a:solidFill>
              </a:rPr>
              <a:t>é organizado de modo a desenvolver a argumentação. Portanto, todos os elementos em sua composição têm caráter persuasivo. São eles: </a:t>
            </a:r>
            <a:r>
              <a:rPr lang="pt-BR" b="1" dirty="0">
                <a:solidFill>
                  <a:srgbClr val="2F2F2E"/>
                </a:solidFill>
              </a:rPr>
              <a:t>título</a:t>
            </a:r>
            <a:r>
              <a:rPr lang="pt-BR" dirty="0">
                <a:solidFill>
                  <a:srgbClr val="2F2F2E"/>
                </a:solidFill>
              </a:rPr>
              <a:t>, que pode ser temático (referindo-se claramente ao tema) ou não temático (fazendo alusão a ele); </a:t>
            </a:r>
            <a:r>
              <a:rPr lang="pt-BR" b="1" dirty="0">
                <a:solidFill>
                  <a:srgbClr val="2F2F2E"/>
                </a:solidFill>
              </a:rPr>
              <a:t>introdução</a:t>
            </a:r>
            <a:r>
              <a:rPr lang="pt-BR" dirty="0">
                <a:solidFill>
                  <a:srgbClr val="2F2F2E"/>
                </a:solidFill>
              </a:rPr>
              <a:t>, em que se apresenta ao leitor o assunto que será tratado; </a:t>
            </a:r>
            <a:r>
              <a:rPr lang="pt-BR" b="1" dirty="0">
                <a:solidFill>
                  <a:srgbClr val="2F2F2E"/>
                </a:solidFill>
              </a:rPr>
              <a:t>tese</a:t>
            </a:r>
            <a:r>
              <a:rPr lang="pt-BR" dirty="0">
                <a:solidFill>
                  <a:srgbClr val="2F2F2E"/>
                </a:solidFill>
              </a:rPr>
              <a:t>, a posição a ser defendida sobre determinado assunto ou fato; </a:t>
            </a:r>
            <a:r>
              <a:rPr lang="pt-BR" b="1" dirty="0">
                <a:solidFill>
                  <a:srgbClr val="2F2F2E"/>
                </a:solidFill>
              </a:rPr>
              <a:t>corpo</a:t>
            </a:r>
            <a:r>
              <a:rPr lang="pt-BR" dirty="0">
                <a:solidFill>
                  <a:srgbClr val="2F2F2E"/>
                </a:solidFill>
              </a:rPr>
              <a:t> ou </a:t>
            </a:r>
            <a:r>
              <a:rPr lang="pt-BR" b="1" dirty="0">
                <a:solidFill>
                  <a:srgbClr val="2F2F2E"/>
                </a:solidFill>
              </a:rPr>
              <a:t>desenvolvimento</a:t>
            </a:r>
            <a:r>
              <a:rPr lang="pt-BR" dirty="0">
                <a:solidFill>
                  <a:srgbClr val="2F2F2E"/>
                </a:solidFill>
              </a:rPr>
              <a:t>, em que são apresentados os argumentos para fundamentar o ponto de vista assumido; e </a:t>
            </a:r>
            <a:r>
              <a:rPr lang="pt-BR" b="1" dirty="0">
                <a:solidFill>
                  <a:srgbClr val="2F2F2E"/>
                </a:solidFill>
              </a:rPr>
              <a:t>conclusão</a:t>
            </a:r>
            <a:r>
              <a:rPr lang="pt-BR" dirty="0">
                <a:solidFill>
                  <a:srgbClr val="2F2F2E"/>
                </a:solidFill>
              </a:rPr>
              <a:t>, que sintetiza o que foi exposto, podendo sugerir soluções para o problema, assim como provocar uma reflexão sobre o tema. </a:t>
            </a:r>
          </a:p>
          <a:p>
            <a:pPr indent="457200" algn="just"/>
            <a:r>
              <a:rPr lang="pt-BR" dirty="0">
                <a:solidFill>
                  <a:srgbClr val="2F2F2E"/>
                </a:solidFill>
              </a:rPr>
              <a:t>É escrito em 3</a:t>
            </a:r>
            <a:r>
              <a:rPr lang="pt-BR" u="sng" baseline="30000" dirty="0">
                <a:solidFill>
                  <a:srgbClr val="2F2F2E"/>
                </a:solidFill>
              </a:rPr>
              <a:t>a</a:t>
            </a:r>
            <a:r>
              <a:rPr lang="pt-BR" dirty="0">
                <a:solidFill>
                  <a:srgbClr val="2F2F2E"/>
                </a:solidFill>
              </a:rPr>
              <a:t> pessoa e predomina o registro formal, de acordo com a norma-padrão.</a:t>
            </a:r>
          </a:p>
        </p:txBody>
      </p:sp>
      <p:sp>
        <p:nvSpPr>
          <p:cNvPr id="6" name="CaixaDeTexto 5">
            <a:extLst>
              <a:ext uri="{FF2B5EF4-FFF2-40B4-BE49-F238E27FC236}">
                <a16:creationId xmlns:a16="http://schemas.microsoft.com/office/drawing/2014/main" id="{9265C471-BD65-A119-8389-9BE531DF2C4F}"/>
              </a:ext>
            </a:extLst>
          </p:cNvPr>
          <p:cNvSpPr txBox="1"/>
          <p:nvPr/>
        </p:nvSpPr>
        <p:spPr>
          <a:xfrm>
            <a:off x="729870" y="357425"/>
            <a:ext cx="5366130"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Editorial</a:t>
            </a:r>
          </a:p>
        </p:txBody>
      </p:sp>
      <p:sp>
        <p:nvSpPr>
          <p:cNvPr id="10" name="Balão de Fala: Retângulo 9">
            <a:extLst>
              <a:ext uri="{FF2B5EF4-FFF2-40B4-BE49-F238E27FC236}">
                <a16:creationId xmlns:a16="http://schemas.microsoft.com/office/drawing/2014/main" id="{380CFBD7-A903-8735-ABCE-822C0745C5A9}"/>
              </a:ext>
            </a:extLst>
          </p:cNvPr>
          <p:cNvSpPr/>
          <p:nvPr/>
        </p:nvSpPr>
        <p:spPr>
          <a:xfrm>
            <a:off x="6524447" y="1583944"/>
            <a:ext cx="4905553" cy="2166397"/>
          </a:xfrm>
          <a:prstGeom prst="wedgeRectCallout">
            <a:avLst>
              <a:gd name="adj1" fmla="val -56595"/>
              <a:gd name="adj2" fmla="val -21062"/>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A </a:t>
            </a:r>
            <a:r>
              <a:rPr lang="pt-BR" b="1" dirty="0">
                <a:solidFill>
                  <a:srgbClr val="2F2F2E"/>
                </a:solidFill>
              </a:rPr>
              <a:t>tese</a:t>
            </a:r>
            <a:r>
              <a:rPr lang="pt-BR" dirty="0">
                <a:solidFill>
                  <a:srgbClr val="2F2F2E"/>
                </a:solidFill>
              </a:rPr>
              <a:t> costuma ser apresentada logo no primeiro parágrafo do texto, na </a:t>
            </a:r>
            <a:r>
              <a:rPr lang="pt-BR" b="1" dirty="0">
                <a:solidFill>
                  <a:srgbClr val="2F2F2E"/>
                </a:solidFill>
              </a:rPr>
              <a:t>introdução</a:t>
            </a:r>
            <a:r>
              <a:rPr lang="pt-BR" dirty="0">
                <a:solidFill>
                  <a:srgbClr val="2F2F2E"/>
                </a:solidFill>
              </a:rPr>
              <a:t>. Os argumentos que sustentam a tese são desenvolvidos nos parágrafos seguintes, que correspondem ao </a:t>
            </a:r>
            <a:r>
              <a:rPr lang="pt-BR" b="1" dirty="0">
                <a:solidFill>
                  <a:srgbClr val="2F2F2E"/>
                </a:solidFill>
              </a:rPr>
              <a:t>corpo</a:t>
            </a:r>
            <a:r>
              <a:rPr lang="pt-BR" dirty="0">
                <a:solidFill>
                  <a:srgbClr val="2F2F2E"/>
                </a:solidFill>
              </a:rPr>
              <a:t> do texto. A </a:t>
            </a:r>
            <a:r>
              <a:rPr lang="pt-BR" b="1" dirty="0">
                <a:solidFill>
                  <a:srgbClr val="2F2F2E"/>
                </a:solidFill>
              </a:rPr>
              <a:t>conclusão</a:t>
            </a:r>
            <a:r>
              <a:rPr lang="pt-BR" dirty="0">
                <a:solidFill>
                  <a:srgbClr val="2F2F2E"/>
                </a:solidFill>
              </a:rPr>
              <a:t>, que finaliza o que foi apresentado, corresponde ao último parágrafo.</a:t>
            </a:r>
          </a:p>
        </p:txBody>
      </p:sp>
      <p:sp>
        <p:nvSpPr>
          <p:cNvPr id="11" name="Balão de Fala: Retângulo 10">
            <a:extLst>
              <a:ext uri="{FF2B5EF4-FFF2-40B4-BE49-F238E27FC236}">
                <a16:creationId xmlns:a16="http://schemas.microsoft.com/office/drawing/2014/main" id="{C3B1D13A-4CC0-5B3B-AFA9-7ED1B9CE7751}"/>
              </a:ext>
            </a:extLst>
          </p:cNvPr>
          <p:cNvSpPr/>
          <p:nvPr/>
        </p:nvSpPr>
        <p:spPr>
          <a:xfrm>
            <a:off x="6524446" y="3941862"/>
            <a:ext cx="4905553" cy="2166397"/>
          </a:xfrm>
          <a:prstGeom prst="wedgeRectCallout">
            <a:avLst>
              <a:gd name="adj1" fmla="val -56595"/>
              <a:gd name="adj2" fmla="val -21062"/>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Para fundamentar e sustentar sua tese, o editorial pode apresentar vozes diferentes, que representam outros pontos de vista.</a:t>
            </a:r>
          </a:p>
          <a:p>
            <a:pPr algn="ctr"/>
            <a:r>
              <a:rPr lang="pt-BR" dirty="0">
                <a:solidFill>
                  <a:srgbClr val="2F2F2E"/>
                </a:solidFill>
              </a:rPr>
              <a:t>No texto argumentativo, as </a:t>
            </a:r>
            <a:r>
              <a:rPr lang="pt-BR" b="1" dirty="0">
                <a:solidFill>
                  <a:srgbClr val="2F2F2E"/>
                </a:solidFill>
              </a:rPr>
              <a:t>vozes</a:t>
            </a:r>
            <a:r>
              <a:rPr lang="pt-BR" dirty="0">
                <a:solidFill>
                  <a:srgbClr val="2F2F2E"/>
                </a:solidFill>
              </a:rPr>
              <a:t> são os diferentes discursos sobre a questão abordada, sejam eles favoráveis ou contrários ao que se deseja defender.</a:t>
            </a:r>
          </a:p>
        </p:txBody>
      </p:sp>
    </p:spTree>
    <p:extLst>
      <p:ext uri="{BB962C8B-B14F-4D97-AF65-F5344CB8AC3E}">
        <p14:creationId xmlns:p14="http://schemas.microsoft.com/office/powerpoint/2010/main" val="18566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6</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0DCB4A63-1044-6C80-21DC-17464C01E5A0}"/>
              </a:ext>
            </a:extLst>
          </p:cNvPr>
          <p:cNvSpPr txBox="1"/>
          <p:nvPr/>
        </p:nvSpPr>
        <p:spPr>
          <a:xfrm>
            <a:off x="729870" y="357425"/>
            <a:ext cx="5366130"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Editorial e fotorreportagem</a:t>
            </a:r>
          </a:p>
        </p:txBody>
      </p:sp>
      <p:sp>
        <p:nvSpPr>
          <p:cNvPr id="6" name="CaixaDeTexto 5">
            <a:extLst>
              <a:ext uri="{FF2B5EF4-FFF2-40B4-BE49-F238E27FC236}">
                <a16:creationId xmlns:a16="http://schemas.microsoft.com/office/drawing/2014/main" id="{40D4B453-9F02-09CA-4F2C-2308D5A9F18B}"/>
              </a:ext>
            </a:extLst>
          </p:cNvPr>
          <p:cNvSpPr txBox="1"/>
          <p:nvPr/>
        </p:nvSpPr>
        <p:spPr>
          <a:xfrm>
            <a:off x="729870" y="1400207"/>
            <a:ext cx="10700130" cy="923330"/>
          </a:xfrm>
          <a:prstGeom prst="rect">
            <a:avLst/>
          </a:prstGeom>
          <a:noFill/>
          <a:ln>
            <a:solidFill>
              <a:schemeClr val="accent1"/>
            </a:solidFill>
          </a:ln>
          <a:effectLst/>
        </p:spPr>
        <p:txBody>
          <a:bodyPr wrap="square" anchor="ctr">
            <a:spAutoFit/>
          </a:bodyPr>
          <a:lstStyle/>
          <a:p>
            <a:pPr indent="457200" algn="just"/>
            <a:r>
              <a:rPr lang="pt-BR" b="1" dirty="0">
                <a:solidFill>
                  <a:srgbClr val="2F2F2E"/>
                </a:solidFill>
              </a:rPr>
              <a:t>Fotorreportagem</a:t>
            </a:r>
            <a:r>
              <a:rPr lang="pt-BR" dirty="0">
                <a:solidFill>
                  <a:srgbClr val="2F2F2E"/>
                </a:solidFill>
              </a:rPr>
              <a:t> é um gênero jornalístico que relata os fatos por meio de fotografias.</a:t>
            </a:r>
          </a:p>
          <a:p>
            <a:pPr indent="457200" algn="just"/>
            <a:r>
              <a:rPr lang="pt-BR" dirty="0">
                <a:solidFill>
                  <a:srgbClr val="2F2F2E"/>
                </a:solidFill>
              </a:rPr>
              <a:t>Como outros gêneros do jornalismo, informa e pode expor um ponto de vista, mas faz isso predominantemente por meio de imagens, que podem ter caráter artístico.</a:t>
            </a:r>
          </a:p>
        </p:txBody>
      </p:sp>
      <p:pic>
        <p:nvPicPr>
          <p:cNvPr id="11" name="Imagem 10" descr="Pessoas andando na grama&#10;&#10;Descrição gerada automaticamente com confiança média">
            <a:extLst>
              <a:ext uri="{FF2B5EF4-FFF2-40B4-BE49-F238E27FC236}">
                <a16:creationId xmlns:a16="http://schemas.microsoft.com/office/drawing/2014/main" id="{0012E673-3993-1702-84AD-6BBFD6BFF6B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29870" y="2533731"/>
            <a:ext cx="4723419" cy="3143834"/>
          </a:xfrm>
          <a:prstGeom prst="rect">
            <a:avLst/>
          </a:prstGeom>
          <a:effectLst>
            <a:outerShdw blurRad="50800" dist="38100" dir="18900000" algn="bl" rotWithShape="0">
              <a:prstClr val="black">
                <a:alpha val="40000"/>
              </a:prstClr>
            </a:outerShdw>
          </a:effectLst>
        </p:spPr>
      </p:pic>
      <p:pic>
        <p:nvPicPr>
          <p:cNvPr id="13" name="Imagem 12" descr="Bicicleta em gramado&#10;&#10;Descrição gerada automaticamente com confiança média">
            <a:extLst>
              <a:ext uri="{FF2B5EF4-FFF2-40B4-BE49-F238E27FC236}">
                <a16:creationId xmlns:a16="http://schemas.microsoft.com/office/drawing/2014/main" id="{5FC12AAD-ECA3-2DE3-D16A-82DD73C4A4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53924" y="2533731"/>
            <a:ext cx="5176076" cy="3143834"/>
          </a:xfrm>
          <a:prstGeom prst="rect">
            <a:avLst/>
          </a:prstGeom>
          <a:effectLst>
            <a:outerShdw blurRad="50800" dist="38100" dir="18900000" algn="bl" rotWithShape="0">
              <a:prstClr val="black">
                <a:alpha val="40000"/>
              </a:prstClr>
            </a:outerShdw>
          </a:effectLst>
        </p:spPr>
      </p:pic>
      <p:sp>
        <p:nvSpPr>
          <p:cNvPr id="14" name="CaixaDeTexto 13">
            <a:extLst>
              <a:ext uri="{FF2B5EF4-FFF2-40B4-BE49-F238E27FC236}">
                <a16:creationId xmlns:a16="http://schemas.microsoft.com/office/drawing/2014/main" id="{60421E8C-2E92-1430-31F8-BFDE390A6DF0}"/>
              </a:ext>
            </a:extLst>
          </p:cNvPr>
          <p:cNvSpPr txBox="1"/>
          <p:nvPr/>
        </p:nvSpPr>
        <p:spPr>
          <a:xfrm>
            <a:off x="729871" y="5658790"/>
            <a:ext cx="10700130" cy="811367"/>
          </a:xfrm>
          <a:prstGeom prst="rect">
            <a:avLst/>
          </a:prstGeom>
          <a:noFill/>
          <a:ln>
            <a:noFill/>
          </a:ln>
          <a:effectLst/>
        </p:spPr>
        <p:txBody>
          <a:bodyPr wrap="square" lIns="0" tIns="36000" rIns="0" bIns="36000" anchor="b">
            <a:spAutoFit/>
          </a:bodyPr>
          <a:lstStyle/>
          <a:p>
            <a:r>
              <a:rPr lang="pt-BR" sz="1600" dirty="0">
                <a:solidFill>
                  <a:srgbClr val="2F2F2E"/>
                </a:solidFill>
              </a:rPr>
              <a:t>PAIVA, Vitor. Na China, bikes compartilhadas são abandonadas e formam montanhas de desperdício. </a:t>
            </a:r>
            <a:r>
              <a:rPr lang="pt-BR" sz="1600" b="1" dirty="0" err="1">
                <a:solidFill>
                  <a:srgbClr val="2F2F2E"/>
                </a:solidFill>
              </a:rPr>
              <a:t>Hypeness</a:t>
            </a:r>
            <a:r>
              <a:rPr lang="pt-BR" sz="1600" dirty="0">
                <a:solidFill>
                  <a:srgbClr val="2F2F2E"/>
                </a:solidFill>
              </a:rPr>
              <a:t>, [</a:t>
            </a:r>
            <a:r>
              <a:rPr lang="pt-BR" sz="1600" i="1" dirty="0">
                <a:solidFill>
                  <a:srgbClr val="2F2F2E"/>
                </a:solidFill>
              </a:rPr>
              <a:t>s. l.</a:t>
            </a:r>
            <a:r>
              <a:rPr lang="pt-BR" sz="1600" dirty="0">
                <a:solidFill>
                  <a:srgbClr val="2F2F2E"/>
                </a:solidFill>
              </a:rPr>
              <a:t>], 6 set. 2018. Disponível em: www.hypeness.com.br/2018/09/na-china-bikes-compartilhadas-sao-abandonadas-e-formam-montanhas-de-desperdicio/. Acesso em: 14 jul. 2022.</a:t>
            </a:r>
          </a:p>
        </p:txBody>
      </p:sp>
      <p:sp>
        <p:nvSpPr>
          <p:cNvPr id="15" name="CaixaDeTexto 14">
            <a:extLst>
              <a:ext uri="{FF2B5EF4-FFF2-40B4-BE49-F238E27FC236}">
                <a16:creationId xmlns:a16="http://schemas.microsoft.com/office/drawing/2014/main" id="{F9320C04-1F3E-8CF3-80C1-6F9106527CAF}"/>
              </a:ext>
            </a:extLst>
          </p:cNvPr>
          <p:cNvSpPr txBox="1"/>
          <p:nvPr/>
        </p:nvSpPr>
        <p:spPr>
          <a:xfrm rot="16200000">
            <a:off x="-567576" y="3705176"/>
            <a:ext cx="2466000" cy="123111"/>
          </a:xfrm>
          <a:prstGeom prst="rect">
            <a:avLst/>
          </a:prstGeom>
          <a:noFill/>
        </p:spPr>
        <p:txBody>
          <a:bodyPr wrap="square" lIns="0" tIns="0" rIns="0" bIns="0" anchor="t">
            <a:spAutoFit/>
          </a:bodyPr>
          <a:lstStyle/>
          <a:p>
            <a:pPr algn="r"/>
            <a:r>
              <a:rPr lang="pt-BR" sz="800" b="0" i="0" u="none" strike="noStrike" baseline="0" dirty="0">
                <a:solidFill>
                  <a:srgbClr val="2F2F2E"/>
                </a:solidFill>
              </a:rPr>
              <a:t>ELIZAVETA KIRINA/SHUTTERSTOCK.COM</a:t>
            </a:r>
            <a:endParaRPr lang="pt-BR" sz="800" dirty="0">
              <a:solidFill>
                <a:srgbClr val="2F2F2E"/>
              </a:solidFill>
            </a:endParaRPr>
          </a:p>
        </p:txBody>
      </p:sp>
      <p:sp>
        <p:nvSpPr>
          <p:cNvPr id="16" name="CaixaDeTexto 15">
            <a:extLst>
              <a:ext uri="{FF2B5EF4-FFF2-40B4-BE49-F238E27FC236}">
                <a16:creationId xmlns:a16="http://schemas.microsoft.com/office/drawing/2014/main" id="{9BA4DD38-04F6-D36C-5058-E0E016379E58}"/>
              </a:ext>
            </a:extLst>
          </p:cNvPr>
          <p:cNvSpPr txBox="1"/>
          <p:nvPr/>
        </p:nvSpPr>
        <p:spPr>
          <a:xfrm rot="16200000">
            <a:off x="4952394" y="3718357"/>
            <a:ext cx="2466000" cy="123111"/>
          </a:xfrm>
          <a:prstGeom prst="rect">
            <a:avLst/>
          </a:prstGeom>
          <a:noFill/>
        </p:spPr>
        <p:txBody>
          <a:bodyPr wrap="square" lIns="0" tIns="0" rIns="0" bIns="0" anchor="t">
            <a:spAutoFit/>
          </a:bodyPr>
          <a:lstStyle/>
          <a:p>
            <a:pPr algn="r"/>
            <a:r>
              <a:rPr lang="pt-BR" sz="800" b="0" i="0" u="none" strike="noStrike" baseline="0" dirty="0">
                <a:solidFill>
                  <a:srgbClr val="2F2F2E"/>
                </a:solidFill>
              </a:rPr>
              <a:t>TPG/GETTY IMAGES</a:t>
            </a:r>
            <a:endParaRPr lang="pt-BR" sz="800" dirty="0">
              <a:solidFill>
                <a:srgbClr val="2F2F2E"/>
              </a:solidFill>
            </a:endParaRPr>
          </a:p>
        </p:txBody>
      </p:sp>
    </p:spTree>
    <p:extLst>
      <p:ext uri="{BB962C8B-B14F-4D97-AF65-F5344CB8AC3E}">
        <p14:creationId xmlns:p14="http://schemas.microsoft.com/office/powerpoint/2010/main" val="387799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7</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3B84C9ED-420D-4880-DC98-0A3FE886CC05}"/>
              </a:ext>
            </a:extLst>
          </p:cNvPr>
          <p:cNvSpPr txBox="1"/>
          <p:nvPr/>
        </p:nvSpPr>
        <p:spPr>
          <a:xfrm>
            <a:off x="729870" y="357425"/>
            <a:ext cx="5366130" cy="954107"/>
          </a:xfrm>
          <a:prstGeom prst="rect">
            <a:avLst/>
          </a:prstGeom>
          <a:noFill/>
        </p:spPr>
        <p:txBody>
          <a:bodyPr wrap="square" rtlCol="0">
            <a:spAutoFit/>
          </a:bodyPr>
          <a:lstStyle/>
          <a:p>
            <a:r>
              <a:rPr lang="pt-BR" sz="3200" dirty="0">
                <a:solidFill>
                  <a:schemeClr val="tx2"/>
                </a:solidFill>
                <a:latin typeface="+mj-lt"/>
              </a:rPr>
              <a:t>ESTUDO DA LÍNGUA</a:t>
            </a:r>
          </a:p>
          <a:p>
            <a:r>
              <a:rPr lang="pt-BR" sz="2400" dirty="0">
                <a:solidFill>
                  <a:schemeClr val="tx2"/>
                </a:solidFill>
                <a:latin typeface="+mj-lt"/>
              </a:rPr>
              <a:t>Oração subordinada substantiva</a:t>
            </a:r>
          </a:p>
        </p:txBody>
      </p:sp>
      <p:sp>
        <p:nvSpPr>
          <p:cNvPr id="6" name="CaixaDeTexto 5">
            <a:extLst>
              <a:ext uri="{FF2B5EF4-FFF2-40B4-BE49-F238E27FC236}">
                <a16:creationId xmlns:a16="http://schemas.microsoft.com/office/drawing/2014/main" id="{C65F2DB3-3DDB-DEAD-D0A7-732C2D2237F3}"/>
              </a:ext>
            </a:extLst>
          </p:cNvPr>
          <p:cNvSpPr txBox="1"/>
          <p:nvPr/>
        </p:nvSpPr>
        <p:spPr>
          <a:xfrm>
            <a:off x="729870" y="1679765"/>
            <a:ext cx="10700130" cy="646331"/>
          </a:xfrm>
          <a:prstGeom prst="rect">
            <a:avLst/>
          </a:prstGeom>
          <a:noFill/>
          <a:ln>
            <a:solidFill>
              <a:schemeClr val="accent1"/>
            </a:solidFill>
          </a:ln>
          <a:effectLst/>
        </p:spPr>
        <p:txBody>
          <a:bodyPr wrap="square" anchor="ctr">
            <a:spAutoFit/>
          </a:bodyPr>
          <a:lstStyle/>
          <a:p>
            <a:pPr indent="457200" algn="just"/>
            <a:r>
              <a:rPr lang="pt-BR" b="1" dirty="0">
                <a:solidFill>
                  <a:srgbClr val="2F2F2E"/>
                </a:solidFill>
              </a:rPr>
              <a:t>Oração subordinada substantiva </a:t>
            </a:r>
            <a:r>
              <a:rPr lang="pt-BR" dirty="0">
                <a:solidFill>
                  <a:srgbClr val="2F2F2E"/>
                </a:solidFill>
              </a:rPr>
              <a:t>é aquela que exerce função sintática própria do substantivo, podendo ser classificada com base na função que desempenha em relação à oração principal.</a:t>
            </a:r>
          </a:p>
        </p:txBody>
      </p:sp>
      <p:sp>
        <p:nvSpPr>
          <p:cNvPr id="14" name="Balão de Fala: Retângulo 13">
            <a:extLst>
              <a:ext uri="{FF2B5EF4-FFF2-40B4-BE49-F238E27FC236}">
                <a16:creationId xmlns:a16="http://schemas.microsoft.com/office/drawing/2014/main" id="{77148248-E1FC-2435-4E8D-85B38D2C76F6}"/>
              </a:ext>
            </a:extLst>
          </p:cNvPr>
          <p:cNvSpPr/>
          <p:nvPr/>
        </p:nvSpPr>
        <p:spPr>
          <a:xfrm>
            <a:off x="3016369" y="4185629"/>
            <a:ext cx="6159261" cy="1536214"/>
          </a:xfrm>
          <a:prstGeom prst="wedgeRectCallout">
            <a:avLst>
              <a:gd name="adj1" fmla="val -21861"/>
              <a:gd name="adj2" fmla="val -6373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Os </a:t>
            </a:r>
            <a:r>
              <a:rPr lang="pt-BR" b="1" dirty="0">
                <a:solidFill>
                  <a:srgbClr val="2F2F2E"/>
                </a:solidFill>
              </a:rPr>
              <a:t>conectivos</a:t>
            </a:r>
            <a:r>
              <a:rPr lang="pt-BR" dirty="0">
                <a:solidFill>
                  <a:srgbClr val="2F2F2E"/>
                </a:solidFill>
              </a:rPr>
              <a:t> que ligam a oração subordinada substantiva à oração principal são as </a:t>
            </a:r>
            <a:r>
              <a:rPr lang="pt-BR" b="1" dirty="0">
                <a:solidFill>
                  <a:srgbClr val="2F2F2E"/>
                </a:solidFill>
              </a:rPr>
              <a:t>conjunções subordinativas integrantes</a:t>
            </a:r>
            <a:r>
              <a:rPr lang="pt-BR" dirty="0">
                <a:solidFill>
                  <a:srgbClr val="2F2F2E"/>
                </a:solidFill>
              </a:rPr>
              <a:t>: </a:t>
            </a:r>
            <a:r>
              <a:rPr lang="pt-BR" b="1" dirty="0">
                <a:solidFill>
                  <a:srgbClr val="2F2F2E"/>
                </a:solidFill>
              </a:rPr>
              <a:t>que</a:t>
            </a:r>
            <a:r>
              <a:rPr lang="pt-BR" dirty="0">
                <a:solidFill>
                  <a:srgbClr val="2F2F2E"/>
                </a:solidFill>
              </a:rPr>
              <a:t> e </a:t>
            </a:r>
            <a:r>
              <a:rPr lang="pt-BR" b="1" dirty="0">
                <a:solidFill>
                  <a:srgbClr val="2F2F2E"/>
                </a:solidFill>
              </a:rPr>
              <a:t>se</a:t>
            </a:r>
            <a:r>
              <a:rPr lang="pt-BR" dirty="0">
                <a:solidFill>
                  <a:srgbClr val="2F2F2E"/>
                </a:solidFill>
              </a:rPr>
              <a:t>. Para classificar essas orações, basta verificar qual termo falta para completar a oração principal.</a:t>
            </a:r>
          </a:p>
        </p:txBody>
      </p:sp>
      <p:pic>
        <p:nvPicPr>
          <p:cNvPr id="17" name="Imagem 16">
            <a:extLst>
              <a:ext uri="{FF2B5EF4-FFF2-40B4-BE49-F238E27FC236}">
                <a16:creationId xmlns:a16="http://schemas.microsoft.com/office/drawing/2014/main" id="{58FC46D0-5332-4043-852D-FF4AE62F6B8F}"/>
              </a:ext>
            </a:extLst>
          </p:cNvPr>
          <p:cNvPicPr>
            <a:picLocks noChangeAspect="1"/>
          </p:cNvPicPr>
          <p:nvPr/>
        </p:nvPicPr>
        <p:blipFill>
          <a:blip r:embed="rId2"/>
          <a:stretch>
            <a:fillRect/>
          </a:stretch>
        </p:blipFill>
        <p:spPr>
          <a:xfrm>
            <a:off x="1930142" y="2837265"/>
            <a:ext cx="8331706" cy="837195"/>
          </a:xfrm>
          <a:prstGeom prst="rect">
            <a:avLst/>
          </a:prstGeom>
          <a:ln>
            <a:solidFill>
              <a:srgbClr val="2F2F2E"/>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30121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8</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8AF2AD20-981A-5E04-078D-4E4B788BA699}"/>
              </a:ext>
            </a:extLst>
          </p:cNvPr>
          <p:cNvSpPr txBox="1"/>
          <p:nvPr/>
        </p:nvSpPr>
        <p:spPr>
          <a:xfrm>
            <a:off x="729870" y="357425"/>
            <a:ext cx="5366130" cy="954107"/>
          </a:xfrm>
          <a:prstGeom prst="rect">
            <a:avLst/>
          </a:prstGeom>
          <a:noFill/>
        </p:spPr>
        <p:txBody>
          <a:bodyPr wrap="square" rtlCol="0">
            <a:spAutoFit/>
          </a:bodyPr>
          <a:lstStyle/>
          <a:p>
            <a:r>
              <a:rPr lang="pt-BR" sz="3200" dirty="0">
                <a:solidFill>
                  <a:schemeClr val="tx2"/>
                </a:solidFill>
                <a:latin typeface="+mj-lt"/>
              </a:rPr>
              <a:t>ESTUDO DOS SENTIDOS</a:t>
            </a:r>
          </a:p>
          <a:p>
            <a:r>
              <a:rPr lang="pt-BR" sz="2400" dirty="0">
                <a:solidFill>
                  <a:schemeClr val="tx2"/>
                </a:solidFill>
                <a:latin typeface="+mj-lt"/>
              </a:rPr>
              <a:t>Estrangeirismos</a:t>
            </a:r>
          </a:p>
        </p:txBody>
      </p:sp>
      <p:sp>
        <p:nvSpPr>
          <p:cNvPr id="6" name="CaixaDeTexto 5">
            <a:extLst>
              <a:ext uri="{FF2B5EF4-FFF2-40B4-BE49-F238E27FC236}">
                <a16:creationId xmlns:a16="http://schemas.microsoft.com/office/drawing/2014/main" id="{3B892876-6A85-187C-BD49-6938E0C08F15}"/>
              </a:ext>
            </a:extLst>
          </p:cNvPr>
          <p:cNvSpPr txBox="1"/>
          <p:nvPr/>
        </p:nvSpPr>
        <p:spPr>
          <a:xfrm>
            <a:off x="6892506" y="495924"/>
            <a:ext cx="4537494" cy="1200329"/>
          </a:xfrm>
          <a:prstGeom prst="rect">
            <a:avLst/>
          </a:prstGeom>
          <a:noFill/>
          <a:ln>
            <a:solidFill>
              <a:schemeClr val="accent1"/>
            </a:solidFill>
          </a:ln>
          <a:effectLst/>
        </p:spPr>
        <p:txBody>
          <a:bodyPr wrap="square" anchor="ctr">
            <a:spAutoFit/>
          </a:bodyPr>
          <a:lstStyle/>
          <a:p>
            <a:pPr indent="457200" algn="just"/>
            <a:r>
              <a:rPr lang="pt-BR" b="1" dirty="0">
                <a:solidFill>
                  <a:srgbClr val="2F2F2E"/>
                </a:solidFill>
              </a:rPr>
              <a:t>Estrangeirismos</a:t>
            </a:r>
            <a:r>
              <a:rPr lang="pt-BR" dirty="0">
                <a:solidFill>
                  <a:srgbClr val="2F2F2E"/>
                </a:solidFill>
              </a:rPr>
              <a:t> são palavras de outros idiomas incorporadas à língua portuguesa. </a:t>
            </a:r>
          </a:p>
          <a:p>
            <a:pPr indent="457200" algn="just"/>
            <a:r>
              <a:rPr lang="pt-BR" dirty="0">
                <a:solidFill>
                  <a:srgbClr val="2F2F2E"/>
                </a:solidFill>
              </a:rPr>
              <a:t>Atualmente, a maior parte dos estrangeirismos tem origem na língua inglesa.</a:t>
            </a:r>
          </a:p>
        </p:txBody>
      </p:sp>
      <p:sp>
        <p:nvSpPr>
          <p:cNvPr id="10" name="Balão de Fala: Retângulo 9">
            <a:extLst>
              <a:ext uri="{FF2B5EF4-FFF2-40B4-BE49-F238E27FC236}">
                <a16:creationId xmlns:a16="http://schemas.microsoft.com/office/drawing/2014/main" id="{E2418268-A728-1E81-540A-497809C06248}"/>
              </a:ext>
            </a:extLst>
          </p:cNvPr>
          <p:cNvSpPr/>
          <p:nvPr/>
        </p:nvSpPr>
        <p:spPr>
          <a:xfrm>
            <a:off x="6892506" y="2303642"/>
            <a:ext cx="4537494" cy="1381129"/>
          </a:xfrm>
          <a:prstGeom prst="wedgeRectCallout">
            <a:avLst>
              <a:gd name="adj1" fmla="val -21861"/>
              <a:gd name="adj2" fmla="val -6373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Na língua portuguesa, algumas palavras de origem estrangeira podem passar por um processo de aportuguesamento na grafia e na pronúncia.</a:t>
            </a:r>
          </a:p>
        </p:txBody>
      </p:sp>
      <p:sp>
        <p:nvSpPr>
          <p:cNvPr id="11" name="Balão de Fala: Retângulo 10">
            <a:extLst>
              <a:ext uri="{FF2B5EF4-FFF2-40B4-BE49-F238E27FC236}">
                <a16:creationId xmlns:a16="http://schemas.microsoft.com/office/drawing/2014/main" id="{6F9033D9-BA34-526F-F857-58F340B51F9B}"/>
              </a:ext>
            </a:extLst>
          </p:cNvPr>
          <p:cNvSpPr/>
          <p:nvPr/>
        </p:nvSpPr>
        <p:spPr>
          <a:xfrm>
            <a:off x="6892506" y="4153660"/>
            <a:ext cx="4537494" cy="1305120"/>
          </a:xfrm>
          <a:prstGeom prst="wedgeRectCallout">
            <a:avLst>
              <a:gd name="adj1" fmla="val -21861"/>
              <a:gd name="adj2" fmla="val -6373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Quando as palavras estrangeiras mantêm a grafia de origem, devem ser escritas com destaque em </a:t>
            </a:r>
            <a:r>
              <a:rPr lang="pt-BR" i="1" dirty="0">
                <a:solidFill>
                  <a:srgbClr val="2F2F2E"/>
                </a:solidFill>
              </a:rPr>
              <a:t>itálico</a:t>
            </a:r>
            <a:r>
              <a:rPr lang="pt-BR" dirty="0">
                <a:solidFill>
                  <a:srgbClr val="2F2F2E"/>
                </a:solidFill>
              </a:rPr>
              <a:t>.</a:t>
            </a:r>
          </a:p>
        </p:txBody>
      </p:sp>
      <p:pic>
        <p:nvPicPr>
          <p:cNvPr id="13" name="Imagem 12" descr="Diagrama&#10;&#10;Descrição gerada automaticamente">
            <a:extLst>
              <a:ext uri="{FF2B5EF4-FFF2-40B4-BE49-F238E27FC236}">
                <a16:creationId xmlns:a16="http://schemas.microsoft.com/office/drawing/2014/main" id="{EFBF3803-5046-FD61-CAE3-B27F7F0CC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69" y="1587260"/>
            <a:ext cx="5514476" cy="3871520"/>
          </a:xfrm>
          <a:prstGeom prst="rect">
            <a:avLst/>
          </a:prstGeom>
          <a:ln>
            <a:solidFill>
              <a:srgbClr val="2F2F2E"/>
            </a:solidFill>
          </a:ln>
          <a:effectLst>
            <a:outerShdw blurRad="50800" dist="38100" dir="18900000" algn="bl" rotWithShape="0">
              <a:prstClr val="black">
                <a:alpha val="40000"/>
              </a:prstClr>
            </a:outerShdw>
          </a:effectLst>
        </p:spPr>
      </p:pic>
      <p:sp>
        <p:nvSpPr>
          <p:cNvPr id="14" name="CaixaDeTexto 13">
            <a:extLst>
              <a:ext uri="{FF2B5EF4-FFF2-40B4-BE49-F238E27FC236}">
                <a16:creationId xmlns:a16="http://schemas.microsoft.com/office/drawing/2014/main" id="{E0F5A63B-0AE2-1BDC-186F-29477E008EFF}"/>
              </a:ext>
            </a:extLst>
          </p:cNvPr>
          <p:cNvSpPr txBox="1"/>
          <p:nvPr/>
        </p:nvSpPr>
        <p:spPr>
          <a:xfrm>
            <a:off x="729870" y="5450154"/>
            <a:ext cx="5514475" cy="1057588"/>
          </a:xfrm>
          <a:prstGeom prst="rect">
            <a:avLst/>
          </a:prstGeom>
          <a:noFill/>
          <a:ln>
            <a:noFill/>
          </a:ln>
          <a:effectLst/>
        </p:spPr>
        <p:txBody>
          <a:bodyPr wrap="square" lIns="0" tIns="36000" rIns="0" bIns="36000" anchor="b">
            <a:spAutoFit/>
          </a:bodyPr>
          <a:lstStyle/>
          <a:p>
            <a:r>
              <a:rPr lang="pt-BR" sz="1600" dirty="0">
                <a:solidFill>
                  <a:srgbClr val="2F2F2E"/>
                </a:solidFill>
              </a:rPr>
              <a:t>CARVALHO, Moisés. [Estrangeirismo]. </a:t>
            </a:r>
            <a:r>
              <a:rPr lang="pt-BR" sz="1600" b="1" dirty="0">
                <a:solidFill>
                  <a:srgbClr val="2F2F2E"/>
                </a:solidFill>
              </a:rPr>
              <a:t>Moisés Cartuns</a:t>
            </a:r>
            <a:r>
              <a:rPr lang="pt-BR" sz="1600" dirty="0">
                <a:solidFill>
                  <a:srgbClr val="2F2F2E"/>
                </a:solidFill>
              </a:rPr>
              <a:t>. [</a:t>
            </a:r>
            <a:r>
              <a:rPr lang="pt-BR" sz="1600" i="1" dirty="0">
                <a:solidFill>
                  <a:srgbClr val="2F2F2E"/>
                </a:solidFill>
              </a:rPr>
              <a:t>S. l.</a:t>
            </a:r>
            <a:r>
              <a:rPr lang="pt-BR" sz="1600" dirty="0">
                <a:solidFill>
                  <a:srgbClr val="2F2F2E"/>
                </a:solidFill>
              </a:rPr>
              <a:t>], 22 maio 2019. Disponível em: https://moisescartuns.wordpress.com/2019/05/18/estrangeirismo/. Acesso em: 5 jul. 2022.</a:t>
            </a:r>
          </a:p>
        </p:txBody>
      </p:sp>
      <p:sp>
        <p:nvSpPr>
          <p:cNvPr id="15" name="CaixaDeTexto 14">
            <a:extLst>
              <a:ext uri="{FF2B5EF4-FFF2-40B4-BE49-F238E27FC236}">
                <a16:creationId xmlns:a16="http://schemas.microsoft.com/office/drawing/2014/main" id="{7987C509-09BF-C06F-6F4C-3B16BC9769C6}"/>
              </a:ext>
            </a:extLst>
          </p:cNvPr>
          <p:cNvSpPr txBox="1"/>
          <p:nvPr/>
        </p:nvSpPr>
        <p:spPr>
          <a:xfrm rot="16200000">
            <a:off x="-571660" y="2758704"/>
            <a:ext cx="2466000" cy="123111"/>
          </a:xfrm>
          <a:prstGeom prst="rect">
            <a:avLst/>
          </a:prstGeom>
          <a:noFill/>
        </p:spPr>
        <p:txBody>
          <a:bodyPr wrap="square" lIns="0" tIns="0" rIns="0" bIns="0" anchor="t">
            <a:spAutoFit/>
          </a:bodyPr>
          <a:lstStyle/>
          <a:p>
            <a:pPr algn="r"/>
            <a:r>
              <a:rPr lang="pt-BR" sz="800" b="0" i="0" u="none" strike="noStrike" baseline="0" dirty="0">
                <a:solidFill>
                  <a:srgbClr val="2F2F2E"/>
                </a:solidFill>
              </a:rPr>
              <a:t>MOISÉS CARTUNS</a:t>
            </a:r>
            <a:endParaRPr lang="pt-BR" sz="800" dirty="0">
              <a:solidFill>
                <a:srgbClr val="2F2F2E"/>
              </a:solidFill>
            </a:endParaRPr>
          </a:p>
        </p:txBody>
      </p:sp>
    </p:spTree>
    <p:extLst>
      <p:ext uri="{BB962C8B-B14F-4D97-AF65-F5344CB8AC3E}">
        <p14:creationId xmlns:p14="http://schemas.microsoft.com/office/powerpoint/2010/main" val="330770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9</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5</a:t>
              </a:r>
            </a:p>
          </p:txBody>
        </p:sp>
      </p:grpSp>
      <p:sp>
        <p:nvSpPr>
          <p:cNvPr id="4" name="CaixaDeTexto 3">
            <a:extLst>
              <a:ext uri="{FF2B5EF4-FFF2-40B4-BE49-F238E27FC236}">
                <a16:creationId xmlns:a16="http://schemas.microsoft.com/office/drawing/2014/main" id="{B2559EA8-B356-4256-0CB3-55105AC492C4}"/>
              </a:ext>
            </a:extLst>
          </p:cNvPr>
          <p:cNvSpPr txBox="1"/>
          <p:nvPr/>
        </p:nvSpPr>
        <p:spPr>
          <a:xfrm>
            <a:off x="729870" y="357425"/>
            <a:ext cx="5366130"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Proposta pública</a:t>
            </a:r>
          </a:p>
        </p:txBody>
      </p:sp>
      <p:sp>
        <p:nvSpPr>
          <p:cNvPr id="6" name="CaixaDeTexto 5">
            <a:extLst>
              <a:ext uri="{FF2B5EF4-FFF2-40B4-BE49-F238E27FC236}">
                <a16:creationId xmlns:a16="http://schemas.microsoft.com/office/drawing/2014/main" id="{6EB738FC-9A9E-56C7-2370-DA3B75137F7D}"/>
              </a:ext>
            </a:extLst>
          </p:cNvPr>
          <p:cNvSpPr txBox="1"/>
          <p:nvPr/>
        </p:nvSpPr>
        <p:spPr>
          <a:xfrm>
            <a:off x="729869" y="1520948"/>
            <a:ext cx="10700130" cy="1200329"/>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A </a:t>
            </a:r>
            <a:r>
              <a:rPr lang="pt-BR" b="1" dirty="0">
                <a:solidFill>
                  <a:srgbClr val="2F2F2E"/>
                </a:solidFill>
              </a:rPr>
              <a:t>proposta pública </a:t>
            </a:r>
            <a:r>
              <a:rPr lang="pt-BR" dirty="0">
                <a:solidFill>
                  <a:srgbClr val="2F2F2E"/>
                </a:solidFill>
              </a:rPr>
              <a:t>tem a finalidade de apresentar um planejamento de ações de responsabilidade pública para atender a demandas de uma sociedade. É um texto que dá base a uma política pública, por isso ela se relaciona com várias áreas do conhecimento, como Educação, Saúde, Sociologia, História, entre outras, as quais fornecem dados, fatos e argumentos para a sustentação das medidas apresentadas.</a:t>
            </a:r>
          </a:p>
        </p:txBody>
      </p:sp>
      <p:sp>
        <p:nvSpPr>
          <p:cNvPr id="10" name="CaixaDeTexto 9">
            <a:extLst>
              <a:ext uri="{FF2B5EF4-FFF2-40B4-BE49-F238E27FC236}">
                <a16:creationId xmlns:a16="http://schemas.microsoft.com/office/drawing/2014/main" id="{FCB1CD75-AC9B-EBAD-1ED2-6701B4DBBB22}"/>
              </a:ext>
            </a:extLst>
          </p:cNvPr>
          <p:cNvSpPr txBox="1"/>
          <p:nvPr/>
        </p:nvSpPr>
        <p:spPr>
          <a:xfrm>
            <a:off x="729870" y="3158364"/>
            <a:ext cx="6766485" cy="2862322"/>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Em geral, a </a:t>
            </a:r>
            <a:r>
              <a:rPr lang="pt-BR" b="1" dirty="0">
                <a:solidFill>
                  <a:srgbClr val="2F2F2E"/>
                </a:solidFill>
              </a:rPr>
              <a:t>proposta pública </a:t>
            </a:r>
            <a:r>
              <a:rPr lang="pt-BR" dirty="0">
                <a:solidFill>
                  <a:srgbClr val="2F2F2E"/>
                </a:solidFill>
              </a:rPr>
              <a:t>organiza-se em seções, que apresentam uma introdução à demanda, os objetivos da proposta e as estratégias para que esses objetivos sejam cumpridos. Ao longo do seu desenvolvimento, são apresentados argumentos que sustentam as principais ideias da proposta. É bastante comum o uso de gráficos para facilitar e reforçar a análise dessas ideias. </a:t>
            </a:r>
          </a:p>
          <a:p>
            <a:pPr indent="457200" algn="just"/>
            <a:r>
              <a:rPr lang="pt-BR" dirty="0">
                <a:solidFill>
                  <a:srgbClr val="2F2F2E"/>
                </a:solidFill>
              </a:rPr>
              <a:t>O registro deve ser formal, geralmente marcado pela impessoalidade, pois trata-se de um documento público. As formas verbais variam quanto ao tempo da conjugação. É recorrente também o uso de adjetivos e advérbios como modalizadores argumentativos.</a:t>
            </a:r>
          </a:p>
        </p:txBody>
      </p:sp>
      <p:sp>
        <p:nvSpPr>
          <p:cNvPr id="11" name="Balão de Fala: Retângulo 10">
            <a:extLst>
              <a:ext uri="{FF2B5EF4-FFF2-40B4-BE49-F238E27FC236}">
                <a16:creationId xmlns:a16="http://schemas.microsoft.com/office/drawing/2014/main" id="{0BCF0343-236B-95EF-352C-581D2EF7F857}"/>
              </a:ext>
            </a:extLst>
          </p:cNvPr>
          <p:cNvSpPr/>
          <p:nvPr/>
        </p:nvSpPr>
        <p:spPr>
          <a:xfrm>
            <a:off x="7910423" y="4710699"/>
            <a:ext cx="3519577" cy="1305120"/>
          </a:xfrm>
          <a:prstGeom prst="wedgeRectCallout">
            <a:avLst>
              <a:gd name="adj1" fmla="val -55194"/>
              <a:gd name="adj2" fmla="val 22848"/>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Em uma proposta pública, o uso da linguagem não verbal, como imagens ou gráficos, pode ajudar a sustentar a argumentação.</a:t>
            </a:r>
          </a:p>
        </p:txBody>
      </p:sp>
      <p:sp>
        <p:nvSpPr>
          <p:cNvPr id="12" name="Balão de Fala: Retângulo 11">
            <a:extLst>
              <a:ext uri="{FF2B5EF4-FFF2-40B4-BE49-F238E27FC236}">
                <a16:creationId xmlns:a16="http://schemas.microsoft.com/office/drawing/2014/main" id="{71D02945-20F8-2298-E9BC-6B4B924D2739}"/>
              </a:ext>
            </a:extLst>
          </p:cNvPr>
          <p:cNvSpPr/>
          <p:nvPr/>
        </p:nvSpPr>
        <p:spPr>
          <a:xfrm>
            <a:off x="7910422" y="3158364"/>
            <a:ext cx="3519577" cy="1305120"/>
          </a:xfrm>
          <a:prstGeom prst="wedgeRectCallout">
            <a:avLst>
              <a:gd name="adj1" fmla="val -56420"/>
              <a:gd name="adj2" fmla="val 2350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Nas propostas públicas, é comum que os objetivos e as estratégias sejam introduzidos por </a:t>
            </a:r>
            <a:r>
              <a:rPr lang="pt-BR" b="1" dirty="0">
                <a:solidFill>
                  <a:srgbClr val="2F2F2E"/>
                </a:solidFill>
              </a:rPr>
              <a:t>verbos no infinitivo</a:t>
            </a:r>
            <a:r>
              <a:rPr lang="pt-BR" dirty="0">
                <a:solidFill>
                  <a:srgbClr val="2F2F2E"/>
                </a:solidFill>
              </a:rPr>
              <a:t>.</a:t>
            </a:r>
          </a:p>
        </p:txBody>
      </p:sp>
    </p:spTree>
    <p:extLst>
      <p:ext uri="{BB962C8B-B14F-4D97-AF65-F5344CB8AC3E}">
        <p14:creationId xmlns:p14="http://schemas.microsoft.com/office/powerpoint/2010/main" val="2031224922"/>
      </p:ext>
    </p:extLst>
  </p:cSld>
  <p:clrMapOvr>
    <a:masterClrMapping/>
  </p:clrMapOvr>
</p:sld>
</file>

<file path=ppt/theme/theme1.xml><?xml version="1.0" encoding="utf-8"?>
<a:theme xmlns:a="http://schemas.openxmlformats.org/drawingml/2006/main" name="Selo">
  <a:themeElements>
    <a:clrScheme name="Selo">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Sel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l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TM10001106[[fn=Selo]]</Template>
  <TotalTime>873</TotalTime>
  <Words>1260</Words>
  <Application>Microsoft Office PowerPoint</Application>
  <PresentationFormat>Widescreen</PresentationFormat>
  <Paragraphs>93</Paragraphs>
  <Slides>11</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11</vt:i4>
      </vt:variant>
    </vt:vector>
  </HeadingPairs>
  <TitlesOfParts>
    <vt:vector size="16" baseType="lpstr">
      <vt:lpstr>Arial</vt:lpstr>
      <vt:lpstr>Calibri</vt:lpstr>
      <vt:lpstr>Gill Sans MT</vt:lpstr>
      <vt:lpstr>Impact</vt:lpstr>
      <vt:lpstr>Selo</vt:lpstr>
      <vt:lpstr>LÍNGUA PORTUGUESA</vt:lpstr>
      <vt:lpstr>MÓDULO 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LÍNGUA PORTUGUESA</dc:title>
  <dc:creator>André Saretto</dc:creator>
  <cp:lastModifiedBy> </cp:lastModifiedBy>
  <cp:revision>3</cp:revision>
  <dcterms:created xsi:type="dcterms:W3CDTF">2023-05-09T16:52:21Z</dcterms:created>
  <dcterms:modified xsi:type="dcterms:W3CDTF">2023-06-02T18:47:39Z</dcterms:modified>
</cp:coreProperties>
</file>