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3" r:id="rId1"/>
  </p:sldMasterIdLst>
  <p:notesMasterIdLst>
    <p:notesMasterId r:id="rId14"/>
  </p:notesMasterIdLst>
  <p:handoutMasterIdLst>
    <p:handoutMasterId r:id="rId15"/>
  </p:handoutMasterIdLst>
  <p:sldIdLst>
    <p:sldId id="256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C65BC-169E-46FA-B231-E0C7F68A5427}" v="677" dt="2023-05-25T19:22:17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" Target="../slides/slide7.xml"/><Relationship Id="rId7" Type="http://schemas.openxmlformats.org/officeDocument/2006/relationships/slide" Target="../slides/slide12.xml"/><Relationship Id="rId2" Type="http://schemas.openxmlformats.org/officeDocument/2006/relationships/slide" Target="../slides/slide6.xml"/><Relationship Id="rId1" Type="http://schemas.openxmlformats.org/officeDocument/2006/relationships/slide" Target="../slides/slide4.xml"/><Relationship Id="rId6" Type="http://schemas.openxmlformats.org/officeDocument/2006/relationships/slide" Target="../slides/slide10.xml"/><Relationship Id="rId5" Type="http://schemas.openxmlformats.org/officeDocument/2006/relationships/slide" Target="../slides/slide9.xml"/><Relationship Id="rId4" Type="http://schemas.openxmlformats.org/officeDocument/2006/relationships/slide" Target="../slides/slide8.xml"/><Relationship Id="rId9" Type="http://schemas.openxmlformats.org/officeDocument/2006/relationships/slide" Target="../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C0E9A-327C-40DB-A9EB-983EC9E0D98F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D66EF7E-E68A-4F69-81C1-F34451E1DDBF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1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1" action="ppaction://hlinksldjump"/>
            </a:rPr>
            <a:t>– Artigo de opinião</a:t>
          </a:r>
          <a:endParaRPr lang="pt-BR" sz="1600" dirty="0"/>
        </a:p>
        <a:p>
          <a:endParaRPr lang="pt-BR" sz="1600" dirty="0"/>
        </a:p>
        <a:p>
          <a:endParaRPr lang="en-US" sz="1600" dirty="0"/>
        </a:p>
      </dgm:t>
    </dgm:pt>
    <dgm:pt modelId="{197F2E5E-4B32-4617-ADD5-0F6DB901EC4C}" type="parTrans" cxnId="{47E8EC45-DDDA-4DC1-980A-9BE45FE6666B}">
      <dgm:prSet/>
      <dgm:spPr/>
      <dgm:t>
        <a:bodyPr/>
        <a:lstStyle/>
        <a:p>
          <a:endParaRPr lang="en-US"/>
        </a:p>
      </dgm:t>
    </dgm:pt>
    <dgm:pt modelId="{DA505C56-A700-4856-886C-74A7E12E1EE3}" type="sibTrans" cxnId="{47E8EC45-DDDA-4DC1-980A-9BE45FE6666B}">
      <dgm:prSet/>
      <dgm:spPr/>
      <dgm:t>
        <a:bodyPr/>
        <a:lstStyle/>
        <a:p>
          <a:endParaRPr lang="en-US"/>
        </a:p>
      </dgm:t>
    </dgm:pt>
    <dgm:pt modelId="{F8069943-B338-41D8-AC5C-7654CC5EC779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2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2" action="ppaction://hlinksldjump"/>
            </a:rPr>
            <a:t>– Artigo de opinião e notícias com diferentes enfoques</a:t>
          </a:r>
          <a:endParaRPr lang="en-US" sz="1600" i="1" dirty="0"/>
        </a:p>
      </dgm:t>
    </dgm:pt>
    <dgm:pt modelId="{EDF1AE46-CE69-43BA-837F-1B9735086F25}" type="parTrans" cxnId="{9B997E8E-F0ED-456C-8520-FBC0842B91CC}">
      <dgm:prSet/>
      <dgm:spPr/>
      <dgm:t>
        <a:bodyPr/>
        <a:lstStyle/>
        <a:p>
          <a:endParaRPr lang="en-US"/>
        </a:p>
      </dgm:t>
    </dgm:pt>
    <dgm:pt modelId="{831963E2-6400-47B9-9124-76BA1BC3B7F7}" type="sibTrans" cxnId="{9B997E8E-F0ED-456C-8520-FBC0842B91CC}">
      <dgm:prSet/>
      <dgm:spPr/>
      <dgm:t>
        <a:bodyPr/>
        <a:lstStyle/>
        <a:p>
          <a:endParaRPr lang="en-US"/>
        </a:p>
      </dgm:t>
    </dgm:pt>
    <dgm:pt modelId="{55DCCAC6-434C-4EA2-9C3A-E82C5EC5168F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3" action="ppaction://hlinksldjump"/>
            </a:rPr>
            <a:t>Estudo da língua </a:t>
          </a:r>
          <a:r>
            <a:rPr lang="pt-BR" sz="1600" dirty="0">
              <a:hlinkClick xmlns:r="http://schemas.openxmlformats.org/officeDocument/2006/relationships" r:id="rId3" action="ppaction://hlinksldjump"/>
            </a:rPr>
            <a:t>– Oração subordinada adjetiva</a:t>
          </a:r>
          <a:endParaRPr lang="en-US" sz="1600" dirty="0"/>
        </a:p>
      </dgm:t>
    </dgm:pt>
    <dgm:pt modelId="{2597FFF0-7494-4592-A5B4-E3FC30EB594D}" type="parTrans" cxnId="{A74BAECD-E5C3-45A7-81C3-BF65B1028DD4}">
      <dgm:prSet/>
      <dgm:spPr/>
      <dgm:t>
        <a:bodyPr/>
        <a:lstStyle/>
        <a:p>
          <a:endParaRPr lang="en-US"/>
        </a:p>
      </dgm:t>
    </dgm:pt>
    <dgm:pt modelId="{E99C5578-030E-478C-83C1-B5162C19A96C}" type="sibTrans" cxnId="{A74BAECD-E5C3-45A7-81C3-BF65B1028DD4}">
      <dgm:prSet/>
      <dgm:spPr/>
      <dgm:t>
        <a:bodyPr/>
        <a:lstStyle/>
        <a:p>
          <a:endParaRPr lang="en-US"/>
        </a:p>
      </dgm:t>
    </dgm:pt>
    <dgm:pt modelId="{C68D41A5-84F8-48E5-9CED-831B6F3F5B1C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4" action="ppaction://hlinksldjump"/>
            </a:rPr>
            <a:t>Estudo dos sentidos </a:t>
          </a:r>
          <a:r>
            <a:rPr lang="pt-BR" sz="1600" dirty="0">
              <a:hlinkClick xmlns:r="http://schemas.openxmlformats.org/officeDocument/2006/relationships" r:id="rId4" action="ppaction://hlinksldjump"/>
            </a:rPr>
            <a:t>– Expressões idiomáticas</a:t>
          </a:r>
          <a:endParaRPr lang="en-US" sz="1600" dirty="0"/>
        </a:p>
      </dgm:t>
    </dgm:pt>
    <dgm:pt modelId="{94D91AEC-4013-4FC6-ACA9-A764CB6B2FAA}" type="parTrans" cxnId="{398519E0-5FDA-47B5-A800-456F19FBC233}">
      <dgm:prSet/>
      <dgm:spPr/>
      <dgm:t>
        <a:bodyPr/>
        <a:lstStyle/>
        <a:p>
          <a:endParaRPr lang="en-US"/>
        </a:p>
      </dgm:t>
    </dgm:pt>
    <dgm:pt modelId="{802F0A8D-0784-4CB6-B554-4DE691F12EE8}" type="sibTrans" cxnId="{398519E0-5FDA-47B5-A800-456F19FBC233}">
      <dgm:prSet/>
      <dgm:spPr/>
      <dgm:t>
        <a:bodyPr/>
        <a:lstStyle/>
        <a:p>
          <a:endParaRPr lang="en-US"/>
        </a:p>
      </dgm:t>
    </dgm:pt>
    <dgm:pt modelId="{5E6F7141-FA59-4CD7-8FF7-5C6FC1A13D4E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5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5" action="ppaction://hlinksldjump"/>
            </a:rPr>
            <a:t>– Reportagem</a:t>
          </a:r>
          <a:endParaRPr lang="en-US" sz="1600" dirty="0"/>
        </a:p>
      </dgm:t>
    </dgm:pt>
    <dgm:pt modelId="{972185F9-D5AE-4019-B3E3-85964688415B}" type="parTrans" cxnId="{15DD5733-88FD-43E2-BC62-BE20AB6FEA3C}">
      <dgm:prSet/>
      <dgm:spPr/>
      <dgm:t>
        <a:bodyPr/>
        <a:lstStyle/>
        <a:p>
          <a:endParaRPr lang="en-US"/>
        </a:p>
      </dgm:t>
    </dgm:pt>
    <dgm:pt modelId="{005A549E-AE69-4996-93AA-251BCE5363D9}" type="sibTrans" cxnId="{15DD5733-88FD-43E2-BC62-BE20AB6FEA3C}">
      <dgm:prSet/>
      <dgm:spPr/>
      <dgm:t>
        <a:bodyPr/>
        <a:lstStyle/>
        <a:p>
          <a:endParaRPr lang="en-US"/>
        </a:p>
      </dgm:t>
    </dgm:pt>
    <dgm:pt modelId="{67D4DD36-7167-4EE3-AAB6-6D16D695BE11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6" action="ppaction://hlinksldjump"/>
            </a:rPr>
            <a:t>Estudo da língua </a:t>
          </a:r>
          <a:r>
            <a:rPr lang="pt-BR" sz="1600" dirty="0">
              <a:hlinkClick xmlns:r="http://schemas.openxmlformats.org/officeDocument/2006/relationships" r:id="rId6" action="ppaction://hlinksldjump"/>
            </a:rPr>
            <a:t>– Pronome relativo</a:t>
          </a:r>
          <a:endParaRPr lang="en-US" sz="1600" dirty="0"/>
        </a:p>
      </dgm:t>
    </dgm:pt>
    <dgm:pt modelId="{D68DCF56-0B94-4506-BB95-063CC2EEC129}" type="parTrans" cxnId="{85B43EC0-2D78-4BE2-9848-FA24266D2417}">
      <dgm:prSet/>
      <dgm:spPr/>
      <dgm:t>
        <a:bodyPr/>
        <a:lstStyle/>
        <a:p>
          <a:endParaRPr lang="en-US"/>
        </a:p>
      </dgm:t>
    </dgm:pt>
    <dgm:pt modelId="{EE0149F7-8B24-4181-9018-1C693B6CA4A8}" type="sibTrans" cxnId="{85B43EC0-2D78-4BE2-9848-FA24266D2417}">
      <dgm:prSet/>
      <dgm:spPr/>
      <dgm:t>
        <a:bodyPr/>
        <a:lstStyle/>
        <a:p>
          <a:endParaRPr lang="en-US"/>
        </a:p>
      </dgm:t>
    </dgm:pt>
    <dgm:pt modelId="{89F76081-474B-4721-B88A-8D51A4BA0CF7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7" action="ppaction://hlinksldjump"/>
            </a:rPr>
            <a:t>Outras linguagens </a:t>
          </a:r>
          <a:r>
            <a:rPr lang="pt-BR" sz="1600" dirty="0">
              <a:hlinkClick xmlns:r="http://schemas.openxmlformats.org/officeDocument/2006/relationships" r:id="rId7" action="ppaction://hlinksldjump"/>
            </a:rPr>
            <a:t>– A juventude e o audiovisual</a:t>
          </a:r>
          <a:endParaRPr lang="en-US" sz="1600" dirty="0"/>
        </a:p>
      </dgm:t>
    </dgm:pt>
    <dgm:pt modelId="{9C53B806-B818-4303-9C3A-F92B9B492799}" type="parTrans" cxnId="{3756D28C-518B-455B-8605-8E3779C17C90}">
      <dgm:prSet/>
      <dgm:spPr/>
      <dgm:t>
        <a:bodyPr/>
        <a:lstStyle/>
        <a:p>
          <a:endParaRPr lang="en-US"/>
        </a:p>
      </dgm:t>
    </dgm:pt>
    <dgm:pt modelId="{14493090-2A11-45A4-B04C-C1E5D35F00B7}" type="sibTrans" cxnId="{3756D28C-518B-455B-8605-8E3779C17C90}">
      <dgm:prSet/>
      <dgm:spPr/>
      <dgm:t>
        <a:bodyPr/>
        <a:lstStyle/>
        <a:p>
          <a:endParaRPr lang="en-US"/>
        </a:p>
      </dgm:t>
    </dgm:pt>
    <dgm:pt modelId="{00D4A4E5-B87F-4FD6-95A8-366532276A02}">
      <dgm:prSet custT="1"/>
      <dgm:spPr/>
      <dgm:t>
        <a:bodyPr/>
        <a:lstStyle/>
        <a:p>
          <a:r>
            <a:rPr lang="pt-BR" sz="1600" b="1" noProof="0" dirty="0">
              <a:hlinkClick xmlns:r="http://schemas.openxmlformats.org/officeDocument/2006/relationships" r:id="rId8" action="ppaction://hlinksldjump"/>
            </a:rPr>
            <a:t>Imagem</a:t>
          </a:r>
          <a:r>
            <a:rPr lang="en-US" sz="1600" b="1" dirty="0">
              <a:hlinkClick xmlns:r="http://schemas.openxmlformats.org/officeDocument/2006/relationships" r:id="rId8" action="ppaction://hlinksldjump"/>
            </a:rPr>
            <a:t> de </a:t>
          </a:r>
          <a:r>
            <a:rPr lang="pt-BR" sz="1600" b="1" noProof="0" dirty="0">
              <a:hlinkClick xmlns:r="http://schemas.openxmlformats.org/officeDocument/2006/relationships" r:id="rId8" action="ppaction://hlinksldjump"/>
            </a:rPr>
            <a:t>abertura</a:t>
          </a:r>
          <a:endParaRPr lang="pt-BR" sz="1600" b="1" noProof="0" dirty="0"/>
        </a:p>
      </dgm:t>
    </dgm:pt>
    <dgm:pt modelId="{353AC31F-7D9C-42BB-9E96-468AF42982B7}" type="parTrans" cxnId="{B86ADA12-3BDD-4D1C-9645-455E91BCEFFC}">
      <dgm:prSet/>
      <dgm:spPr/>
      <dgm:t>
        <a:bodyPr/>
        <a:lstStyle/>
        <a:p>
          <a:endParaRPr lang="pt-BR"/>
        </a:p>
      </dgm:t>
    </dgm:pt>
    <dgm:pt modelId="{4DE8CDCF-9E51-4296-8706-7B9B079875C9}" type="sibTrans" cxnId="{B86ADA12-3BDD-4D1C-9645-455E91BCEFFC}">
      <dgm:prSet/>
      <dgm:spPr/>
      <dgm:t>
        <a:bodyPr/>
        <a:lstStyle/>
        <a:p>
          <a:endParaRPr lang="pt-BR"/>
        </a:p>
      </dgm:t>
    </dgm:pt>
    <dgm:pt modelId="{40F145D3-1AD5-464B-AC51-EF733A1B56A4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9" action="ppaction://hlinksldjump"/>
            </a:rPr>
            <a:t>Estudo de escrita e oralidade </a:t>
          </a:r>
          <a:r>
            <a:rPr lang="pt-BR" sz="1600" dirty="0">
              <a:hlinkClick xmlns:r="http://schemas.openxmlformats.org/officeDocument/2006/relationships" r:id="rId9" action="ppaction://hlinksldjump"/>
            </a:rPr>
            <a:t>– Pontuação da oração subordinada adjetiva</a:t>
          </a:r>
          <a:endParaRPr lang="en-US" sz="1600" dirty="0"/>
        </a:p>
      </dgm:t>
    </dgm:pt>
    <dgm:pt modelId="{FD60191F-1F99-4D88-89E4-5796CB0776BC}" type="parTrans" cxnId="{7165B1DF-9990-4403-89BD-F0B8EC58DBDC}">
      <dgm:prSet/>
      <dgm:spPr/>
      <dgm:t>
        <a:bodyPr/>
        <a:lstStyle/>
        <a:p>
          <a:endParaRPr lang="pt-BR"/>
        </a:p>
      </dgm:t>
    </dgm:pt>
    <dgm:pt modelId="{95DF322E-6EBA-472B-B937-04FAF1802293}" type="sibTrans" cxnId="{7165B1DF-9990-4403-89BD-F0B8EC58DBDC}">
      <dgm:prSet/>
      <dgm:spPr/>
      <dgm:t>
        <a:bodyPr/>
        <a:lstStyle/>
        <a:p>
          <a:endParaRPr lang="pt-BR"/>
        </a:p>
      </dgm:t>
    </dgm:pt>
    <dgm:pt modelId="{983EBE8F-2CFB-4918-8A71-8FB6106D1EE5}" type="pres">
      <dgm:prSet presAssocID="{9D9C0E9A-327C-40DB-A9EB-983EC9E0D98F}" presName="vert0" presStyleCnt="0">
        <dgm:presLayoutVars>
          <dgm:dir/>
          <dgm:animOne val="branch"/>
          <dgm:animLvl val="lvl"/>
        </dgm:presLayoutVars>
      </dgm:prSet>
      <dgm:spPr/>
    </dgm:pt>
    <dgm:pt modelId="{F676CC95-B65C-489A-97C1-DD3F5726BB73}" type="pres">
      <dgm:prSet presAssocID="{00D4A4E5-B87F-4FD6-95A8-366532276A02}" presName="thickLine" presStyleLbl="alignNode1" presStyleIdx="0" presStyleCnt="9"/>
      <dgm:spPr/>
    </dgm:pt>
    <dgm:pt modelId="{593D31F7-BE91-4F11-BE88-746F47D7321A}" type="pres">
      <dgm:prSet presAssocID="{00D4A4E5-B87F-4FD6-95A8-366532276A02}" presName="horz1" presStyleCnt="0"/>
      <dgm:spPr/>
    </dgm:pt>
    <dgm:pt modelId="{DBF86662-0E6D-440F-968E-5B5E57FBB264}" type="pres">
      <dgm:prSet presAssocID="{00D4A4E5-B87F-4FD6-95A8-366532276A02}" presName="tx1" presStyleLbl="revTx" presStyleIdx="0" presStyleCnt="9"/>
      <dgm:spPr/>
    </dgm:pt>
    <dgm:pt modelId="{6ED7848D-AF23-4B80-9CFE-5690AC4806C2}" type="pres">
      <dgm:prSet presAssocID="{00D4A4E5-B87F-4FD6-95A8-366532276A02}" presName="vert1" presStyleCnt="0"/>
      <dgm:spPr/>
    </dgm:pt>
    <dgm:pt modelId="{8375AD7D-9BA0-48EC-8DB6-6934D928E08F}" type="pres">
      <dgm:prSet presAssocID="{ED66EF7E-E68A-4F69-81C1-F34451E1DDBF}" presName="thickLine" presStyleLbl="alignNode1" presStyleIdx="1" presStyleCnt="9"/>
      <dgm:spPr/>
    </dgm:pt>
    <dgm:pt modelId="{55424B32-6F98-4A37-B7BC-EB6630670268}" type="pres">
      <dgm:prSet presAssocID="{ED66EF7E-E68A-4F69-81C1-F34451E1DDBF}" presName="horz1" presStyleCnt="0"/>
      <dgm:spPr/>
    </dgm:pt>
    <dgm:pt modelId="{C94B488D-1DF0-444E-A485-232FFC4B36EE}" type="pres">
      <dgm:prSet presAssocID="{ED66EF7E-E68A-4F69-81C1-F34451E1DDBF}" presName="tx1" presStyleLbl="revTx" presStyleIdx="1" presStyleCnt="9"/>
      <dgm:spPr/>
    </dgm:pt>
    <dgm:pt modelId="{878A8FE1-2DD0-4F8E-AEF5-BC2CDA1E06E5}" type="pres">
      <dgm:prSet presAssocID="{ED66EF7E-E68A-4F69-81C1-F34451E1DDBF}" presName="vert1" presStyleCnt="0"/>
      <dgm:spPr/>
    </dgm:pt>
    <dgm:pt modelId="{AB9CB741-FC9F-421B-8DB7-B6256D0F3B01}" type="pres">
      <dgm:prSet presAssocID="{F8069943-B338-41D8-AC5C-7654CC5EC779}" presName="thickLine" presStyleLbl="alignNode1" presStyleIdx="2" presStyleCnt="9"/>
      <dgm:spPr/>
    </dgm:pt>
    <dgm:pt modelId="{CE984AFA-2276-4665-B3E4-870BCCCADBF7}" type="pres">
      <dgm:prSet presAssocID="{F8069943-B338-41D8-AC5C-7654CC5EC779}" presName="horz1" presStyleCnt="0"/>
      <dgm:spPr/>
    </dgm:pt>
    <dgm:pt modelId="{1E358535-3292-4668-BE9F-829874D637BB}" type="pres">
      <dgm:prSet presAssocID="{F8069943-B338-41D8-AC5C-7654CC5EC779}" presName="tx1" presStyleLbl="revTx" presStyleIdx="2" presStyleCnt="9"/>
      <dgm:spPr/>
    </dgm:pt>
    <dgm:pt modelId="{1AF210EC-C83A-4CBC-BC37-A37200C508D6}" type="pres">
      <dgm:prSet presAssocID="{F8069943-B338-41D8-AC5C-7654CC5EC779}" presName="vert1" presStyleCnt="0"/>
      <dgm:spPr/>
    </dgm:pt>
    <dgm:pt modelId="{314D560E-CBD9-4858-A0A2-945D9A381B28}" type="pres">
      <dgm:prSet presAssocID="{55DCCAC6-434C-4EA2-9C3A-E82C5EC5168F}" presName="thickLine" presStyleLbl="alignNode1" presStyleIdx="3" presStyleCnt="9"/>
      <dgm:spPr/>
    </dgm:pt>
    <dgm:pt modelId="{064B011C-4EF7-4679-9BCB-EDCCC550CD86}" type="pres">
      <dgm:prSet presAssocID="{55DCCAC6-434C-4EA2-9C3A-E82C5EC5168F}" presName="horz1" presStyleCnt="0"/>
      <dgm:spPr/>
    </dgm:pt>
    <dgm:pt modelId="{D33FB54E-1E02-4083-9007-E663036D183D}" type="pres">
      <dgm:prSet presAssocID="{55DCCAC6-434C-4EA2-9C3A-E82C5EC5168F}" presName="tx1" presStyleLbl="revTx" presStyleIdx="3" presStyleCnt="9"/>
      <dgm:spPr/>
    </dgm:pt>
    <dgm:pt modelId="{A2853312-89A8-4D70-98A9-132D6EB00EC4}" type="pres">
      <dgm:prSet presAssocID="{55DCCAC6-434C-4EA2-9C3A-E82C5EC5168F}" presName="vert1" presStyleCnt="0"/>
      <dgm:spPr/>
    </dgm:pt>
    <dgm:pt modelId="{D0219F05-B755-4B07-A349-B9A905942F22}" type="pres">
      <dgm:prSet presAssocID="{C68D41A5-84F8-48E5-9CED-831B6F3F5B1C}" presName="thickLine" presStyleLbl="alignNode1" presStyleIdx="4" presStyleCnt="9"/>
      <dgm:spPr/>
    </dgm:pt>
    <dgm:pt modelId="{D23D9EAC-31DF-4560-9523-74C7BD4031A9}" type="pres">
      <dgm:prSet presAssocID="{C68D41A5-84F8-48E5-9CED-831B6F3F5B1C}" presName="horz1" presStyleCnt="0"/>
      <dgm:spPr/>
    </dgm:pt>
    <dgm:pt modelId="{1BE8540D-2B5F-4BF4-B8D2-940F6A10819C}" type="pres">
      <dgm:prSet presAssocID="{C68D41A5-84F8-48E5-9CED-831B6F3F5B1C}" presName="tx1" presStyleLbl="revTx" presStyleIdx="4" presStyleCnt="9"/>
      <dgm:spPr/>
    </dgm:pt>
    <dgm:pt modelId="{832639FA-BCCC-4CAE-A1AE-DB4CF5BA3A80}" type="pres">
      <dgm:prSet presAssocID="{C68D41A5-84F8-48E5-9CED-831B6F3F5B1C}" presName="vert1" presStyleCnt="0"/>
      <dgm:spPr/>
    </dgm:pt>
    <dgm:pt modelId="{E0ACE31B-7687-4EE7-9573-63F09584CD36}" type="pres">
      <dgm:prSet presAssocID="{5E6F7141-FA59-4CD7-8FF7-5C6FC1A13D4E}" presName="thickLine" presStyleLbl="alignNode1" presStyleIdx="5" presStyleCnt="9"/>
      <dgm:spPr/>
    </dgm:pt>
    <dgm:pt modelId="{4A9E3B3C-54F8-4B4F-AC3E-24B85842DAD5}" type="pres">
      <dgm:prSet presAssocID="{5E6F7141-FA59-4CD7-8FF7-5C6FC1A13D4E}" presName="horz1" presStyleCnt="0"/>
      <dgm:spPr/>
    </dgm:pt>
    <dgm:pt modelId="{3EA07746-CFD6-4C68-B8CF-A378C033D107}" type="pres">
      <dgm:prSet presAssocID="{5E6F7141-FA59-4CD7-8FF7-5C6FC1A13D4E}" presName="tx1" presStyleLbl="revTx" presStyleIdx="5" presStyleCnt="9"/>
      <dgm:spPr/>
    </dgm:pt>
    <dgm:pt modelId="{0EFEDC27-1B45-4FDE-B738-C8AD75EE6341}" type="pres">
      <dgm:prSet presAssocID="{5E6F7141-FA59-4CD7-8FF7-5C6FC1A13D4E}" presName="vert1" presStyleCnt="0"/>
      <dgm:spPr/>
    </dgm:pt>
    <dgm:pt modelId="{2721A207-0C1E-469B-8CAD-57DF57B826C1}" type="pres">
      <dgm:prSet presAssocID="{67D4DD36-7167-4EE3-AAB6-6D16D695BE11}" presName="thickLine" presStyleLbl="alignNode1" presStyleIdx="6" presStyleCnt="9"/>
      <dgm:spPr/>
    </dgm:pt>
    <dgm:pt modelId="{DE259A85-32B1-4FE4-BC9D-D8F56AD70206}" type="pres">
      <dgm:prSet presAssocID="{67D4DD36-7167-4EE3-AAB6-6D16D695BE11}" presName="horz1" presStyleCnt="0"/>
      <dgm:spPr/>
    </dgm:pt>
    <dgm:pt modelId="{35BBE7E9-1C6D-479C-8269-B5715E8054B8}" type="pres">
      <dgm:prSet presAssocID="{67D4DD36-7167-4EE3-AAB6-6D16D695BE11}" presName="tx1" presStyleLbl="revTx" presStyleIdx="6" presStyleCnt="9"/>
      <dgm:spPr/>
    </dgm:pt>
    <dgm:pt modelId="{86A3F955-2C1E-49E7-9BE8-8CF707D0EF1B}" type="pres">
      <dgm:prSet presAssocID="{67D4DD36-7167-4EE3-AAB6-6D16D695BE11}" presName="vert1" presStyleCnt="0"/>
      <dgm:spPr/>
    </dgm:pt>
    <dgm:pt modelId="{2A99B29A-422C-4189-A342-34EEE31F099B}" type="pres">
      <dgm:prSet presAssocID="{40F145D3-1AD5-464B-AC51-EF733A1B56A4}" presName="thickLine" presStyleLbl="alignNode1" presStyleIdx="7" presStyleCnt="9"/>
      <dgm:spPr/>
    </dgm:pt>
    <dgm:pt modelId="{42AD4C04-2178-417C-92DF-9419123ED0DB}" type="pres">
      <dgm:prSet presAssocID="{40F145D3-1AD5-464B-AC51-EF733A1B56A4}" presName="horz1" presStyleCnt="0"/>
      <dgm:spPr/>
    </dgm:pt>
    <dgm:pt modelId="{BB69D2C0-958B-4E2E-83E3-C41372171D26}" type="pres">
      <dgm:prSet presAssocID="{40F145D3-1AD5-464B-AC51-EF733A1B56A4}" presName="tx1" presStyleLbl="revTx" presStyleIdx="7" presStyleCnt="9"/>
      <dgm:spPr/>
    </dgm:pt>
    <dgm:pt modelId="{4364EC58-835A-4E83-85F6-74019B4110DB}" type="pres">
      <dgm:prSet presAssocID="{40F145D3-1AD5-464B-AC51-EF733A1B56A4}" presName="vert1" presStyleCnt="0"/>
      <dgm:spPr/>
    </dgm:pt>
    <dgm:pt modelId="{6446D9C9-28CA-481A-BB4C-074C2097E0FE}" type="pres">
      <dgm:prSet presAssocID="{89F76081-474B-4721-B88A-8D51A4BA0CF7}" presName="thickLine" presStyleLbl="alignNode1" presStyleIdx="8" presStyleCnt="9"/>
      <dgm:spPr/>
    </dgm:pt>
    <dgm:pt modelId="{20F995C1-147E-431B-BB8C-11EDA345A614}" type="pres">
      <dgm:prSet presAssocID="{89F76081-474B-4721-B88A-8D51A4BA0CF7}" presName="horz1" presStyleCnt="0"/>
      <dgm:spPr/>
    </dgm:pt>
    <dgm:pt modelId="{A42FD2D2-2791-43B4-990E-17A6A95C4302}" type="pres">
      <dgm:prSet presAssocID="{89F76081-474B-4721-B88A-8D51A4BA0CF7}" presName="tx1" presStyleLbl="revTx" presStyleIdx="8" presStyleCnt="9"/>
      <dgm:spPr/>
    </dgm:pt>
    <dgm:pt modelId="{FA734EF9-BC0A-4C7C-B70E-86EDC0ADE505}" type="pres">
      <dgm:prSet presAssocID="{89F76081-474B-4721-B88A-8D51A4BA0CF7}" presName="vert1" presStyleCnt="0"/>
      <dgm:spPr/>
    </dgm:pt>
  </dgm:ptLst>
  <dgm:cxnLst>
    <dgm:cxn modelId="{B86ADA12-3BDD-4D1C-9645-455E91BCEFFC}" srcId="{9D9C0E9A-327C-40DB-A9EB-983EC9E0D98F}" destId="{00D4A4E5-B87F-4FD6-95A8-366532276A02}" srcOrd="0" destOrd="0" parTransId="{353AC31F-7D9C-42BB-9E96-468AF42982B7}" sibTransId="{4DE8CDCF-9E51-4296-8706-7B9B079875C9}"/>
    <dgm:cxn modelId="{D775502B-0E68-4137-A8F8-0D7FF73A3F0D}" type="presOf" srcId="{67D4DD36-7167-4EE3-AAB6-6D16D695BE11}" destId="{35BBE7E9-1C6D-479C-8269-B5715E8054B8}" srcOrd="0" destOrd="0" presId="urn:microsoft.com/office/officeart/2008/layout/LinedList"/>
    <dgm:cxn modelId="{15DD5733-88FD-43E2-BC62-BE20AB6FEA3C}" srcId="{9D9C0E9A-327C-40DB-A9EB-983EC9E0D98F}" destId="{5E6F7141-FA59-4CD7-8FF7-5C6FC1A13D4E}" srcOrd="5" destOrd="0" parTransId="{972185F9-D5AE-4019-B3E3-85964688415B}" sibTransId="{005A549E-AE69-4996-93AA-251BCE5363D9}"/>
    <dgm:cxn modelId="{FB34D63E-1288-41B9-A18C-76118E579E1A}" type="presOf" srcId="{9D9C0E9A-327C-40DB-A9EB-983EC9E0D98F}" destId="{983EBE8F-2CFB-4918-8A71-8FB6106D1EE5}" srcOrd="0" destOrd="0" presId="urn:microsoft.com/office/officeart/2008/layout/LinedList"/>
    <dgm:cxn modelId="{47E8EC45-DDDA-4DC1-980A-9BE45FE6666B}" srcId="{9D9C0E9A-327C-40DB-A9EB-983EC9E0D98F}" destId="{ED66EF7E-E68A-4F69-81C1-F34451E1DDBF}" srcOrd="1" destOrd="0" parTransId="{197F2E5E-4B32-4617-ADD5-0F6DB901EC4C}" sibTransId="{DA505C56-A700-4856-886C-74A7E12E1EE3}"/>
    <dgm:cxn modelId="{6C2AB851-94C8-442B-B7B9-F1DD95B11ED8}" type="presOf" srcId="{C68D41A5-84F8-48E5-9CED-831B6F3F5B1C}" destId="{1BE8540D-2B5F-4BF4-B8D2-940F6A10819C}" srcOrd="0" destOrd="0" presId="urn:microsoft.com/office/officeart/2008/layout/LinedList"/>
    <dgm:cxn modelId="{10835E76-19D6-4796-A57D-19E70C1A368C}" type="presOf" srcId="{5E6F7141-FA59-4CD7-8FF7-5C6FC1A13D4E}" destId="{3EA07746-CFD6-4C68-B8CF-A378C033D107}" srcOrd="0" destOrd="0" presId="urn:microsoft.com/office/officeart/2008/layout/LinedList"/>
    <dgm:cxn modelId="{D468DA5A-783C-4C8E-B93E-4F3DF99E8F66}" type="presOf" srcId="{00D4A4E5-B87F-4FD6-95A8-366532276A02}" destId="{DBF86662-0E6D-440F-968E-5B5E57FBB264}" srcOrd="0" destOrd="0" presId="urn:microsoft.com/office/officeart/2008/layout/LinedList"/>
    <dgm:cxn modelId="{BF5A8883-F9F2-4E44-ABBC-881FCCF815D6}" type="presOf" srcId="{ED66EF7E-E68A-4F69-81C1-F34451E1DDBF}" destId="{C94B488D-1DF0-444E-A485-232FFC4B36EE}" srcOrd="0" destOrd="0" presId="urn:microsoft.com/office/officeart/2008/layout/LinedList"/>
    <dgm:cxn modelId="{0D3AD085-7571-4B1A-A6B8-A7144BFE767A}" type="presOf" srcId="{40F145D3-1AD5-464B-AC51-EF733A1B56A4}" destId="{BB69D2C0-958B-4E2E-83E3-C41372171D26}" srcOrd="0" destOrd="0" presId="urn:microsoft.com/office/officeart/2008/layout/LinedList"/>
    <dgm:cxn modelId="{3756D28C-518B-455B-8605-8E3779C17C90}" srcId="{9D9C0E9A-327C-40DB-A9EB-983EC9E0D98F}" destId="{89F76081-474B-4721-B88A-8D51A4BA0CF7}" srcOrd="8" destOrd="0" parTransId="{9C53B806-B818-4303-9C3A-F92B9B492799}" sibTransId="{14493090-2A11-45A4-B04C-C1E5D35F00B7}"/>
    <dgm:cxn modelId="{9B997E8E-F0ED-456C-8520-FBC0842B91CC}" srcId="{9D9C0E9A-327C-40DB-A9EB-983EC9E0D98F}" destId="{F8069943-B338-41D8-AC5C-7654CC5EC779}" srcOrd="2" destOrd="0" parTransId="{EDF1AE46-CE69-43BA-837F-1B9735086F25}" sibTransId="{831963E2-6400-47B9-9124-76BA1BC3B7F7}"/>
    <dgm:cxn modelId="{20934F9E-4611-4400-9C97-4EC4B0DFE91B}" type="presOf" srcId="{89F76081-474B-4721-B88A-8D51A4BA0CF7}" destId="{A42FD2D2-2791-43B4-990E-17A6A95C4302}" srcOrd="0" destOrd="0" presId="urn:microsoft.com/office/officeart/2008/layout/LinedList"/>
    <dgm:cxn modelId="{8748FCAE-C0DC-4976-B4C7-144BC3A27056}" type="presOf" srcId="{55DCCAC6-434C-4EA2-9C3A-E82C5EC5168F}" destId="{D33FB54E-1E02-4083-9007-E663036D183D}" srcOrd="0" destOrd="0" presId="urn:microsoft.com/office/officeart/2008/layout/LinedList"/>
    <dgm:cxn modelId="{03E201B6-C70A-4D3B-80B1-7C4FD475813B}" type="presOf" srcId="{F8069943-B338-41D8-AC5C-7654CC5EC779}" destId="{1E358535-3292-4668-BE9F-829874D637BB}" srcOrd="0" destOrd="0" presId="urn:microsoft.com/office/officeart/2008/layout/LinedList"/>
    <dgm:cxn modelId="{85B43EC0-2D78-4BE2-9848-FA24266D2417}" srcId="{9D9C0E9A-327C-40DB-A9EB-983EC9E0D98F}" destId="{67D4DD36-7167-4EE3-AAB6-6D16D695BE11}" srcOrd="6" destOrd="0" parTransId="{D68DCF56-0B94-4506-BB95-063CC2EEC129}" sibTransId="{EE0149F7-8B24-4181-9018-1C693B6CA4A8}"/>
    <dgm:cxn modelId="{A74BAECD-E5C3-45A7-81C3-BF65B1028DD4}" srcId="{9D9C0E9A-327C-40DB-A9EB-983EC9E0D98F}" destId="{55DCCAC6-434C-4EA2-9C3A-E82C5EC5168F}" srcOrd="3" destOrd="0" parTransId="{2597FFF0-7494-4592-A5B4-E3FC30EB594D}" sibTransId="{E99C5578-030E-478C-83C1-B5162C19A96C}"/>
    <dgm:cxn modelId="{7165B1DF-9990-4403-89BD-F0B8EC58DBDC}" srcId="{9D9C0E9A-327C-40DB-A9EB-983EC9E0D98F}" destId="{40F145D3-1AD5-464B-AC51-EF733A1B56A4}" srcOrd="7" destOrd="0" parTransId="{FD60191F-1F99-4D88-89E4-5796CB0776BC}" sibTransId="{95DF322E-6EBA-472B-B937-04FAF1802293}"/>
    <dgm:cxn modelId="{398519E0-5FDA-47B5-A800-456F19FBC233}" srcId="{9D9C0E9A-327C-40DB-A9EB-983EC9E0D98F}" destId="{C68D41A5-84F8-48E5-9CED-831B6F3F5B1C}" srcOrd="4" destOrd="0" parTransId="{94D91AEC-4013-4FC6-ACA9-A764CB6B2FAA}" sibTransId="{802F0A8D-0784-4CB6-B554-4DE691F12EE8}"/>
    <dgm:cxn modelId="{D0016722-0CFF-4C26-9FFE-BBD03868285E}" type="presParOf" srcId="{983EBE8F-2CFB-4918-8A71-8FB6106D1EE5}" destId="{F676CC95-B65C-489A-97C1-DD3F5726BB73}" srcOrd="0" destOrd="0" presId="urn:microsoft.com/office/officeart/2008/layout/LinedList"/>
    <dgm:cxn modelId="{A6673C05-A11E-4473-9F21-DF040CF931C6}" type="presParOf" srcId="{983EBE8F-2CFB-4918-8A71-8FB6106D1EE5}" destId="{593D31F7-BE91-4F11-BE88-746F47D7321A}" srcOrd="1" destOrd="0" presId="urn:microsoft.com/office/officeart/2008/layout/LinedList"/>
    <dgm:cxn modelId="{404DD807-8B76-475B-87E4-36ABEFBCF407}" type="presParOf" srcId="{593D31F7-BE91-4F11-BE88-746F47D7321A}" destId="{DBF86662-0E6D-440F-968E-5B5E57FBB264}" srcOrd="0" destOrd="0" presId="urn:microsoft.com/office/officeart/2008/layout/LinedList"/>
    <dgm:cxn modelId="{CB1338F6-C14E-43D7-BA69-D7478D3098A7}" type="presParOf" srcId="{593D31F7-BE91-4F11-BE88-746F47D7321A}" destId="{6ED7848D-AF23-4B80-9CFE-5690AC4806C2}" srcOrd="1" destOrd="0" presId="urn:microsoft.com/office/officeart/2008/layout/LinedList"/>
    <dgm:cxn modelId="{AE680168-EFEC-42CE-A945-F1A2A969E890}" type="presParOf" srcId="{983EBE8F-2CFB-4918-8A71-8FB6106D1EE5}" destId="{8375AD7D-9BA0-48EC-8DB6-6934D928E08F}" srcOrd="2" destOrd="0" presId="urn:microsoft.com/office/officeart/2008/layout/LinedList"/>
    <dgm:cxn modelId="{5D982353-5C09-4040-A019-19647AA810F5}" type="presParOf" srcId="{983EBE8F-2CFB-4918-8A71-8FB6106D1EE5}" destId="{55424B32-6F98-4A37-B7BC-EB6630670268}" srcOrd="3" destOrd="0" presId="urn:microsoft.com/office/officeart/2008/layout/LinedList"/>
    <dgm:cxn modelId="{4A5BFB8E-2039-46F9-93AA-422AA5BA3ECF}" type="presParOf" srcId="{55424B32-6F98-4A37-B7BC-EB6630670268}" destId="{C94B488D-1DF0-444E-A485-232FFC4B36EE}" srcOrd="0" destOrd="0" presId="urn:microsoft.com/office/officeart/2008/layout/LinedList"/>
    <dgm:cxn modelId="{B68F6C99-B036-4B5E-BF4B-A0B926A2B18A}" type="presParOf" srcId="{55424B32-6F98-4A37-B7BC-EB6630670268}" destId="{878A8FE1-2DD0-4F8E-AEF5-BC2CDA1E06E5}" srcOrd="1" destOrd="0" presId="urn:microsoft.com/office/officeart/2008/layout/LinedList"/>
    <dgm:cxn modelId="{E75F825D-1F78-4DFD-B2D8-B6433D604056}" type="presParOf" srcId="{983EBE8F-2CFB-4918-8A71-8FB6106D1EE5}" destId="{AB9CB741-FC9F-421B-8DB7-B6256D0F3B01}" srcOrd="4" destOrd="0" presId="urn:microsoft.com/office/officeart/2008/layout/LinedList"/>
    <dgm:cxn modelId="{9BA57E1F-8E03-4368-BC01-7F555D563597}" type="presParOf" srcId="{983EBE8F-2CFB-4918-8A71-8FB6106D1EE5}" destId="{CE984AFA-2276-4665-B3E4-870BCCCADBF7}" srcOrd="5" destOrd="0" presId="urn:microsoft.com/office/officeart/2008/layout/LinedList"/>
    <dgm:cxn modelId="{63EB8368-4536-4B97-918B-23DDC22136A5}" type="presParOf" srcId="{CE984AFA-2276-4665-B3E4-870BCCCADBF7}" destId="{1E358535-3292-4668-BE9F-829874D637BB}" srcOrd="0" destOrd="0" presId="urn:microsoft.com/office/officeart/2008/layout/LinedList"/>
    <dgm:cxn modelId="{238B27B8-D6BB-45C1-AD3D-C5EF693FFFBB}" type="presParOf" srcId="{CE984AFA-2276-4665-B3E4-870BCCCADBF7}" destId="{1AF210EC-C83A-4CBC-BC37-A37200C508D6}" srcOrd="1" destOrd="0" presId="urn:microsoft.com/office/officeart/2008/layout/LinedList"/>
    <dgm:cxn modelId="{F2B9FA33-255E-40BE-BA48-3C594948DBDD}" type="presParOf" srcId="{983EBE8F-2CFB-4918-8A71-8FB6106D1EE5}" destId="{314D560E-CBD9-4858-A0A2-945D9A381B28}" srcOrd="6" destOrd="0" presId="urn:microsoft.com/office/officeart/2008/layout/LinedList"/>
    <dgm:cxn modelId="{9EC1A6A8-A900-453D-8A3D-68A82D9A6564}" type="presParOf" srcId="{983EBE8F-2CFB-4918-8A71-8FB6106D1EE5}" destId="{064B011C-4EF7-4679-9BCB-EDCCC550CD86}" srcOrd="7" destOrd="0" presId="urn:microsoft.com/office/officeart/2008/layout/LinedList"/>
    <dgm:cxn modelId="{6EFC5C35-5C0A-4DFD-89A8-67842B67AB7C}" type="presParOf" srcId="{064B011C-4EF7-4679-9BCB-EDCCC550CD86}" destId="{D33FB54E-1E02-4083-9007-E663036D183D}" srcOrd="0" destOrd="0" presId="urn:microsoft.com/office/officeart/2008/layout/LinedList"/>
    <dgm:cxn modelId="{75DE68F6-B908-4F7F-AA96-6B46BB254A82}" type="presParOf" srcId="{064B011C-4EF7-4679-9BCB-EDCCC550CD86}" destId="{A2853312-89A8-4D70-98A9-132D6EB00EC4}" srcOrd="1" destOrd="0" presId="urn:microsoft.com/office/officeart/2008/layout/LinedList"/>
    <dgm:cxn modelId="{4CA343A4-1527-456C-93C0-EFA11492316B}" type="presParOf" srcId="{983EBE8F-2CFB-4918-8A71-8FB6106D1EE5}" destId="{D0219F05-B755-4B07-A349-B9A905942F22}" srcOrd="8" destOrd="0" presId="urn:microsoft.com/office/officeart/2008/layout/LinedList"/>
    <dgm:cxn modelId="{DB3BAD92-760D-445B-BC49-C608591E75C2}" type="presParOf" srcId="{983EBE8F-2CFB-4918-8A71-8FB6106D1EE5}" destId="{D23D9EAC-31DF-4560-9523-74C7BD4031A9}" srcOrd="9" destOrd="0" presId="urn:microsoft.com/office/officeart/2008/layout/LinedList"/>
    <dgm:cxn modelId="{4BCA9BFA-BFC3-495C-9B6F-3022331DE3EB}" type="presParOf" srcId="{D23D9EAC-31DF-4560-9523-74C7BD4031A9}" destId="{1BE8540D-2B5F-4BF4-B8D2-940F6A10819C}" srcOrd="0" destOrd="0" presId="urn:microsoft.com/office/officeart/2008/layout/LinedList"/>
    <dgm:cxn modelId="{46B7073D-58B1-4D38-BE41-F58C6B7945BA}" type="presParOf" srcId="{D23D9EAC-31DF-4560-9523-74C7BD4031A9}" destId="{832639FA-BCCC-4CAE-A1AE-DB4CF5BA3A80}" srcOrd="1" destOrd="0" presId="urn:microsoft.com/office/officeart/2008/layout/LinedList"/>
    <dgm:cxn modelId="{FE1B6F59-0679-40BC-A8B1-FE2115947F0C}" type="presParOf" srcId="{983EBE8F-2CFB-4918-8A71-8FB6106D1EE5}" destId="{E0ACE31B-7687-4EE7-9573-63F09584CD36}" srcOrd="10" destOrd="0" presId="urn:microsoft.com/office/officeart/2008/layout/LinedList"/>
    <dgm:cxn modelId="{981D8DFD-6179-4358-884E-1DA895176A40}" type="presParOf" srcId="{983EBE8F-2CFB-4918-8A71-8FB6106D1EE5}" destId="{4A9E3B3C-54F8-4B4F-AC3E-24B85842DAD5}" srcOrd="11" destOrd="0" presId="urn:microsoft.com/office/officeart/2008/layout/LinedList"/>
    <dgm:cxn modelId="{1862CC9E-A4A4-4239-A6D6-3C878FD1DDE7}" type="presParOf" srcId="{4A9E3B3C-54F8-4B4F-AC3E-24B85842DAD5}" destId="{3EA07746-CFD6-4C68-B8CF-A378C033D107}" srcOrd="0" destOrd="0" presId="urn:microsoft.com/office/officeart/2008/layout/LinedList"/>
    <dgm:cxn modelId="{4BC60919-8C55-49B6-B33F-8A484449F2E2}" type="presParOf" srcId="{4A9E3B3C-54F8-4B4F-AC3E-24B85842DAD5}" destId="{0EFEDC27-1B45-4FDE-B738-C8AD75EE6341}" srcOrd="1" destOrd="0" presId="urn:microsoft.com/office/officeart/2008/layout/LinedList"/>
    <dgm:cxn modelId="{1F7DCE1C-FBF1-49C4-8B1C-5E69D113E13A}" type="presParOf" srcId="{983EBE8F-2CFB-4918-8A71-8FB6106D1EE5}" destId="{2721A207-0C1E-469B-8CAD-57DF57B826C1}" srcOrd="12" destOrd="0" presId="urn:microsoft.com/office/officeart/2008/layout/LinedList"/>
    <dgm:cxn modelId="{BB7D6D23-B886-42CF-9F54-01F3877062A3}" type="presParOf" srcId="{983EBE8F-2CFB-4918-8A71-8FB6106D1EE5}" destId="{DE259A85-32B1-4FE4-BC9D-D8F56AD70206}" srcOrd="13" destOrd="0" presId="urn:microsoft.com/office/officeart/2008/layout/LinedList"/>
    <dgm:cxn modelId="{55651C5E-9B1D-4788-9447-FA61A63EB5B4}" type="presParOf" srcId="{DE259A85-32B1-4FE4-BC9D-D8F56AD70206}" destId="{35BBE7E9-1C6D-479C-8269-B5715E8054B8}" srcOrd="0" destOrd="0" presId="urn:microsoft.com/office/officeart/2008/layout/LinedList"/>
    <dgm:cxn modelId="{B6FCACAE-4580-442E-8999-8046116A16DA}" type="presParOf" srcId="{DE259A85-32B1-4FE4-BC9D-D8F56AD70206}" destId="{86A3F955-2C1E-49E7-9BE8-8CF707D0EF1B}" srcOrd="1" destOrd="0" presId="urn:microsoft.com/office/officeart/2008/layout/LinedList"/>
    <dgm:cxn modelId="{5A7186D9-0E60-4097-AD97-8EE507942351}" type="presParOf" srcId="{983EBE8F-2CFB-4918-8A71-8FB6106D1EE5}" destId="{2A99B29A-422C-4189-A342-34EEE31F099B}" srcOrd="14" destOrd="0" presId="urn:microsoft.com/office/officeart/2008/layout/LinedList"/>
    <dgm:cxn modelId="{1B5066C4-DE30-4A96-9EF9-15D70A0D3F0D}" type="presParOf" srcId="{983EBE8F-2CFB-4918-8A71-8FB6106D1EE5}" destId="{42AD4C04-2178-417C-92DF-9419123ED0DB}" srcOrd="15" destOrd="0" presId="urn:microsoft.com/office/officeart/2008/layout/LinedList"/>
    <dgm:cxn modelId="{256D7B1B-1658-4B4F-A60D-B4002D8055C8}" type="presParOf" srcId="{42AD4C04-2178-417C-92DF-9419123ED0DB}" destId="{BB69D2C0-958B-4E2E-83E3-C41372171D26}" srcOrd="0" destOrd="0" presId="urn:microsoft.com/office/officeart/2008/layout/LinedList"/>
    <dgm:cxn modelId="{106E5529-35D9-4708-A4D8-561421CBE8F7}" type="presParOf" srcId="{42AD4C04-2178-417C-92DF-9419123ED0DB}" destId="{4364EC58-835A-4E83-85F6-74019B4110DB}" srcOrd="1" destOrd="0" presId="urn:microsoft.com/office/officeart/2008/layout/LinedList"/>
    <dgm:cxn modelId="{C89E747D-12E1-4D3E-84E9-4E32E6609BC3}" type="presParOf" srcId="{983EBE8F-2CFB-4918-8A71-8FB6106D1EE5}" destId="{6446D9C9-28CA-481A-BB4C-074C2097E0FE}" srcOrd="16" destOrd="0" presId="urn:microsoft.com/office/officeart/2008/layout/LinedList"/>
    <dgm:cxn modelId="{F4228EDE-8ADB-42AE-8FA6-57CCDB16E525}" type="presParOf" srcId="{983EBE8F-2CFB-4918-8A71-8FB6106D1EE5}" destId="{20F995C1-147E-431B-BB8C-11EDA345A614}" srcOrd="17" destOrd="0" presId="urn:microsoft.com/office/officeart/2008/layout/LinedList"/>
    <dgm:cxn modelId="{286E8806-F670-4922-B7BD-9C4DB884FD6C}" type="presParOf" srcId="{20F995C1-147E-431B-BB8C-11EDA345A614}" destId="{A42FD2D2-2791-43B4-990E-17A6A95C4302}" srcOrd="0" destOrd="0" presId="urn:microsoft.com/office/officeart/2008/layout/LinedList"/>
    <dgm:cxn modelId="{A3CDF135-3CB3-433E-8CAC-DA80CC060142}" type="presParOf" srcId="{20F995C1-147E-431B-BB8C-11EDA345A614}" destId="{FA734EF9-BC0A-4C7C-B70E-86EDC0ADE5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6CC95-B65C-489A-97C1-DD3F5726BB73}">
      <dsp:nvSpPr>
        <dsp:cNvPr id="0" name=""/>
        <dsp:cNvSpPr/>
      </dsp:nvSpPr>
      <dsp:spPr>
        <a:xfrm>
          <a:off x="0" y="555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F86662-0E6D-440F-968E-5B5E57FBB264}">
      <dsp:nvSpPr>
        <dsp:cNvPr id="0" name=""/>
        <dsp:cNvSpPr/>
      </dsp:nvSpPr>
      <dsp:spPr>
        <a:xfrm>
          <a:off x="0" y="555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Imagem</a:t>
          </a:r>
          <a:r>
            <a:rPr lang="en-US" sz="1600" b="1" kern="1200" dirty="0">
              <a:hlinkClick xmlns:r="http://schemas.openxmlformats.org/officeDocument/2006/relationships" r:id="" action="ppaction://hlinksldjump"/>
            </a:rPr>
            <a:t> de </a:t>
          </a: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abertura</a:t>
          </a:r>
          <a:endParaRPr lang="pt-BR" sz="1600" b="1" kern="1200" noProof="0" dirty="0"/>
        </a:p>
      </dsp:txBody>
      <dsp:txXfrm>
        <a:off x="0" y="555"/>
        <a:ext cx="10664949" cy="505428"/>
      </dsp:txXfrm>
    </dsp:sp>
    <dsp:sp modelId="{8375AD7D-9BA0-48EC-8DB6-6934D928E08F}">
      <dsp:nvSpPr>
        <dsp:cNvPr id="0" name=""/>
        <dsp:cNvSpPr/>
      </dsp:nvSpPr>
      <dsp:spPr>
        <a:xfrm>
          <a:off x="0" y="505983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4B488D-1DF0-444E-A485-232FFC4B36EE}">
      <dsp:nvSpPr>
        <dsp:cNvPr id="0" name=""/>
        <dsp:cNvSpPr/>
      </dsp:nvSpPr>
      <dsp:spPr>
        <a:xfrm>
          <a:off x="0" y="505983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Artigo de opinião</a:t>
          </a:r>
          <a:endParaRPr lang="pt-BR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0" y="505983"/>
        <a:ext cx="10664949" cy="505428"/>
      </dsp:txXfrm>
    </dsp:sp>
    <dsp:sp modelId="{AB9CB741-FC9F-421B-8DB7-B6256D0F3B01}">
      <dsp:nvSpPr>
        <dsp:cNvPr id="0" name=""/>
        <dsp:cNvSpPr/>
      </dsp:nvSpPr>
      <dsp:spPr>
        <a:xfrm>
          <a:off x="0" y="1011412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358535-3292-4668-BE9F-829874D637BB}">
      <dsp:nvSpPr>
        <dsp:cNvPr id="0" name=""/>
        <dsp:cNvSpPr/>
      </dsp:nvSpPr>
      <dsp:spPr>
        <a:xfrm>
          <a:off x="0" y="1011412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Artigo de opinião e notícias com diferentes enfoques</a:t>
          </a:r>
          <a:endParaRPr lang="en-US" sz="1600" i="1" kern="1200" dirty="0"/>
        </a:p>
      </dsp:txBody>
      <dsp:txXfrm>
        <a:off x="0" y="1011412"/>
        <a:ext cx="10664949" cy="505428"/>
      </dsp:txXfrm>
    </dsp:sp>
    <dsp:sp modelId="{314D560E-CBD9-4858-A0A2-945D9A381B28}">
      <dsp:nvSpPr>
        <dsp:cNvPr id="0" name=""/>
        <dsp:cNvSpPr/>
      </dsp:nvSpPr>
      <dsp:spPr>
        <a:xfrm>
          <a:off x="0" y="1516840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3FB54E-1E02-4083-9007-E663036D183D}">
      <dsp:nvSpPr>
        <dsp:cNvPr id="0" name=""/>
        <dsp:cNvSpPr/>
      </dsp:nvSpPr>
      <dsp:spPr>
        <a:xfrm>
          <a:off x="0" y="1516840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da língua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Oração subordinada adjetiva</a:t>
          </a:r>
          <a:endParaRPr lang="en-US" sz="1600" kern="1200" dirty="0"/>
        </a:p>
      </dsp:txBody>
      <dsp:txXfrm>
        <a:off x="0" y="1516840"/>
        <a:ext cx="10664949" cy="505428"/>
      </dsp:txXfrm>
    </dsp:sp>
    <dsp:sp modelId="{D0219F05-B755-4B07-A349-B9A905942F22}">
      <dsp:nvSpPr>
        <dsp:cNvPr id="0" name=""/>
        <dsp:cNvSpPr/>
      </dsp:nvSpPr>
      <dsp:spPr>
        <a:xfrm>
          <a:off x="0" y="2022268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E8540D-2B5F-4BF4-B8D2-940F6A10819C}">
      <dsp:nvSpPr>
        <dsp:cNvPr id="0" name=""/>
        <dsp:cNvSpPr/>
      </dsp:nvSpPr>
      <dsp:spPr>
        <a:xfrm>
          <a:off x="0" y="2022268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dos sentidos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Expressões idiomáticas</a:t>
          </a:r>
          <a:endParaRPr lang="en-US" sz="1600" kern="1200" dirty="0"/>
        </a:p>
      </dsp:txBody>
      <dsp:txXfrm>
        <a:off x="0" y="2022268"/>
        <a:ext cx="10664949" cy="505428"/>
      </dsp:txXfrm>
    </dsp:sp>
    <dsp:sp modelId="{E0ACE31B-7687-4EE7-9573-63F09584CD36}">
      <dsp:nvSpPr>
        <dsp:cNvPr id="0" name=""/>
        <dsp:cNvSpPr/>
      </dsp:nvSpPr>
      <dsp:spPr>
        <a:xfrm>
          <a:off x="0" y="2527697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A07746-CFD6-4C68-B8CF-A378C033D107}">
      <dsp:nvSpPr>
        <dsp:cNvPr id="0" name=""/>
        <dsp:cNvSpPr/>
      </dsp:nvSpPr>
      <dsp:spPr>
        <a:xfrm>
          <a:off x="0" y="2527697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Reportagem</a:t>
          </a:r>
          <a:endParaRPr lang="en-US" sz="1600" kern="1200" dirty="0"/>
        </a:p>
      </dsp:txBody>
      <dsp:txXfrm>
        <a:off x="0" y="2527697"/>
        <a:ext cx="10664949" cy="505428"/>
      </dsp:txXfrm>
    </dsp:sp>
    <dsp:sp modelId="{2721A207-0C1E-469B-8CAD-57DF57B826C1}">
      <dsp:nvSpPr>
        <dsp:cNvPr id="0" name=""/>
        <dsp:cNvSpPr/>
      </dsp:nvSpPr>
      <dsp:spPr>
        <a:xfrm>
          <a:off x="0" y="3033125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BBE7E9-1C6D-479C-8269-B5715E8054B8}">
      <dsp:nvSpPr>
        <dsp:cNvPr id="0" name=""/>
        <dsp:cNvSpPr/>
      </dsp:nvSpPr>
      <dsp:spPr>
        <a:xfrm>
          <a:off x="0" y="3033125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da língua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Pronome relativo</a:t>
          </a:r>
          <a:endParaRPr lang="en-US" sz="1600" kern="1200" dirty="0"/>
        </a:p>
      </dsp:txBody>
      <dsp:txXfrm>
        <a:off x="0" y="3033125"/>
        <a:ext cx="10664949" cy="505428"/>
      </dsp:txXfrm>
    </dsp:sp>
    <dsp:sp modelId="{2A99B29A-422C-4189-A342-34EEE31F099B}">
      <dsp:nvSpPr>
        <dsp:cNvPr id="0" name=""/>
        <dsp:cNvSpPr/>
      </dsp:nvSpPr>
      <dsp:spPr>
        <a:xfrm>
          <a:off x="0" y="3538553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9D2C0-958B-4E2E-83E3-C41372171D26}">
      <dsp:nvSpPr>
        <dsp:cNvPr id="0" name=""/>
        <dsp:cNvSpPr/>
      </dsp:nvSpPr>
      <dsp:spPr>
        <a:xfrm>
          <a:off x="0" y="3538553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de escrita e oralidade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Pontuação da oração subordinada adjetiva</a:t>
          </a:r>
          <a:endParaRPr lang="en-US" sz="1600" kern="1200" dirty="0"/>
        </a:p>
      </dsp:txBody>
      <dsp:txXfrm>
        <a:off x="0" y="3538553"/>
        <a:ext cx="10664949" cy="505428"/>
      </dsp:txXfrm>
    </dsp:sp>
    <dsp:sp modelId="{6446D9C9-28CA-481A-BB4C-074C2097E0FE}">
      <dsp:nvSpPr>
        <dsp:cNvPr id="0" name=""/>
        <dsp:cNvSpPr/>
      </dsp:nvSpPr>
      <dsp:spPr>
        <a:xfrm>
          <a:off x="0" y="4043982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2FD2D2-2791-43B4-990E-17A6A95C4302}">
      <dsp:nvSpPr>
        <dsp:cNvPr id="0" name=""/>
        <dsp:cNvSpPr/>
      </dsp:nvSpPr>
      <dsp:spPr>
        <a:xfrm>
          <a:off x="0" y="4043982"/>
          <a:ext cx="10664949" cy="505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Outras linguagens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A juventude e o audiovisual</a:t>
          </a:r>
          <a:endParaRPr lang="en-US" sz="1600" kern="1200" dirty="0"/>
        </a:p>
      </dsp:txBody>
      <dsp:txXfrm>
        <a:off x="0" y="4043982"/>
        <a:ext cx="10664949" cy="505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DA6D2A1-31A4-8152-6143-C7FD8DA38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44BF0C9-9A36-AF2B-A000-F5187686E4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F2120-3C9C-470A-A67A-0674E4A11E52}" type="datetimeFigureOut">
              <a:rPr lang="pt-BR" smtClean="0"/>
              <a:t>02/06/2023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D2F7626-5BA9-033F-1F03-E2FA610702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226E861-80EB-CADA-3780-0947104A5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2611C-E948-4686-AD45-82F0DE545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37299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2C8AF-1B4F-4BA4-9AAE-852FE3AFC137}" type="datetimeFigureOut">
              <a:rPr lang="pt-BR" smtClean="0"/>
              <a:t>02/06/2023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BE22E-B3E6-4F78-BFF6-4DB3390A92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83239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F74642C-327C-40A9-818B-4E2B46C7157D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7540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82BC3-D5E1-4626-8677-336B0E01199F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E5A2-3126-44F8-9C56-6EDD153A0FD7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2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D303-F70B-4E0D-A145-0F5ECE46376A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5AE79C8-ADBA-4624-94CF-074D3D6995C9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8897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F08C-916D-4001-9F15-3C2A61570199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02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435-C718-40F9-ADFE-5B3B3923B0AD}" type="datetime1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75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65A9-B9D4-4181-BA9B-1475B9191F56}" type="datetime1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7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024B-C2AC-44A3-8DB3-43F1039C3765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0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AEFF97A-050E-4764-B6B7-86BA58E9CED2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0628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0555F75-058F-47CD-9DAA-6EA82BA9B963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8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525978-335E-440D-B693-6D20869E1262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57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72B1FB24-B47C-4C95-AC2E-DA3E24A11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Fundo do vetor de cores vibrantes salpicando">
            <a:extLst>
              <a:ext uri="{FF2B5EF4-FFF2-40B4-BE49-F238E27FC236}">
                <a16:creationId xmlns:a16="http://schemas.microsoft.com/office/drawing/2014/main" id="{A148C287-A62D-B5AB-4A96-D7760B083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68" r="27065" b="-1"/>
          <a:stretch/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29" name="Freeform 13">
            <a:extLst>
              <a:ext uri="{FF2B5EF4-FFF2-40B4-BE49-F238E27FC236}">
                <a16:creationId xmlns:a16="http://schemas.microsoft.com/office/drawing/2014/main" id="{B8581221-9FAB-4072-A580-D6F96297A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9B971F-3E57-C7FE-B7F7-E74C40487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403" y="1098388"/>
            <a:ext cx="7818540" cy="4394988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LÍNGUA PORTUGUESA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01F2B9-DED7-ECD2-C18E-78D0731F8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403" y="5563388"/>
            <a:ext cx="7818540" cy="742279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dirty="0"/>
              <a:t>9</a:t>
            </a:r>
            <a:r>
              <a:rPr lang="pt-BR" u="sng" cap="none" baseline="30000" dirty="0"/>
              <a:t>o</a:t>
            </a:r>
            <a:r>
              <a:rPr lang="pt-BR" dirty="0"/>
              <a:t> ANO</a:t>
            </a:r>
          </a:p>
          <a:p>
            <a:pPr algn="l">
              <a:lnSpc>
                <a:spcPct val="90000"/>
              </a:lnSpc>
            </a:pPr>
            <a:r>
              <a:rPr lang="pt-BR" dirty="0"/>
              <a:t>APOIO PARA AULAS E ESTUDOS</a:t>
            </a:r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F4081010-C028-4ADE-A7EE-86B0C3B10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5C1D8395-911F-47B1-94E7-E092C8536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3426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4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2ADF1A-79FC-0AF3-BC45-83BAF71D40EE}"/>
              </a:ext>
            </a:extLst>
          </p:cNvPr>
          <p:cNvSpPr txBox="1"/>
          <p:nvPr/>
        </p:nvSpPr>
        <p:spPr>
          <a:xfrm>
            <a:off x="729870" y="357425"/>
            <a:ext cx="4523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Pronome relativo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D24FED-7822-C02D-961F-FCF9F7AF5F92}"/>
              </a:ext>
            </a:extLst>
          </p:cNvPr>
          <p:cNvSpPr txBox="1"/>
          <p:nvPr/>
        </p:nvSpPr>
        <p:spPr>
          <a:xfrm>
            <a:off x="729871" y="2420728"/>
            <a:ext cx="692176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pronome relativo </a:t>
            </a:r>
            <a:r>
              <a:rPr lang="pt-BR" dirty="0">
                <a:solidFill>
                  <a:srgbClr val="2F2F2E"/>
                </a:solidFill>
              </a:rPr>
              <a:t>é usado para retomar um termo – um substantivo ou um pronome – que vem antes dele na oração, iniciando, dessa forma, uma oração subordinada adjetiva, empregada com a finalidade de caracterizar ou especificar esse termo.</a:t>
            </a:r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2B39FFE2-1FFA-385B-084B-D157F0BD7AF0}"/>
              </a:ext>
            </a:extLst>
          </p:cNvPr>
          <p:cNvSpPr/>
          <p:nvPr/>
        </p:nvSpPr>
        <p:spPr>
          <a:xfrm>
            <a:off x="8153395" y="1612214"/>
            <a:ext cx="3361379" cy="2008843"/>
          </a:xfrm>
          <a:prstGeom prst="wedgeRectCallout">
            <a:avLst>
              <a:gd name="adj1" fmla="val -56595"/>
              <a:gd name="adj2" fmla="val -21062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Os pronomes relativos podem exercer diferentes funções sintáticas nas orações em que são empregados. Essas funções estão relacionadas aos termos que esses pronomes substituem.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D3EDD92-AACE-ED5A-3C7E-5EC4BDC26FD4}"/>
              </a:ext>
            </a:extLst>
          </p:cNvPr>
          <p:cNvSpPr txBox="1"/>
          <p:nvPr/>
        </p:nvSpPr>
        <p:spPr>
          <a:xfrm>
            <a:off x="729870" y="1612214"/>
            <a:ext cx="692176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As orações subordinadas adjetivas são sempre iniciadas por um pronome relativo, que se refere ao nome que vem antes dele.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9A42FA9-2B10-E197-005E-ADA9AAA5CACE}"/>
              </a:ext>
            </a:extLst>
          </p:cNvPr>
          <p:cNvSpPr txBox="1"/>
          <p:nvPr/>
        </p:nvSpPr>
        <p:spPr>
          <a:xfrm>
            <a:off x="755749" y="3785942"/>
            <a:ext cx="692176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Os pronomes relativos classificam-se em invariáveis e variáveis.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A107053-C7DA-4EDF-D906-6AB94BF6BF27}"/>
              </a:ext>
            </a:extLst>
          </p:cNvPr>
          <p:cNvSpPr txBox="1"/>
          <p:nvPr/>
        </p:nvSpPr>
        <p:spPr>
          <a:xfrm>
            <a:off x="729869" y="4320159"/>
            <a:ext cx="1078490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Invariáveis</a:t>
            </a:r>
            <a:r>
              <a:rPr lang="pt-BR" dirty="0">
                <a:solidFill>
                  <a:srgbClr val="2F2F2E"/>
                </a:solidFill>
              </a:rPr>
              <a:t>: independente do termo que estão retomando, não sofrem variação em gênero (masculino, feminino) nem em número (singular, plural). Exemplos: </a:t>
            </a:r>
            <a:r>
              <a:rPr lang="pt-BR" b="1" dirty="0">
                <a:solidFill>
                  <a:srgbClr val="2F2F2E"/>
                </a:solidFill>
              </a:rPr>
              <a:t>que</a:t>
            </a:r>
            <a:r>
              <a:rPr lang="pt-BR" dirty="0">
                <a:solidFill>
                  <a:srgbClr val="2F2F2E"/>
                </a:solidFill>
              </a:rPr>
              <a:t>, </a:t>
            </a:r>
            <a:r>
              <a:rPr lang="pt-BR" b="1" dirty="0">
                <a:solidFill>
                  <a:srgbClr val="2F2F2E"/>
                </a:solidFill>
              </a:rPr>
              <a:t>quem</a:t>
            </a:r>
            <a:r>
              <a:rPr lang="pt-BR" dirty="0">
                <a:solidFill>
                  <a:srgbClr val="2F2F2E"/>
                </a:solidFill>
              </a:rPr>
              <a:t>, </a:t>
            </a:r>
            <a:r>
              <a:rPr lang="pt-BR" b="1" dirty="0">
                <a:solidFill>
                  <a:srgbClr val="2F2F2E"/>
                </a:solidFill>
              </a:rPr>
              <a:t>onde</a:t>
            </a:r>
            <a:r>
              <a:rPr lang="pt-BR" dirty="0">
                <a:solidFill>
                  <a:srgbClr val="2F2F2E"/>
                </a:solidFill>
              </a:rPr>
              <a:t>, </a:t>
            </a:r>
            <a:r>
              <a:rPr lang="pt-BR" b="1" dirty="0">
                <a:solidFill>
                  <a:srgbClr val="2F2F2E"/>
                </a:solidFill>
              </a:rPr>
              <a:t>aonde</a:t>
            </a:r>
            <a:r>
              <a:rPr lang="pt-BR" dirty="0">
                <a:solidFill>
                  <a:srgbClr val="2F2F2E"/>
                </a:solidFill>
              </a:rPr>
              <a:t>.</a:t>
            </a:r>
          </a:p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Variáveis</a:t>
            </a:r>
            <a:r>
              <a:rPr lang="pt-BR" dirty="0">
                <a:solidFill>
                  <a:srgbClr val="2F2F2E"/>
                </a:solidFill>
              </a:rPr>
              <a:t>: sofrem variação em gênero (masculino, feminino) e em número (singular, plural) dependendo do termo que estão retomando. Exemplos: </a:t>
            </a:r>
            <a:r>
              <a:rPr lang="pt-BR" b="1" dirty="0">
                <a:solidFill>
                  <a:srgbClr val="2F2F2E"/>
                </a:solidFill>
              </a:rPr>
              <a:t>o</a:t>
            </a:r>
            <a:r>
              <a:rPr lang="pt-BR" dirty="0">
                <a:solidFill>
                  <a:srgbClr val="2F2F2E"/>
                </a:solidFill>
              </a:rPr>
              <a:t>(</a:t>
            </a:r>
            <a:r>
              <a:rPr lang="pt-BR" b="1" dirty="0">
                <a:solidFill>
                  <a:srgbClr val="2F2F2E"/>
                </a:solidFill>
              </a:rPr>
              <a:t>a</a:t>
            </a:r>
            <a:r>
              <a:rPr lang="pt-BR" dirty="0">
                <a:solidFill>
                  <a:srgbClr val="2F2F2E"/>
                </a:solidFill>
              </a:rPr>
              <a:t>) </a:t>
            </a:r>
            <a:r>
              <a:rPr lang="pt-BR" b="1" dirty="0">
                <a:solidFill>
                  <a:srgbClr val="2F2F2E"/>
                </a:solidFill>
              </a:rPr>
              <a:t>qual</a:t>
            </a:r>
            <a:r>
              <a:rPr lang="pt-BR" dirty="0">
                <a:solidFill>
                  <a:srgbClr val="2F2F2E"/>
                </a:solidFill>
              </a:rPr>
              <a:t>, </a:t>
            </a:r>
            <a:r>
              <a:rPr lang="pt-BR" b="1" dirty="0">
                <a:solidFill>
                  <a:srgbClr val="2F2F2E"/>
                </a:solidFill>
              </a:rPr>
              <a:t>os</a:t>
            </a:r>
            <a:r>
              <a:rPr lang="pt-BR" dirty="0">
                <a:solidFill>
                  <a:srgbClr val="2F2F2E"/>
                </a:solidFill>
              </a:rPr>
              <a:t>(</a:t>
            </a:r>
            <a:r>
              <a:rPr lang="pt-BR" b="1" dirty="0">
                <a:solidFill>
                  <a:srgbClr val="2F2F2E"/>
                </a:solidFill>
              </a:rPr>
              <a:t>as</a:t>
            </a:r>
            <a:r>
              <a:rPr lang="pt-BR" dirty="0">
                <a:solidFill>
                  <a:srgbClr val="2F2F2E"/>
                </a:solidFill>
              </a:rPr>
              <a:t>) </a:t>
            </a:r>
            <a:r>
              <a:rPr lang="pt-BR" b="1" dirty="0">
                <a:solidFill>
                  <a:srgbClr val="2F2F2E"/>
                </a:solidFill>
              </a:rPr>
              <a:t>quais</a:t>
            </a:r>
            <a:r>
              <a:rPr lang="pt-BR" dirty="0">
                <a:solidFill>
                  <a:srgbClr val="2F2F2E"/>
                </a:solidFill>
              </a:rPr>
              <a:t>, </a:t>
            </a:r>
            <a:r>
              <a:rPr lang="pt-BR" b="1" dirty="0">
                <a:solidFill>
                  <a:srgbClr val="2F2F2E"/>
                </a:solidFill>
              </a:rPr>
              <a:t>cujo</a:t>
            </a:r>
            <a:r>
              <a:rPr lang="pt-BR" dirty="0">
                <a:solidFill>
                  <a:srgbClr val="2F2F2E"/>
                </a:solidFill>
              </a:rPr>
              <a:t>(</a:t>
            </a:r>
            <a:r>
              <a:rPr lang="pt-BR" b="1" dirty="0">
                <a:solidFill>
                  <a:srgbClr val="2F2F2E"/>
                </a:solidFill>
              </a:rPr>
              <a:t>a</a:t>
            </a:r>
            <a:r>
              <a:rPr lang="pt-BR" dirty="0">
                <a:solidFill>
                  <a:srgbClr val="2F2F2E"/>
                </a:solidFill>
              </a:rPr>
              <a:t>), </a:t>
            </a:r>
            <a:r>
              <a:rPr lang="pt-BR" b="1" dirty="0">
                <a:solidFill>
                  <a:srgbClr val="2F2F2E"/>
                </a:solidFill>
              </a:rPr>
              <a:t>cujos</a:t>
            </a:r>
            <a:r>
              <a:rPr lang="pt-BR" dirty="0">
                <a:solidFill>
                  <a:srgbClr val="2F2F2E"/>
                </a:solidFill>
              </a:rPr>
              <a:t>(</a:t>
            </a:r>
            <a:r>
              <a:rPr lang="pt-BR" b="1" dirty="0">
                <a:solidFill>
                  <a:srgbClr val="2F2F2E"/>
                </a:solidFill>
              </a:rPr>
              <a:t>as</a:t>
            </a:r>
            <a:r>
              <a:rPr lang="pt-BR" dirty="0">
                <a:solidFill>
                  <a:srgbClr val="2F2F2E"/>
                </a:solidFill>
              </a:rPr>
              <a:t>), </a:t>
            </a:r>
            <a:r>
              <a:rPr lang="pt-BR" b="1" dirty="0">
                <a:solidFill>
                  <a:srgbClr val="2F2F2E"/>
                </a:solidFill>
              </a:rPr>
              <a:t>quanto</a:t>
            </a:r>
            <a:r>
              <a:rPr lang="pt-BR" dirty="0">
                <a:solidFill>
                  <a:srgbClr val="2F2F2E"/>
                </a:solidFill>
              </a:rPr>
              <a:t>(</a:t>
            </a:r>
            <a:r>
              <a:rPr lang="pt-BR" b="1" dirty="0">
                <a:solidFill>
                  <a:srgbClr val="2F2F2E"/>
                </a:solidFill>
              </a:rPr>
              <a:t>a</a:t>
            </a:r>
            <a:r>
              <a:rPr lang="pt-BR" dirty="0">
                <a:solidFill>
                  <a:srgbClr val="2F2F2E"/>
                </a:solidFill>
              </a:rPr>
              <a:t>), </a:t>
            </a:r>
            <a:r>
              <a:rPr lang="pt-BR" b="1" dirty="0">
                <a:solidFill>
                  <a:srgbClr val="2F2F2E"/>
                </a:solidFill>
              </a:rPr>
              <a:t>quantos</a:t>
            </a:r>
            <a:r>
              <a:rPr lang="pt-BR" dirty="0">
                <a:solidFill>
                  <a:srgbClr val="2F2F2E"/>
                </a:solidFill>
              </a:rPr>
              <a:t>(</a:t>
            </a:r>
            <a:r>
              <a:rPr lang="pt-BR" b="1" dirty="0">
                <a:solidFill>
                  <a:srgbClr val="2F2F2E"/>
                </a:solidFill>
              </a:rPr>
              <a:t>as</a:t>
            </a:r>
            <a:r>
              <a:rPr lang="pt-BR" dirty="0">
                <a:solidFill>
                  <a:srgbClr val="2F2F2E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16055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4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B03DF137-8E07-0ABF-0D5C-766A8C63280B}"/>
              </a:ext>
            </a:extLst>
          </p:cNvPr>
          <p:cNvSpPr txBox="1"/>
          <p:nvPr/>
        </p:nvSpPr>
        <p:spPr>
          <a:xfrm>
            <a:off x="729870" y="357425"/>
            <a:ext cx="5366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DE ESCRITA E ORALIDADE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Pontuação da </a:t>
            </a:r>
            <a:br>
              <a:rPr lang="pt-BR" sz="2400" dirty="0">
                <a:solidFill>
                  <a:schemeClr val="tx2"/>
                </a:solidFill>
                <a:latin typeface="+mj-lt"/>
              </a:rPr>
            </a:br>
            <a:r>
              <a:rPr lang="pt-BR" sz="2400" dirty="0">
                <a:solidFill>
                  <a:schemeClr val="tx2"/>
                </a:solidFill>
                <a:latin typeface="+mj-lt"/>
              </a:rPr>
              <a:t>oração subordinada adjetiva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CFB9A2-4B72-3295-43D3-FF053E8CD97A}"/>
              </a:ext>
            </a:extLst>
          </p:cNvPr>
          <p:cNvSpPr txBox="1"/>
          <p:nvPr/>
        </p:nvSpPr>
        <p:spPr>
          <a:xfrm>
            <a:off x="729870" y="1871662"/>
            <a:ext cx="1070013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A </a:t>
            </a:r>
            <a:r>
              <a:rPr lang="pt-BR" b="1" dirty="0">
                <a:solidFill>
                  <a:srgbClr val="2F2F2E"/>
                </a:solidFill>
              </a:rPr>
              <a:t>oração subordinada adjetiva explicativa </a:t>
            </a:r>
            <a:r>
              <a:rPr lang="pt-BR" dirty="0">
                <a:solidFill>
                  <a:srgbClr val="2F2F2E"/>
                </a:solidFill>
              </a:rPr>
              <a:t>vem sempre entre vírgulas ou, quando está no final do período, é antecedida por vírgula. </a:t>
            </a:r>
          </a:p>
          <a:p>
            <a:pPr indent="457200" algn="just"/>
            <a:r>
              <a:rPr lang="pt-BR" dirty="0">
                <a:solidFill>
                  <a:srgbClr val="2F2F2E"/>
                </a:solidFill>
              </a:rPr>
              <a:t>A </a:t>
            </a:r>
            <a:r>
              <a:rPr lang="pt-BR" b="1" dirty="0">
                <a:solidFill>
                  <a:srgbClr val="2F2F2E"/>
                </a:solidFill>
              </a:rPr>
              <a:t>oração subordinada adjetiva restritiva </a:t>
            </a:r>
            <a:r>
              <a:rPr lang="pt-BR" dirty="0">
                <a:solidFill>
                  <a:srgbClr val="2F2F2E"/>
                </a:solidFill>
              </a:rPr>
              <a:t>não é introduzida ou separada por vírgula.</a:t>
            </a:r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5B3E76E7-6245-99A6-634E-FBFD6B9ED26B}"/>
              </a:ext>
            </a:extLst>
          </p:cNvPr>
          <p:cNvSpPr/>
          <p:nvPr/>
        </p:nvSpPr>
        <p:spPr>
          <a:xfrm>
            <a:off x="7315200" y="595482"/>
            <a:ext cx="4114800" cy="1085382"/>
          </a:xfrm>
          <a:prstGeom prst="wedgeRectCallout">
            <a:avLst>
              <a:gd name="adj1" fmla="val -55756"/>
              <a:gd name="adj2" fmla="val 19624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Nas orações subordinadas adjetivas, a pontuação também possibilita a atribuição de sentidos.</a:t>
            </a:r>
          </a:p>
        </p:txBody>
      </p:sp>
      <p:pic>
        <p:nvPicPr>
          <p:cNvPr id="12" name="Imagem 11" descr="Uma imagem contendo Diagrama&#10;&#10;Descrição gerada automaticamente">
            <a:extLst>
              <a:ext uri="{FF2B5EF4-FFF2-40B4-BE49-F238E27FC236}">
                <a16:creationId xmlns:a16="http://schemas.microsoft.com/office/drawing/2014/main" id="{6985C5C1-5AB5-9825-9597-E2FB94C39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0" y="3153677"/>
            <a:ext cx="7721990" cy="2366677"/>
          </a:xfrm>
          <a:prstGeom prst="rect">
            <a:avLst/>
          </a:prstGeom>
          <a:ln>
            <a:solidFill>
              <a:srgbClr val="2F2F2E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48F005B-6D6C-7991-7981-B8A5807EFE4D}"/>
              </a:ext>
            </a:extLst>
          </p:cNvPr>
          <p:cNvSpPr txBox="1"/>
          <p:nvPr/>
        </p:nvSpPr>
        <p:spPr>
          <a:xfrm>
            <a:off x="729870" y="5529075"/>
            <a:ext cx="7721990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CEDRAZ, </a:t>
            </a:r>
            <a:r>
              <a:rPr lang="pt-BR" sz="1600" dirty="0" err="1">
                <a:solidFill>
                  <a:srgbClr val="2F2F2E"/>
                </a:solidFill>
              </a:rPr>
              <a:t>Antonio</a:t>
            </a:r>
            <a:r>
              <a:rPr lang="pt-BR" sz="1600" dirty="0">
                <a:solidFill>
                  <a:srgbClr val="2F2F2E"/>
                </a:solidFill>
              </a:rPr>
              <a:t>. </a:t>
            </a:r>
            <a:r>
              <a:rPr lang="pt-BR" sz="1600" b="1" dirty="0">
                <a:solidFill>
                  <a:srgbClr val="2F2F2E"/>
                </a:solidFill>
              </a:rPr>
              <a:t>1000 tiras em quadrinhos: Turma do Xaxado</a:t>
            </a:r>
            <a:r>
              <a:rPr lang="pt-BR" sz="1600" dirty="0">
                <a:solidFill>
                  <a:srgbClr val="2F2F2E"/>
                </a:solidFill>
              </a:rPr>
              <a:t>. São Paulo: Martin Claret, 2009. p. 135.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2236DB-9952-FB93-5FAE-C979622DC926}"/>
              </a:ext>
            </a:extLst>
          </p:cNvPr>
          <p:cNvSpPr txBox="1"/>
          <p:nvPr/>
        </p:nvSpPr>
        <p:spPr>
          <a:xfrm rot="16200000">
            <a:off x="43057" y="4829135"/>
            <a:ext cx="1233263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</a:rPr>
              <a:t>2006 CEDRAZ/IPRESS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71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4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7981A79C-EC48-42B8-DDC7-78DDE6F6600F}"/>
              </a:ext>
            </a:extLst>
          </p:cNvPr>
          <p:cNvSpPr txBox="1"/>
          <p:nvPr/>
        </p:nvSpPr>
        <p:spPr>
          <a:xfrm>
            <a:off x="729870" y="357425"/>
            <a:ext cx="5366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OUTRAS LINGUAGENS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A juventude e o audiovisual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172CA6B-1108-FD6E-242E-A1C24D1AB6B8}"/>
              </a:ext>
            </a:extLst>
          </p:cNvPr>
          <p:cNvSpPr txBox="1"/>
          <p:nvPr/>
        </p:nvSpPr>
        <p:spPr>
          <a:xfrm>
            <a:off x="745930" y="1517800"/>
            <a:ext cx="107001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A produção e o compartilhamento de conteúdo na internet também podem ser positivos e interessantes.</a:t>
            </a:r>
          </a:p>
        </p:txBody>
      </p:sp>
      <p:pic>
        <p:nvPicPr>
          <p:cNvPr id="11" name="Imagem 10" descr="Mulher deitada no chão na rua&#10;&#10;Descrição gerada automaticamente com confiança baixa">
            <a:extLst>
              <a:ext uri="{FF2B5EF4-FFF2-40B4-BE49-F238E27FC236}">
                <a16:creationId xmlns:a16="http://schemas.microsoft.com/office/drawing/2014/main" id="{2A9B80FB-2807-BFB8-7F45-8CEAD686E0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8" y="2089452"/>
            <a:ext cx="5138968" cy="287616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Uma imagem contendo menino, jovem, pequeno, árvore&#10;&#10;Descrição gerada automaticamente">
            <a:extLst>
              <a:ext uri="{FF2B5EF4-FFF2-40B4-BE49-F238E27FC236}">
                <a16:creationId xmlns:a16="http://schemas.microsoft.com/office/drawing/2014/main" id="{B6D31020-892E-44E7-48C7-D87E78BAF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66" y="2089452"/>
            <a:ext cx="5095334" cy="286818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F073277-3409-CD02-5675-F7564DCE5752}"/>
              </a:ext>
            </a:extLst>
          </p:cNvPr>
          <p:cNvSpPr txBox="1"/>
          <p:nvPr/>
        </p:nvSpPr>
        <p:spPr>
          <a:xfrm>
            <a:off x="724119" y="4965244"/>
            <a:ext cx="5127466" cy="8113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i="1" dirty="0">
                <a:solidFill>
                  <a:srgbClr val="2F2F2E"/>
                </a:solidFill>
              </a:rPr>
              <a:t>Frame</a:t>
            </a:r>
            <a:r>
              <a:rPr lang="pt-BR" sz="1600" dirty="0">
                <a:solidFill>
                  <a:srgbClr val="2F2F2E"/>
                </a:solidFill>
              </a:rPr>
              <a:t> do curta-metragem </a:t>
            </a:r>
            <a:r>
              <a:rPr lang="pt-BR" sz="1600" b="1" dirty="0">
                <a:solidFill>
                  <a:srgbClr val="2F2F2E"/>
                </a:solidFill>
              </a:rPr>
              <a:t>De repente, você</a:t>
            </a:r>
            <a:r>
              <a:rPr lang="pt-BR" sz="1600" dirty="0">
                <a:solidFill>
                  <a:srgbClr val="2F2F2E"/>
                </a:solidFill>
              </a:rPr>
              <a:t>, criado no projeto “O curta que a gente quer fazer”, do Programa Curta Jovem, viabilizado pelo Instituto Ideia Coletiva, em 2018.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E668DF-564B-FC31-2DAD-D17BE37A0B08}"/>
              </a:ext>
            </a:extLst>
          </p:cNvPr>
          <p:cNvSpPr txBox="1"/>
          <p:nvPr/>
        </p:nvSpPr>
        <p:spPr>
          <a:xfrm>
            <a:off x="6334666" y="4965244"/>
            <a:ext cx="5095334" cy="8113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i="1" dirty="0">
                <a:solidFill>
                  <a:srgbClr val="2F2F2E"/>
                </a:solidFill>
              </a:rPr>
              <a:t>Frame</a:t>
            </a:r>
            <a:r>
              <a:rPr lang="pt-BR" sz="1600" dirty="0">
                <a:solidFill>
                  <a:srgbClr val="2F2F2E"/>
                </a:solidFill>
              </a:rPr>
              <a:t> do curta-metragem </a:t>
            </a:r>
            <a:r>
              <a:rPr lang="pt-BR" sz="1600" b="1" dirty="0">
                <a:solidFill>
                  <a:srgbClr val="2F2F2E"/>
                </a:solidFill>
              </a:rPr>
              <a:t>O cajueiro</a:t>
            </a:r>
            <a:r>
              <a:rPr lang="pt-BR" sz="1600" dirty="0">
                <a:solidFill>
                  <a:srgbClr val="2F2F2E"/>
                </a:solidFill>
              </a:rPr>
              <a:t>, criado durante o projeto “Cine Bodó”, realizado pelo Grupo Picolé da Massa, em Manaus (AM), no ano de 2021.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AC3B451-FE3E-3CBB-CC29-DBA158314EE1}"/>
              </a:ext>
            </a:extLst>
          </p:cNvPr>
          <p:cNvSpPr txBox="1"/>
          <p:nvPr/>
        </p:nvSpPr>
        <p:spPr>
          <a:xfrm rot="16200000">
            <a:off x="5148611" y="2815858"/>
            <a:ext cx="1556424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</a:rPr>
              <a:t>INSTITUTO IDEIA COLETIVA</a:t>
            </a:r>
            <a:endParaRPr lang="pt-BR" sz="800" dirty="0">
              <a:solidFill>
                <a:srgbClr val="2F2F2E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98A0146-75F7-0818-D801-458251B6A59E}"/>
              </a:ext>
            </a:extLst>
          </p:cNvPr>
          <p:cNvSpPr txBox="1"/>
          <p:nvPr/>
        </p:nvSpPr>
        <p:spPr>
          <a:xfrm rot="16200000">
            <a:off x="10720153" y="2815858"/>
            <a:ext cx="1556424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</a:rPr>
              <a:t>CINE BODÓ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7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035EB19-0783-6B74-78E3-CFB8DB7A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633276" cy="878379"/>
          </a:xfrm>
        </p:spPr>
        <p:txBody>
          <a:bodyPr>
            <a:normAutofit/>
          </a:bodyPr>
          <a:lstStyle/>
          <a:p>
            <a:r>
              <a:rPr lang="pt-BR" sz="5000" dirty="0"/>
              <a:t>MÓDULO 4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BFCE9A54-9C7F-0A25-0B55-7D62526326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6208616"/>
              </p:ext>
            </p:extLst>
          </p:nvPr>
        </p:nvGraphicFramePr>
        <p:xfrm>
          <a:off x="765050" y="1678040"/>
          <a:ext cx="10664949" cy="4549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3219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Multidão de pessoas&#10;&#10;Descrição gerada automaticamente">
            <a:extLst>
              <a:ext uri="{FF2B5EF4-FFF2-40B4-BE49-F238E27FC236}">
                <a16:creationId xmlns:a16="http://schemas.microsoft.com/office/drawing/2014/main" id="{A3ADFC31-D1C5-6A03-26C8-8A353779F6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12191999" cy="6866965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4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F91D42-DD45-CDF4-533C-F7990995289C}"/>
              </a:ext>
            </a:extLst>
          </p:cNvPr>
          <p:cNvSpPr txBox="1"/>
          <p:nvPr/>
        </p:nvSpPr>
        <p:spPr>
          <a:xfrm>
            <a:off x="506203" y="317082"/>
            <a:ext cx="5161352" cy="811367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solidFill>
              <a:schemeClr val="accent1"/>
            </a:solidFill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marL="108000"/>
            <a:r>
              <a:rPr lang="pt-BR" sz="1600" dirty="0">
                <a:solidFill>
                  <a:schemeClr val="tx2"/>
                </a:solidFill>
              </a:rPr>
              <a:t>Multidão utilizando </a:t>
            </a:r>
            <a:r>
              <a:rPr lang="pt-BR" sz="1600" i="1" dirty="0">
                <a:solidFill>
                  <a:schemeClr val="tx2"/>
                </a:solidFill>
              </a:rPr>
              <a:t>smartphones</a:t>
            </a:r>
            <a:r>
              <a:rPr lang="pt-BR" sz="1600" dirty="0">
                <a:solidFill>
                  <a:schemeClr val="tx2"/>
                </a:solidFill>
              </a:rPr>
              <a:t> para registrar um desfile organizado por um grupo francês de cosméticos na avenida Champs-Élysées, em Paris, França. Fotografia de 2017.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101D4E3-58A9-0895-B6A1-A3093302F57B}"/>
              </a:ext>
            </a:extLst>
          </p:cNvPr>
          <p:cNvSpPr txBox="1"/>
          <p:nvPr/>
        </p:nvSpPr>
        <p:spPr>
          <a:xfrm>
            <a:off x="916634" y="6262777"/>
            <a:ext cx="2010601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chemeClr val="bg1"/>
                </a:solidFill>
              </a:rPr>
              <a:t>CHARLES PLATIAU/REUTERS/FOTOARENA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9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4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2991D05-52DC-1A5B-564C-E075ADBAFB9F}"/>
              </a:ext>
            </a:extLst>
          </p:cNvPr>
          <p:cNvSpPr txBox="1"/>
          <p:nvPr/>
        </p:nvSpPr>
        <p:spPr>
          <a:xfrm>
            <a:off x="729870" y="357425"/>
            <a:ext cx="536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Artigo de opinião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1B1EB1-A99E-CD8D-B9FA-F25DCB419095}"/>
              </a:ext>
            </a:extLst>
          </p:cNvPr>
          <p:cNvSpPr txBox="1"/>
          <p:nvPr/>
        </p:nvSpPr>
        <p:spPr>
          <a:xfrm>
            <a:off x="729870" y="1905323"/>
            <a:ext cx="1070013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artigo de opinião </a:t>
            </a:r>
            <a:r>
              <a:rPr lang="pt-BR" dirty="0">
                <a:solidFill>
                  <a:srgbClr val="2F2F2E"/>
                </a:solidFill>
              </a:rPr>
              <a:t>é um gênero da esfera jornalística cuja característica principal é a expressão das opiniões de seus autores. O articulista costuma ser uma pessoa reconhecida pela competência profissional e especialização no assunto. Ao fundamentar seu ponto de vista, procura contribuir com a discussão de um tema e tenta fazer o leitor aderir às suas ideias.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7C45164-8E74-7EB2-0E95-47BB40D604EE}"/>
              </a:ext>
            </a:extLst>
          </p:cNvPr>
          <p:cNvSpPr txBox="1"/>
          <p:nvPr/>
        </p:nvSpPr>
        <p:spPr>
          <a:xfrm>
            <a:off x="729870" y="3699443"/>
            <a:ext cx="1070013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Nos </a:t>
            </a:r>
            <a:r>
              <a:rPr lang="pt-BR" b="1" dirty="0">
                <a:solidFill>
                  <a:srgbClr val="2F2F2E"/>
                </a:solidFill>
              </a:rPr>
              <a:t>artigos de opinião</a:t>
            </a:r>
            <a:r>
              <a:rPr lang="pt-BR" dirty="0">
                <a:solidFill>
                  <a:srgbClr val="2F2F2E"/>
                </a:solidFill>
              </a:rPr>
              <a:t>, o articulista defende seu ponto de vista por meio de argumentos e contra-argumentos. O uso de recursos argumentativos – perguntas retóricas, aspas, determinadas palavras e expressões, operadores argumentativos – deixa subentendido o posicionamento do autor, possibilita ao leitor acompanhar a sequência de ideias e valida o ponto de vista defendido. </a:t>
            </a:r>
          </a:p>
          <a:p>
            <a:pPr indent="457200" algn="just"/>
            <a:r>
              <a:rPr lang="pt-BR" dirty="0">
                <a:solidFill>
                  <a:srgbClr val="2F2F2E"/>
                </a:solidFill>
              </a:rPr>
              <a:t>Os artigos de opinião podem ser escritos em 1</a:t>
            </a:r>
            <a:r>
              <a:rPr lang="pt-BR" u="sng" baseline="30000" dirty="0">
                <a:solidFill>
                  <a:srgbClr val="2F2F2E"/>
                </a:solidFill>
              </a:rPr>
              <a:t>a</a:t>
            </a:r>
            <a:r>
              <a:rPr lang="pt-BR" dirty="0">
                <a:solidFill>
                  <a:srgbClr val="2F2F2E"/>
                </a:solidFill>
              </a:rPr>
              <a:t> pessoa do singular ou do plural ou em 3</a:t>
            </a:r>
            <a:r>
              <a:rPr lang="pt-BR" u="sng" baseline="30000" dirty="0">
                <a:solidFill>
                  <a:srgbClr val="2F2F2E"/>
                </a:solidFill>
              </a:rPr>
              <a:t>a</a:t>
            </a:r>
            <a:r>
              <a:rPr lang="pt-BR" dirty="0">
                <a:solidFill>
                  <a:srgbClr val="2F2F2E"/>
                </a:solidFill>
              </a:rPr>
              <a:t> pessoa. </a:t>
            </a:r>
          </a:p>
          <a:p>
            <a:pPr indent="457200" algn="just"/>
            <a:r>
              <a:rPr lang="pt-BR" dirty="0">
                <a:solidFill>
                  <a:srgbClr val="2F2F2E"/>
                </a:solidFill>
              </a:rPr>
              <a:t>O registro formal costuma ser mais utilizado, mas pode-se usar o registro informal conforme o público-alvo ou a estratégia de argumentação.</a:t>
            </a:r>
          </a:p>
        </p:txBody>
      </p:sp>
    </p:spTree>
    <p:extLst>
      <p:ext uri="{BB962C8B-B14F-4D97-AF65-F5344CB8AC3E}">
        <p14:creationId xmlns:p14="http://schemas.microsoft.com/office/powerpoint/2010/main" val="3831609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4</a:t>
              </a:r>
            </a:p>
          </p:txBody>
        </p:sp>
      </p:grpSp>
      <p:sp>
        <p:nvSpPr>
          <p:cNvPr id="4" name="Balão de Fala: Retângulo 3">
            <a:extLst>
              <a:ext uri="{FF2B5EF4-FFF2-40B4-BE49-F238E27FC236}">
                <a16:creationId xmlns:a16="http://schemas.microsoft.com/office/drawing/2014/main" id="{598280B9-1C42-73A3-A6EC-E57A1AAC2CCE}"/>
              </a:ext>
            </a:extLst>
          </p:cNvPr>
          <p:cNvSpPr/>
          <p:nvPr/>
        </p:nvSpPr>
        <p:spPr>
          <a:xfrm>
            <a:off x="3495131" y="4630413"/>
            <a:ext cx="5201728" cy="1314047"/>
          </a:xfrm>
          <a:prstGeom prst="wedgeRectCallout">
            <a:avLst>
              <a:gd name="adj1" fmla="val -20544"/>
              <a:gd name="adj2" fmla="val -66219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Na discussão (ou desenvolvimento) do tema, o articulista defende seu ponto de vista por meio de argumentos e contra-argumentos que validam o posicionamento defendido.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B153758-E4A3-1351-F450-51F4A9BCC6AC}"/>
              </a:ext>
            </a:extLst>
          </p:cNvPr>
          <p:cNvSpPr txBox="1"/>
          <p:nvPr/>
        </p:nvSpPr>
        <p:spPr>
          <a:xfrm>
            <a:off x="729870" y="357425"/>
            <a:ext cx="536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Artigo de opinião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B25B6C2-1BC9-5765-A7B8-89D62E6F3870}"/>
              </a:ext>
            </a:extLst>
          </p:cNvPr>
          <p:cNvSpPr txBox="1"/>
          <p:nvPr/>
        </p:nvSpPr>
        <p:spPr>
          <a:xfrm>
            <a:off x="729870" y="1756672"/>
            <a:ext cx="1074183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No artigo de opinião, as informações são organizadas em uma </a:t>
            </a:r>
            <a:r>
              <a:rPr lang="pt-BR" b="1" dirty="0">
                <a:solidFill>
                  <a:srgbClr val="2F2F2E"/>
                </a:solidFill>
              </a:rPr>
              <a:t>sequência argumentativa</a:t>
            </a:r>
            <a:r>
              <a:rPr lang="pt-BR" dirty="0">
                <a:solidFill>
                  <a:srgbClr val="2F2F2E"/>
                </a:solidFill>
              </a:rPr>
              <a:t>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1F9BC1-8984-372D-873F-ACE8003049FB}"/>
              </a:ext>
            </a:extLst>
          </p:cNvPr>
          <p:cNvSpPr txBox="1"/>
          <p:nvPr/>
        </p:nvSpPr>
        <p:spPr>
          <a:xfrm>
            <a:off x="729870" y="2413695"/>
            <a:ext cx="10700130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Sequência argumentativa</a:t>
            </a:r>
          </a:p>
          <a:p>
            <a:pPr indent="457200" algn="just"/>
            <a:endParaRPr lang="pt-BR" dirty="0">
              <a:solidFill>
                <a:srgbClr val="2F2F2E"/>
              </a:solidFill>
            </a:endParaRPr>
          </a:p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Situação-problema</a:t>
            </a:r>
            <a:r>
              <a:rPr lang="pt-BR" dirty="0">
                <a:solidFill>
                  <a:srgbClr val="2F2F2E"/>
                </a:solidFill>
              </a:rPr>
              <a:t>: contextualização do tema.</a:t>
            </a:r>
          </a:p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Tese</a:t>
            </a:r>
            <a:r>
              <a:rPr lang="pt-BR" dirty="0">
                <a:solidFill>
                  <a:srgbClr val="2F2F2E"/>
                </a:solidFill>
              </a:rPr>
              <a:t>: apresentação do ponto de vista que será defendido.</a:t>
            </a:r>
          </a:p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Discussão</a:t>
            </a:r>
            <a:r>
              <a:rPr lang="pt-BR" dirty="0">
                <a:solidFill>
                  <a:srgbClr val="2F2F2E"/>
                </a:solidFill>
              </a:rPr>
              <a:t>: desenvolvimento da opinião a respeito da questão abordada.</a:t>
            </a:r>
          </a:p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Conclusão</a:t>
            </a:r>
            <a:r>
              <a:rPr lang="pt-BR" dirty="0">
                <a:solidFill>
                  <a:srgbClr val="2F2F2E"/>
                </a:solidFill>
              </a:rPr>
              <a:t>: desfecho para a questão discutida.</a:t>
            </a:r>
          </a:p>
        </p:txBody>
      </p:sp>
    </p:spTree>
    <p:extLst>
      <p:ext uri="{BB962C8B-B14F-4D97-AF65-F5344CB8AC3E}">
        <p14:creationId xmlns:p14="http://schemas.microsoft.com/office/powerpoint/2010/main" val="370044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4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01E035D3-E52C-E9E8-5E23-757DB06FEE4D}"/>
              </a:ext>
            </a:extLst>
          </p:cNvPr>
          <p:cNvSpPr txBox="1"/>
          <p:nvPr/>
        </p:nvSpPr>
        <p:spPr>
          <a:xfrm>
            <a:off x="729870" y="357425"/>
            <a:ext cx="35402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Artigo de opinião e notícias com diferentes enfoques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86DFF78-D9F3-3ABE-9B3A-26F51A47FDA1}"/>
              </a:ext>
            </a:extLst>
          </p:cNvPr>
          <p:cNvSpPr txBox="1"/>
          <p:nvPr/>
        </p:nvSpPr>
        <p:spPr>
          <a:xfrm>
            <a:off x="655352" y="3767017"/>
            <a:ext cx="676648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As notícias, apesar de buscarem neutralidade e imparcialidade, também podem deixar entrever posicionamentos e tendências em suas abordagens.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7723CD2-40AC-184E-C434-4C7AFCCEA711}"/>
              </a:ext>
            </a:extLst>
          </p:cNvPr>
          <p:cNvSpPr txBox="1"/>
          <p:nvPr/>
        </p:nvSpPr>
        <p:spPr>
          <a:xfrm>
            <a:off x="643606" y="2480328"/>
            <a:ext cx="10786394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 artigo de opinião é um gênero em que o articulista expõe claramente seu posicionamento e tem como objetivo persuadir os leitores a aderir ao seu ponto de vista; para isso, utiliza argumentos, contra-argumentos e recursos linguísticos variados.</a:t>
            </a: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1A01C709-5367-01BC-D6A1-377B10CE6BB3}"/>
              </a:ext>
            </a:extLst>
          </p:cNvPr>
          <p:cNvSpPr/>
          <p:nvPr/>
        </p:nvSpPr>
        <p:spPr>
          <a:xfrm>
            <a:off x="8248054" y="3542158"/>
            <a:ext cx="3181946" cy="1322221"/>
          </a:xfrm>
          <a:prstGeom prst="wedgeRectCallout">
            <a:avLst>
              <a:gd name="adj1" fmla="val -60688"/>
              <a:gd name="adj2" fmla="val -4207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O artigo de opinião e a notícia são gêneros da esfera jornalística, cada um com suas especificidades e finalidades.</a:t>
            </a:r>
          </a:p>
        </p:txBody>
      </p:sp>
      <p:sp>
        <p:nvSpPr>
          <p:cNvPr id="12" name="Balão de Fala: Retângulo 11">
            <a:extLst>
              <a:ext uri="{FF2B5EF4-FFF2-40B4-BE49-F238E27FC236}">
                <a16:creationId xmlns:a16="http://schemas.microsoft.com/office/drawing/2014/main" id="{D94E21E9-57A0-7401-5CF9-E27459B73908}"/>
              </a:ext>
            </a:extLst>
          </p:cNvPr>
          <p:cNvSpPr/>
          <p:nvPr/>
        </p:nvSpPr>
        <p:spPr>
          <a:xfrm>
            <a:off x="2679102" y="5158488"/>
            <a:ext cx="3181946" cy="826277"/>
          </a:xfrm>
          <a:prstGeom prst="wedgeRectCallout">
            <a:avLst>
              <a:gd name="adj1" fmla="val -60688"/>
              <a:gd name="adj2" fmla="val -4207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Toda notícia é abordada sob uma perspectiva.</a:t>
            </a:r>
          </a:p>
        </p:txBody>
      </p:sp>
    </p:spTree>
    <p:extLst>
      <p:ext uri="{BB962C8B-B14F-4D97-AF65-F5344CB8AC3E}">
        <p14:creationId xmlns:p14="http://schemas.microsoft.com/office/powerpoint/2010/main" val="387914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4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377CEE9C-808D-DDEE-EE76-A75DB499B02B}"/>
              </a:ext>
            </a:extLst>
          </p:cNvPr>
          <p:cNvSpPr txBox="1"/>
          <p:nvPr/>
        </p:nvSpPr>
        <p:spPr>
          <a:xfrm>
            <a:off x="729870" y="357425"/>
            <a:ext cx="4523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Oração subordinada adjetiva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A07CA90-ED7B-96EB-B187-E364EDDEEB75}"/>
              </a:ext>
            </a:extLst>
          </p:cNvPr>
          <p:cNvSpPr txBox="1"/>
          <p:nvPr/>
        </p:nvSpPr>
        <p:spPr>
          <a:xfrm>
            <a:off x="706499" y="1401076"/>
            <a:ext cx="702364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A </a:t>
            </a:r>
            <a:r>
              <a:rPr lang="pt-BR" b="1" dirty="0">
                <a:solidFill>
                  <a:srgbClr val="2F2F2E"/>
                </a:solidFill>
              </a:rPr>
              <a:t>oração subordinada adjetiva </a:t>
            </a:r>
            <a:r>
              <a:rPr lang="pt-BR" dirty="0">
                <a:solidFill>
                  <a:srgbClr val="2F2F2E"/>
                </a:solidFill>
              </a:rPr>
              <a:t>tem função e valor próprio de um adjetivo e sempre qualifica ou especifica um ou mais nomes (substantivos ou pronomes) antecedentes.</a:t>
            </a:r>
          </a:p>
        </p:txBody>
      </p:sp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9F95452B-975C-26FB-34F1-1627666C8D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086" y="357425"/>
            <a:ext cx="3351914" cy="46250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2D2472D-5836-6B46-5C7F-1FFFB6B7A21F}"/>
              </a:ext>
            </a:extLst>
          </p:cNvPr>
          <p:cNvSpPr txBox="1"/>
          <p:nvPr/>
        </p:nvSpPr>
        <p:spPr>
          <a:xfrm>
            <a:off x="706499" y="2401407"/>
            <a:ext cx="666418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pt-BR" b="1" u="sng" dirty="0">
                <a:solidFill>
                  <a:srgbClr val="2F2F2E"/>
                </a:solidFill>
              </a:rPr>
              <a:t>Classificação da oração subordinada adjetiva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C523844-75E9-CC98-E091-435C85BEAABF}"/>
              </a:ext>
            </a:extLst>
          </p:cNvPr>
          <p:cNvSpPr txBox="1"/>
          <p:nvPr/>
        </p:nvSpPr>
        <p:spPr>
          <a:xfrm>
            <a:off x="700739" y="2781968"/>
            <a:ext cx="702364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Oração subordinada adjetiva restritiva</a:t>
            </a:r>
          </a:p>
          <a:p>
            <a:pPr indent="457200" algn="just"/>
            <a:r>
              <a:rPr lang="pt-BR" dirty="0">
                <a:solidFill>
                  <a:srgbClr val="2F2F2E"/>
                </a:solidFill>
              </a:rPr>
              <a:t>Restringe (limita) o sentido do nome (substantivo ou pronome) a que se refere. É, portanto, indispensável para o sentido da frase.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5A0F336-8520-C177-5734-5BF554CB65ED}"/>
              </a:ext>
            </a:extLst>
          </p:cNvPr>
          <p:cNvSpPr txBox="1"/>
          <p:nvPr/>
        </p:nvSpPr>
        <p:spPr>
          <a:xfrm>
            <a:off x="700738" y="3794842"/>
            <a:ext cx="702364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Oração subordinada adjetiva explicativa</a:t>
            </a:r>
          </a:p>
          <a:p>
            <a:pPr indent="457200" algn="just"/>
            <a:r>
              <a:rPr lang="pt-BR" dirty="0">
                <a:solidFill>
                  <a:srgbClr val="2F2F2E"/>
                </a:solidFill>
              </a:rPr>
              <a:t>Acrescenta ao nome antecedente uma qualidade acessória, isto é, esclarece a sua significação, mas não é indispensável para o sentido da frase. Na escrita, é separada por vírgulas.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E304CB0-E88B-4E26-2ACB-FB1A3689E56B}"/>
              </a:ext>
            </a:extLst>
          </p:cNvPr>
          <p:cNvSpPr txBox="1"/>
          <p:nvPr/>
        </p:nvSpPr>
        <p:spPr>
          <a:xfrm>
            <a:off x="700737" y="5084715"/>
            <a:ext cx="702364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Oração subordinada adjetiva reduzida</a:t>
            </a:r>
          </a:p>
          <a:p>
            <a:pPr indent="457200" algn="just"/>
            <a:r>
              <a:rPr lang="pt-BR" dirty="0">
                <a:solidFill>
                  <a:srgbClr val="2F2F2E"/>
                </a:solidFill>
              </a:rPr>
              <a:t>Na construção das orações subordinadas adjetivas reduzidas, a forma verbal empregada é, na maioria das vezes, o particípio, mas também pode ser usado o gerúndio.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5C336D0-70F7-2F7A-03C1-409A937A7DD1}"/>
              </a:ext>
            </a:extLst>
          </p:cNvPr>
          <p:cNvSpPr txBox="1"/>
          <p:nvPr/>
        </p:nvSpPr>
        <p:spPr>
          <a:xfrm rot="16200000">
            <a:off x="10385396" y="3807781"/>
            <a:ext cx="2226266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</a:rPr>
              <a:t>REVISTA RMC (WWW.REVISTARMC.COM.BR)</a:t>
            </a:r>
            <a:endParaRPr lang="pt-BR" sz="800" dirty="0">
              <a:solidFill>
                <a:srgbClr val="2F2F2E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6D8E002-8867-9119-127C-FBF779C4FAA9}"/>
              </a:ext>
            </a:extLst>
          </p:cNvPr>
          <p:cNvSpPr txBox="1"/>
          <p:nvPr/>
        </p:nvSpPr>
        <p:spPr>
          <a:xfrm>
            <a:off x="8078086" y="4991302"/>
            <a:ext cx="3690659" cy="13038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ASSOCIAÇÃO NACIONAL DE EDITORES DE REVISTAS. </a:t>
            </a:r>
            <a:r>
              <a:rPr lang="pt-BR" sz="1600" b="1" dirty="0">
                <a:solidFill>
                  <a:srgbClr val="2F2F2E"/>
                </a:solidFill>
              </a:rPr>
              <a:t>[Campanha] Revistas. Eu Acredito!</a:t>
            </a:r>
            <a:r>
              <a:rPr lang="pt-BR" sz="1600" dirty="0">
                <a:solidFill>
                  <a:srgbClr val="2F2F2E"/>
                </a:solidFill>
              </a:rPr>
              <a:t> 2018. 1 cartaz. Disponível em: https://revistacampinas.com.br/revistas-eu-acredito/. Acesso em: 11 ago. 2022.</a:t>
            </a:r>
          </a:p>
        </p:txBody>
      </p:sp>
    </p:spTree>
    <p:extLst>
      <p:ext uri="{BB962C8B-B14F-4D97-AF65-F5344CB8AC3E}">
        <p14:creationId xmlns:p14="http://schemas.microsoft.com/office/powerpoint/2010/main" val="3423501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4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54A3CF-E894-0A3C-E0DB-D8C4D7FDEDBD}"/>
              </a:ext>
            </a:extLst>
          </p:cNvPr>
          <p:cNvSpPr txBox="1"/>
          <p:nvPr/>
        </p:nvSpPr>
        <p:spPr>
          <a:xfrm>
            <a:off x="729870" y="357425"/>
            <a:ext cx="4523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DOS SENTIDOS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Expressões idiomáticas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4F55C8-76DF-C5AB-4789-7C5F6AFA78C9}"/>
              </a:ext>
            </a:extLst>
          </p:cNvPr>
          <p:cNvSpPr txBox="1"/>
          <p:nvPr/>
        </p:nvSpPr>
        <p:spPr>
          <a:xfrm>
            <a:off x="729870" y="1666227"/>
            <a:ext cx="6395549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Expressões idiomáticas </a:t>
            </a:r>
            <a:r>
              <a:rPr lang="pt-BR" dirty="0">
                <a:solidFill>
                  <a:srgbClr val="2F2F2E"/>
                </a:solidFill>
              </a:rPr>
              <a:t>são expressões que perderam seus significados literais e passaram a ser usadas apenas com seu sentido metafórico ou figurado. Elas são utilizadas com recorrência na fala e na escrita e os seus sentidos não correspondem à soma dos significados dos termos que as compõem.</a:t>
            </a:r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FE8C98EF-6C30-9E68-131A-45E878B42CB9}"/>
              </a:ext>
            </a:extLst>
          </p:cNvPr>
          <p:cNvSpPr/>
          <p:nvPr/>
        </p:nvSpPr>
        <p:spPr>
          <a:xfrm>
            <a:off x="1571788" y="4008137"/>
            <a:ext cx="4711711" cy="1314047"/>
          </a:xfrm>
          <a:prstGeom prst="wedgeRectCallout">
            <a:avLst>
              <a:gd name="adj1" fmla="val -20544"/>
              <a:gd name="adj2" fmla="val -66219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A interpretação dessas expressões deve ser feita de maneira contextual, já que o sentido não equivale à soma dos significados de cada elemento que as compõem.</a:t>
            </a:r>
          </a:p>
        </p:txBody>
      </p:sp>
      <p:pic>
        <p:nvPicPr>
          <p:cNvPr id="14" name="Imagem 13" descr="Uma imagem contendo Diagrama&#10;&#10;Descrição gerada automaticamente">
            <a:extLst>
              <a:ext uri="{FF2B5EF4-FFF2-40B4-BE49-F238E27FC236}">
                <a16:creationId xmlns:a16="http://schemas.microsoft.com/office/drawing/2014/main" id="{CCAF5622-2729-88C8-7AC7-7F412F5E2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89" y="1144542"/>
            <a:ext cx="3596711" cy="417764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5E8EE0-3A4F-6A2F-815B-097C0D1EEB8C}"/>
              </a:ext>
            </a:extLst>
          </p:cNvPr>
          <p:cNvSpPr txBox="1"/>
          <p:nvPr/>
        </p:nvSpPr>
        <p:spPr>
          <a:xfrm rot="16200000">
            <a:off x="11152268" y="4922026"/>
            <a:ext cx="677889" cy="1224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</a:rPr>
              <a:t>NANI</a:t>
            </a:r>
            <a:endParaRPr lang="pt-BR" sz="800" dirty="0">
              <a:solidFill>
                <a:srgbClr val="2F2F2E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B3E23FB-09B8-44BA-C535-A42797249A5B}"/>
              </a:ext>
            </a:extLst>
          </p:cNvPr>
          <p:cNvSpPr txBox="1"/>
          <p:nvPr/>
        </p:nvSpPr>
        <p:spPr>
          <a:xfrm>
            <a:off x="7833290" y="5322183"/>
            <a:ext cx="3596710" cy="10575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NANI. [Nem que chova canivetes]. </a:t>
            </a:r>
            <a:r>
              <a:rPr lang="pt-BR" sz="1600" b="1" dirty="0">
                <a:solidFill>
                  <a:srgbClr val="2F2F2E"/>
                </a:solidFill>
              </a:rPr>
              <a:t>Nani Humor</a:t>
            </a:r>
            <a:r>
              <a:rPr lang="pt-BR" sz="1600" dirty="0">
                <a:solidFill>
                  <a:srgbClr val="2F2F2E"/>
                </a:solidFill>
              </a:rPr>
              <a:t>. [S. l.], 18 jun. 2012. Disponível em: www.nanihumor.com/2012/06/nem-que-chova-canivete.html. Acesso em: 4 jul. 2022.</a:t>
            </a:r>
          </a:p>
        </p:txBody>
      </p:sp>
    </p:spTree>
    <p:extLst>
      <p:ext uri="{BB962C8B-B14F-4D97-AF65-F5344CB8AC3E}">
        <p14:creationId xmlns:p14="http://schemas.microsoft.com/office/powerpoint/2010/main" val="55579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4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3873636D-42BB-C42B-8C11-A3E4F578D32E}"/>
              </a:ext>
            </a:extLst>
          </p:cNvPr>
          <p:cNvSpPr txBox="1"/>
          <p:nvPr/>
        </p:nvSpPr>
        <p:spPr>
          <a:xfrm>
            <a:off x="729870" y="357425"/>
            <a:ext cx="4523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Reportagem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67AD8A7-FF04-F769-077F-A37698A3ABBE}"/>
              </a:ext>
            </a:extLst>
          </p:cNvPr>
          <p:cNvSpPr txBox="1"/>
          <p:nvPr/>
        </p:nvSpPr>
        <p:spPr>
          <a:xfrm>
            <a:off x="729870" y="1456900"/>
            <a:ext cx="1070013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A </a:t>
            </a:r>
            <a:r>
              <a:rPr lang="pt-BR" b="1" dirty="0">
                <a:solidFill>
                  <a:srgbClr val="2F2F2E"/>
                </a:solidFill>
              </a:rPr>
              <a:t>reportagem</a:t>
            </a:r>
            <a:r>
              <a:rPr lang="pt-BR" dirty="0">
                <a:solidFill>
                  <a:srgbClr val="2F2F2E"/>
                </a:solidFill>
              </a:rPr>
              <a:t> é um texto jornalístico investigativo que trata de questões de interesse do público, sem abordar necessariamente um fato atual. Por consistir na apresentação mais aprofundada de determinado tema, é fruto de investigação do repórter, que se vale de entrevistas, dados estatísticos e depoimentos de especialistas para enriquecer o texto. A reportagem pode ser veiculada em jornais, em revistas, na televisão e em </a:t>
            </a:r>
            <a:r>
              <a:rPr lang="pt-BR" i="1" dirty="0">
                <a:solidFill>
                  <a:srgbClr val="2F2F2E"/>
                </a:solidFill>
              </a:rPr>
              <a:t>sites</a:t>
            </a:r>
            <a:r>
              <a:rPr lang="pt-BR" dirty="0">
                <a:solidFill>
                  <a:srgbClr val="2F2F2E"/>
                </a:solidFill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6D87201-11B9-0658-00FE-5CAA5DAAC8A6}"/>
              </a:ext>
            </a:extLst>
          </p:cNvPr>
          <p:cNvSpPr txBox="1"/>
          <p:nvPr/>
        </p:nvSpPr>
        <p:spPr>
          <a:xfrm>
            <a:off x="742213" y="3019245"/>
            <a:ext cx="6592763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A </a:t>
            </a:r>
            <a:r>
              <a:rPr lang="pt-BR" b="1" dirty="0">
                <a:solidFill>
                  <a:srgbClr val="2F2F2E"/>
                </a:solidFill>
              </a:rPr>
              <a:t>reportagem</a:t>
            </a:r>
            <a:r>
              <a:rPr lang="pt-BR" dirty="0">
                <a:solidFill>
                  <a:srgbClr val="2F2F2E"/>
                </a:solidFill>
              </a:rPr>
              <a:t> é um texto com vocabulário acessível, marcado por frases precisas e por expressões do cotidiano do leitor, muitas delas informais, que facilitam a leitura e a tornam mais agradável. O autor da reportagem pode fazer uso de modalizadores, como adjetivos e advérbios, para indicar um posicionamento crítico a respeito das informações apresentadas no texto. Geralmente, para dar credibilidade às informações, apresentam-se opiniões de especialistas no assunto por meio de citações.</a:t>
            </a: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2152B7C7-43F5-D18E-F605-97D79FA0C50B}"/>
              </a:ext>
            </a:extLst>
          </p:cNvPr>
          <p:cNvSpPr/>
          <p:nvPr/>
        </p:nvSpPr>
        <p:spPr>
          <a:xfrm>
            <a:off x="7884543" y="3019245"/>
            <a:ext cx="3545457" cy="3071645"/>
          </a:xfrm>
          <a:prstGeom prst="wedgeRectCallout">
            <a:avLst>
              <a:gd name="adj1" fmla="val -58985"/>
              <a:gd name="adj2" fmla="val -21012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As citações de falas de outras pessoas podem aparecer na reportagem e em outros gêneros, em </a:t>
            </a:r>
            <a:r>
              <a:rPr lang="pt-BR" b="1" dirty="0">
                <a:solidFill>
                  <a:srgbClr val="2F2F2E"/>
                </a:solidFill>
              </a:rPr>
              <a:t>discurso direto </a:t>
            </a:r>
            <a:r>
              <a:rPr lang="pt-BR" dirty="0">
                <a:solidFill>
                  <a:srgbClr val="2F2F2E"/>
                </a:solidFill>
              </a:rPr>
              <a:t>ou </a:t>
            </a:r>
            <a:r>
              <a:rPr lang="pt-BR" b="1" dirty="0">
                <a:solidFill>
                  <a:srgbClr val="2F2F2E"/>
                </a:solidFill>
              </a:rPr>
              <a:t>indireto</a:t>
            </a:r>
            <a:r>
              <a:rPr lang="pt-BR" dirty="0">
                <a:solidFill>
                  <a:srgbClr val="2F2F2E"/>
                </a:solidFill>
              </a:rPr>
              <a:t>. Na fala em discurso direto, o autor do texto registra  exatamente o que outra pessoa falou, sem adaptações. No discurso indireto, o autor escreve com suas palavras o que outra pessoa disse.</a:t>
            </a:r>
          </a:p>
        </p:txBody>
      </p:sp>
    </p:spTree>
    <p:extLst>
      <p:ext uri="{BB962C8B-B14F-4D97-AF65-F5344CB8AC3E}">
        <p14:creationId xmlns:p14="http://schemas.microsoft.com/office/powerpoint/2010/main" val="2008224283"/>
      </p:ext>
    </p:extLst>
  </p:cSld>
  <p:clrMapOvr>
    <a:masterClrMapping/>
  </p:clrMapOvr>
</p:sld>
</file>

<file path=ppt/theme/theme1.xml><?xml version="1.0" encoding="utf-8"?>
<a:theme xmlns:a="http://schemas.openxmlformats.org/drawingml/2006/main" name="Selo">
  <a:themeElements>
    <a:clrScheme name="Selo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Sel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l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TM10001106[[fn=Selo]]</Template>
  <TotalTime>873</TotalTime>
  <Words>1479</Words>
  <Application>Microsoft Office PowerPoint</Application>
  <PresentationFormat>Widescreen</PresentationFormat>
  <Paragraphs>114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 MT</vt:lpstr>
      <vt:lpstr>Impact</vt:lpstr>
      <vt:lpstr>Selo</vt:lpstr>
      <vt:lpstr>LÍNGUA PORTUGUESA</vt:lpstr>
      <vt:lpstr>MÓDULO 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LÍNGUA PORTUGUESA</dc:title>
  <dc:creator>André Saretto</dc:creator>
  <cp:lastModifiedBy> </cp:lastModifiedBy>
  <cp:revision>3</cp:revision>
  <dcterms:created xsi:type="dcterms:W3CDTF">2023-05-09T16:52:21Z</dcterms:created>
  <dcterms:modified xsi:type="dcterms:W3CDTF">2023-06-02T18:47:08Z</dcterms:modified>
</cp:coreProperties>
</file>