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6" r:id="rId11"/>
    <p:sldId id="295" r:id="rId12"/>
    <p:sldId id="29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C65BC-169E-46FA-B231-E0C7F68A5427}" v="677" dt="2023-05-25T19:22:17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6.xml"/><Relationship Id="rId7" Type="http://schemas.openxmlformats.org/officeDocument/2006/relationships/slide" Target="../slides/slide12.xml"/><Relationship Id="rId2" Type="http://schemas.openxmlformats.org/officeDocument/2006/relationships/slide" Target="../slides/slide5.xml"/><Relationship Id="rId1" Type="http://schemas.openxmlformats.org/officeDocument/2006/relationships/slide" Target="../slides/slide4.xml"/><Relationship Id="rId6" Type="http://schemas.openxmlformats.org/officeDocument/2006/relationships/slide" Target="../slides/slide10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Relationship Id="rId9" Type="http://schemas.openxmlformats.org/officeDocument/2006/relationships/slide" Target="../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D66EF7E-E68A-4F69-81C1-F34451E1DDB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1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1" action="ppaction://hlinksldjump"/>
            </a:rPr>
            <a:t>– Artigo de divulgação científica</a:t>
          </a:r>
          <a:endParaRPr lang="pt-BR" sz="1600" dirty="0"/>
        </a:p>
        <a:p>
          <a:endParaRPr lang="en-US" sz="1600" dirty="0"/>
        </a:p>
      </dgm:t>
    </dgm:pt>
    <dgm:pt modelId="{197F2E5E-4B32-4617-ADD5-0F6DB901EC4C}" type="parTrans" cxnId="{47E8EC45-DDDA-4DC1-980A-9BE45FE6666B}">
      <dgm:prSet/>
      <dgm:spPr/>
      <dgm:t>
        <a:bodyPr/>
        <a:lstStyle/>
        <a:p>
          <a:endParaRPr lang="en-US"/>
        </a:p>
      </dgm:t>
    </dgm:pt>
    <dgm:pt modelId="{DA505C56-A700-4856-886C-74A7E12E1EE3}" type="sibTrans" cxnId="{47E8EC45-DDDA-4DC1-980A-9BE45FE6666B}">
      <dgm:prSet/>
      <dgm:spPr/>
      <dgm:t>
        <a:bodyPr/>
        <a:lstStyle/>
        <a:p>
          <a:endParaRPr lang="en-US"/>
        </a:p>
      </dgm:t>
    </dgm:pt>
    <dgm:pt modelId="{F8069943-B338-41D8-AC5C-7654CC5EC779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2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2" action="ppaction://hlinksldjump"/>
            </a:rPr>
            <a:t>– Artigo de divulgação científica e infográfico</a:t>
          </a:r>
          <a:endParaRPr lang="en-US" sz="1600" i="1" dirty="0"/>
        </a:p>
      </dgm:t>
    </dgm:pt>
    <dgm:pt modelId="{EDF1AE46-CE69-43BA-837F-1B9735086F25}" type="parTrans" cxnId="{9B997E8E-F0ED-456C-8520-FBC0842B91CC}">
      <dgm:prSet/>
      <dgm:spPr/>
      <dgm:t>
        <a:bodyPr/>
        <a:lstStyle/>
        <a:p>
          <a:endParaRPr lang="en-US"/>
        </a:p>
      </dgm:t>
    </dgm:pt>
    <dgm:pt modelId="{831963E2-6400-47B9-9124-76BA1BC3B7F7}" type="sibTrans" cxnId="{9B997E8E-F0ED-456C-8520-FBC0842B91CC}">
      <dgm:prSet/>
      <dgm:spPr/>
      <dgm:t>
        <a:bodyPr/>
        <a:lstStyle/>
        <a:p>
          <a:endParaRPr lang="en-US"/>
        </a:p>
      </dgm:t>
    </dgm:pt>
    <dgm:pt modelId="{55DCCAC6-434C-4EA2-9C3A-E82C5EC5168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3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3" action="ppaction://hlinksldjump"/>
            </a:rPr>
            <a:t>– Formas nominais do verbo</a:t>
          </a:r>
          <a:endParaRPr lang="en-US" sz="1600" dirty="0"/>
        </a:p>
      </dgm:t>
    </dgm:pt>
    <dgm:pt modelId="{2597FFF0-7494-4592-A5B4-E3FC30EB594D}" type="parTrans" cxnId="{A74BAECD-E5C3-45A7-81C3-BF65B1028DD4}">
      <dgm:prSet/>
      <dgm:spPr/>
      <dgm:t>
        <a:bodyPr/>
        <a:lstStyle/>
        <a:p>
          <a:endParaRPr lang="en-US"/>
        </a:p>
      </dgm:t>
    </dgm:pt>
    <dgm:pt modelId="{E99C5578-030E-478C-83C1-B5162C19A96C}" type="sibTrans" cxnId="{A74BAECD-E5C3-45A7-81C3-BF65B1028DD4}">
      <dgm:prSet/>
      <dgm:spPr/>
      <dgm:t>
        <a:bodyPr/>
        <a:lstStyle/>
        <a:p>
          <a:endParaRPr lang="en-US"/>
        </a:p>
      </dgm:t>
    </dgm:pt>
    <dgm:pt modelId="{C68D41A5-84F8-48E5-9CED-831B6F3F5B1C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4" action="ppaction://hlinksldjump"/>
            </a:rPr>
            <a:t>Estudo dos sentidos </a:t>
          </a:r>
          <a:r>
            <a:rPr lang="pt-BR" sz="1600" dirty="0">
              <a:hlinkClick xmlns:r="http://schemas.openxmlformats.org/officeDocument/2006/relationships" r:id="rId4" action="ppaction://hlinksldjump"/>
            </a:rPr>
            <a:t>– Hipônimo e hiperônimo</a:t>
          </a:r>
          <a:endParaRPr lang="en-US" sz="1600" dirty="0"/>
        </a:p>
      </dgm:t>
    </dgm:pt>
    <dgm:pt modelId="{94D91AEC-4013-4FC6-ACA9-A764CB6B2FAA}" type="parTrans" cxnId="{398519E0-5FDA-47B5-A800-456F19FBC233}">
      <dgm:prSet/>
      <dgm:spPr/>
      <dgm:t>
        <a:bodyPr/>
        <a:lstStyle/>
        <a:p>
          <a:endParaRPr lang="en-US"/>
        </a:p>
      </dgm:t>
    </dgm:pt>
    <dgm:pt modelId="{802F0A8D-0784-4CB6-B554-4DE691F12EE8}" type="sibTrans" cxnId="{398519E0-5FDA-47B5-A800-456F19FBC233}">
      <dgm:prSet/>
      <dgm:spPr/>
      <dgm:t>
        <a:bodyPr/>
        <a:lstStyle/>
        <a:p>
          <a:endParaRPr lang="en-US"/>
        </a:p>
      </dgm:t>
    </dgm:pt>
    <dgm:pt modelId="{5E6F7141-FA59-4CD7-8FF7-5C6FC1A13D4E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5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5" action="ppaction://hlinksldjump"/>
            </a:rPr>
            <a:t>– Vídeo de divulgação científica</a:t>
          </a:r>
          <a:endParaRPr lang="en-US" sz="1600" dirty="0"/>
        </a:p>
      </dgm:t>
    </dgm:pt>
    <dgm:pt modelId="{972185F9-D5AE-4019-B3E3-85964688415B}" type="parTrans" cxnId="{15DD5733-88FD-43E2-BC62-BE20AB6FEA3C}">
      <dgm:prSet/>
      <dgm:spPr/>
      <dgm:t>
        <a:bodyPr/>
        <a:lstStyle/>
        <a:p>
          <a:endParaRPr lang="en-US"/>
        </a:p>
      </dgm:t>
    </dgm:pt>
    <dgm:pt modelId="{005A549E-AE69-4996-93AA-251BCE5363D9}" type="sibTrans" cxnId="{15DD5733-88FD-43E2-BC62-BE20AB6FEA3C}">
      <dgm:prSet/>
      <dgm:spPr/>
      <dgm:t>
        <a:bodyPr/>
        <a:lstStyle/>
        <a:p>
          <a:endParaRPr lang="en-US"/>
        </a:p>
      </dgm:t>
    </dgm:pt>
    <dgm:pt modelId="{67D4DD36-7167-4EE3-AAB6-6D16D695BE11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6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6" action="ppaction://hlinksldjump"/>
            </a:rPr>
            <a:t>– Oração subordinada adverbial reduzida</a:t>
          </a:r>
          <a:endParaRPr lang="en-US" sz="1600" dirty="0"/>
        </a:p>
      </dgm:t>
    </dgm:pt>
    <dgm:pt modelId="{D68DCF56-0B94-4506-BB95-063CC2EEC129}" type="parTrans" cxnId="{85B43EC0-2D78-4BE2-9848-FA24266D2417}">
      <dgm:prSet/>
      <dgm:spPr/>
      <dgm:t>
        <a:bodyPr/>
        <a:lstStyle/>
        <a:p>
          <a:endParaRPr lang="en-US"/>
        </a:p>
      </dgm:t>
    </dgm:pt>
    <dgm:pt modelId="{EE0149F7-8B24-4181-9018-1C693B6CA4A8}" type="sibTrans" cxnId="{85B43EC0-2D78-4BE2-9848-FA24266D2417}">
      <dgm:prSet/>
      <dgm:spPr/>
      <dgm:t>
        <a:bodyPr/>
        <a:lstStyle/>
        <a:p>
          <a:endParaRPr lang="en-US"/>
        </a:p>
      </dgm:t>
    </dgm:pt>
    <dgm:pt modelId="{89F76081-474B-4721-B88A-8D51A4BA0CF7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7" action="ppaction://hlinksldjump"/>
            </a:rPr>
            <a:t>Outras linguagens </a:t>
          </a:r>
          <a:r>
            <a:rPr lang="pt-BR" sz="1600" dirty="0">
              <a:hlinkClick xmlns:r="http://schemas.openxmlformats.org/officeDocument/2006/relationships" r:id="rId7" action="ppaction://hlinksldjump"/>
            </a:rPr>
            <a:t>– Saúde mental nos esportes</a:t>
          </a:r>
          <a:endParaRPr lang="en-US" sz="1600" dirty="0"/>
        </a:p>
      </dgm:t>
    </dgm:pt>
    <dgm:pt modelId="{9C53B806-B818-4303-9C3A-F92B9B492799}" type="parTrans" cxnId="{3756D28C-518B-455B-8605-8E3779C17C90}">
      <dgm:prSet/>
      <dgm:spPr/>
      <dgm:t>
        <a:bodyPr/>
        <a:lstStyle/>
        <a:p>
          <a:endParaRPr lang="en-US"/>
        </a:p>
      </dgm:t>
    </dgm:pt>
    <dgm:pt modelId="{14493090-2A11-45A4-B04C-C1E5D35F00B7}" type="sibTrans" cxnId="{3756D28C-518B-455B-8605-8E3779C17C90}">
      <dgm:prSet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Imagem</a:t>
          </a:r>
          <a:r>
            <a:rPr lang="en-US" sz="1600" b="1" dirty="0">
              <a:hlinkClick xmlns:r="http://schemas.openxmlformats.org/officeDocument/2006/relationships" r:id="rId8" action="ppaction://hlinksldjump"/>
            </a:rPr>
            <a:t> de </a:t>
          </a:r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abertura</a:t>
          </a:r>
          <a:endParaRPr lang="pt-BR" sz="1600" b="1" noProof="0" dirty="0"/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/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/>
        </a:p>
      </dgm:t>
    </dgm:pt>
    <dgm:pt modelId="{40F145D3-1AD5-464B-AC51-EF733A1B56A4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9" action="ppaction://hlinksldjump"/>
            </a:rPr>
            <a:t>Estudo de escrita e oralidade </a:t>
          </a:r>
          <a:r>
            <a:rPr lang="pt-BR" sz="1600" dirty="0">
              <a:hlinkClick xmlns:r="http://schemas.openxmlformats.org/officeDocument/2006/relationships" r:id="rId9" action="ppaction://hlinksldjump"/>
            </a:rPr>
            <a:t>– Operadores argumentativos</a:t>
          </a:r>
          <a:endParaRPr lang="en-US" sz="1600" dirty="0"/>
        </a:p>
      </dgm:t>
    </dgm:pt>
    <dgm:pt modelId="{FD60191F-1F99-4D88-89E4-5796CB0776BC}" type="parTrans" cxnId="{7165B1DF-9990-4403-89BD-F0B8EC58DBDC}">
      <dgm:prSet/>
      <dgm:spPr/>
      <dgm:t>
        <a:bodyPr/>
        <a:lstStyle/>
        <a:p>
          <a:endParaRPr lang="pt-BR"/>
        </a:p>
      </dgm:t>
    </dgm:pt>
    <dgm:pt modelId="{95DF322E-6EBA-472B-B937-04FAF1802293}" type="sibTrans" cxnId="{7165B1DF-9990-4403-89BD-F0B8EC58DBDC}">
      <dgm:prSet/>
      <dgm:spPr/>
      <dgm:t>
        <a:bodyPr/>
        <a:lstStyle/>
        <a:p>
          <a:endParaRPr lang="pt-BR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9"/>
      <dgm:spPr/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9"/>
      <dgm:spPr/>
    </dgm:pt>
    <dgm:pt modelId="{6ED7848D-AF23-4B80-9CFE-5690AC4806C2}" type="pres">
      <dgm:prSet presAssocID="{00D4A4E5-B87F-4FD6-95A8-366532276A02}" presName="vert1" presStyleCnt="0"/>
      <dgm:spPr/>
    </dgm:pt>
    <dgm:pt modelId="{8375AD7D-9BA0-48EC-8DB6-6934D928E08F}" type="pres">
      <dgm:prSet presAssocID="{ED66EF7E-E68A-4F69-81C1-F34451E1DDBF}" presName="thickLine" presStyleLbl="alignNode1" presStyleIdx="1" presStyleCnt="9"/>
      <dgm:spPr/>
    </dgm:pt>
    <dgm:pt modelId="{55424B32-6F98-4A37-B7BC-EB6630670268}" type="pres">
      <dgm:prSet presAssocID="{ED66EF7E-E68A-4F69-81C1-F34451E1DDBF}" presName="horz1" presStyleCnt="0"/>
      <dgm:spPr/>
    </dgm:pt>
    <dgm:pt modelId="{C94B488D-1DF0-444E-A485-232FFC4B36EE}" type="pres">
      <dgm:prSet presAssocID="{ED66EF7E-E68A-4F69-81C1-F34451E1DDBF}" presName="tx1" presStyleLbl="revTx" presStyleIdx="1" presStyleCnt="9"/>
      <dgm:spPr/>
    </dgm:pt>
    <dgm:pt modelId="{878A8FE1-2DD0-4F8E-AEF5-BC2CDA1E06E5}" type="pres">
      <dgm:prSet presAssocID="{ED66EF7E-E68A-4F69-81C1-F34451E1DDBF}" presName="vert1" presStyleCnt="0"/>
      <dgm:spPr/>
    </dgm:pt>
    <dgm:pt modelId="{AB9CB741-FC9F-421B-8DB7-B6256D0F3B01}" type="pres">
      <dgm:prSet presAssocID="{F8069943-B338-41D8-AC5C-7654CC5EC779}" presName="thickLine" presStyleLbl="alignNode1" presStyleIdx="2" presStyleCnt="9"/>
      <dgm:spPr/>
    </dgm:pt>
    <dgm:pt modelId="{CE984AFA-2276-4665-B3E4-870BCCCADBF7}" type="pres">
      <dgm:prSet presAssocID="{F8069943-B338-41D8-AC5C-7654CC5EC779}" presName="horz1" presStyleCnt="0"/>
      <dgm:spPr/>
    </dgm:pt>
    <dgm:pt modelId="{1E358535-3292-4668-BE9F-829874D637BB}" type="pres">
      <dgm:prSet presAssocID="{F8069943-B338-41D8-AC5C-7654CC5EC779}" presName="tx1" presStyleLbl="revTx" presStyleIdx="2" presStyleCnt="9"/>
      <dgm:spPr/>
    </dgm:pt>
    <dgm:pt modelId="{1AF210EC-C83A-4CBC-BC37-A37200C508D6}" type="pres">
      <dgm:prSet presAssocID="{F8069943-B338-41D8-AC5C-7654CC5EC779}" presName="vert1" presStyleCnt="0"/>
      <dgm:spPr/>
    </dgm:pt>
    <dgm:pt modelId="{314D560E-CBD9-4858-A0A2-945D9A381B28}" type="pres">
      <dgm:prSet presAssocID="{55DCCAC6-434C-4EA2-9C3A-E82C5EC5168F}" presName="thickLine" presStyleLbl="alignNode1" presStyleIdx="3" presStyleCnt="9"/>
      <dgm:spPr/>
    </dgm:pt>
    <dgm:pt modelId="{064B011C-4EF7-4679-9BCB-EDCCC550CD86}" type="pres">
      <dgm:prSet presAssocID="{55DCCAC6-434C-4EA2-9C3A-E82C5EC5168F}" presName="horz1" presStyleCnt="0"/>
      <dgm:spPr/>
    </dgm:pt>
    <dgm:pt modelId="{D33FB54E-1E02-4083-9007-E663036D183D}" type="pres">
      <dgm:prSet presAssocID="{55DCCAC6-434C-4EA2-9C3A-E82C5EC5168F}" presName="tx1" presStyleLbl="revTx" presStyleIdx="3" presStyleCnt="9"/>
      <dgm:spPr/>
    </dgm:pt>
    <dgm:pt modelId="{A2853312-89A8-4D70-98A9-132D6EB00EC4}" type="pres">
      <dgm:prSet presAssocID="{55DCCAC6-434C-4EA2-9C3A-E82C5EC5168F}" presName="vert1" presStyleCnt="0"/>
      <dgm:spPr/>
    </dgm:pt>
    <dgm:pt modelId="{D0219F05-B755-4B07-A349-B9A905942F22}" type="pres">
      <dgm:prSet presAssocID="{C68D41A5-84F8-48E5-9CED-831B6F3F5B1C}" presName="thickLine" presStyleLbl="alignNode1" presStyleIdx="4" presStyleCnt="9"/>
      <dgm:spPr/>
    </dgm:pt>
    <dgm:pt modelId="{D23D9EAC-31DF-4560-9523-74C7BD4031A9}" type="pres">
      <dgm:prSet presAssocID="{C68D41A5-84F8-48E5-9CED-831B6F3F5B1C}" presName="horz1" presStyleCnt="0"/>
      <dgm:spPr/>
    </dgm:pt>
    <dgm:pt modelId="{1BE8540D-2B5F-4BF4-B8D2-940F6A10819C}" type="pres">
      <dgm:prSet presAssocID="{C68D41A5-84F8-48E5-9CED-831B6F3F5B1C}" presName="tx1" presStyleLbl="revTx" presStyleIdx="4" presStyleCnt="9"/>
      <dgm:spPr/>
    </dgm:pt>
    <dgm:pt modelId="{832639FA-BCCC-4CAE-A1AE-DB4CF5BA3A80}" type="pres">
      <dgm:prSet presAssocID="{C68D41A5-84F8-48E5-9CED-831B6F3F5B1C}" presName="vert1" presStyleCnt="0"/>
      <dgm:spPr/>
    </dgm:pt>
    <dgm:pt modelId="{E0ACE31B-7687-4EE7-9573-63F09584CD36}" type="pres">
      <dgm:prSet presAssocID="{5E6F7141-FA59-4CD7-8FF7-5C6FC1A13D4E}" presName="thickLine" presStyleLbl="alignNode1" presStyleIdx="5" presStyleCnt="9"/>
      <dgm:spPr/>
    </dgm:pt>
    <dgm:pt modelId="{4A9E3B3C-54F8-4B4F-AC3E-24B85842DAD5}" type="pres">
      <dgm:prSet presAssocID="{5E6F7141-FA59-4CD7-8FF7-5C6FC1A13D4E}" presName="horz1" presStyleCnt="0"/>
      <dgm:spPr/>
    </dgm:pt>
    <dgm:pt modelId="{3EA07746-CFD6-4C68-B8CF-A378C033D107}" type="pres">
      <dgm:prSet presAssocID="{5E6F7141-FA59-4CD7-8FF7-5C6FC1A13D4E}" presName="tx1" presStyleLbl="revTx" presStyleIdx="5" presStyleCnt="9"/>
      <dgm:spPr/>
    </dgm:pt>
    <dgm:pt modelId="{0EFEDC27-1B45-4FDE-B738-C8AD75EE6341}" type="pres">
      <dgm:prSet presAssocID="{5E6F7141-FA59-4CD7-8FF7-5C6FC1A13D4E}" presName="vert1" presStyleCnt="0"/>
      <dgm:spPr/>
    </dgm:pt>
    <dgm:pt modelId="{2721A207-0C1E-469B-8CAD-57DF57B826C1}" type="pres">
      <dgm:prSet presAssocID="{67D4DD36-7167-4EE3-AAB6-6D16D695BE11}" presName="thickLine" presStyleLbl="alignNode1" presStyleIdx="6" presStyleCnt="9"/>
      <dgm:spPr/>
    </dgm:pt>
    <dgm:pt modelId="{DE259A85-32B1-4FE4-BC9D-D8F56AD70206}" type="pres">
      <dgm:prSet presAssocID="{67D4DD36-7167-4EE3-AAB6-6D16D695BE11}" presName="horz1" presStyleCnt="0"/>
      <dgm:spPr/>
    </dgm:pt>
    <dgm:pt modelId="{35BBE7E9-1C6D-479C-8269-B5715E8054B8}" type="pres">
      <dgm:prSet presAssocID="{67D4DD36-7167-4EE3-AAB6-6D16D695BE11}" presName="tx1" presStyleLbl="revTx" presStyleIdx="6" presStyleCnt="9"/>
      <dgm:spPr/>
    </dgm:pt>
    <dgm:pt modelId="{86A3F955-2C1E-49E7-9BE8-8CF707D0EF1B}" type="pres">
      <dgm:prSet presAssocID="{67D4DD36-7167-4EE3-AAB6-6D16D695BE11}" presName="vert1" presStyleCnt="0"/>
      <dgm:spPr/>
    </dgm:pt>
    <dgm:pt modelId="{2A99B29A-422C-4189-A342-34EEE31F099B}" type="pres">
      <dgm:prSet presAssocID="{40F145D3-1AD5-464B-AC51-EF733A1B56A4}" presName="thickLine" presStyleLbl="alignNode1" presStyleIdx="7" presStyleCnt="9"/>
      <dgm:spPr/>
    </dgm:pt>
    <dgm:pt modelId="{42AD4C04-2178-417C-92DF-9419123ED0DB}" type="pres">
      <dgm:prSet presAssocID="{40F145D3-1AD5-464B-AC51-EF733A1B56A4}" presName="horz1" presStyleCnt="0"/>
      <dgm:spPr/>
    </dgm:pt>
    <dgm:pt modelId="{BB69D2C0-958B-4E2E-83E3-C41372171D26}" type="pres">
      <dgm:prSet presAssocID="{40F145D3-1AD5-464B-AC51-EF733A1B56A4}" presName="tx1" presStyleLbl="revTx" presStyleIdx="7" presStyleCnt="9"/>
      <dgm:spPr/>
    </dgm:pt>
    <dgm:pt modelId="{4364EC58-835A-4E83-85F6-74019B4110DB}" type="pres">
      <dgm:prSet presAssocID="{40F145D3-1AD5-464B-AC51-EF733A1B56A4}" presName="vert1" presStyleCnt="0"/>
      <dgm:spPr/>
    </dgm:pt>
    <dgm:pt modelId="{6446D9C9-28CA-481A-BB4C-074C2097E0FE}" type="pres">
      <dgm:prSet presAssocID="{89F76081-474B-4721-B88A-8D51A4BA0CF7}" presName="thickLine" presStyleLbl="alignNode1" presStyleIdx="8" presStyleCnt="9"/>
      <dgm:spPr/>
    </dgm:pt>
    <dgm:pt modelId="{20F995C1-147E-431B-BB8C-11EDA345A614}" type="pres">
      <dgm:prSet presAssocID="{89F76081-474B-4721-B88A-8D51A4BA0CF7}" presName="horz1" presStyleCnt="0"/>
      <dgm:spPr/>
    </dgm:pt>
    <dgm:pt modelId="{A42FD2D2-2791-43B4-990E-17A6A95C4302}" type="pres">
      <dgm:prSet presAssocID="{89F76081-474B-4721-B88A-8D51A4BA0CF7}" presName="tx1" presStyleLbl="revTx" presStyleIdx="8" presStyleCnt="9"/>
      <dgm:spPr/>
    </dgm:pt>
    <dgm:pt modelId="{FA734EF9-BC0A-4C7C-B70E-86EDC0ADE505}" type="pres">
      <dgm:prSet presAssocID="{89F76081-474B-4721-B88A-8D51A4BA0CF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D775502B-0E68-4137-A8F8-0D7FF73A3F0D}" type="presOf" srcId="{67D4DD36-7167-4EE3-AAB6-6D16D695BE11}" destId="{35BBE7E9-1C6D-479C-8269-B5715E8054B8}" srcOrd="0" destOrd="0" presId="urn:microsoft.com/office/officeart/2008/layout/LinedList"/>
    <dgm:cxn modelId="{15DD5733-88FD-43E2-BC62-BE20AB6FEA3C}" srcId="{9D9C0E9A-327C-40DB-A9EB-983EC9E0D98F}" destId="{5E6F7141-FA59-4CD7-8FF7-5C6FC1A13D4E}" srcOrd="5" destOrd="0" parTransId="{972185F9-D5AE-4019-B3E3-85964688415B}" sibTransId="{005A549E-AE69-4996-93AA-251BCE5363D9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47E8EC45-DDDA-4DC1-980A-9BE45FE6666B}" srcId="{9D9C0E9A-327C-40DB-A9EB-983EC9E0D98F}" destId="{ED66EF7E-E68A-4F69-81C1-F34451E1DDBF}" srcOrd="1" destOrd="0" parTransId="{197F2E5E-4B32-4617-ADD5-0F6DB901EC4C}" sibTransId="{DA505C56-A700-4856-886C-74A7E12E1EE3}"/>
    <dgm:cxn modelId="{6C2AB851-94C8-442B-B7B9-F1DD95B11ED8}" type="presOf" srcId="{C68D41A5-84F8-48E5-9CED-831B6F3F5B1C}" destId="{1BE8540D-2B5F-4BF4-B8D2-940F6A10819C}" srcOrd="0" destOrd="0" presId="urn:microsoft.com/office/officeart/2008/layout/LinedList"/>
    <dgm:cxn modelId="{10835E76-19D6-4796-A57D-19E70C1A368C}" type="presOf" srcId="{5E6F7141-FA59-4CD7-8FF7-5C6FC1A13D4E}" destId="{3EA07746-CFD6-4C68-B8CF-A378C033D107}" srcOrd="0" destOrd="0" presId="urn:microsoft.com/office/officeart/2008/layout/LinedList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BF5A8883-F9F2-4E44-ABBC-881FCCF815D6}" type="presOf" srcId="{ED66EF7E-E68A-4F69-81C1-F34451E1DDBF}" destId="{C94B488D-1DF0-444E-A485-232FFC4B36EE}" srcOrd="0" destOrd="0" presId="urn:microsoft.com/office/officeart/2008/layout/LinedList"/>
    <dgm:cxn modelId="{0D3AD085-7571-4B1A-A6B8-A7144BFE767A}" type="presOf" srcId="{40F145D3-1AD5-464B-AC51-EF733A1B56A4}" destId="{BB69D2C0-958B-4E2E-83E3-C41372171D26}" srcOrd="0" destOrd="0" presId="urn:microsoft.com/office/officeart/2008/layout/LinedList"/>
    <dgm:cxn modelId="{3756D28C-518B-455B-8605-8E3779C17C90}" srcId="{9D9C0E9A-327C-40DB-A9EB-983EC9E0D98F}" destId="{89F76081-474B-4721-B88A-8D51A4BA0CF7}" srcOrd="8" destOrd="0" parTransId="{9C53B806-B818-4303-9C3A-F92B9B492799}" sibTransId="{14493090-2A11-45A4-B04C-C1E5D35F00B7}"/>
    <dgm:cxn modelId="{9B997E8E-F0ED-456C-8520-FBC0842B91CC}" srcId="{9D9C0E9A-327C-40DB-A9EB-983EC9E0D98F}" destId="{F8069943-B338-41D8-AC5C-7654CC5EC779}" srcOrd="2" destOrd="0" parTransId="{EDF1AE46-CE69-43BA-837F-1B9735086F25}" sibTransId="{831963E2-6400-47B9-9124-76BA1BC3B7F7}"/>
    <dgm:cxn modelId="{20934F9E-4611-4400-9C97-4EC4B0DFE91B}" type="presOf" srcId="{89F76081-474B-4721-B88A-8D51A4BA0CF7}" destId="{A42FD2D2-2791-43B4-990E-17A6A95C4302}" srcOrd="0" destOrd="0" presId="urn:microsoft.com/office/officeart/2008/layout/LinedList"/>
    <dgm:cxn modelId="{8748FCAE-C0DC-4976-B4C7-144BC3A27056}" type="presOf" srcId="{55DCCAC6-434C-4EA2-9C3A-E82C5EC5168F}" destId="{D33FB54E-1E02-4083-9007-E663036D183D}" srcOrd="0" destOrd="0" presId="urn:microsoft.com/office/officeart/2008/layout/LinedList"/>
    <dgm:cxn modelId="{03E201B6-C70A-4D3B-80B1-7C4FD475813B}" type="presOf" srcId="{F8069943-B338-41D8-AC5C-7654CC5EC779}" destId="{1E358535-3292-4668-BE9F-829874D637BB}" srcOrd="0" destOrd="0" presId="urn:microsoft.com/office/officeart/2008/layout/LinedList"/>
    <dgm:cxn modelId="{85B43EC0-2D78-4BE2-9848-FA24266D2417}" srcId="{9D9C0E9A-327C-40DB-A9EB-983EC9E0D98F}" destId="{67D4DD36-7167-4EE3-AAB6-6D16D695BE11}" srcOrd="6" destOrd="0" parTransId="{D68DCF56-0B94-4506-BB95-063CC2EEC129}" sibTransId="{EE0149F7-8B24-4181-9018-1C693B6CA4A8}"/>
    <dgm:cxn modelId="{A74BAECD-E5C3-45A7-81C3-BF65B1028DD4}" srcId="{9D9C0E9A-327C-40DB-A9EB-983EC9E0D98F}" destId="{55DCCAC6-434C-4EA2-9C3A-E82C5EC5168F}" srcOrd="3" destOrd="0" parTransId="{2597FFF0-7494-4592-A5B4-E3FC30EB594D}" sibTransId="{E99C5578-030E-478C-83C1-B5162C19A96C}"/>
    <dgm:cxn modelId="{7165B1DF-9990-4403-89BD-F0B8EC58DBDC}" srcId="{9D9C0E9A-327C-40DB-A9EB-983EC9E0D98F}" destId="{40F145D3-1AD5-464B-AC51-EF733A1B56A4}" srcOrd="7" destOrd="0" parTransId="{FD60191F-1F99-4D88-89E4-5796CB0776BC}" sibTransId="{95DF322E-6EBA-472B-B937-04FAF1802293}"/>
    <dgm:cxn modelId="{398519E0-5FDA-47B5-A800-456F19FBC233}" srcId="{9D9C0E9A-327C-40DB-A9EB-983EC9E0D98F}" destId="{C68D41A5-84F8-48E5-9CED-831B6F3F5B1C}" srcOrd="4" destOrd="0" parTransId="{94D91AEC-4013-4FC6-ACA9-A764CB6B2FAA}" sibTransId="{802F0A8D-0784-4CB6-B554-4DE691F12EE8}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AE680168-EFEC-42CE-A945-F1A2A969E890}" type="presParOf" srcId="{983EBE8F-2CFB-4918-8A71-8FB6106D1EE5}" destId="{8375AD7D-9BA0-48EC-8DB6-6934D928E08F}" srcOrd="2" destOrd="0" presId="urn:microsoft.com/office/officeart/2008/layout/LinedList"/>
    <dgm:cxn modelId="{5D982353-5C09-4040-A019-19647AA810F5}" type="presParOf" srcId="{983EBE8F-2CFB-4918-8A71-8FB6106D1EE5}" destId="{55424B32-6F98-4A37-B7BC-EB6630670268}" srcOrd="3" destOrd="0" presId="urn:microsoft.com/office/officeart/2008/layout/LinedList"/>
    <dgm:cxn modelId="{4A5BFB8E-2039-46F9-93AA-422AA5BA3ECF}" type="presParOf" srcId="{55424B32-6F98-4A37-B7BC-EB6630670268}" destId="{C94B488D-1DF0-444E-A485-232FFC4B36EE}" srcOrd="0" destOrd="0" presId="urn:microsoft.com/office/officeart/2008/layout/LinedList"/>
    <dgm:cxn modelId="{B68F6C99-B036-4B5E-BF4B-A0B926A2B18A}" type="presParOf" srcId="{55424B32-6F98-4A37-B7BC-EB6630670268}" destId="{878A8FE1-2DD0-4F8E-AEF5-BC2CDA1E06E5}" srcOrd="1" destOrd="0" presId="urn:microsoft.com/office/officeart/2008/layout/LinedList"/>
    <dgm:cxn modelId="{E75F825D-1F78-4DFD-B2D8-B6433D604056}" type="presParOf" srcId="{983EBE8F-2CFB-4918-8A71-8FB6106D1EE5}" destId="{AB9CB741-FC9F-421B-8DB7-B6256D0F3B01}" srcOrd="4" destOrd="0" presId="urn:microsoft.com/office/officeart/2008/layout/LinedList"/>
    <dgm:cxn modelId="{9BA57E1F-8E03-4368-BC01-7F555D563597}" type="presParOf" srcId="{983EBE8F-2CFB-4918-8A71-8FB6106D1EE5}" destId="{CE984AFA-2276-4665-B3E4-870BCCCADBF7}" srcOrd="5" destOrd="0" presId="urn:microsoft.com/office/officeart/2008/layout/LinedList"/>
    <dgm:cxn modelId="{63EB8368-4536-4B97-918B-23DDC22136A5}" type="presParOf" srcId="{CE984AFA-2276-4665-B3E4-870BCCCADBF7}" destId="{1E358535-3292-4668-BE9F-829874D637BB}" srcOrd="0" destOrd="0" presId="urn:microsoft.com/office/officeart/2008/layout/LinedList"/>
    <dgm:cxn modelId="{238B27B8-D6BB-45C1-AD3D-C5EF693FFFBB}" type="presParOf" srcId="{CE984AFA-2276-4665-B3E4-870BCCCADBF7}" destId="{1AF210EC-C83A-4CBC-BC37-A37200C508D6}" srcOrd="1" destOrd="0" presId="urn:microsoft.com/office/officeart/2008/layout/LinedList"/>
    <dgm:cxn modelId="{F2B9FA33-255E-40BE-BA48-3C594948DBDD}" type="presParOf" srcId="{983EBE8F-2CFB-4918-8A71-8FB6106D1EE5}" destId="{314D560E-CBD9-4858-A0A2-945D9A381B28}" srcOrd="6" destOrd="0" presId="urn:microsoft.com/office/officeart/2008/layout/LinedList"/>
    <dgm:cxn modelId="{9EC1A6A8-A900-453D-8A3D-68A82D9A6564}" type="presParOf" srcId="{983EBE8F-2CFB-4918-8A71-8FB6106D1EE5}" destId="{064B011C-4EF7-4679-9BCB-EDCCC550CD86}" srcOrd="7" destOrd="0" presId="urn:microsoft.com/office/officeart/2008/layout/LinedList"/>
    <dgm:cxn modelId="{6EFC5C35-5C0A-4DFD-89A8-67842B67AB7C}" type="presParOf" srcId="{064B011C-4EF7-4679-9BCB-EDCCC550CD86}" destId="{D33FB54E-1E02-4083-9007-E663036D183D}" srcOrd="0" destOrd="0" presId="urn:microsoft.com/office/officeart/2008/layout/LinedList"/>
    <dgm:cxn modelId="{75DE68F6-B908-4F7F-AA96-6B46BB254A82}" type="presParOf" srcId="{064B011C-4EF7-4679-9BCB-EDCCC550CD86}" destId="{A2853312-89A8-4D70-98A9-132D6EB00EC4}" srcOrd="1" destOrd="0" presId="urn:microsoft.com/office/officeart/2008/layout/LinedList"/>
    <dgm:cxn modelId="{4CA343A4-1527-456C-93C0-EFA11492316B}" type="presParOf" srcId="{983EBE8F-2CFB-4918-8A71-8FB6106D1EE5}" destId="{D0219F05-B755-4B07-A349-B9A905942F22}" srcOrd="8" destOrd="0" presId="urn:microsoft.com/office/officeart/2008/layout/LinedList"/>
    <dgm:cxn modelId="{DB3BAD92-760D-445B-BC49-C608591E75C2}" type="presParOf" srcId="{983EBE8F-2CFB-4918-8A71-8FB6106D1EE5}" destId="{D23D9EAC-31DF-4560-9523-74C7BD4031A9}" srcOrd="9" destOrd="0" presId="urn:microsoft.com/office/officeart/2008/layout/LinedList"/>
    <dgm:cxn modelId="{4BCA9BFA-BFC3-495C-9B6F-3022331DE3EB}" type="presParOf" srcId="{D23D9EAC-31DF-4560-9523-74C7BD4031A9}" destId="{1BE8540D-2B5F-4BF4-B8D2-940F6A10819C}" srcOrd="0" destOrd="0" presId="urn:microsoft.com/office/officeart/2008/layout/LinedList"/>
    <dgm:cxn modelId="{46B7073D-58B1-4D38-BE41-F58C6B7945BA}" type="presParOf" srcId="{D23D9EAC-31DF-4560-9523-74C7BD4031A9}" destId="{832639FA-BCCC-4CAE-A1AE-DB4CF5BA3A80}" srcOrd="1" destOrd="0" presId="urn:microsoft.com/office/officeart/2008/layout/LinedList"/>
    <dgm:cxn modelId="{FE1B6F59-0679-40BC-A8B1-FE2115947F0C}" type="presParOf" srcId="{983EBE8F-2CFB-4918-8A71-8FB6106D1EE5}" destId="{E0ACE31B-7687-4EE7-9573-63F09584CD36}" srcOrd="10" destOrd="0" presId="urn:microsoft.com/office/officeart/2008/layout/LinedList"/>
    <dgm:cxn modelId="{981D8DFD-6179-4358-884E-1DA895176A40}" type="presParOf" srcId="{983EBE8F-2CFB-4918-8A71-8FB6106D1EE5}" destId="{4A9E3B3C-54F8-4B4F-AC3E-24B85842DAD5}" srcOrd="11" destOrd="0" presId="urn:microsoft.com/office/officeart/2008/layout/LinedList"/>
    <dgm:cxn modelId="{1862CC9E-A4A4-4239-A6D6-3C878FD1DDE7}" type="presParOf" srcId="{4A9E3B3C-54F8-4B4F-AC3E-24B85842DAD5}" destId="{3EA07746-CFD6-4C68-B8CF-A378C033D107}" srcOrd="0" destOrd="0" presId="urn:microsoft.com/office/officeart/2008/layout/LinedList"/>
    <dgm:cxn modelId="{4BC60919-8C55-49B6-B33F-8A484449F2E2}" type="presParOf" srcId="{4A9E3B3C-54F8-4B4F-AC3E-24B85842DAD5}" destId="{0EFEDC27-1B45-4FDE-B738-C8AD75EE6341}" srcOrd="1" destOrd="0" presId="urn:microsoft.com/office/officeart/2008/layout/LinedList"/>
    <dgm:cxn modelId="{1F7DCE1C-FBF1-49C4-8B1C-5E69D113E13A}" type="presParOf" srcId="{983EBE8F-2CFB-4918-8A71-8FB6106D1EE5}" destId="{2721A207-0C1E-469B-8CAD-57DF57B826C1}" srcOrd="12" destOrd="0" presId="urn:microsoft.com/office/officeart/2008/layout/LinedList"/>
    <dgm:cxn modelId="{BB7D6D23-B886-42CF-9F54-01F3877062A3}" type="presParOf" srcId="{983EBE8F-2CFB-4918-8A71-8FB6106D1EE5}" destId="{DE259A85-32B1-4FE4-BC9D-D8F56AD70206}" srcOrd="13" destOrd="0" presId="urn:microsoft.com/office/officeart/2008/layout/LinedList"/>
    <dgm:cxn modelId="{55651C5E-9B1D-4788-9447-FA61A63EB5B4}" type="presParOf" srcId="{DE259A85-32B1-4FE4-BC9D-D8F56AD70206}" destId="{35BBE7E9-1C6D-479C-8269-B5715E8054B8}" srcOrd="0" destOrd="0" presId="urn:microsoft.com/office/officeart/2008/layout/LinedList"/>
    <dgm:cxn modelId="{B6FCACAE-4580-442E-8999-8046116A16DA}" type="presParOf" srcId="{DE259A85-32B1-4FE4-BC9D-D8F56AD70206}" destId="{86A3F955-2C1E-49E7-9BE8-8CF707D0EF1B}" srcOrd="1" destOrd="0" presId="urn:microsoft.com/office/officeart/2008/layout/LinedList"/>
    <dgm:cxn modelId="{5A7186D9-0E60-4097-AD97-8EE507942351}" type="presParOf" srcId="{983EBE8F-2CFB-4918-8A71-8FB6106D1EE5}" destId="{2A99B29A-422C-4189-A342-34EEE31F099B}" srcOrd="14" destOrd="0" presId="urn:microsoft.com/office/officeart/2008/layout/LinedList"/>
    <dgm:cxn modelId="{1B5066C4-DE30-4A96-9EF9-15D70A0D3F0D}" type="presParOf" srcId="{983EBE8F-2CFB-4918-8A71-8FB6106D1EE5}" destId="{42AD4C04-2178-417C-92DF-9419123ED0DB}" srcOrd="15" destOrd="0" presId="urn:microsoft.com/office/officeart/2008/layout/LinedList"/>
    <dgm:cxn modelId="{256D7B1B-1658-4B4F-A60D-B4002D8055C8}" type="presParOf" srcId="{42AD4C04-2178-417C-92DF-9419123ED0DB}" destId="{BB69D2C0-958B-4E2E-83E3-C41372171D26}" srcOrd="0" destOrd="0" presId="urn:microsoft.com/office/officeart/2008/layout/LinedList"/>
    <dgm:cxn modelId="{106E5529-35D9-4708-A4D8-561421CBE8F7}" type="presParOf" srcId="{42AD4C04-2178-417C-92DF-9419123ED0DB}" destId="{4364EC58-835A-4E83-85F6-74019B4110DB}" srcOrd="1" destOrd="0" presId="urn:microsoft.com/office/officeart/2008/layout/LinedList"/>
    <dgm:cxn modelId="{C89E747D-12E1-4D3E-84E9-4E32E6609BC3}" type="presParOf" srcId="{983EBE8F-2CFB-4918-8A71-8FB6106D1EE5}" destId="{6446D9C9-28CA-481A-BB4C-074C2097E0FE}" srcOrd="16" destOrd="0" presId="urn:microsoft.com/office/officeart/2008/layout/LinedList"/>
    <dgm:cxn modelId="{F4228EDE-8ADB-42AE-8FA6-57CCDB16E525}" type="presParOf" srcId="{983EBE8F-2CFB-4918-8A71-8FB6106D1EE5}" destId="{20F995C1-147E-431B-BB8C-11EDA345A614}" srcOrd="17" destOrd="0" presId="urn:microsoft.com/office/officeart/2008/layout/LinedList"/>
    <dgm:cxn modelId="{286E8806-F670-4922-B7BD-9C4DB884FD6C}" type="presParOf" srcId="{20F995C1-147E-431B-BB8C-11EDA345A614}" destId="{A42FD2D2-2791-43B4-990E-17A6A95C4302}" srcOrd="0" destOrd="0" presId="urn:microsoft.com/office/officeart/2008/layout/LinedList"/>
    <dgm:cxn modelId="{A3CDF135-3CB3-433E-8CAC-DA80CC060142}" type="presParOf" srcId="{20F995C1-147E-431B-BB8C-11EDA345A614}" destId="{FA734EF9-BC0A-4C7C-B70E-86EDC0ADE5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55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555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Imagem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de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abertura</a:t>
          </a:r>
          <a:endParaRPr lang="pt-BR" sz="1600" b="1" kern="1200" noProof="0" dirty="0"/>
        </a:p>
      </dsp:txBody>
      <dsp:txXfrm>
        <a:off x="0" y="555"/>
        <a:ext cx="10664949" cy="505428"/>
      </dsp:txXfrm>
    </dsp:sp>
    <dsp:sp modelId="{8375AD7D-9BA0-48EC-8DB6-6934D928E08F}">
      <dsp:nvSpPr>
        <dsp:cNvPr id="0" name=""/>
        <dsp:cNvSpPr/>
      </dsp:nvSpPr>
      <dsp:spPr>
        <a:xfrm>
          <a:off x="0" y="505983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B488D-1DF0-444E-A485-232FFC4B36EE}">
      <dsp:nvSpPr>
        <dsp:cNvPr id="0" name=""/>
        <dsp:cNvSpPr/>
      </dsp:nvSpPr>
      <dsp:spPr>
        <a:xfrm>
          <a:off x="0" y="505983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Artigo de divulgação científica</a:t>
          </a:r>
          <a:endParaRPr lang="pt-BR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0" y="505983"/>
        <a:ext cx="10664949" cy="505428"/>
      </dsp:txXfrm>
    </dsp:sp>
    <dsp:sp modelId="{AB9CB741-FC9F-421B-8DB7-B6256D0F3B01}">
      <dsp:nvSpPr>
        <dsp:cNvPr id="0" name=""/>
        <dsp:cNvSpPr/>
      </dsp:nvSpPr>
      <dsp:spPr>
        <a:xfrm>
          <a:off x="0" y="1011412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58535-3292-4668-BE9F-829874D637BB}">
      <dsp:nvSpPr>
        <dsp:cNvPr id="0" name=""/>
        <dsp:cNvSpPr/>
      </dsp:nvSpPr>
      <dsp:spPr>
        <a:xfrm>
          <a:off x="0" y="1011412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Artigo de divulgação científica e infográfico</a:t>
          </a:r>
          <a:endParaRPr lang="en-US" sz="1600" i="1" kern="1200" dirty="0"/>
        </a:p>
      </dsp:txBody>
      <dsp:txXfrm>
        <a:off x="0" y="1011412"/>
        <a:ext cx="10664949" cy="505428"/>
      </dsp:txXfrm>
    </dsp:sp>
    <dsp:sp modelId="{314D560E-CBD9-4858-A0A2-945D9A381B28}">
      <dsp:nvSpPr>
        <dsp:cNvPr id="0" name=""/>
        <dsp:cNvSpPr/>
      </dsp:nvSpPr>
      <dsp:spPr>
        <a:xfrm>
          <a:off x="0" y="151684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3FB54E-1E02-4083-9007-E663036D183D}">
      <dsp:nvSpPr>
        <dsp:cNvPr id="0" name=""/>
        <dsp:cNvSpPr/>
      </dsp:nvSpPr>
      <dsp:spPr>
        <a:xfrm>
          <a:off x="0" y="1516840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Formas nominais do verbo</a:t>
          </a:r>
          <a:endParaRPr lang="en-US" sz="1600" kern="1200" dirty="0"/>
        </a:p>
      </dsp:txBody>
      <dsp:txXfrm>
        <a:off x="0" y="1516840"/>
        <a:ext cx="10664949" cy="505428"/>
      </dsp:txXfrm>
    </dsp:sp>
    <dsp:sp modelId="{D0219F05-B755-4B07-A349-B9A905942F22}">
      <dsp:nvSpPr>
        <dsp:cNvPr id="0" name=""/>
        <dsp:cNvSpPr/>
      </dsp:nvSpPr>
      <dsp:spPr>
        <a:xfrm>
          <a:off x="0" y="2022268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8540D-2B5F-4BF4-B8D2-940F6A10819C}">
      <dsp:nvSpPr>
        <dsp:cNvPr id="0" name=""/>
        <dsp:cNvSpPr/>
      </dsp:nvSpPr>
      <dsp:spPr>
        <a:xfrm>
          <a:off x="0" y="2022268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dos sentidos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Hipônimo e hiperônimo</a:t>
          </a:r>
          <a:endParaRPr lang="en-US" sz="1600" kern="1200" dirty="0"/>
        </a:p>
      </dsp:txBody>
      <dsp:txXfrm>
        <a:off x="0" y="2022268"/>
        <a:ext cx="10664949" cy="505428"/>
      </dsp:txXfrm>
    </dsp:sp>
    <dsp:sp modelId="{E0ACE31B-7687-4EE7-9573-63F09584CD36}">
      <dsp:nvSpPr>
        <dsp:cNvPr id="0" name=""/>
        <dsp:cNvSpPr/>
      </dsp:nvSpPr>
      <dsp:spPr>
        <a:xfrm>
          <a:off x="0" y="2527697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07746-CFD6-4C68-B8CF-A378C033D107}">
      <dsp:nvSpPr>
        <dsp:cNvPr id="0" name=""/>
        <dsp:cNvSpPr/>
      </dsp:nvSpPr>
      <dsp:spPr>
        <a:xfrm>
          <a:off x="0" y="2527697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Vídeo de divulgação científica</a:t>
          </a:r>
          <a:endParaRPr lang="en-US" sz="1600" kern="1200" dirty="0"/>
        </a:p>
      </dsp:txBody>
      <dsp:txXfrm>
        <a:off x="0" y="2527697"/>
        <a:ext cx="10664949" cy="505428"/>
      </dsp:txXfrm>
    </dsp:sp>
    <dsp:sp modelId="{2721A207-0C1E-469B-8CAD-57DF57B826C1}">
      <dsp:nvSpPr>
        <dsp:cNvPr id="0" name=""/>
        <dsp:cNvSpPr/>
      </dsp:nvSpPr>
      <dsp:spPr>
        <a:xfrm>
          <a:off x="0" y="303312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BE7E9-1C6D-479C-8269-B5715E8054B8}">
      <dsp:nvSpPr>
        <dsp:cNvPr id="0" name=""/>
        <dsp:cNvSpPr/>
      </dsp:nvSpPr>
      <dsp:spPr>
        <a:xfrm>
          <a:off x="0" y="3033125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Oração subordinada adverbial reduzida</a:t>
          </a:r>
          <a:endParaRPr lang="en-US" sz="1600" kern="1200" dirty="0"/>
        </a:p>
      </dsp:txBody>
      <dsp:txXfrm>
        <a:off x="0" y="3033125"/>
        <a:ext cx="10664949" cy="505428"/>
      </dsp:txXfrm>
    </dsp:sp>
    <dsp:sp modelId="{2A99B29A-422C-4189-A342-34EEE31F099B}">
      <dsp:nvSpPr>
        <dsp:cNvPr id="0" name=""/>
        <dsp:cNvSpPr/>
      </dsp:nvSpPr>
      <dsp:spPr>
        <a:xfrm>
          <a:off x="0" y="3538553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9D2C0-958B-4E2E-83E3-C41372171D26}">
      <dsp:nvSpPr>
        <dsp:cNvPr id="0" name=""/>
        <dsp:cNvSpPr/>
      </dsp:nvSpPr>
      <dsp:spPr>
        <a:xfrm>
          <a:off x="0" y="3538553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de escrita e oralidade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Operadores argumentativos</a:t>
          </a:r>
          <a:endParaRPr lang="en-US" sz="1600" kern="1200" dirty="0"/>
        </a:p>
      </dsp:txBody>
      <dsp:txXfrm>
        <a:off x="0" y="3538553"/>
        <a:ext cx="10664949" cy="505428"/>
      </dsp:txXfrm>
    </dsp:sp>
    <dsp:sp modelId="{6446D9C9-28CA-481A-BB4C-074C2097E0FE}">
      <dsp:nvSpPr>
        <dsp:cNvPr id="0" name=""/>
        <dsp:cNvSpPr/>
      </dsp:nvSpPr>
      <dsp:spPr>
        <a:xfrm>
          <a:off x="0" y="4043982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FD2D2-2791-43B4-990E-17A6A95C4302}">
      <dsp:nvSpPr>
        <dsp:cNvPr id="0" name=""/>
        <dsp:cNvSpPr/>
      </dsp:nvSpPr>
      <dsp:spPr>
        <a:xfrm>
          <a:off x="0" y="4043982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Outras linguagens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Saúde mental nos esportes</a:t>
          </a:r>
          <a:endParaRPr lang="en-US" sz="1600" kern="1200" dirty="0"/>
        </a:p>
      </dsp:txBody>
      <dsp:txXfrm>
        <a:off x="0" y="4043982"/>
        <a:ext cx="10664949" cy="505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DA6D2A1-31A4-8152-6143-C7FD8DA38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4BF0C9-9A36-AF2B-A000-F5187686E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F2120-3C9C-470A-A67A-0674E4A11E52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2F7626-5BA9-033F-1F03-E2FA610702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26E861-80EB-CADA-3780-0947104A5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2611C-E948-4686-AD45-82F0DE545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3729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2C8AF-1B4F-4BA4-9AAE-852FE3AFC137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E22E-B3E6-4F78-BFF6-4DB3390A92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83239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74642C-327C-40A9-818B-4E2B46C7157D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754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2BC3-D5E1-4626-8677-336B0E01199F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E5A2-3126-44F8-9C56-6EDD153A0FD7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2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D303-F70B-4E0D-A145-0F5ECE46376A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5AE79C8-ADBA-4624-94CF-074D3D6995C9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8897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F08C-916D-4001-9F15-3C2A61570199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2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435-C718-40F9-ADFE-5B3B3923B0AD}" type="datetime1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75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65A9-B9D4-4181-BA9B-1475B9191F56}" type="datetime1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7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024B-C2AC-44A3-8DB3-43F1039C3765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0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AEFF97A-050E-4764-B6B7-86BA58E9CED2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062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0555F75-058F-47CD-9DAA-6EA82BA9B963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525978-335E-440D-B693-6D20869E1262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57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72B1FB24-B47C-4C95-AC2E-DA3E24A11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Fundo do vetor de cores vibrantes salpicando">
            <a:extLst>
              <a:ext uri="{FF2B5EF4-FFF2-40B4-BE49-F238E27FC236}">
                <a16:creationId xmlns:a16="http://schemas.microsoft.com/office/drawing/2014/main" id="{A148C287-A62D-B5AB-4A96-D7760B083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68" r="27065" b="-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29" name="Freeform 13">
            <a:extLst>
              <a:ext uri="{FF2B5EF4-FFF2-40B4-BE49-F238E27FC236}">
                <a16:creationId xmlns:a16="http://schemas.microsoft.com/office/drawing/2014/main" id="{B8581221-9FAB-4072-A580-D6F96297A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B971F-3E57-C7FE-B7F7-E74C40487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LÍNGUA PORTUGUESA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01F2B9-DED7-ECD2-C18E-78D0731F8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403" y="5563388"/>
            <a:ext cx="7818540" cy="74227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dirty="0"/>
              <a:t>9</a:t>
            </a:r>
            <a:r>
              <a:rPr lang="pt-BR" u="sng" cap="none" baseline="30000" dirty="0"/>
              <a:t>o</a:t>
            </a:r>
            <a:r>
              <a:rPr lang="pt-BR" dirty="0"/>
              <a:t> ANO</a:t>
            </a:r>
          </a:p>
          <a:p>
            <a:pPr algn="l">
              <a:lnSpc>
                <a:spcPct val="90000"/>
              </a:lnSpc>
            </a:pPr>
            <a:r>
              <a:rPr lang="pt-BR" dirty="0"/>
              <a:t>APOIO PARA AULAS E ESTUDOS</a:t>
            </a: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F4081010-C028-4ADE-A7EE-86B0C3B10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5C1D8395-911F-47B1-94E7-E092C8536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342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edifício, tijolo, pedra&#10;&#10;Descrição gerada automaticamente">
            <a:extLst>
              <a:ext uri="{FF2B5EF4-FFF2-40B4-BE49-F238E27FC236}">
                <a16:creationId xmlns:a16="http://schemas.microsoft.com/office/drawing/2014/main" id="{66DD6F24-770A-1B7E-1644-3FA9A4F4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79" y="0"/>
            <a:ext cx="3990103" cy="53721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9A9271-9056-1AB0-1637-F29526E5ECB1}"/>
              </a:ext>
            </a:extLst>
          </p:cNvPr>
          <p:cNvSpPr txBox="1"/>
          <p:nvPr/>
        </p:nvSpPr>
        <p:spPr>
          <a:xfrm>
            <a:off x="729870" y="357425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Oração subordinada adverbial reduzida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B94CBE3-4488-D953-E560-D50AE20A9586}"/>
              </a:ext>
            </a:extLst>
          </p:cNvPr>
          <p:cNvSpPr txBox="1"/>
          <p:nvPr/>
        </p:nvSpPr>
        <p:spPr>
          <a:xfrm>
            <a:off x="734307" y="1632808"/>
            <a:ext cx="641301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Oração subordinada adverbial reduzida </a:t>
            </a:r>
            <a:r>
              <a:rPr lang="pt-BR" dirty="0">
                <a:solidFill>
                  <a:srgbClr val="2F2F2E"/>
                </a:solidFill>
              </a:rPr>
              <a:t>é aquela que tem o verbo em uma de suas formas nominais – infinitivo, gerúndio ou particípio – e não é introduzida por conjunção subordinativa.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6982F8-2CC3-1F86-7758-F9184AA45552}"/>
              </a:ext>
            </a:extLst>
          </p:cNvPr>
          <p:cNvSpPr txBox="1"/>
          <p:nvPr/>
        </p:nvSpPr>
        <p:spPr>
          <a:xfrm rot="16200000">
            <a:off x="11044744" y="4826349"/>
            <a:ext cx="968442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GREENPEACE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DEF27D-3043-DFE8-91A2-D425318327DE}"/>
              </a:ext>
            </a:extLst>
          </p:cNvPr>
          <p:cNvSpPr txBox="1"/>
          <p:nvPr/>
        </p:nvSpPr>
        <p:spPr>
          <a:xfrm>
            <a:off x="7467579" y="5393906"/>
            <a:ext cx="4122942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GREENPEACE. [Há uma maneira melhor de eternizar seu amor pelas florestas]. Anúncio. </a:t>
            </a:r>
            <a:r>
              <a:rPr lang="pt-BR" sz="1600" i="1" dirty="0">
                <a:solidFill>
                  <a:srgbClr val="2F2F2E"/>
                </a:solidFill>
              </a:rPr>
              <a:t>In</a:t>
            </a:r>
            <a:r>
              <a:rPr lang="pt-BR" sz="1600" dirty="0">
                <a:solidFill>
                  <a:srgbClr val="2F2F2E"/>
                </a:solidFill>
              </a:rPr>
              <a:t>: CIÊNCIA HOJE. Rio de Janeiro: Instituto Ciência Hoje, n. 311, v. 52, jan./fev. 2014. Quarta capa.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0B7C36-40B8-3AF4-2036-27BFFCBC7A62}"/>
              </a:ext>
            </a:extLst>
          </p:cNvPr>
          <p:cNvSpPr txBox="1"/>
          <p:nvPr/>
        </p:nvSpPr>
        <p:spPr>
          <a:xfrm>
            <a:off x="734307" y="2877414"/>
            <a:ext cx="6413013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Para analisar uma oração subordinada reduzida:</a:t>
            </a:r>
          </a:p>
          <a:p>
            <a:pPr indent="457200" algn="just"/>
            <a:endParaRPr lang="pt-BR" dirty="0">
              <a:solidFill>
                <a:srgbClr val="2F2F2E"/>
              </a:solidFill>
            </a:endParaRPr>
          </a:p>
          <a:p>
            <a:pPr algn="just"/>
            <a:r>
              <a:rPr lang="pt-BR" b="1" dirty="0">
                <a:solidFill>
                  <a:srgbClr val="2F2F2E"/>
                </a:solidFill>
              </a:rPr>
              <a:t>1. </a:t>
            </a:r>
            <a:r>
              <a:rPr lang="pt-BR" dirty="0">
                <a:solidFill>
                  <a:srgbClr val="2F2F2E"/>
                </a:solidFill>
              </a:rPr>
              <a:t>Desenvolver a oração subordinada reduzida, isto é, tirá-la da forma reduzida, interpretando seus sentidos e fazendo aparecer o conectivo.</a:t>
            </a:r>
          </a:p>
          <a:p>
            <a:pPr algn="just"/>
            <a:r>
              <a:rPr lang="pt-BR" b="1" dirty="0">
                <a:solidFill>
                  <a:srgbClr val="2F2F2E"/>
                </a:solidFill>
              </a:rPr>
              <a:t>2. </a:t>
            </a:r>
            <a:r>
              <a:rPr lang="pt-BR" dirty="0">
                <a:solidFill>
                  <a:srgbClr val="2F2F2E"/>
                </a:solidFill>
              </a:rPr>
              <a:t>Analisar a oração desenvolvida, percebendo as ideias que ela atribui à oração principal.</a:t>
            </a:r>
          </a:p>
          <a:p>
            <a:pPr algn="just"/>
            <a:r>
              <a:rPr lang="pt-BR" b="1" dirty="0">
                <a:solidFill>
                  <a:srgbClr val="2F2F2E"/>
                </a:solidFill>
              </a:rPr>
              <a:t>3. </a:t>
            </a:r>
            <a:r>
              <a:rPr lang="pt-BR" dirty="0">
                <a:solidFill>
                  <a:srgbClr val="2F2F2E"/>
                </a:solidFill>
              </a:rPr>
              <a:t>Aplicar a análise da oração desenvolvida à reduzida, acrescentando as expressões </a:t>
            </a:r>
            <a:r>
              <a:rPr lang="pt-BR" b="1" dirty="0">
                <a:solidFill>
                  <a:srgbClr val="2F2F2E"/>
                </a:solidFill>
              </a:rPr>
              <a:t>reduzida de gerúndio</a:t>
            </a:r>
            <a:r>
              <a:rPr lang="pt-BR" dirty="0">
                <a:solidFill>
                  <a:srgbClr val="2F2F2E"/>
                </a:solidFill>
              </a:rPr>
              <a:t>, </a:t>
            </a:r>
            <a:r>
              <a:rPr lang="pt-BR" b="1" dirty="0">
                <a:solidFill>
                  <a:srgbClr val="2F2F2E"/>
                </a:solidFill>
              </a:rPr>
              <a:t>reduzida de particípio</a:t>
            </a:r>
            <a:r>
              <a:rPr lang="pt-BR" dirty="0">
                <a:solidFill>
                  <a:srgbClr val="2F2F2E"/>
                </a:solidFill>
              </a:rPr>
              <a:t> ou </a:t>
            </a:r>
            <a:r>
              <a:rPr lang="pt-BR" b="1" dirty="0">
                <a:solidFill>
                  <a:srgbClr val="2F2F2E"/>
                </a:solidFill>
              </a:rPr>
              <a:t>reduzida de infinitivo</a:t>
            </a:r>
            <a:r>
              <a:rPr lang="pt-BR" dirty="0">
                <a:solidFill>
                  <a:srgbClr val="2F2F2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49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2319FE8D-2A79-E462-9F9C-0EEFEECF5B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82" y="364942"/>
            <a:ext cx="4635247" cy="61281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503F14-500A-BA13-C23A-B00B549D99CA}"/>
              </a:ext>
            </a:extLst>
          </p:cNvPr>
          <p:cNvSpPr txBox="1"/>
          <p:nvPr/>
        </p:nvSpPr>
        <p:spPr>
          <a:xfrm>
            <a:off x="729871" y="357425"/>
            <a:ext cx="3471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DE ESCRITA E ORALIDADE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Operadores argumentativos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1C0C71-8B3A-2E6E-F057-2AD7EB558376}"/>
              </a:ext>
            </a:extLst>
          </p:cNvPr>
          <p:cNvSpPr txBox="1"/>
          <p:nvPr/>
        </p:nvSpPr>
        <p:spPr>
          <a:xfrm>
            <a:off x="729866" y="2591724"/>
            <a:ext cx="536612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Operadores argumentativos </a:t>
            </a:r>
            <a:r>
              <a:rPr lang="pt-BR" dirty="0">
                <a:solidFill>
                  <a:srgbClr val="2F2F2E"/>
                </a:solidFill>
              </a:rPr>
              <a:t>são palavras ou expressões fundamentais à coesão textual, responsáveis por articular as partes do texto, conferindo-lhes os sentidos pretendidos.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Essas palavras podem pertencer a diversas classes gramaticais: conjunções, preposições, advérbios, sendo as respectivas locuções as mais comuns.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54877F0-202C-B573-668C-E150504283ED}"/>
              </a:ext>
            </a:extLst>
          </p:cNvPr>
          <p:cNvSpPr txBox="1"/>
          <p:nvPr/>
        </p:nvSpPr>
        <p:spPr>
          <a:xfrm>
            <a:off x="1915063" y="5395132"/>
            <a:ext cx="4779288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</a:rPr>
              <a:t>ROEHRIG, Julia. [</a:t>
            </a:r>
            <a:r>
              <a:rPr lang="pt-BR" sz="1600" b="1" dirty="0">
                <a:solidFill>
                  <a:srgbClr val="2F2F2E"/>
                </a:solidFill>
              </a:rPr>
              <a:t>Um mosquito não é mais forte que um país inteiro</a:t>
            </a:r>
            <a:r>
              <a:rPr lang="pt-BR" sz="1600" dirty="0">
                <a:solidFill>
                  <a:srgbClr val="2F2F2E"/>
                </a:solidFill>
              </a:rPr>
              <a:t>]. 2016. 1 cartaz digital. Disponível em: www.behance.net/</a:t>
            </a:r>
            <a:r>
              <a:rPr lang="pt-BR" sz="1600" dirty="0" err="1">
                <a:solidFill>
                  <a:srgbClr val="2F2F2E"/>
                </a:solidFill>
              </a:rPr>
              <a:t>gallery</a:t>
            </a:r>
            <a:r>
              <a:rPr lang="pt-BR" sz="1600" dirty="0">
                <a:solidFill>
                  <a:srgbClr val="2F2F2E"/>
                </a:solidFill>
              </a:rPr>
              <a:t>/36700707/Cartaz-</a:t>
            </a:r>
            <a:r>
              <a:rPr lang="pt-BR" sz="1600" dirty="0" err="1">
                <a:solidFill>
                  <a:srgbClr val="2F2F2E"/>
                </a:solidFill>
              </a:rPr>
              <a:t>All</a:t>
            </a:r>
            <a:r>
              <a:rPr lang="pt-BR" sz="1600" dirty="0">
                <a:solidFill>
                  <a:srgbClr val="2F2F2E"/>
                </a:solidFill>
              </a:rPr>
              <a:t>-</a:t>
            </a:r>
            <a:r>
              <a:rPr lang="pt-BR" sz="1600" dirty="0" err="1">
                <a:solidFill>
                  <a:srgbClr val="2F2F2E"/>
                </a:solidFill>
              </a:rPr>
              <a:t>type</a:t>
            </a:r>
            <a:r>
              <a:rPr lang="pt-BR" sz="1600" dirty="0">
                <a:solidFill>
                  <a:srgbClr val="2F2F2E"/>
                </a:solidFill>
              </a:rPr>
              <a:t>. Acesso em: 18 jul. 2022.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13396E-9921-4DB5-5607-7EEC0630F1C4}"/>
              </a:ext>
            </a:extLst>
          </p:cNvPr>
          <p:cNvSpPr txBox="1"/>
          <p:nvPr/>
        </p:nvSpPr>
        <p:spPr>
          <a:xfrm rot="16200000">
            <a:off x="11039464" y="5870996"/>
            <a:ext cx="968442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JULIA ROEHRIG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8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116EC8-7C7B-E506-06B7-59010BF7EA56}"/>
              </a:ext>
            </a:extLst>
          </p:cNvPr>
          <p:cNvSpPr txBox="1"/>
          <p:nvPr/>
        </p:nvSpPr>
        <p:spPr>
          <a:xfrm>
            <a:off x="729870" y="357425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Saúde mental nos esportes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C7AEAE-42EC-7402-0367-7D1FF43DBDF8}"/>
              </a:ext>
            </a:extLst>
          </p:cNvPr>
          <p:cNvSpPr txBox="1"/>
          <p:nvPr/>
        </p:nvSpPr>
        <p:spPr>
          <a:xfrm>
            <a:off x="729870" y="1425773"/>
            <a:ext cx="1069569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É importante que todos olhem com mais empatia para os atletas profissionais e que eles possam equilibrar os treinos e competições com os cuidados necessários para a manutenção da saúde mental, sem cobranças excessivas por um rendimento sobre-humano.</a:t>
            </a:r>
          </a:p>
        </p:txBody>
      </p:sp>
      <p:pic>
        <p:nvPicPr>
          <p:cNvPr id="11" name="Imagem 10" descr="Uma imagem contendo esporte, ginástica olímpica, pessoa, bola&#10;&#10;Descrição gerada automaticamente">
            <a:extLst>
              <a:ext uri="{FF2B5EF4-FFF2-40B4-BE49-F238E27FC236}">
                <a16:creationId xmlns:a16="http://schemas.microsoft.com/office/drawing/2014/main" id="{36522247-9DBB-3C37-B255-0BF334336E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0" y="2463344"/>
            <a:ext cx="4373315" cy="29785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Homem surfando com prancha em onda no mar&#10;&#10;Descrição gerada automaticamente">
            <a:extLst>
              <a:ext uri="{FF2B5EF4-FFF2-40B4-BE49-F238E27FC236}">
                <a16:creationId xmlns:a16="http://schemas.microsoft.com/office/drawing/2014/main" id="{1BFC637F-90A5-7CC7-9155-94B96754E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28" y="2463344"/>
            <a:ext cx="4553656" cy="29785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394A69A-74A6-B1C4-4F6D-0FDE4356A800}"/>
              </a:ext>
            </a:extLst>
          </p:cNvPr>
          <p:cNvSpPr txBox="1"/>
          <p:nvPr/>
        </p:nvSpPr>
        <p:spPr>
          <a:xfrm>
            <a:off x="729869" y="5449839"/>
            <a:ext cx="4373315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A ginasta estadunidense Simone Biles (1997-) durante a competição da final da trave de equilíbrio nos Jogos Olímpicos de Tóquio, no Japão, em 2021.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82C6FF7-C546-FB3D-8622-A3AB7F04A3DA}"/>
              </a:ext>
            </a:extLst>
          </p:cNvPr>
          <p:cNvSpPr txBox="1"/>
          <p:nvPr/>
        </p:nvSpPr>
        <p:spPr>
          <a:xfrm>
            <a:off x="6784628" y="5439541"/>
            <a:ext cx="4553656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</a:rPr>
              <a:t>O surfista brasileiro Gabriel Medina (1993-) durante competição de surfe nos Jogos Olímpicos de Tóquio, no Japão, em 2021.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A008F5E-0095-2BC9-7B96-D1FF48659414}"/>
              </a:ext>
            </a:extLst>
          </p:cNvPr>
          <p:cNvSpPr txBox="1"/>
          <p:nvPr/>
        </p:nvSpPr>
        <p:spPr>
          <a:xfrm rot="16200000">
            <a:off x="5823904" y="3285356"/>
            <a:ext cx="1767135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LISI NIESNER/REUTERS/FOTOARENA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8D9EEB8-C80F-BCA2-077D-7A65CA2500BD}"/>
              </a:ext>
            </a:extLst>
          </p:cNvPr>
          <p:cNvSpPr txBox="1"/>
          <p:nvPr/>
        </p:nvSpPr>
        <p:spPr>
          <a:xfrm rot="16200000">
            <a:off x="-223054" y="3285356"/>
            <a:ext cx="1767135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XAVIER LAINE/GETTY IMAGES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3828738-1E96-7B77-3D7D-F70C7C8F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633276" cy="878379"/>
          </a:xfrm>
        </p:spPr>
        <p:txBody>
          <a:bodyPr>
            <a:normAutofit/>
          </a:bodyPr>
          <a:lstStyle/>
          <a:p>
            <a:r>
              <a:rPr lang="pt-BR" sz="5000" dirty="0"/>
              <a:t>MÓDULO 3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CAC28AF-59C8-245E-5674-A3F303AEA4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674612"/>
              </p:ext>
            </p:extLst>
          </p:nvPr>
        </p:nvGraphicFramePr>
        <p:xfrm>
          <a:off x="765050" y="1678040"/>
          <a:ext cx="10664949" cy="454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95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AEA0044-EC6C-3E05-9022-00769BDC26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1999" cy="6870602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FECEA43-59F6-81DE-6AEA-86C312266AF8}"/>
              </a:ext>
            </a:extLst>
          </p:cNvPr>
          <p:cNvSpPr txBox="1"/>
          <p:nvPr/>
        </p:nvSpPr>
        <p:spPr>
          <a:xfrm>
            <a:off x="480323" y="599655"/>
            <a:ext cx="3677609" cy="105758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chemeClr val="tx2"/>
                </a:solidFill>
              </a:rPr>
              <a:t>O atleta sul-africano </a:t>
            </a:r>
            <a:r>
              <a:rPr lang="pt-BR" sz="1600" dirty="0" err="1">
                <a:solidFill>
                  <a:schemeClr val="tx2"/>
                </a:solidFill>
              </a:rPr>
              <a:t>Ntando</a:t>
            </a:r>
            <a:r>
              <a:rPr lang="pt-BR" sz="1600" dirty="0">
                <a:solidFill>
                  <a:schemeClr val="tx2"/>
                </a:solidFill>
              </a:rPr>
              <a:t> </a:t>
            </a:r>
            <a:r>
              <a:rPr lang="pt-BR" sz="1600" dirty="0" err="1">
                <a:solidFill>
                  <a:schemeClr val="tx2"/>
                </a:solidFill>
              </a:rPr>
              <a:t>Mahlangu</a:t>
            </a:r>
            <a:r>
              <a:rPr lang="pt-BR" sz="1600" dirty="0">
                <a:solidFill>
                  <a:schemeClr val="tx2"/>
                </a:solidFill>
              </a:rPr>
              <a:t> (2002-) durante competição de salto em distância nos Jogos Paralímpicos de Verão, em Tóquio, no Japão, no ano de 2020.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F21E39-2DCA-08E1-7F9A-759C18A477E8}"/>
              </a:ext>
            </a:extLst>
          </p:cNvPr>
          <p:cNvSpPr txBox="1"/>
          <p:nvPr/>
        </p:nvSpPr>
        <p:spPr>
          <a:xfrm>
            <a:off x="9974369" y="106412"/>
            <a:ext cx="2010601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chemeClr val="bg1"/>
                </a:solidFill>
              </a:rPr>
              <a:t>DEAN MOUHTAROPOULOS/GETTY IMAGES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07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271F9F-90ED-93AC-864E-E820D23CD9EB}"/>
              </a:ext>
            </a:extLst>
          </p:cNvPr>
          <p:cNvSpPr txBox="1"/>
          <p:nvPr/>
        </p:nvSpPr>
        <p:spPr>
          <a:xfrm>
            <a:off x="767009" y="348799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Artigo de divulgação científica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D372D04-D64E-03C5-D93D-E641E5DBB007}"/>
              </a:ext>
            </a:extLst>
          </p:cNvPr>
          <p:cNvSpPr txBox="1"/>
          <p:nvPr/>
        </p:nvSpPr>
        <p:spPr>
          <a:xfrm>
            <a:off x="767009" y="1634591"/>
            <a:ext cx="1072337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artigo de divulgação científica </a:t>
            </a:r>
            <a:r>
              <a:rPr lang="pt-BR" dirty="0">
                <a:solidFill>
                  <a:srgbClr val="2F2F2E"/>
                </a:solidFill>
              </a:rPr>
              <a:t>é um texto que tem por finalidade tornar público um conhecimento científico produzido por meio de pesquisas. Costuma explicar como a investigação foi realizada e destacar as principais descobertas, em linguagem acessível para o público não especializado. Os suportes mais usados para divulgação desses textos são jornais e revistas científicas, livros ou plataformas digitais vinculadas a universidades e a institutos de pesquisa.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924229-AC3C-A019-5B98-E810F8920FEA}"/>
              </a:ext>
            </a:extLst>
          </p:cNvPr>
          <p:cNvSpPr txBox="1"/>
          <p:nvPr/>
        </p:nvSpPr>
        <p:spPr>
          <a:xfrm>
            <a:off x="767009" y="3628230"/>
            <a:ext cx="1072337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No </a:t>
            </a:r>
            <a:r>
              <a:rPr lang="pt-BR" b="1" dirty="0">
                <a:solidFill>
                  <a:srgbClr val="2F2F2E"/>
                </a:solidFill>
              </a:rPr>
              <a:t>artigo de divulgação científica</a:t>
            </a:r>
            <a:r>
              <a:rPr lang="pt-BR" dirty="0">
                <a:solidFill>
                  <a:srgbClr val="2F2F2E"/>
                </a:solidFill>
              </a:rPr>
              <a:t>, a linguagem utilizada é formal, ainda que acessível ao público em geral. Há uso de termos científicos, geralmente relacionados ao campo da pesquisa, e predominância de formas verbais no presente do indicativo, por se tratar de um tema atual.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Sua estrutura conta com uma introdução, que apresenta a pesquisa e seu pesquisador, seguida de informações diversas que detalham a pesquisa, por meio de dados, exemplos, argumentos de autoridade, entre outros recursos. Dependendo da extensão do artigo, pode ter a entrada de intertítulos, que dividem o texto em partes para facilitar a leitura. É comum o uso de imagens relacionadas à pesquisa divulgada por meio do artigo.</a:t>
            </a:r>
          </a:p>
        </p:txBody>
      </p:sp>
    </p:spTree>
    <p:extLst>
      <p:ext uri="{BB962C8B-B14F-4D97-AF65-F5344CB8AC3E}">
        <p14:creationId xmlns:p14="http://schemas.microsoft.com/office/powerpoint/2010/main" val="130117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4789F1-D7A5-454F-620E-7FFDD30BED32}"/>
              </a:ext>
            </a:extLst>
          </p:cNvPr>
          <p:cNvSpPr txBox="1"/>
          <p:nvPr/>
        </p:nvSpPr>
        <p:spPr>
          <a:xfrm>
            <a:off x="767010" y="348799"/>
            <a:ext cx="3166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Artigo de divulgação científica e infográfico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81059B-7664-8601-74A6-10EA94323FBC}"/>
              </a:ext>
            </a:extLst>
          </p:cNvPr>
          <p:cNvSpPr txBox="1"/>
          <p:nvPr/>
        </p:nvSpPr>
        <p:spPr>
          <a:xfrm>
            <a:off x="767010" y="2116985"/>
            <a:ext cx="628883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infográfico é composto de recursos verbais e não verbais.</a:t>
            </a:r>
          </a:p>
        </p:txBody>
      </p:sp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5D6BD4F-9B5B-E061-F43C-A451E309FD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47" y="348799"/>
            <a:ext cx="3939043" cy="59061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E54E9A7-7B52-7418-7088-C5DABD6979BD}"/>
              </a:ext>
            </a:extLst>
          </p:cNvPr>
          <p:cNvSpPr txBox="1"/>
          <p:nvPr/>
        </p:nvSpPr>
        <p:spPr>
          <a:xfrm rot="16200000">
            <a:off x="10354738" y="5052796"/>
            <a:ext cx="2281258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MINISTÉRIO DA SAÚDE /GOVERNO FEDERAL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78D467-DD36-DEB2-BBB8-52AE6CFE2790}"/>
              </a:ext>
            </a:extLst>
          </p:cNvPr>
          <p:cNvSpPr txBox="1"/>
          <p:nvPr/>
        </p:nvSpPr>
        <p:spPr>
          <a:xfrm>
            <a:off x="3071005" y="4458729"/>
            <a:ext cx="4307288" cy="17962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algn="r"/>
            <a:r>
              <a:rPr lang="pt-BR" sz="1600" dirty="0">
                <a:solidFill>
                  <a:srgbClr val="2F2F2E"/>
                </a:solidFill>
              </a:rPr>
              <a:t>BRASIL. Ministério da Saúde. </a:t>
            </a:r>
            <a:r>
              <a:rPr lang="pt-BR" sz="1600" b="1" dirty="0">
                <a:solidFill>
                  <a:srgbClr val="2F2F2E"/>
                </a:solidFill>
              </a:rPr>
              <a:t>O esporte pode transformar a vida de pessoas com deficiência</a:t>
            </a:r>
            <a:r>
              <a:rPr lang="pt-BR" sz="1600" dirty="0">
                <a:solidFill>
                  <a:srgbClr val="2F2F2E"/>
                </a:solidFill>
              </a:rPr>
              <a:t>. [Brasília, DF], 7 dez. 2017. Disponível em: www.gov.br/</a:t>
            </a:r>
            <a:r>
              <a:rPr lang="pt-BR" sz="1600" dirty="0" err="1">
                <a:solidFill>
                  <a:srgbClr val="2F2F2E"/>
                </a:solidFill>
              </a:rPr>
              <a:t>saude</a:t>
            </a:r>
            <a:r>
              <a:rPr lang="pt-BR" sz="1600" dirty="0">
                <a:solidFill>
                  <a:srgbClr val="2F2F2E"/>
                </a:solidFill>
              </a:rPr>
              <a:t>/</a:t>
            </a:r>
            <a:r>
              <a:rPr lang="pt-BR" sz="1600" dirty="0" err="1">
                <a:solidFill>
                  <a:srgbClr val="2F2F2E"/>
                </a:solidFill>
              </a:rPr>
              <a:t>pt-br</a:t>
            </a:r>
            <a:r>
              <a:rPr lang="pt-BR" sz="1600" dirty="0">
                <a:solidFill>
                  <a:srgbClr val="2F2F2E"/>
                </a:solidFill>
              </a:rPr>
              <a:t>/assuntos/</a:t>
            </a:r>
            <a:r>
              <a:rPr lang="pt-BR" sz="1600" dirty="0" err="1">
                <a:solidFill>
                  <a:srgbClr val="2F2F2E"/>
                </a:solidFill>
              </a:rPr>
              <a:t>saude</a:t>
            </a:r>
            <a:r>
              <a:rPr lang="pt-BR" sz="1600" dirty="0">
                <a:solidFill>
                  <a:srgbClr val="2F2F2E"/>
                </a:solidFill>
              </a:rPr>
              <a:t>-brasil/eu-quero-me-exercitar/noticias/2017/o-esporte-pode-transformar-a-vida-de-pessoas-com-</a:t>
            </a:r>
            <a:r>
              <a:rPr lang="pt-BR" sz="1600" dirty="0" err="1">
                <a:solidFill>
                  <a:srgbClr val="2F2F2E"/>
                </a:solidFill>
              </a:rPr>
              <a:t>deficiencia</a:t>
            </a:r>
            <a:r>
              <a:rPr lang="pt-BR" sz="1600" dirty="0">
                <a:solidFill>
                  <a:srgbClr val="2F2F2E"/>
                </a:solidFill>
              </a:rPr>
              <a:t>. Acesso em: 30 jul. 2022.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2863D5E1-4E03-2D60-D9D9-455DE193C8BD}"/>
              </a:ext>
            </a:extLst>
          </p:cNvPr>
          <p:cNvSpPr/>
          <p:nvPr/>
        </p:nvSpPr>
        <p:spPr>
          <a:xfrm>
            <a:off x="1375543" y="2847101"/>
            <a:ext cx="5116205" cy="1163798"/>
          </a:xfrm>
          <a:prstGeom prst="wedgeRectCallout">
            <a:avLst>
              <a:gd name="adj1" fmla="val 54460"/>
              <a:gd name="adj2" fmla="val 1914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 infográfico ao lado, publicado em um texto jornalístico no </a:t>
            </a:r>
            <a:r>
              <a:rPr lang="pt-BR" i="1" dirty="0">
                <a:solidFill>
                  <a:srgbClr val="2F2F2E"/>
                </a:solidFill>
              </a:rPr>
              <a:t>site</a:t>
            </a:r>
            <a:r>
              <a:rPr lang="pt-BR" dirty="0">
                <a:solidFill>
                  <a:srgbClr val="2F2F2E"/>
                </a:solidFill>
              </a:rPr>
              <a:t> do Ministério da Saúde,</a:t>
            </a:r>
          </a:p>
          <a:p>
            <a:pPr algn="ctr"/>
            <a:r>
              <a:rPr lang="pt-BR" dirty="0">
                <a:solidFill>
                  <a:srgbClr val="2F2F2E"/>
                </a:solidFill>
              </a:rPr>
              <a:t>aponta os benefícios do esporte para a saúde física e mental de pessoas com deficiência (</a:t>
            </a:r>
            <a:r>
              <a:rPr lang="pt-BR" dirty="0" err="1">
                <a:solidFill>
                  <a:srgbClr val="2F2F2E"/>
                </a:solidFill>
              </a:rPr>
              <a:t>PcD</a:t>
            </a:r>
            <a:r>
              <a:rPr lang="pt-BR" dirty="0">
                <a:solidFill>
                  <a:srgbClr val="2F2F2E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9014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56AA37-F73C-9904-2BC2-324E869C93AF}"/>
              </a:ext>
            </a:extLst>
          </p:cNvPr>
          <p:cNvSpPr txBox="1"/>
          <p:nvPr/>
        </p:nvSpPr>
        <p:spPr>
          <a:xfrm>
            <a:off x="767009" y="348799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Formas nominais do verbo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76ED18F-360D-99BA-4FDC-B72AFD32AE5A}"/>
              </a:ext>
            </a:extLst>
          </p:cNvPr>
          <p:cNvSpPr txBox="1"/>
          <p:nvPr/>
        </p:nvSpPr>
        <p:spPr>
          <a:xfrm>
            <a:off x="767008" y="2382345"/>
            <a:ext cx="1072337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Formas nominais</a:t>
            </a:r>
            <a:r>
              <a:rPr lang="pt-BR" dirty="0">
                <a:solidFill>
                  <a:srgbClr val="2F2F2E"/>
                </a:solidFill>
              </a:rPr>
              <a:t> são formas verbais que podem desempenhar a função de nomes, isto é, de algumas classes gramaticais. São elas: o </a:t>
            </a:r>
            <a:r>
              <a:rPr lang="pt-BR" b="1" dirty="0">
                <a:solidFill>
                  <a:srgbClr val="2F2F2E"/>
                </a:solidFill>
              </a:rPr>
              <a:t>infinitivo</a:t>
            </a:r>
            <a:r>
              <a:rPr lang="pt-BR" dirty="0">
                <a:solidFill>
                  <a:srgbClr val="2F2F2E"/>
                </a:solidFill>
              </a:rPr>
              <a:t> (que pode ter função de substantivo); o </a:t>
            </a:r>
            <a:r>
              <a:rPr lang="pt-BR" b="1" dirty="0">
                <a:solidFill>
                  <a:srgbClr val="2F2F2E"/>
                </a:solidFill>
              </a:rPr>
              <a:t>gerúndio</a:t>
            </a:r>
            <a:r>
              <a:rPr lang="pt-BR" dirty="0">
                <a:solidFill>
                  <a:srgbClr val="2F2F2E"/>
                </a:solidFill>
              </a:rPr>
              <a:t> (que pode ter função de advérbio ou adjetivo); e o </a:t>
            </a:r>
            <a:r>
              <a:rPr lang="pt-BR" b="1" dirty="0">
                <a:solidFill>
                  <a:srgbClr val="2F2F2E"/>
                </a:solidFill>
              </a:rPr>
              <a:t>particípio</a:t>
            </a:r>
            <a:r>
              <a:rPr lang="pt-BR" dirty="0">
                <a:solidFill>
                  <a:srgbClr val="2F2F2E"/>
                </a:solidFill>
              </a:rPr>
              <a:t> (que pode ter função de adjetivo). Essas formas verbais geralmente não apresentam flexão.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5372ADA1-1C8B-16D3-3C49-36538B0D45C4}"/>
              </a:ext>
            </a:extLst>
          </p:cNvPr>
          <p:cNvSpPr/>
          <p:nvPr/>
        </p:nvSpPr>
        <p:spPr>
          <a:xfrm>
            <a:off x="767008" y="4382716"/>
            <a:ext cx="3390181" cy="1270145"/>
          </a:xfrm>
          <a:prstGeom prst="wedgeRectCallout">
            <a:avLst>
              <a:gd name="adj1" fmla="val -20984"/>
              <a:gd name="adj2" fmla="val -6734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infinitivo</a:t>
            </a:r>
            <a:r>
              <a:rPr lang="pt-BR" dirty="0">
                <a:solidFill>
                  <a:srgbClr val="2F2F2E"/>
                </a:solidFill>
              </a:rPr>
              <a:t> representa o verbo ou nomeia uma ação, sem determinar ideia de tempo. Pode ter a função de um substantivo.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2940BB60-C1E7-9940-BCDF-8B0A32AED4BB}"/>
              </a:ext>
            </a:extLst>
          </p:cNvPr>
          <p:cNvSpPr/>
          <p:nvPr/>
        </p:nvSpPr>
        <p:spPr>
          <a:xfrm>
            <a:off x="4526168" y="4243997"/>
            <a:ext cx="3390181" cy="1547585"/>
          </a:xfrm>
          <a:prstGeom prst="wedgeRectCallout">
            <a:avLst>
              <a:gd name="adj1" fmla="val -22256"/>
              <a:gd name="adj2" fmla="val -62104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gerúndio</a:t>
            </a:r>
            <a:r>
              <a:rPr lang="pt-BR" dirty="0">
                <a:solidFill>
                  <a:srgbClr val="2F2F2E"/>
                </a:solidFill>
              </a:rPr>
              <a:t> exprime uma ideia de desenvolvimento, de andamento. Desempenha função semelhante à de um advérbio e, eventualmente, à de um adjetivo.</a:t>
            </a:r>
          </a:p>
        </p:txBody>
      </p:sp>
      <p:sp>
        <p:nvSpPr>
          <p:cNvPr id="13" name="Balão de Fala: Retângulo 12">
            <a:extLst>
              <a:ext uri="{FF2B5EF4-FFF2-40B4-BE49-F238E27FC236}">
                <a16:creationId xmlns:a16="http://schemas.microsoft.com/office/drawing/2014/main" id="{BCFA8DE4-D200-A7F3-2CEA-7746C7DA5615}"/>
              </a:ext>
            </a:extLst>
          </p:cNvPr>
          <p:cNvSpPr/>
          <p:nvPr/>
        </p:nvSpPr>
        <p:spPr>
          <a:xfrm>
            <a:off x="8285328" y="4128319"/>
            <a:ext cx="3188185" cy="1778942"/>
          </a:xfrm>
          <a:prstGeom prst="wedgeRectCallout">
            <a:avLst>
              <a:gd name="adj1" fmla="val -20766"/>
              <a:gd name="adj2" fmla="val -6003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particípio</a:t>
            </a:r>
            <a:r>
              <a:rPr lang="pt-BR" dirty="0">
                <a:solidFill>
                  <a:srgbClr val="2F2F2E"/>
                </a:solidFill>
              </a:rPr>
              <a:t> exprime uma ideia de algo terminado, concluído. Desempenha função semelhante à dos adjetivos e admite flexão de gênero e número.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37ED803-CC8E-0DB9-8236-64D472C3427E}"/>
              </a:ext>
            </a:extLst>
          </p:cNvPr>
          <p:cNvSpPr txBox="1"/>
          <p:nvPr/>
        </p:nvSpPr>
        <p:spPr>
          <a:xfrm>
            <a:off x="767008" y="1519460"/>
            <a:ext cx="1074638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Os verbos exercem várias funções, podendo ser conjugados em vários tempos e modos. Eles têm também a chamada forma nominal, que é muito utilizada.</a:t>
            </a:r>
          </a:p>
        </p:txBody>
      </p:sp>
    </p:spTree>
    <p:extLst>
      <p:ext uri="{BB962C8B-B14F-4D97-AF65-F5344CB8AC3E}">
        <p14:creationId xmlns:p14="http://schemas.microsoft.com/office/powerpoint/2010/main" val="284542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EC60CD6-2DA8-CFE9-A700-2ECD37CA7E26}"/>
              </a:ext>
            </a:extLst>
          </p:cNvPr>
          <p:cNvSpPr txBox="1"/>
          <p:nvPr/>
        </p:nvSpPr>
        <p:spPr>
          <a:xfrm>
            <a:off x="767010" y="348799"/>
            <a:ext cx="3666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DOS SENTIDOS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Hipônimo e hiperônimo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5DB865-5C05-FD5A-874F-5F0CE7D78EA2}"/>
              </a:ext>
            </a:extLst>
          </p:cNvPr>
          <p:cNvSpPr txBox="1"/>
          <p:nvPr/>
        </p:nvSpPr>
        <p:spPr>
          <a:xfrm>
            <a:off x="775556" y="4308430"/>
            <a:ext cx="1065411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hiperônimo</a:t>
            </a:r>
            <a:r>
              <a:rPr lang="pt-BR" dirty="0">
                <a:solidFill>
                  <a:srgbClr val="2F2F2E"/>
                </a:solidFill>
              </a:rPr>
              <a:t> tem um significado mais genérico, abrangente (o prefixo </a:t>
            </a:r>
            <a:r>
              <a:rPr lang="pt-BR" b="1" dirty="0">
                <a:solidFill>
                  <a:srgbClr val="2F2F2E"/>
                </a:solidFill>
              </a:rPr>
              <a:t>hiper</a:t>
            </a:r>
            <a:r>
              <a:rPr lang="pt-BR" dirty="0">
                <a:solidFill>
                  <a:srgbClr val="2F2F2E"/>
                </a:solidFill>
              </a:rPr>
              <a:t>- indica muito, excessivo, amplo).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D632F4-522C-A526-C6CE-D2E8029615F5}"/>
              </a:ext>
            </a:extLst>
          </p:cNvPr>
          <p:cNvSpPr txBox="1"/>
          <p:nvPr/>
        </p:nvSpPr>
        <p:spPr>
          <a:xfrm>
            <a:off x="775556" y="1998976"/>
            <a:ext cx="6210274" cy="20313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Quando se escreve ou se fala, por vezes, empregam-se palavras que precisam ser substituídas por outras na sequência dos enunciados a fim de dar encadeamento às ideias do texto. Essa substituição não é um ato mecânico de trocar uma palavra por outra, mas requer que a palavra tenha alguma relação de sentido de equivalência ou de aproximação, para que a continuidade do texto seja mantida.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8B60047-F9B4-5213-A37B-F317976009ED}"/>
              </a:ext>
            </a:extLst>
          </p:cNvPr>
          <p:cNvSpPr txBox="1"/>
          <p:nvPr/>
        </p:nvSpPr>
        <p:spPr>
          <a:xfrm>
            <a:off x="775556" y="5233616"/>
            <a:ext cx="1065855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hipônimo</a:t>
            </a:r>
            <a:r>
              <a:rPr lang="pt-BR" dirty="0">
                <a:solidFill>
                  <a:srgbClr val="2F2F2E"/>
                </a:solidFill>
              </a:rPr>
              <a:t> tem um significado mais específico (o prefixo </a:t>
            </a:r>
            <a:r>
              <a:rPr lang="pt-BR" b="1" dirty="0" err="1">
                <a:solidFill>
                  <a:srgbClr val="2F2F2E"/>
                </a:solidFill>
              </a:rPr>
              <a:t>hipo</a:t>
            </a:r>
            <a:r>
              <a:rPr lang="pt-BR" dirty="0">
                <a:solidFill>
                  <a:srgbClr val="2F2F2E"/>
                </a:solidFill>
              </a:rPr>
              <a:t>-</a:t>
            </a:r>
            <a:r>
              <a:rPr lang="pt-BR" b="1" dirty="0">
                <a:solidFill>
                  <a:srgbClr val="2F2F2E"/>
                </a:solidFill>
              </a:rPr>
              <a:t> </a:t>
            </a:r>
            <a:r>
              <a:rPr lang="pt-BR" dirty="0">
                <a:solidFill>
                  <a:srgbClr val="2F2F2E"/>
                </a:solidFill>
              </a:rPr>
              <a:t>indica redução, diminuição).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A306D0C3-1BE5-36B8-39AE-33AF4115E373}"/>
              </a:ext>
            </a:extLst>
          </p:cNvPr>
          <p:cNvSpPr/>
          <p:nvPr/>
        </p:nvSpPr>
        <p:spPr>
          <a:xfrm>
            <a:off x="7651630" y="1998976"/>
            <a:ext cx="3460511" cy="1274603"/>
          </a:xfrm>
          <a:prstGeom prst="wedgeRectCallout">
            <a:avLst>
              <a:gd name="adj1" fmla="val -60914"/>
              <a:gd name="adj2" fmla="val -2409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2F2F2E"/>
                </a:solidFill>
              </a:rPr>
              <a:t>Hipônimos</a:t>
            </a:r>
            <a:r>
              <a:rPr lang="pt-BR" dirty="0">
                <a:solidFill>
                  <a:srgbClr val="2F2F2E"/>
                </a:solidFill>
              </a:rPr>
              <a:t> e </a:t>
            </a:r>
            <a:r>
              <a:rPr lang="pt-BR" b="1" dirty="0">
                <a:solidFill>
                  <a:srgbClr val="2F2F2E"/>
                </a:solidFill>
              </a:rPr>
              <a:t>hiperônimos</a:t>
            </a:r>
            <a:r>
              <a:rPr lang="pt-BR" dirty="0">
                <a:solidFill>
                  <a:srgbClr val="2F2F2E"/>
                </a:solidFill>
              </a:rPr>
              <a:t> são palavras que pertencem a um mesmo campo semântico. </a:t>
            </a:r>
          </a:p>
        </p:txBody>
      </p:sp>
    </p:spTree>
    <p:extLst>
      <p:ext uri="{BB962C8B-B14F-4D97-AF65-F5344CB8AC3E}">
        <p14:creationId xmlns:p14="http://schemas.microsoft.com/office/powerpoint/2010/main" val="151376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144322CF-41D1-85C2-96FE-DF597168ACC6}"/>
              </a:ext>
            </a:extLst>
          </p:cNvPr>
          <p:cNvSpPr txBox="1"/>
          <p:nvPr/>
        </p:nvSpPr>
        <p:spPr>
          <a:xfrm>
            <a:off x="729870" y="357425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Vídeo de divulgação científica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922CA1-0DA1-C949-6029-5CFD7DF0EA6E}"/>
              </a:ext>
            </a:extLst>
          </p:cNvPr>
          <p:cNvSpPr txBox="1"/>
          <p:nvPr/>
        </p:nvSpPr>
        <p:spPr>
          <a:xfrm>
            <a:off x="734307" y="1571461"/>
            <a:ext cx="1072337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vídeo de divulgação científica </a:t>
            </a:r>
            <a:r>
              <a:rPr lang="pt-BR" dirty="0">
                <a:solidFill>
                  <a:srgbClr val="2F2F2E"/>
                </a:solidFill>
              </a:rPr>
              <a:t>tem como objetivo tornar mais conhecidos fatos e descobertas científicas. Trata-se de um gênero multimodal que circula em meio digital e é divulgado na internet, em diversas plataformas. Seu público-alvo é diversificado e costuma interagir por meio de comentários que são postados após a visualização do vídeo.</a:t>
            </a:r>
          </a:p>
        </p:txBody>
      </p:sp>
      <p:pic>
        <p:nvPicPr>
          <p:cNvPr id="13" name="Imagem 1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F0731410-8B3C-8B81-135B-3A0128177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7" y="3031719"/>
            <a:ext cx="4662290" cy="26187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F075167A-DCD0-064B-3BA7-533683D3F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12" y="3031718"/>
            <a:ext cx="4662291" cy="26187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8D024CB-0D9E-281A-3228-649E81B3F0EE}"/>
              </a:ext>
            </a:extLst>
          </p:cNvPr>
          <p:cNvSpPr txBox="1"/>
          <p:nvPr/>
        </p:nvSpPr>
        <p:spPr>
          <a:xfrm>
            <a:off x="1081787" y="5689835"/>
            <a:ext cx="10028416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QUAL A VELOCIDADE máxima que o ser humano poderia suportar? 2021. Vídeo (8min35s). Publicado pelo canal Incrível. Disponível em: www.youtube.com/</a:t>
            </a:r>
            <a:r>
              <a:rPr lang="pt-BR" sz="1600" dirty="0" err="1">
                <a:solidFill>
                  <a:srgbClr val="2F2F2E"/>
                </a:solidFill>
              </a:rPr>
              <a:t>watch?v</a:t>
            </a:r>
            <a:r>
              <a:rPr lang="pt-BR" sz="1600" dirty="0">
                <a:solidFill>
                  <a:srgbClr val="2F2F2E"/>
                </a:solidFill>
              </a:rPr>
              <a:t>=yjewh8fPCEs. Acesso em: 12 jul. 2022.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ADD594-2E20-8ED1-FB38-C4897E1EAFD4}"/>
              </a:ext>
            </a:extLst>
          </p:cNvPr>
          <p:cNvSpPr txBox="1"/>
          <p:nvPr/>
        </p:nvSpPr>
        <p:spPr>
          <a:xfrm rot="16200000">
            <a:off x="5893510" y="3454383"/>
            <a:ext cx="968442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CANAL INCRÍVEL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6D803F-9AE2-F84A-8E82-23268DAB4500}"/>
              </a:ext>
            </a:extLst>
          </p:cNvPr>
          <p:cNvSpPr txBox="1"/>
          <p:nvPr/>
        </p:nvSpPr>
        <p:spPr>
          <a:xfrm rot="16200000">
            <a:off x="527385" y="3454383"/>
            <a:ext cx="968442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CANAL INCRÍVEL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5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D132CB-6F4C-3801-2DD2-540645D896B4}"/>
              </a:ext>
            </a:extLst>
          </p:cNvPr>
          <p:cNvSpPr txBox="1"/>
          <p:nvPr/>
        </p:nvSpPr>
        <p:spPr>
          <a:xfrm>
            <a:off x="729871" y="2002931"/>
            <a:ext cx="7423524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vídeo de divulgação científica</a:t>
            </a:r>
            <a:r>
              <a:rPr lang="pt-BR" dirty="0">
                <a:solidFill>
                  <a:srgbClr val="2F2F2E"/>
                </a:solidFill>
              </a:rPr>
              <a:t>, em geral, tem um título, cujo objetivo é aguçar a curiosidade do público para seu conteúdo. Na introdução, costuma-se buscar uma aproximação com o interlocutor para prender a atenção dele. Na sequência, são apresentadas informações sobre o assunto, pautadas em dados e exemplos que respaldam a veracidade do que se informa. A informação mais significativa, muitas vezes, costuma ser apresentada ao final do vídeo, para garantir que o espectador o assista na íntegra.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Por ser um gênero multimodal e que circula em meio digital, as imagens e outros recursos têm um papel importante na construção de sentidos. A linguagem utilizada é dinâmica, e o registro varia entre mais formal ou mais informal dependendo da situação comunicativa. Apresenta geralmente termos ligados ao campo científico, mas que não impossibilitam a compreensão do conteúdo pelo público leigo. É recorrente o uso de marcas de interlocução com o objetivo de aproximar quem está assistindo ao vídeo.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E0884F-4DEE-1548-421A-3F723F3107CF}"/>
              </a:ext>
            </a:extLst>
          </p:cNvPr>
          <p:cNvSpPr txBox="1"/>
          <p:nvPr/>
        </p:nvSpPr>
        <p:spPr>
          <a:xfrm>
            <a:off x="729871" y="357425"/>
            <a:ext cx="3065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Vídeo de divulgação científica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BDD70B88-0784-4BF9-285D-0E753A5F7E38}"/>
              </a:ext>
            </a:extLst>
          </p:cNvPr>
          <p:cNvSpPr/>
          <p:nvPr/>
        </p:nvSpPr>
        <p:spPr>
          <a:xfrm>
            <a:off x="4942936" y="357425"/>
            <a:ext cx="6519193" cy="1323439"/>
          </a:xfrm>
          <a:prstGeom prst="wedgeRectCallout">
            <a:avLst>
              <a:gd name="adj1" fmla="val -59350"/>
              <a:gd name="adj2" fmla="val -2223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Geralmente, o </a:t>
            </a:r>
            <a:r>
              <a:rPr lang="pt-BR" b="1" dirty="0">
                <a:solidFill>
                  <a:srgbClr val="2F2F2E"/>
                </a:solidFill>
              </a:rPr>
              <a:t>vídeo de divulgação científica</a:t>
            </a:r>
            <a:r>
              <a:rPr lang="pt-BR" dirty="0">
                <a:solidFill>
                  <a:srgbClr val="2F2F2E"/>
                </a:solidFill>
              </a:rPr>
              <a:t> tem um tema ou temática central que vai servir como pano de fundo para as discussões levantadas em cada vídeo. Os temas costumam permitir um diálogo com diversos assuntos e áreas do conhecimento.</a:t>
            </a:r>
          </a:p>
        </p:txBody>
      </p:sp>
      <p:pic>
        <p:nvPicPr>
          <p:cNvPr id="12" name="Imagem 11" descr="Diagrama, Site&#10;&#10;Descrição gerada automaticamente">
            <a:extLst>
              <a:ext uri="{FF2B5EF4-FFF2-40B4-BE49-F238E27FC236}">
                <a16:creationId xmlns:a16="http://schemas.microsoft.com/office/drawing/2014/main" id="{E8E2BE74-84F9-5034-FA40-41AEB44C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39" y="4295641"/>
            <a:ext cx="2990989" cy="16776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F8C375-790D-DAE6-35C7-6C36EBD2EB14}"/>
              </a:ext>
            </a:extLst>
          </p:cNvPr>
          <p:cNvSpPr txBox="1"/>
          <p:nvPr/>
        </p:nvSpPr>
        <p:spPr>
          <a:xfrm rot="16200000">
            <a:off x="11039463" y="4718307"/>
            <a:ext cx="968442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CANAL INCRÍVEL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09030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873</TotalTime>
  <Words>1542</Words>
  <Application>Microsoft Office PowerPoint</Application>
  <PresentationFormat>Widescreen</PresentationFormat>
  <Paragraphs>107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Selo</vt:lpstr>
      <vt:lpstr>LÍNGUA PORTUGUESA</vt:lpstr>
      <vt:lpstr>MÓDULO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PORTUGUESA</dc:title>
  <dc:creator>André Saretto</dc:creator>
  <cp:lastModifiedBy> </cp:lastModifiedBy>
  <cp:revision>3</cp:revision>
  <dcterms:created xsi:type="dcterms:W3CDTF">2023-05-09T16:52:21Z</dcterms:created>
  <dcterms:modified xsi:type="dcterms:W3CDTF">2023-06-02T18:46:40Z</dcterms:modified>
</cp:coreProperties>
</file>