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7" r:id="rId3"/>
    <p:sldId id="279" r:id="rId4"/>
    <p:sldId id="276" r:id="rId5"/>
    <p:sldId id="280" r:id="rId6"/>
    <p:sldId id="281" r:id="rId7"/>
    <p:sldId id="282" r:id="rId8"/>
    <p:sldId id="284" r:id="rId9"/>
    <p:sldId id="283" r:id="rId10"/>
    <p:sldId id="285" r:id="rId11"/>
    <p:sldId id="28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C65BC-169E-46FA-B231-E0C7F68A5427}" v="677" dt="2023-05-25T19:22:17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slide" Target="../slides/slide6.xml"/><Relationship Id="rId7" Type="http://schemas.openxmlformats.org/officeDocument/2006/relationships/slide" Target="../slides/slide11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10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D66EF7E-E68A-4F69-81C1-F34451E1DDB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1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1" action="ppaction://hlinksldjump"/>
            </a:rPr>
            <a:t>– Crônica</a:t>
          </a:r>
          <a:endParaRPr lang="en-US" sz="1600" dirty="0"/>
        </a:p>
      </dgm:t>
    </dgm:pt>
    <dgm:pt modelId="{197F2E5E-4B32-4617-ADD5-0F6DB901EC4C}" type="parTrans" cxnId="{47E8EC45-DDDA-4DC1-980A-9BE45FE6666B}">
      <dgm:prSet/>
      <dgm:spPr/>
      <dgm:t>
        <a:bodyPr/>
        <a:lstStyle/>
        <a:p>
          <a:endParaRPr lang="en-US"/>
        </a:p>
      </dgm:t>
    </dgm:pt>
    <dgm:pt modelId="{DA505C56-A700-4856-886C-74A7E12E1EE3}" type="sibTrans" cxnId="{47E8EC45-DDDA-4DC1-980A-9BE45FE6666B}">
      <dgm:prSet/>
      <dgm:spPr/>
      <dgm:t>
        <a:bodyPr/>
        <a:lstStyle/>
        <a:p>
          <a:endParaRPr lang="en-US"/>
        </a:p>
      </dgm:t>
    </dgm:pt>
    <dgm:pt modelId="{F8069943-B338-41D8-AC5C-7654CC5EC779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2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2" action="ppaction://hlinksldjump"/>
            </a:rPr>
            <a:t>– Crônica e crônica visual</a:t>
          </a:r>
          <a:endParaRPr lang="en-US" sz="1600" i="1" dirty="0"/>
        </a:p>
      </dgm:t>
    </dgm:pt>
    <dgm:pt modelId="{EDF1AE46-CE69-43BA-837F-1B9735086F25}" type="parTrans" cxnId="{9B997E8E-F0ED-456C-8520-FBC0842B91CC}">
      <dgm:prSet/>
      <dgm:spPr/>
      <dgm:t>
        <a:bodyPr/>
        <a:lstStyle/>
        <a:p>
          <a:endParaRPr lang="en-US"/>
        </a:p>
      </dgm:t>
    </dgm:pt>
    <dgm:pt modelId="{831963E2-6400-47B9-9124-76BA1BC3B7F7}" type="sibTrans" cxnId="{9B997E8E-F0ED-456C-8520-FBC0842B91CC}">
      <dgm:prSet/>
      <dgm:spPr/>
      <dgm:t>
        <a:bodyPr/>
        <a:lstStyle/>
        <a:p>
          <a:endParaRPr lang="en-US"/>
        </a:p>
      </dgm:t>
    </dgm:pt>
    <dgm:pt modelId="{55DCCAC6-434C-4EA2-9C3A-E82C5EC5168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3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3" action="ppaction://hlinksldjump"/>
            </a:rPr>
            <a:t>– Predicado nominal</a:t>
          </a:r>
          <a:endParaRPr lang="en-US" sz="1600" dirty="0"/>
        </a:p>
      </dgm:t>
    </dgm:pt>
    <dgm:pt modelId="{2597FFF0-7494-4592-A5B4-E3FC30EB594D}" type="parTrans" cxnId="{A74BAECD-E5C3-45A7-81C3-BF65B1028DD4}">
      <dgm:prSet/>
      <dgm:spPr/>
      <dgm:t>
        <a:bodyPr/>
        <a:lstStyle/>
        <a:p>
          <a:endParaRPr lang="en-US"/>
        </a:p>
      </dgm:t>
    </dgm:pt>
    <dgm:pt modelId="{E99C5578-030E-478C-83C1-B5162C19A96C}" type="sibTrans" cxnId="{A74BAECD-E5C3-45A7-81C3-BF65B1028DD4}">
      <dgm:prSet/>
      <dgm:spPr/>
      <dgm:t>
        <a:bodyPr/>
        <a:lstStyle/>
        <a:p>
          <a:endParaRPr lang="en-US"/>
        </a:p>
      </dgm:t>
    </dgm:pt>
    <dgm:pt modelId="{C68D41A5-84F8-48E5-9CED-831B6F3F5B1C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4" action="ppaction://hlinksldjump"/>
            </a:rPr>
            <a:t>Estudo dos sentidos </a:t>
          </a:r>
          <a:r>
            <a:rPr lang="pt-BR" sz="1600" dirty="0">
              <a:hlinkClick xmlns:r="http://schemas.openxmlformats.org/officeDocument/2006/relationships" r:id="rId4" action="ppaction://hlinksldjump"/>
            </a:rPr>
            <a:t>– Sentidos dos verbos de ligação</a:t>
          </a:r>
          <a:endParaRPr lang="en-US" sz="1600" dirty="0"/>
        </a:p>
      </dgm:t>
    </dgm:pt>
    <dgm:pt modelId="{94D91AEC-4013-4FC6-ACA9-A764CB6B2FAA}" type="parTrans" cxnId="{398519E0-5FDA-47B5-A800-456F19FBC233}">
      <dgm:prSet/>
      <dgm:spPr/>
      <dgm:t>
        <a:bodyPr/>
        <a:lstStyle/>
        <a:p>
          <a:endParaRPr lang="en-US"/>
        </a:p>
      </dgm:t>
    </dgm:pt>
    <dgm:pt modelId="{802F0A8D-0784-4CB6-B554-4DE691F12EE8}" type="sibTrans" cxnId="{398519E0-5FDA-47B5-A800-456F19FBC233}">
      <dgm:prSet/>
      <dgm:spPr/>
      <dgm:t>
        <a:bodyPr/>
        <a:lstStyle/>
        <a:p>
          <a:endParaRPr lang="en-US"/>
        </a:p>
      </dgm:t>
    </dgm:pt>
    <dgm:pt modelId="{5E6F7141-FA59-4CD7-8FF7-5C6FC1A13D4E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5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5" action="ppaction://hlinksldjump"/>
            </a:rPr>
            <a:t>– Texto teatral</a:t>
          </a:r>
          <a:endParaRPr lang="en-US" sz="1600" dirty="0"/>
        </a:p>
      </dgm:t>
    </dgm:pt>
    <dgm:pt modelId="{972185F9-D5AE-4019-B3E3-85964688415B}" type="parTrans" cxnId="{15DD5733-88FD-43E2-BC62-BE20AB6FEA3C}">
      <dgm:prSet/>
      <dgm:spPr/>
      <dgm:t>
        <a:bodyPr/>
        <a:lstStyle/>
        <a:p>
          <a:endParaRPr lang="en-US"/>
        </a:p>
      </dgm:t>
    </dgm:pt>
    <dgm:pt modelId="{005A549E-AE69-4996-93AA-251BCE5363D9}" type="sibTrans" cxnId="{15DD5733-88FD-43E2-BC62-BE20AB6FEA3C}">
      <dgm:prSet/>
      <dgm:spPr/>
      <dgm:t>
        <a:bodyPr/>
        <a:lstStyle/>
        <a:p>
          <a:endParaRPr lang="en-US"/>
        </a:p>
      </dgm:t>
    </dgm:pt>
    <dgm:pt modelId="{67D4DD36-7167-4EE3-AAB6-6D16D695BE11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6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6" action="ppaction://hlinksldjump"/>
            </a:rPr>
            <a:t>– Predicado verbo-nominal</a:t>
          </a:r>
          <a:endParaRPr lang="en-US" sz="1600" dirty="0"/>
        </a:p>
      </dgm:t>
    </dgm:pt>
    <dgm:pt modelId="{D68DCF56-0B94-4506-BB95-063CC2EEC129}" type="parTrans" cxnId="{85B43EC0-2D78-4BE2-9848-FA24266D2417}">
      <dgm:prSet/>
      <dgm:spPr/>
      <dgm:t>
        <a:bodyPr/>
        <a:lstStyle/>
        <a:p>
          <a:endParaRPr lang="en-US"/>
        </a:p>
      </dgm:t>
    </dgm:pt>
    <dgm:pt modelId="{EE0149F7-8B24-4181-9018-1C693B6CA4A8}" type="sibTrans" cxnId="{85B43EC0-2D78-4BE2-9848-FA24266D2417}">
      <dgm:prSet/>
      <dgm:spPr/>
      <dgm:t>
        <a:bodyPr/>
        <a:lstStyle/>
        <a:p>
          <a:endParaRPr lang="en-US"/>
        </a:p>
      </dgm:t>
    </dgm:pt>
    <dgm:pt modelId="{89F76081-474B-4721-B88A-8D51A4BA0CF7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7" action="ppaction://hlinksldjump"/>
            </a:rPr>
            <a:t>Outras linguagens </a:t>
          </a:r>
          <a:r>
            <a:rPr lang="pt-BR" sz="1600" dirty="0">
              <a:hlinkClick xmlns:r="http://schemas.openxmlformats.org/officeDocument/2006/relationships" r:id="rId7" action="ppaction://hlinksldjump"/>
            </a:rPr>
            <a:t>– Arte na terceira idade</a:t>
          </a:r>
          <a:endParaRPr lang="en-US" sz="1600" dirty="0"/>
        </a:p>
      </dgm:t>
    </dgm:pt>
    <dgm:pt modelId="{9C53B806-B818-4303-9C3A-F92B9B492799}" type="parTrans" cxnId="{3756D28C-518B-455B-8605-8E3779C17C90}">
      <dgm:prSet/>
      <dgm:spPr/>
      <dgm:t>
        <a:bodyPr/>
        <a:lstStyle/>
        <a:p>
          <a:endParaRPr lang="en-US"/>
        </a:p>
      </dgm:t>
    </dgm:pt>
    <dgm:pt modelId="{14493090-2A11-45A4-B04C-C1E5D35F00B7}" type="sibTrans" cxnId="{3756D28C-518B-455B-8605-8E3779C17C90}">
      <dgm:prSet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600" b="1" noProof="0" dirty="0">
              <a:hlinkClick xmlns:r="http://schemas.openxmlformats.org/officeDocument/2006/relationships" r:id="rId8" action="ppaction://hlinksldjump"/>
            </a:rPr>
            <a:t>Imagem</a:t>
          </a:r>
          <a:r>
            <a:rPr lang="en-US" sz="1600" b="1" dirty="0">
              <a:hlinkClick xmlns:r="http://schemas.openxmlformats.org/officeDocument/2006/relationships" r:id="rId8" action="ppaction://hlinksldjump"/>
            </a:rPr>
            <a:t> de </a:t>
          </a:r>
          <a:r>
            <a:rPr lang="pt-BR" sz="1600" b="1" noProof="0" dirty="0">
              <a:hlinkClick xmlns:r="http://schemas.openxmlformats.org/officeDocument/2006/relationships" r:id="rId8" action="ppaction://hlinksldjump"/>
            </a:rPr>
            <a:t>abertura</a:t>
          </a:r>
          <a:endParaRPr lang="pt-BR" sz="1600" b="1" noProof="0" dirty="0"/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/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8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8"/>
      <dgm:spPr/>
    </dgm:pt>
    <dgm:pt modelId="{6ED7848D-AF23-4B80-9CFE-5690AC4806C2}" type="pres">
      <dgm:prSet presAssocID="{00D4A4E5-B87F-4FD6-95A8-366532276A02}" presName="vert1" presStyleCnt="0"/>
      <dgm:spPr/>
    </dgm:pt>
    <dgm:pt modelId="{8375AD7D-9BA0-48EC-8DB6-6934D928E08F}" type="pres">
      <dgm:prSet presAssocID="{ED66EF7E-E68A-4F69-81C1-F34451E1DDBF}" presName="thickLine" presStyleLbl="alignNode1" presStyleIdx="1" presStyleCnt="8"/>
      <dgm:spPr/>
    </dgm:pt>
    <dgm:pt modelId="{55424B32-6F98-4A37-B7BC-EB6630670268}" type="pres">
      <dgm:prSet presAssocID="{ED66EF7E-E68A-4F69-81C1-F34451E1DDBF}" presName="horz1" presStyleCnt="0"/>
      <dgm:spPr/>
    </dgm:pt>
    <dgm:pt modelId="{C94B488D-1DF0-444E-A485-232FFC4B36EE}" type="pres">
      <dgm:prSet presAssocID="{ED66EF7E-E68A-4F69-81C1-F34451E1DDBF}" presName="tx1" presStyleLbl="revTx" presStyleIdx="1" presStyleCnt="8"/>
      <dgm:spPr/>
    </dgm:pt>
    <dgm:pt modelId="{878A8FE1-2DD0-4F8E-AEF5-BC2CDA1E06E5}" type="pres">
      <dgm:prSet presAssocID="{ED66EF7E-E68A-4F69-81C1-F34451E1DDBF}" presName="vert1" presStyleCnt="0"/>
      <dgm:spPr/>
    </dgm:pt>
    <dgm:pt modelId="{AB9CB741-FC9F-421B-8DB7-B6256D0F3B01}" type="pres">
      <dgm:prSet presAssocID="{F8069943-B338-41D8-AC5C-7654CC5EC779}" presName="thickLine" presStyleLbl="alignNode1" presStyleIdx="2" presStyleCnt="8"/>
      <dgm:spPr/>
    </dgm:pt>
    <dgm:pt modelId="{CE984AFA-2276-4665-B3E4-870BCCCADBF7}" type="pres">
      <dgm:prSet presAssocID="{F8069943-B338-41D8-AC5C-7654CC5EC779}" presName="horz1" presStyleCnt="0"/>
      <dgm:spPr/>
    </dgm:pt>
    <dgm:pt modelId="{1E358535-3292-4668-BE9F-829874D637BB}" type="pres">
      <dgm:prSet presAssocID="{F8069943-B338-41D8-AC5C-7654CC5EC779}" presName="tx1" presStyleLbl="revTx" presStyleIdx="2" presStyleCnt="8"/>
      <dgm:spPr/>
    </dgm:pt>
    <dgm:pt modelId="{1AF210EC-C83A-4CBC-BC37-A37200C508D6}" type="pres">
      <dgm:prSet presAssocID="{F8069943-B338-41D8-AC5C-7654CC5EC779}" presName="vert1" presStyleCnt="0"/>
      <dgm:spPr/>
    </dgm:pt>
    <dgm:pt modelId="{314D560E-CBD9-4858-A0A2-945D9A381B28}" type="pres">
      <dgm:prSet presAssocID="{55DCCAC6-434C-4EA2-9C3A-E82C5EC5168F}" presName="thickLine" presStyleLbl="alignNode1" presStyleIdx="3" presStyleCnt="8"/>
      <dgm:spPr/>
    </dgm:pt>
    <dgm:pt modelId="{064B011C-4EF7-4679-9BCB-EDCCC550CD86}" type="pres">
      <dgm:prSet presAssocID="{55DCCAC6-434C-4EA2-9C3A-E82C5EC5168F}" presName="horz1" presStyleCnt="0"/>
      <dgm:spPr/>
    </dgm:pt>
    <dgm:pt modelId="{D33FB54E-1E02-4083-9007-E663036D183D}" type="pres">
      <dgm:prSet presAssocID="{55DCCAC6-434C-4EA2-9C3A-E82C5EC5168F}" presName="tx1" presStyleLbl="revTx" presStyleIdx="3" presStyleCnt="8"/>
      <dgm:spPr/>
    </dgm:pt>
    <dgm:pt modelId="{A2853312-89A8-4D70-98A9-132D6EB00EC4}" type="pres">
      <dgm:prSet presAssocID="{55DCCAC6-434C-4EA2-9C3A-E82C5EC5168F}" presName="vert1" presStyleCnt="0"/>
      <dgm:spPr/>
    </dgm:pt>
    <dgm:pt modelId="{D0219F05-B755-4B07-A349-B9A905942F22}" type="pres">
      <dgm:prSet presAssocID="{C68D41A5-84F8-48E5-9CED-831B6F3F5B1C}" presName="thickLine" presStyleLbl="alignNode1" presStyleIdx="4" presStyleCnt="8"/>
      <dgm:spPr/>
    </dgm:pt>
    <dgm:pt modelId="{D23D9EAC-31DF-4560-9523-74C7BD4031A9}" type="pres">
      <dgm:prSet presAssocID="{C68D41A5-84F8-48E5-9CED-831B6F3F5B1C}" presName="horz1" presStyleCnt="0"/>
      <dgm:spPr/>
    </dgm:pt>
    <dgm:pt modelId="{1BE8540D-2B5F-4BF4-B8D2-940F6A10819C}" type="pres">
      <dgm:prSet presAssocID="{C68D41A5-84F8-48E5-9CED-831B6F3F5B1C}" presName="tx1" presStyleLbl="revTx" presStyleIdx="4" presStyleCnt="8"/>
      <dgm:spPr/>
    </dgm:pt>
    <dgm:pt modelId="{832639FA-BCCC-4CAE-A1AE-DB4CF5BA3A80}" type="pres">
      <dgm:prSet presAssocID="{C68D41A5-84F8-48E5-9CED-831B6F3F5B1C}" presName="vert1" presStyleCnt="0"/>
      <dgm:spPr/>
    </dgm:pt>
    <dgm:pt modelId="{E0ACE31B-7687-4EE7-9573-63F09584CD36}" type="pres">
      <dgm:prSet presAssocID="{5E6F7141-FA59-4CD7-8FF7-5C6FC1A13D4E}" presName="thickLine" presStyleLbl="alignNode1" presStyleIdx="5" presStyleCnt="8"/>
      <dgm:spPr/>
    </dgm:pt>
    <dgm:pt modelId="{4A9E3B3C-54F8-4B4F-AC3E-24B85842DAD5}" type="pres">
      <dgm:prSet presAssocID="{5E6F7141-FA59-4CD7-8FF7-5C6FC1A13D4E}" presName="horz1" presStyleCnt="0"/>
      <dgm:spPr/>
    </dgm:pt>
    <dgm:pt modelId="{3EA07746-CFD6-4C68-B8CF-A378C033D107}" type="pres">
      <dgm:prSet presAssocID="{5E6F7141-FA59-4CD7-8FF7-5C6FC1A13D4E}" presName="tx1" presStyleLbl="revTx" presStyleIdx="5" presStyleCnt="8"/>
      <dgm:spPr/>
    </dgm:pt>
    <dgm:pt modelId="{0EFEDC27-1B45-4FDE-B738-C8AD75EE6341}" type="pres">
      <dgm:prSet presAssocID="{5E6F7141-FA59-4CD7-8FF7-5C6FC1A13D4E}" presName="vert1" presStyleCnt="0"/>
      <dgm:spPr/>
    </dgm:pt>
    <dgm:pt modelId="{2721A207-0C1E-469B-8CAD-57DF57B826C1}" type="pres">
      <dgm:prSet presAssocID="{67D4DD36-7167-4EE3-AAB6-6D16D695BE11}" presName="thickLine" presStyleLbl="alignNode1" presStyleIdx="6" presStyleCnt="8"/>
      <dgm:spPr/>
    </dgm:pt>
    <dgm:pt modelId="{DE259A85-32B1-4FE4-BC9D-D8F56AD70206}" type="pres">
      <dgm:prSet presAssocID="{67D4DD36-7167-4EE3-AAB6-6D16D695BE11}" presName="horz1" presStyleCnt="0"/>
      <dgm:spPr/>
    </dgm:pt>
    <dgm:pt modelId="{35BBE7E9-1C6D-479C-8269-B5715E8054B8}" type="pres">
      <dgm:prSet presAssocID="{67D4DD36-7167-4EE3-AAB6-6D16D695BE11}" presName="tx1" presStyleLbl="revTx" presStyleIdx="6" presStyleCnt="8"/>
      <dgm:spPr/>
    </dgm:pt>
    <dgm:pt modelId="{86A3F955-2C1E-49E7-9BE8-8CF707D0EF1B}" type="pres">
      <dgm:prSet presAssocID="{67D4DD36-7167-4EE3-AAB6-6D16D695BE11}" presName="vert1" presStyleCnt="0"/>
      <dgm:spPr/>
    </dgm:pt>
    <dgm:pt modelId="{6446D9C9-28CA-481A-BB4C-074C2097E0FE}" type="pres">
      <dgm:prSet presAssocID="{89F76081-474B-4721-B88A-8D51A4BA0CF7}" presName="thickLine" presStyleLbl="alignNode1" presStyleIdx="7" presStyleCnt="8"/>
      <dgm:spPr/>
    </dgm:pt>
    <dgm:pt modelId="{20F995C1-147E-431B-BB8C-11EDA345A614}" type="pres">
      <dgm:prSet presAssocID="{89F76081-474B-4721-B88A-8D51A4BA0CF7}" presName="horz1" presStyleCnt="0"/>
      <dgm:spPr/>
    </dgm:pt>
    <dgm:pt modelId="{A42FD2D2-2791-43B4-990E-17A6A95C4302}" type="pres">
      <dgm:prSet presAssocID="{89F76081-474B-4721-B88A-8D51A4BA0CF7}" presName="tx1" presStyleLbl="revTx" presStyleIdx="7" presStyleCnt="8"/>
      <dgm:spPr/>
    </dgm:pt>
    <dgm:pt modelId="{FA734EF9-BC0A-4C7C-B70E-86EDC0ADE505}" type="pres">
      <dgm:prSet presAssocID="{89F76081-474B-4721-B88A-8D51A4BA0CF7}" presName="vert1" presStyleCnt="0"/>
      <dgm:spPr/>
    </dgm:pt>
  </dgm:ptLst>
  <dgm:cxnLst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D775502B-0E68-4137-A8F8-0D7FF73A3F0D}" type="presOf" srcId="{67D4DD36-7167-4EE3-AAB6-6D16D695BE11}" destId="{35BBE7E9-1C6D-479C-8269-B5715E8054B8}" srcOrd="0" destOrd="0" presId="urn:microsoft.com/office/officeart/2008/layout/LinedList"/>
    <dgm:cxn modelId="{15DD5733-88FD-43E2-BC62-BE20AB6FEA3C}" srcId="{9D9C0E9A-327C-40DB-A9EB-983EC9E0D98F}" destId="{5E6F7141-FA59-4CD7-8FF7-5C6FC1A13D4E}" srcOrd="5" destOrd="0" parTransId="{972185F9-D5AE-4019-B3E3-85964688415B}" sibTransId="{005A549E-AE69-4996-93AA-251BCE5363D9}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47E8EC45-DDDA-4DC1-980A-9BE45FE6666B}" srcId="{9D9C0E9A-327C-40DB-A9EB-983EC9E0D98F}" destId="{ED66EF7E-E68A-4F69-81C1-F34451E1DDBF}" srcOrd="1" destOrd="0" parTransId="{197F2E5E-4B32-4617-ADD5-0F6DB901EC4C}" sibTransId="{DA505C56-A700-4856-886C-74A7E12E1EE3}"/>
    <dgm:cxn modelId="{6C2AB851-94C8-442B-B7B9-F1DD95B11ED8}" type="presOf" srcId="{C68D41A5-84F8-48E5-9CED-831B6F3F5B1C}" destId="{1BE8540D-2B5F-4BF4-B8D2-940F6A10819C}" srcOrd="0" destOrd="0" presId="urn:microsoft.com/office/officeart/2008/layout/LinedList"/>
    <dgm:cxn modelId="{10835E76-19D6-4796-A57D-19E70C1A368C}" type="presOf" srcId="{5E6F7141-FA59-4CD7-8FF7-5C6FC1A13D4E}" destId="{3EA07746-CFD6-4C68-B8CF-A378C033D107}" srcOrd="0" destOrd="0" presId="urn:microsoft.com/office/officeart/2008/layout/LinedList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BF5A8883-F9F2-4E44-ABBC-881FCCF815D6}" type="presOf" srcId="{ED66EF7E-E68A-4F69-81C1-F34451E1DDBF}" destId="{C94B488D-1DF0-444E-A485-232FFC4B36EE}" srcOrd="0" destOrd="0" presId="urn:microsoft.com/office/officeart/2008/layout/LinedList"/>
    <dgm:cxn modelId="{3756D28C-518B-455B-8605-8E3779C17C90}" srcId="{9D9C0E9A-327C-40DB-A9EB-983EC9E0D98F}" destId="{89F76081-474B-4721-B88A-8D51A4BA0CF7}" srcOrd="7" destOrd="0" parTransId="{9C53B806-B818-4303-9C3A-F92B9B492799}" sibTransId="{14493090-2A11-45A4-B04C-C1E5D35F00B7}"/>
    <dgm:cxn modelId="{9B997E8E-F0ED-456C-8520-FBC0842B91CC}" srcId="{9D9C0E9A-327C-40DB-A9EB-983EC9E0D98F}" destId="{F8069943-B338-41D8-AC5C-7654CC5EC779}" srcOrd="2" destOrd="0" parTransId="{EDF1AE46-CE69-43BA-837F-1B9735086F25}" sibTransId="{831963E2-6400-47B9-9124-76BA1BC3B7F7}"/>
    <dgm:cxn modelId="{20934F9E-4611-4400-9C97-4EC4B0DFE91B}" type="presOf" srcId="{89F76081-474B-4721-B88A-8D51A4BA0CF7}" destId="{A42FD2D2-2791-43B4-990E-17A6A95C4302}" srcOrd="0" destOrd="0" presId="urn:microsoft.com/office/officeart/2008/layout/LinedList"/>
    <dgm:cxn modelId="{8748FCAE-C0DC-4976-B4C7-144BC3A27056}" type="presOf" srcId="{55DCCAC6-434C-4EA2-9C3A-E82C5EC5168F}" destId="{D33FB54E-1E02-4083-9007-E663036D183D}" srcOrd="0" destOrd="0" presId="urn:microsoft.com/office/officeart/2008/layout/LinedList"/>
    <dgm:cxn modelId="{03E201B6-C70A-4D3B-80B1-7C4FD475813B}" type="presOf" srcId="{F8069943-B338-41D8-AC5C-7654CC5EC779}" destId="{1E358535-3292-4668-BE9F-829874D637BB}" srcOrd="0" destOrd="0" presId="urn:microsoft.com/office/officeart/2008/layout/LinedList"/>
    <dgm:cxn modelId="{85B43EC0-2D78-4BE2-9848-FA24266D2417}" srcId="{9D9C0E9A-327C-40DB-A9EB-983EC9E0D98F}" destId="{67D4DD36-7167-4EE3-AAB6-6D16D695BE11}" srcOrd="6" destOrd="0" parTransId="{D68DCF56-0B94-4506-BB95-063CC2EEC129}" sibTransId="{EE0149F7-8B24-4181-9018-1C693B6CA4A8}"/>
    <dgm:cxn modelId="{A74BAECD-E5C3-45A7-81C3-BF65B1028DD4}" srcId="{9D9C0E9A-327C-40DB-A9EB-983EC9E0D98F}" destId="{55DCCAC6-434C-4EA2-9C3A-E82C5EC5168F}" srcOrd="3" destOrd="0" parTransId="{2597FFF0-7494-4592-A5B4-E3FC30EB594D}" sibTransId="{E99C5578-030E-478C-83C1-B5162C19A96C}"/>
    <dgm:cxn modelId="{398519E0-5FDA-47B5-A800-456F19FBC233}" srcId="{9D9C0E9A-327C-40DB-A9EB-983EC9E0D98F}" destId="{C68D41A5-84F8-48E5-9CED-831B6F3F5B1C}" srcOrd="4" destOrd="0" parTransId="{94D91AEC-4013-4FC6-ACA9-A764CB6B2FAA}" sibTransId="{802F0A8D-0784-4CB6-B554-4DE691F12EE8}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AE680168-EFEC-42CE-A945-F1A2A969E890}" type="presParOf" srcId="{983EBE8F-2CFB-4918-8A71-8FB6106D1EE5}" destId="{8375AD7D-9BA0-48EC-8DB6-6934D928E08F}" srcOrd="2" destOrd="0" presId="urn:microsoft.com/office/officeart/2008/layout/LinedList"/>
    <dgm:cxn modelId="{5D982353-5C09-4040-A019-19647AA810F5}" type="presParOf" srcId="{983EBE8F-2CFB-4918-8A71-8FB6106D1EE5}" destId="{55424B32-6F98-4A37-B7BC-EB6630670268}" srcOrd="3" destOrd="0" presId="urn:microsoft.com/office/officeart/2008/layout/LinedList"/>
    <dgm:cxn modelId="{4A5BFB8E-2039-46F9-93AA-422AA5BA3ECF}" type="presParOf" srcId="{55424B32-6F98-4A37-B7BC-EB6630670268}" destId="{C94B488D-1DF0-444E-A485-232FFC4B36EE}" srcOrd="0" destOrd="0" presId="urn:microsoft.com/office/officeart/2008/layout/LinedList"/>
    <dgm:cxn modelId="{B68F6C99-B036-4B5E-BF4B-A0B926A2B18A}" type="presParOf" srcId="{55424B32-6F98-4A37-B7BC-EB6630670268}" destId="{878A8FE1-2DD0-4F8E-AEF5-BC2CDA1E06E5}" srcOrd="1" destOrd="0" presId="urn:microsoft.com/office/officeart/2008/layout/LinedList"/>
    <dgm:cxn modelId="{E75F825D-1F78-4DFD-B2D8-B6433D604056}" type="presParOf" srcId="{983EBE8F-2CFB-4918-8A71-8FB6106D1EE5}" destId="{AB9CB741-FC9F-421B-8DB7-B6256D0F3B01}" srcOrd="4" destOrd="0" presId="urn:microsoft.com/office/officeart/2008/layout/LinedList"/>
    <dgm:cxn modelId="{9BA57E1F-8E03-4368-BC01-7F555D563597}" type="presParOf" srcId="{983EBE8F-2CFB-4918-8A71-8FB6106D1EE5}" destId="{CE984AFA-2276-4665-B3E4-870BCCCADBF7}" srcOrd="5" destOrd="0" presId="urn:microsoft.com/office/officeart/2008/layout/LinedList"/>
    <dgm:cxn modelId="{63EB8368-4536-4B97-918B-23DDC22136A5}" type="presParOf" srcId="{CE984AFA-2276-4665-B3E4-870BCCCADBF7}" destId="{1E358535-3292-4668-BE9F-829874D637BB}" srcOrd="0" destOrd="0" presId="urn:microsoft.com/office/officeart/2008/layout/LinedList"/>
    <dgm:cxn modelId="{238B27B8-D6BB-45C1-AD3D-C5EF693FFFBB}" type="presParOf" srcId="{CE984AFA-2276-4665-B3E4-870BCCCADBF7}" destId="{1AF210EC-C83A-4CBC-BC37-A37200C508D6}" srcOrd="1" destOrd="0" presId="urn:microsoft.com/office/officeart/2008/layout/LinedList"/>
    <dgm:cxn modelId="{F2B9FA33-255E-40BE-BA48-3C594948DBDD}" type="presParOf" srcId="{983EBE8F-2CFB-4918-8A71-8FB6106D1EE5}" destId="{314D560E-CBD9-4858-A0A2-945D9A381B28}" srcOrd="6" destOrd="0" presId="urn:microsoft.com/office/officeart/2008/layout/LinedList"/>
    <dgm:cxn modelId="{9EC1A6A8-A900-453D-8A3D-68A82D9A6564}" type="presParOf" srcId="{983EBE8F-2CFB-4918-8A71-8FB6106D1EE5}" destId="{064B011C-4EF7-4679-9BCB-EDCCC550CD86}" srcOrd="7" destOrd="0" presId="urn:microsoft.com/office/officeart/2008/layout/LinedList"/>
    <dgm:cxn modelId="{6EFC5C35-5C0A-4DFD-89A8-67842B67AB7C}" type="presParOf" srcId="{064B011C-4EF7-4679-9BCB-EDCCC550CD86}" destId="{D33FB54E-1E02-4083-9007-E663036D183D}" srcOrd="0" destOrd="0" presId="urn:microsoft.com/office/officeart/2008/layout/LinedList"/>
    <dgm:cxn modelId="{75DE68F6-B908-4F7F-AA96-6B46BB254A82}" type="presParOf" srcId="{064B011C-4EF7-4679-9BCB-EDCCC550CD86}" destId="{A2853312-89A8-4D70-98A9-132D6EB00EC4}" srcOrd="1" destOrd="0" presId="urn:microsoft.com/office/officeart/2008/layout/LinedList"/>
    <dgm:cxn modelId="{4CA343A4-1527-456C-93C0-EFA11492316B}" type="presParOf" srcId="{983EBE8F-2CFB-4918-8A71-8FB6106D1EE5}" destId="{D0219F05-B755-4B07-A349-B9A905942F22}" srcOrd="8" destOrd="0" presId="urn:microsoft.com/office/officeart/2008/layout/LinedList"/>
    <dgm:cxn modelId="{DB3BAD92-760D-445B-BC49-C608591E75C2}" type="presParOf" srcId="{983EBE8F-2CFB-4918-8A71-8FB6106D1EE5}" destId="{D23D9EAC-31DF-4560-9523-74C7BD4031A9}" srcOrd="9" destOrd="0" presId="urn:microsoft.com/office/officeart/2008/layout/LinedList"/>
    <dgm:cxn modelId="{4BCA9BFA-BFC3-495C-9B6F-3022331DE3EB}" type="presParOf" srcId="{D23D9EAC-31DF-4560-9523-74C7BD4031A9}" destId="{1BE8540D-2B5F-4BF4-B8D2-940F6A10819C}" srcOrd="0" destOrd="0" presId="urn:microsoft.com/office/officeart/2008/layout/LinedList"/>
    <dgm:cxn modelId="{46B7073D-58B1-4D38-BE41-F58C6B7945BA}" type="presParOf" srcId="{D23D9EAC-31DF-4560-9523-74C7BD4031A9}" destId="{832639FA-BCCC-4CAE-A1AE-DB4CF5BA3A80}" srcOrd="1" destOrd="0" presId="urn:microsoft.com/office/officeart/2008/layout/LinedList"/>
    <dgm:cxn modelId="{FE1B6F59-0679-40BC-A8B1-FE2115947F0C}" type="presParOf" srcId="{983EBE8F-2CFB-4918-8A71-8FB6106D1EE5}" destId="{E0ACE31B-7687-4EE7-9573-63F09584CD36}" srcOrd="10" destOrd="0" presId="urn:microsoft.com/office/officeart/2008/layout/LinedList"/>
    <dgm:cxn modelId="{981D8DFD-6179-4358-884E-1DA895176A40}" type="presParOf" srcId="{983EBE8F-2CFB-4918-8A71-8FB6106D1EE5}" destId="{4A9E3B3C-54F8-4B4F-AC3E-24B85842DAD5}" srcOrd="11" destOrd="0" presId="urn:microsoft.com/office/officeart/2008/layout/LinedList"/>
    <dgm:cxn modelId="{1862CC9E-A4A4-4239-A6D6-3C878FD1DDE7}" type="presParOf" srcId="{4A9E3B3C-54F8-4B4F-AC3E-24B85842DAD5}" destId="{3EA07746-CFD6-4C68-B8CF-A378C033D107}" srcOrd="0" destOrd="0" presId="urn:microsoft.com/office/officeart/2008/layout/LinedList"/>
    <dgm:cxn modelId="{4BC60919-8C55-49B6-B33F-8A484449F2E2}" type="presParOf" srcId="{4A9E3B3C-54F8-4B4F-AC3E-24B85842DAD5}" destId="{0EFEDC27-1B45-4FDE-B738-C8AD75EE6341}" srcOrd="1" destOrd="0" presId="urn:microsoft.com/office/officeart/2008/layout/LinedList"/>
    <dgm:cxn modelId="{1F7DCE1C-FBF1-49C4-8B1C-5E69D113E13A}" type="presParOf" srcId="{983EBE8F-2CFB-4918-8A71-8FB6106D1EE5}" destId="{2721A207-0C1E-469B-8CAD-57DF57B826C1}" srcOrd="12" destOrd="0" presId="urn:microsoft.com/office/officeart/2008/layout/LinedList"/>
    <dgm:cxn modelId="{BB7D6D23-B886-42CF-9F54-01F3877062A3}" type="presParOf" srcId="{983EBE8F-2CFB-4918-8A71-8FB6106D1EE5}" destId="{DE259A85-32B1-4FE4-BC9D-D8F56AD70206}" srcOrd="13" destOrd="0" presId="urn:microsoft.com/office/officeart/2008/layout/LinedList"/>
    <dgm:cxn modelId="{55651C5E-9B1D-4788-9447-FA61A63EB5B4}" type="presParOf" srcId="{DE259A85-32B1-4FE4-BC9D-D8F56AD70206}" destId="{35BBE7E9-1C6D-479C-8269-B5715E8054B8}" srcOrd="0" destOrd="0" presId="urn:microsoft.com/office/officeart/2008/layout/LinedList"/>
    <dgm:cxn modelId="{B6FCACAE-4580-442E-8999-8046116A16DA}" type="presParOf" srcId="{DE259A85-32B1-4FE4-BC9D-D8F56AD70206}" destId="{86A3F955-2C1E-49E7-9BE8-8CF707D0EF1B}" srcOrd="1" destOrd="0" presId="urn:microsoft.com/office/officeart/2008/layout/LinedList"/>
    <dgm:cxn modelId="{C89E747D-12E1-4D3E-84E9-4E32E6609BC3}" type="presParOf" srcId="{983EBE8F-2CFB-4918-8A71-8FB6106D1EE5}" destId="{6446D9C9-28CA-481A-BB4C-074C2097E0FE}" srcOrd="14" destOrd="0" presId="urn:microsoft.com/office/officeart/2008/layout/LinedList"/>
    <dgm:cxn modelId="{F4228EDE-8ADB-42AE-8FA6-57CCDB16E525}" type="presParOf" srcId="{983EBE8F-2CFB-4918-8A71-8FB6106D1EE5}" destId="{20F995C1-147E-431B-BB8C-11EDA345A614}" srcOrd="15" destOrd="0" presId="urn:microsoft.com/office/officeart/2008/layout/LinedList"/>
    <dgm:cxn modelId="{286E8806-F670-4922-B7BD-9C4DB884FD6C}" type="presParOf" srcId="{20F995C1-147E-431B-BB8C-11EDA345A614}" destId="{A42FD2D2-2791-43B4-990E-17A6A95C4302}" srcOrd="0" destOrd="0" presId="urn:microsoft.com/office/officeart/2008/layout/LinedList"/>
    <dgm:cxn modelId="{A3CDF135-3CB3-433E-8CAC-DA80CC060142}" type="presParOf" srcId="{20F995C1-147E-431B-BB8C-11EDA345A614}" destId="{FA734EF9-BC0A-4C7C-B70E-86EDC0ADE5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0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0"/>
          <a:ext cx="10664949" cy="56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Imagem</a:t>
          </a:r>
          <a:r>
            <a:rPr lang="en-US" sz="1600" b="1" kern="1200" dirty="0">
              <a:hlinkClick xmlns:r="http://schemas.openxmlformats.org/officeDocument/2006/relationships" r:id="" action="ppaction://hlinksldjump"/>
            </a:rPr>
            <a:t> de </a:t>
          </a: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abertura</a:t>
          </a:r>
          <a:endParaRPr lang="pt-BR" sz="1600" b="1" kern="1200" noProof="0" dirty="0"/>
        </a:p>
      </dsp:txBody>
      <dsp:txXfrm>
        <a:off x="0" y="0"/>
        <a:ext cx="10664949" cy="568745"/>
      </dsp:txXfrm>
    </dsp:sp>
    <dsp:sp modelId="{8375AD7D-9BA0-48EC-8DB6-6934D928E08F}">
      <dsp:nvSpPr>
        <dsp:cNvPr id="0" name=""/>
        <dsp:cNvSpPr/>
      </dsp:nvSpPr>
      <dsp:spPr>
        <a:xfrm>
          <a:off x="0" y="56874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4B488D-1DF0-444E-A485-232FFC4B36EE}">
      <dsp:nvSpPr>
        <dsp:cNvPr id="0" name=""/>
        <dsp:cNvSpPr/>
      </dsp:nvSpPr>
      <dsp:spPr>
        <a:xfrm>
          <a:off x="0" y="568745"/>
          <a:ext cx="10664949" cy="56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Crônica</a:t>
          </a:r>
          <a:endParaRPr lang="en-US" sz="1600" kern="1200" dirty="0"/>
        </a:p>
      </dsp:txBody>
      <dsp:txXfrm>
        <a:off x="0" y="568745"/>
        <a:ext cx="10664949" cy="568745"/>
      </dsp:txXfrm>
    </dsp:sp>
    <dsp:sp modelId="{AB9CB741-FC9F-421B-8DB7-B6256D0F3B01}">
      <dsp:nvSpPr>
        <dsp:cNvPr id="0" name=""/>
        <dsp:cNvSpPr/>
      </dsp:nvSpPr>
      <dsp:spPr>
        <a:xfrm>
          <a:off x="0" y="1137491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358535-3292-4668-BE9F-829874D637BB}">
      <dsp:nvSpPr>
        <dsp:cNvPr id="0" name=""/>
        <dsp:cNvSpPr/>
      </dsp:nvSpPr>
      <dsp:spPr>
        <a:xfrm>
          <a:off x="0" y="1137491"/>
          <a:ext cx="10664949" cy="56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Crônica e crônica visual</a:t>
          </a:r>
          <a:endParaRPr lang="en-US" sz="1600" i="1" kern="1200" dirty="0"/>
        </a:p>
      </dsp:txBody>
      <dsp:txXfrm>
        <a:off x="0" y="1137491"/>
        <a:ext cx="10664949" cy="568745"/>
      </dsp:txXfrm>
    </dsp:sp>
    <dsp:sp modelId="{314D560E-CBD9-4858-A0A2-945D9A381B28}">
      <dsp:nvSpPr>
        <dsp:cNvPr id="0" name=""/>
        <dsp:cNvSpPr/>
      </dsp:nvSpPr>
      <dsp:spPr>
        <a:xfrm>
          <a:off x="0" y="1706237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FB54E-1E02-4083-9007-E663036D183D}">
      <dsp:nvSpPr>
        <dsp:cNvPr id="0" name=""/>
        <dsp:cNvSpPr/>
      </dsp:nvSpPr>
      <dsp:spPr>
        <a:xfrm>
          <a:off x="0" y="1706237"/>
          <a:ext cx="10664949" cy="56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Predicado nominal</a:t>
          </a:r>
          <a:endParaRPr lang="en-US" sz="1600" kern="1200" dirty="0"/>
        </a:p>
      </dsp:txBody>
      <dsp:txXfrm>
        <a:off x="0" y="1706237"/>
        <a:ext cx="10664949" cy="568745"/>
      </dsp:txXfrm>
    </dsp:sp>
    <dsp:sp modelId="{D0219F05-B755-4B07-A349-B9A905942F22}">
      <dsp:nvSpPr>
        <dsp:cNvPr id="0" name=""/>
        <dsp:cNvSpPr/>
      </dsp:nvSpPr>
      <dsp:spPr>
        <a:xfrm>
          <a:off x="0" y="227498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8540D-2B5F-4BF4-B8D2-940F6A10819C}">
      <dsp:nvSpPr>
        <dsp:cNvPr id="0" name=""/>
        <dsp:cNvSpPr/>
      </dsp:nvSpPr>
      <dsp:spPr>
        <a:xfrm>
          <a:off x="0" y="2274983"/>
          <a:ext cx="10664949" cy="56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dos sentidos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Sentidos dos verbos de ligação</a:t>
          </a:r>
          <a:endParaRPr lang="en-US" sz="1600" kern="1200" dirty="0"/>
        </a:p>
      </dsp:txBody>
      <dsp:txXfrm>
        <a:off x="0" y="2274983"/>
        <a:ext cx="10664949" cy="568745"/>
      </dsp:txXfrm>
    </dsp:sp>
    <dsp:sp modelId="{E0ACE31B-7687-4EE7-9573-63F09584CD36}">
      <dsp:nvSpPr>
        <dsp:cNvPr id="0" name=""/>
        <dsp:cNvSpPr/>
      </dsp:nvSpPr>
      <dsp:spPr>
        <a:xfrm>
          <a:off x="0" y="2843728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07746-CFD6-4C68-B8CF-A378C033D107}">
      <dsp:nvSpPr>
        <dsp:cNvPr id="0" name=""/>
        <dsp:cNvSpPr/>
      </dsp:nvSpPr>
      <dsp:spPr>
        <a:xfrm>
          <a:off x="0" y="2843728"/>
          <a:ext cx="10664949" cy="56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Texto teatral</a:t>
          </a:r>
          <a:endParaRPr lang="en-US" sz="1600" kern="1200" dirty="0"/>
        </a:p>
      </dsp:txBody>
      <dsp:txXfrm>
        <a:off x="0" y="2843728"/>
        <a:ext cx="10664949" cy="568745"/>
      </dsp:txXfrm>
    </dsp:sp>
    <dsp:sp modelId="{2721A207-0C1E-469B-8CAD-57DF57B826C1}">
      <dsp:nvSpPr>
        <dsp:cNvPr id="0" name=""/>
        <dsp:cNvSpPr/>
      </dsp:nvSpPr>
      <dsp:spPr>
        <a:xfrm>
          <a:off x="0" y="3412474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BE7E9-1C6D-479C-8269-B5715E8054B8}">
      <dsp:nvSpPr>
        <dsp:cNvPr id="0" name=""/>
        <dsp:cNvSpPr/>
      </dsp:nvSpPr>
      <dsp:spPr>
        <a:xfrm>
          <a:off x="0" y="3412474"/>
          <a:ext cx="10664949" cy="56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Predicado verbo-nominal</a:t>
          </a:r>
          <a:endParaRPr lang="en-US" sz="1600" kern="1200" dirty="0"/>
        </a:p>
      </dsp:txBody>
      <dsp:txXfrm>
        <a:off x="0" y="3412474"/>
        <a:ext cx="10664949" cy="568745"/>
      </dsp:txXfrm>
    </dsp:sp>
    <dsp:sp modelId="{6446D9C9-28CA-481A-BB4C-074C2097E0FE}">
      <dsp:nvSpPr>
        <dsp:cNvPr id="0" name=""/>
        <dsp:cNvSpPr/>
      </dsp:nvSpPr>
      <dsp:spPr>
        <a:xfrm>
          <a:off x="0" y="3981220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FD2D2-2791-43B4-990E-17A6A95C4302}">
      <dsp:nvSpPr>
        <dsp:cNvPr id="0" name=""/>
        <dsp:cNvSpPr/>
      </dsp:nvSpPr>
      <dsp:spPr>
        <a:xfrm>
          <a:off x="0" y="3981220"/>
          <a:ext cx="10664949" cy="568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Outras linguagens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Arte na terceira idade</a:t>
          </a:r>
          <a:endParaRPr lang="en-US" sz="1600" kern="1200" dirty="0"/>
        </a:p>
      </dsp:txBody>
      <dsp:txXfrm>
        <a:off x="0" y="3981220"/>
        <a:ext cx="10664949" cy="568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A6D2A1-31A4-8152-6143-C7FD8DA38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4BF0C9-9A36-AF2B-A000-F5187686E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2120-3C9C-470A-A67A-0674E4A11E52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2F7626-5BA9-033F-1F03-E2FA61070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26E861-80EB-CADA-3780-0947104A5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611C-E948-4686-AD45-82F0DE545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72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C8AF-1B4F-4BA4-9AAE-852FE3AFC137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E22E-B3E6-4F78-BFF6-4DB3390A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323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74642C-327C-40A9-818B-4E2B46C7157D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754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2BC3-D5E1-4626-8677-336B0E01199F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4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E5A2-3126-44F8-9C56-6EDD153A0FD7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2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D303-F70B-4E0D-A145-0F5ECE46376A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AE79C8-ADBA-4624-94CF-074D3D6995C9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88970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08C-916D-4001-9F15-3C2A61570199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02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7435-C718-40F9-ADFE-5B3B3923B0AD}" type="datetime1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75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65A9-B9D4-4181-BA9B-1475B9191F56}" type="datetime1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7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24B-C2AC-44A3-8DB3-43F1039C3765}" type="datetime1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0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AEFF97A-050E-4764-B6B7-86BA58E9CED2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0628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0555F75-058F-47CD-9DAA-6EA82BA9B963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8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6525978-335E-440D-B693-6D20869E1262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57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6">
            <a:extLst>
              <a:ext uri="{FF2B5EF4-FFF2-40B4-BE49-F238E27FC236}">
                <a16:creationId xmlns:a16="http://schemas.microsoft.com/office/drawing/2014/main" id="{72B1FB24-B47C-4C95-AC2E-DA3E24A11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Fundo do vetor de cores vibrantes salpicando">
            <a:extLst>
              <a:ext uri="{FF2B5EF4-FFF2-40B4-BE49-F238E27FC236}">
                <a16:creationId xmlns:a16="http://schemas.microsoft.com/office/drawing/2014/main" id="{A148C287-A62D-B5AB-4A96-D7760B083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8" r="27065" b="-1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29" name="Freeform 13">
            <a:extLst>
              <a:ext uri="{FF2B5EF4-FFF2-40B4-BE49-F238E27FC236}">
                <a16:creationId xmlns:a16="http://schemas.microsoft.com/office/drawing/2014/main" id="{B8581221-9FAB-4072-A580-D6F96297A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B971F-3E57-C7FE-B7F7-E74C40487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LÍNGUA PORTUGUESA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1F2B9-DED7-ECD2-C18E-78D0731F8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dirty="0"/>
              <a:t>9</a:t>
            </a:r>
            <a:r>
              <a:rPr lang="pt-BR" u="sng" cap="none" baseline="30000" dirty="0"/>
              <a:t>o</a:t>
            </a:r>
            <a:r>
              <a:rPr lang="pt-BR" dirty="0"/>
              <a:t> ANO</a:t>
            </a:r>
          </a:p>
          <a:p>
            <a:pPr algn="l">
              <a:lnSpc>
                <a:spcPct val="90000"/>
              </a:lnSpc>
            </a:pPr>
            <a:r>
              <a:rPr lang="pt-BR" dirty="0"/>
              <a:t>APOIO PARA AULAS E ESTUDOS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F4081010-C028-4ADE-A7EE-86B0C3B10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5C1D8395-911F-47B1-94E7-E092C8536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426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8AF923-8012-71C7-F47E-9A9F571D6518}"/>
              </a:ext>
            </a:extLst>
          </p:cNvPr>
          <p:cNvSpPr txBox="1"/>
          <p:nvPr/>
        </p:nvSpPr>
        <p:spPr>
          <a:xfrm>
            <a:off x="767009" y="348799"/>
            <a:ext cx="536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Predicado verbo-nominal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ED89883-CB79-610F-40D1-D71535A3D5B2}"/>
              </a:ext>
            </a:extLst>
          </p:cNvPr>
          <p:cNvSpPr txBox="1"/>
          <p:nvPr/>
        </p:nvSpPr>
        <p:spPr>
          <a:xfrm>
            <a:off x="767009" y="1868706"/>
            <a:ext cx="1072337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Predicado verbo-nominal </a:t>
            </a:r>
            <a:r>
              <a:rPr lang="pt-BR" dirty="0">
                <a:solidFill>
                  <a:srgbClr val="2F2F2E"/>
                </a:solidFill>
              </a:rPr>
              <a:t>é um predicado que apresenta duas informações – uma ação e uma característica – e que, portanto, possui dois núcleos: um </a:t>
            </a:r>
            <a:r>
              <a:rPr lang="pt-BR" b="1" dirty="0">
                <a:solidFill>
                  <a:srgbClr val="2F2F2E"/>
                </a:solidFill>
              </a:rPr>
              <a:t>verbo significativo </a:t>
            </a:r>
            <a:r>
              <a:rPr lang="pt-BR" dirty="0">
                <a:solidFill>
                  <a:srgbClr val="2F2F2E"/>
                </a:solidFill>
              </a:rPr>
              <a:t>e um </a:t>
            </a:r>
            <a:r>
              <a:rPr lang="pt-BR" b="1" dirty="0">
                <a:solidFill>
                  <a:srgbClr val="2F2F2E"/>
                </a:solidFill>
              </a:rPr>
              <a:t>predicativo</a:t>
            </a:r>
            <a:r>
              <a:rPr lang="pt-BR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EA93034C-84D5-BCB5-06F8-084B856EE6F3}"/>
              </a:ext>
            </a:extLst>
          </p:cNvPr>
          <p:cNvSpPr/>
          <p:nvPr/>
        </p:nvSpPr>
        <p:spPr>
          <a:xfrm>
            <a:off x="5862778" y="348799"/>
            <a:ext cx="4581233" cy="954107"/>
          </a:xfrm>
          <a:prstGeom prst="wedgeRectCallout">
            <a:avLst>
              <a:gd name="adj1" fmla="val -55305"/>
              <a:gd name="adj2" fmla="val 21366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Os predicados podem ser verbais e nominais. Esses predicados são usados de acordo com a finalidade do que se deseja informar.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218C367-D6FA-A744-6016-8D2C84DEF3F4}"/>
              </a:ext>
            </a:extLst>
          </p:cNvPr>
          <p:cNvSpPr txBox="1"/>
          <p:nvPr/>
        </p:nvSpPr>
        <p:spPr>
          <a:xfrm>
            <a:off x="706624" y="5540127"/>
            <a:ext cx="107233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Predicativo do objeto </a:t>
            </a:r>
            <a:r>
              <a:rPr lang="pt-BR" dirty="0">
                <a:solidFill>
                  <a:srgbClr val="2F2F2E"/>
                </a:solidFill>
              </a:rPr>
              <a:t>é o termo que caracteriza um estado do objeto direto ou indireto.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54A3A6B-7ED4-DD18-ECE0-104731354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431" y="2850789"/>
            <a:ext cx="5148694" cy="1261390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3EDC92C-CA82-8C1F-44B2-70E83AA04B02}"/>
              </a:ext>
            </a:extLst>
          </p:cNvPr>
          <p:cNvSpPr txBox="1"/>
          <p:nvPr/>
        </p:nvSpPr>
        <p:spPr>
          <a:xfrm>
            <a:off x="706624" y="4442682"/>
            <a:ext cx="10723376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No exemplo, pode-se observar que o predicado verbo-nominal engloba os dois predicados: o verbal (</a:t>
            </a:r>
            <a:r>
              <a:rPr lang="pt-BR" b="1" dirty="0">
                <a:solidFill>
                  <a:srgbClr val="2F2F2E"/>
                </a:solidFill>
              </a:rPr>
              <a:t>considerou a proposta de </a:t>
            </a:r>
            <a:r>
              <a:rPr lang="pt-BR" b="1" dirty="0" err="1">
                <a:solidFill>
                  <a:srgbClr val="2F2F2E"/>
                </a:solidFill>
              </a:rPr>
              <a:t>Berê</a:t>
            </a:r>
            <a:r>
              <a:rPr lang="pt-BR" dirty="0">
                <a:solidFill>
                  <a:srgbClr val="2F2F2E"/>
                </a:solidFill>
              </a:rPr>
              <a:t>) e o nominal (</a:t>
            </a:r>
            <a:r>
              <a:rPr lang="pt-BR" b="1" dirty="0">
                <a:solidFill>
                  <a:srgbClr val="2F2F2E"/>
                </a:solidFill>
              </a:rPr>
              <a:t>era absurda</a:t>
            </a:r>
            <a:r>
              <a:rPr lang="pt-BR" dirty="0">
                <a:solidFill>
                  <a:srgbClr val="2F2F2E"/>
                </a:solidFill>
              </a:rPr>
              <a:t>). O termo </a:t>
            </a:r>
            <a:r>
              <a:rPr lang="pt-BR" b="1" dirty="0">
                <a:solidFill>
                  <a:srgbClr val="2F2F2E"/>
                </a:solidFill>
              </a:rPr>
              <a:t>absurda</a:t>
            </a:r>
            <a:r>
              <a:rPr lang="pt-BR" dirty="0">
                <a:solidFill>
                  <a:srgbClr val="2F2F2E"/>
                </a:solidFill>
              </a:rPr>
              <a:t>, por estar caracterizando o objeto </a:t>
            </a:r>
            <a:r>
              <a:rPr lang="pt-BR" b="1" dirty="0">
                <a:solidFill>
                  <a:srgbClr val="2F2F2E"/>
                </a:solidFill>
              </a:rPr>
              <a:t>proposta</a:t>
            </a:r>
            <a:r>
              <a:rPr lang="pt-BR" dirty="0">
                <a:solidFill>
                  <a:srgbClr val="2F2F2E"/>
                </a:solidFill>
              </a:rPr>
              <a:t>, é </a:t>
            </a:r>
            <a:r>
              <a:rPr lang="pt-BR" b="1" dirty="0">
                <a:solidFill>
                  <a:srgbClr val="2F2F2E"/>
                </a:solidFill>
              </a:rPr>
              <a:t>predicativo do objeto</a:t>
            </a:r>
            <a:r>
              <a:rPr lang="pt-BR" dirty="0">
                <a:solidFill>
                  <a:srgbClr val="2F2F2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45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AD9DB7-C68C-DA8A-BA86-FF44C55406ED}"/>
              </a:ext>
            </a:extLst>
          </p:cNvPr>
          <p:cNvSpPr txBox="1"/>
          <p:nvPr/>
        </p:nvSpPr>
        <p:spPr>
          <a:xfrm>
            <a:off x="767009" y="348799"/>
            <a:ext cx="2640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Arte na terceira idade</a:t>
            </a:r>
          </a:p>
        </p:txBody>
      </p:sp>
      <p:pic>
        <p:nvPicPr>
          <p:cNvPr id="10" name="Imagem 9" descr="Homem sentado em frente a água&#10;&#10;Descrição gerada automaticamente com confiança média">
            <a:extLst>
              <a:ext uri="{FF2B5EF4-FFF2-40B4-BE49-F238E27FC236}">
                <a16:creationId xmlns:a16="http://schemas.microsoft.com/office/drawing/2014/main" id="{40EE2675-B91C-8B03-B1DA-0D9DD3FD0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82" y="348799"/>
            <a:ext cx="7214809" cy="48098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42F14E9-3E62-3A93-D0F4-FAA9C6AC3FCD}"/>
              </a:ext>
            </a:extLst>
          </p:cNvPr>
          <p:cNvSpPr txBox="1"/>
          <p:nvPr/>
        </p:nvSpPr>
        <p:spPr>
          <a:xfrm>
            <a:off x="4210181" y="5175551"/>
            <a:ext cx="7214810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Dançarinos Ana Laguna e </a:t>
            </a:r>
            <a:r>
              <a:rPr lang="pt-BR" sz="1600" dirty="0" err="1">
                <a:solidFill>
                  <a:srgbClr val="2F2F2E"/>
                </a:solidFill>
              </a:rPr>
              <a:t>Yvan</a:t>
            </a:r>
            <a:r>
              <a:rPr lang="pt-BR" sz="1600" dirty="0">
                <a:solidFill>
                  <a:srgbClr val="2F2F2E"/>
                </a:solidFill>
              </a:rPr>
              <a:t> </a:t>
            </a:r>
            <a:r>
              <a:rPr lang="pt-BR" sz="1600" dirty="0" err="1">
                <a:solidFill>
                  <a:srgbClr val="2F2F2E"/>
                </a:solidFill>
              </a:rPr>
              <a:t>Auzely</a:t>
            </a:r>
            <a:r>
              <a:rPr lang="pt-BR" sz="1600" dirty="0">
                <a:solidFill>
                  <a:srgbClr val="2F2F2E"/>
                </a:solidFill>
              </a:rPr>
              <a:t> em apresentação da coreografia </a:t>
            </a:r>
            <a:r>
              <a:rPr lang="pt-BR" sz="1600" b="1" dirty="0" err="1">
                <a:solidFill>
                  <a:srgbClr val="2F2F2E"/>
                </a:solidFill>
              </a:rPr>
              <a:t>Axe</a:t>
            </a:r>
            <a:r>
              <a:rPr lang="pt-BR" sz="1600" dirty="0">
                <a:solidFill>
                  <a:srgbClr val="2F2F2E"/>
                </a:solidFill>
              </a:rPr>
              <a:t>, de Mats </a:t>
            </a:r>
            <a:r>
              <a:rPr lang="pt-BR" sz="1600" dirty="0" err="1">
                <a:solidFill>
                  <a:srgbClr val="2F2F2E"/>
                </a:solidFill>
              </a:rPr>
              <a:t>Ek</a:t>
            </a:r>
            <a:r>
              <a:rPr lang="pt-BR" sz="1600" dirty="0">
                <a:solidFill>
                  <a:srgbClr val="2F2F2E"/>
                </a:solidFill>
              </a:rPr>
              <a:t>. O espetáculo ocorreu no Elixir Festival, em Londres, na Inglaterra, em 2017.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E304F84-CEBD-7E2A-EFF2-DA9CF4ED1D1A}"/>
              </a:ext>
            </a:extLst>
          </p:cNvPr>
          <p:cNvSpPr txBox="1"/>
          <p:nvPr/>
        </p:nvSpPr>
        <p:spPr>
          <a:xfrm rot="16200000">
            <a:off x="10489872" y="4091816"/>
            <a:ext cx="2010601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VIBRANT PICTURES/ALAMY/FOTOARENA</a:t>
            </a:r>
            <a:endParaRPr lang="pt-BR" sz="800" dirty="0">
              <a:solidFill>
                <a:srgbClr val="2F2F2E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A8B257-0618-E0E5-2052-4184EEBB50A1}"/>
              </a:ext>
            </a:extLst>
          </p:cNvPr>
          <p:cNvSpPr txBox="1"/>
          <p:nvPr/>
        </p:nvSpPr>
        <p:spPr>
          <a:xfrm>
            <a:off x="767009" y="2323853"/>
            <a:ext cx="3021693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 coreografia </a:t>
            </a:r>
            <a:r>
              <a:rPr lang="pt-BR" b="1" dirty="0" err="1">
                <a:solidFill>
                  <a:srgbClr val="2F2F2E"/>
                </a:solidFill>
              </a:rPr>
              <a:t>Axe</a:t>
            </a:r>
            <a:r>
              <a:rPr lang="pt-BR" dirty="0">
                <a:solidFill>
                  <a:srgbClr val="2F2F2E"/>
                </a:solidFill>
              </a:rPr>
              <a:t> [Machado] foi criada por Mats </a:t>
            </a:r>
            <a:r>
              <a:rPr lang="pt-BR" dirty="0" err="1">
                <a:solidFill>
                  <a:srgbClr val="2F2F2E"/>
                </a:solidFill>
              </a:rPr>
              <a:t>Ek</a:t>
            </a:r>
            <a:r>
              <a:rPr lang="pt-BR" dirty="0">
                <a:solidFill>
                  <a:srgbClr val="2F2F2E"/>
                </a:solidFill>
              </a:rPr>
              <a:t> especialmente para ser interpretada por Ana Laguna e </a:t>
            </a:r>
            <a:r>
              <a:rPr lang="pt-BR" dirty="0" err="1">
                <a:solidFill>
                  <a:srgbClr val="2F2F2E"/>
                </a:solidFill>
              </a:rPr>
              <a:t>Yvan</a:t>
            </a:r>
            <a:r>
              <a:rPr lang="pt-BR" dirty="0">
                <a:solidFill>
                  <a:srgbClr val="2F2F2E"/>
                </a:solidFill>
              </a:rPr>
              <a:t> </a:t>
            </a:r>
            <a:r>
              <a:rPr lang="pt-BR" dirty="0" err="1">
                <a:solidFill>
                  <a:srgbClr val="2F2F2E"/>
                </a:solidFill>
              </a:rPr>
              <a:t>Auzely</a:t>
            </a:r>
            <a:r>
              <a:rPr lang="pt-BR" dirty="0">
                <a:solidFill>
                  <a:srgbClr val="2F2F2E"/>
                </a:solidFill>
              </a:rPr>
              <a:t>. O trabalho é um dueto que propõe reflexões importantes sobre a vida, como a profundidade das relações amorosas e a necessidade de conciliar trabalho e momentos da vida pessoal.</a:t>
            </a:r>
          </a:p>
        </p:txBody>
      </p:sp>
    </p:spTree>
    <p:extLst>
      <p:ext uri="{BB962C8B-B14F-4D97-AF65-F5344CB8AC3E}">
        <p14:creationId xmlns:p14="http://schemas.microsoft.com/office/powerpoint/2010/main" val="343576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BC0DD6D-EAFF-BB3E-AADF-CDD59D42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633276" cy="878379"/>
          </a:xfrm>
        </p:spPr>
        <p:txBody>
          <a:bodyPr>
            <a:normAutofit/>
          </a:bodyPr>
          <a:lstStyle/>
          <a:p>
            <a:r>
              <a:rPr lang="pt-BR" sz="5000" dirty="0"/>
              <a:t>MÓDULO 2</a:t>
            </a: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3673A357-F504-20A6-F2A0-C9AFE44F5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821330"/>
              </p:ext>
            </p:extLst>
          </p:nvPr>
        </p:nvGraphicFramePr>
        <p:xfrm>
          <a:off x="765050" y="1678040"/>
          <a:ext cx="10664949" cy="454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75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Mesa com panfletos e folhetos informativos&#10;&#10;Descrição gerada automaticamente com confiança média">
            <a:extLst>
              <a:ext uri="{FF2B5EF4-FFF2-40B4-BE49-F238E27FC236}">
                <a16:creationId xmlns:a16="http://schemas.microsoft.com/office/drawing/2014/main" id="{3A7CD83F-CFB3-80D4-9B2F-B61D2A30F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0"/>
            <a:ext cx="12192005" cy="6858000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2934795-A969-15A4-D0D7-C0A7F9F1949B}"/>
              </a:ext>
            </a:extLst>
          </p:cNvPr>
          <p:cNvSpPr txBox="1"/>
          <p:nvPr/>
        </p:nvSpPr>
        <p:spPr>
          <a:xfrm>
            <a:off x="644225" y="563303"/>
            <a:ext cx="8624465" cy="56514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dirty="0" err="1">
                <a:solidFill>
                  <a:schemeClr val="tx2"/>
                </a:solidFill>
              </a:rPr>
              <a:t>Fotopinturas</a:t>
            </a:r>
            <a:r>
              <a:rPr lang="pt-BR" sz="1600" dirty="0">
                <a:solidFill>
                  <a:schemeClr val="tx2"/>
                </a:solidFill>
              </a:rPr>
              <a:t> produzidas pelo cearense Mestre Júlio Santos (1944-) em exibição na mostra </a:t>
            </a:r>
            <a:r>
              <a:rPr lang="pt-BR" sz="1600" b="1" dirty="0">
                <a:solidFill>
                  <a:schemeClr val="tx2"/>
                </a:solidFill>
              </a:rPr>
              <a:t>Retrato popular – do vernáculo ao espetáculo</a:t>
            </a:r>
            <a:r>
              <a:rPr lang="pt-BR" sz="1600" dirty="0">
                <a:solidFill>
                  <a:schemeClr val="tx2"/>
                </a:solidFill>
              </a:rPr>
              <a:t> que ocorreu no Sesc Belenzinho, São Paulo (SP), em 2016.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9FA90FE-3AA9-D696-3B4D-6562A003356C}"/>
              </a:ext>
            </a:extLst>
          </p:cNvPr>
          <p:cNvSpPr txBox="1"/>
          <p:nvPr/>
        </p:nvSpPr>
        <p:spPr>
          <a:xfrm rot="16200000">
            <a:off x="-1288471" y="4849880"/>
            <a:ext cx="2964871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FÁBIO TITO/G1/GLOBO COMUNICAÇÃO E PARTICIPAÇÕES S.A.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3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3FA7C3-66B7-996C-1E4E-079115F6B56B}"/>
              </a:ext>
            </a:extLst>
          </p:cNvPr>
          <p:cNvSpPr txBox="1"/>
          <p:nvPr/>
        </p:nvSpPr>
        <p:spPr>
          <a:xfrm>
            <a:off x="767009" y="348799"/>
            <a:ext cx="536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Crônica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8AB521-0712-4964-7F3B-E5ACF4645CC3}"/>
              </a:ext>
            </a:extLst>
          </p:cNvPr>
          <p:cNvSpPr txBox="1"/>
          <p:nvPr/>
        </p:nvSpPr>
        <p:spPr>
          <a:xfrm>
            <a:off x="767009" y="4384179"/>
            <a:ext cx="1065798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 </a:t>
            </a:r>
            <a:r>
              <a:rPr lang="pt-BR" b="1" dirty="0">
                <a:solidFill>
                  <a:srgbClr val="2F2F2E"/>
                </a:solidFill>
              </a:rPr>
              <a:t>crônica</a:t>
            </a:r>
            <a:r>
              <a:rPr lang="pt-BR" dirty="0">
                <a:solidFill>
                  <a:srgbClr val="2F2F2E"/>
                </a:solidFill>
              </a:rPr>
              <a:t> é um texto em que prevalece o registro formal, mas há a possibilidade de o autor usar um registro mais informal, além de marcas de oralidade. Por ser um texto em que o olhar subjetivo do autor é evidente, recorre-se ao uso frequente de recursos estilísticos, como comparação, metáfora, alusões e ironia, para produzir os sentidos pretendidos. É possível, ainda, aproximar-se do leitor por meio da interlocução.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84F5883-230B-7E99-08E7-35A00BEC0C9E}"/>
              </a:ext>
            </a:extLst>
          </p:cNvPr>
          <p:cNvSpPr txBox="1"/>
          <p:nvPr/>
        </p:nvSpPr>
        <p:spPr>
          <a:xfrm>
            <a:off x="767009" y="1689380"/>
            <a:ext cx="4996482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Na </a:t>
            </a:r>
            <a:r>
              <a:rPr lang="pt-BR" b="1" dirty="0">
                <a:solidFill>
                  <a:srgbClr val="2F2F2E"/>
                </a:solidFill>
              </a:rPr>
              <a:t>crônica reflexiva</a:t>
            </a:r>
            <a:r>
              <a:rPr lang="pt-BR" dirty="0">
                <a:solidFill>
                  <a:srgbClr val="2F2F2E"/>
                </a:solidFill>
              </a:rPr>
              <a:t>, o narrador não conta uma história, mas se debruça sobre sentimentos, impressões e questões existenciais. De forma breve e simples, a </a:t>
            </a:r>
            <a:r>
              <a:rPr lang="pt-BR" b="1" dirty="0">
                <a:solidFill>
                  <a:srgbClr val="2F2F2E"/>
                </a:solidFill>
              </a:rPr>
              <a:t>crônica</a:t>
            </a:r>
            <a:r>
              <a:rPr lang="pt-BR" dirty="0">
                <a:solidFill>
                  <a:srgbClr val="2F2F2E"/>
                </a:solidFill>
              </a:rPr>
              <a:t> parte de um momento ou de um flagrante no dia a dia para levar o leitor a refletir sobre aspectos ligados às pessoas, suas angústias e alegrias. Há também crônicas humorísticas, esportivas e líricas, por exemplo.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5C99D325-8604-AF2C-B360-63B0DEA81215}"/>
              </a:ext>
            </a:extLst>
          </p:cNvPr>
          <p:cNvSpPr/>
          <p:nvPr/>
        </p:nvSpPr>
        <p:spPr>
          <a:xfrm>
            <a:off x="6428508" y="2720307"/>
            <a:ext cx="4996482" cy="1277397"/>
          </a:xfrm>
          <a:prstGeom prst="wedgeRectCallout">
            <a:avLst>
              <a:gd name="adj1" fmla="val -55305"/>
              <a:gd name="adj2" fmla="val -2293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Originárias do campo jornalístico, geralmente são publicadas em jornais e revistas e, posteriormente, em livros, mas também é possível encontrá-las em blogues e postagens nas redes sociais.</a:t>
            </a:r>
          </a:p>
        </p:txBody>
      </p:sp>
    </p:spTree>
    <p:extLst>
      <p:ext uri="{BB962C8B-B14F-4D97-AF65-F5344CB8AC3E}">
        <p14:creationId xmlns:p14="http://schemas.microsoft.com/office/powerpoint/2010/main" val="843533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9A963E-5CBF-C50D-9ED5-C457F8B15D85}"/>
              </a:ext>
            </a:extLst>
          </p:cNvPr>
          <p:cNvSpPr txBox="1"/>
          <p:nvPr/>
        </p:nvSpPr>
        <p:spPr>
          <a:xfrm>
            <a:off x="767009" y="348799"/>
            <a:ext cx="2336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</a:t>
            </a:r>
            <a:br>
              <a:rPr lang="pt-BR" sz="3200" dirty="0">
                <a:solidFill>
                  <a:schemeClr val="tx2"/>
                </a:solidFill>
                <a:latin typeface="+mj-lt"/>
              </a:rPr>
            </a:br>
            <a:r>
              <a:rPr lang="pt-BR" sz="3200" dirty="0">
                <a:solidFill>
                  <a:schemeClr val="tx2"/>
                </a:solidFill>
                <a:latin typeface="+mj-lt"/>
              </a:rPr>
              <a:t>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Crônica e crônica visual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864DECB-12BB-CB8D-4C3D-908CF9F3B9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6" y="1128449"/>
            <a:ext cx="7097115" cy="470600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E2B199-984A-9D53-CB98-0467AFE9B09B}"/>
              </a:ext>
            </a:extLst>
          </p:cNvPr>
          <p:cNvSpPr txBox="1"/>
          <p:nvPr/>
        </p:nvSpPr>
        <p:spPr>
          <a:xfrm>
            <a:off x="4327875" y="5827280"/>
            <a:ext cx="7097116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Registro de comemoração de aniversário de 90 anos de Moacyr e de 89 anos de Lourdes, casados há mais de 66 anos. Fotografia de 2015.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8FEE729-5D05-583F-0DB8-67C632C36699}"/>
              </a:ext>
            </a:extLst>
          </p:cNvPr>
          <p:cNvSpPr txBox="1"/>
          <p:nvPr/>
        </p:nvSpPr>
        <p:spPr>
          <a:xfrm>
            <a:off x="767009" y="2841818"/>
            <a:ext cx="313938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Na </a:t>
            </a:r>
            <a:r>
              <a:rPr lang="pt-BR" b="1" dirty="0">
                <a:solidFill>
                  <a:srgbClr val="2F2F2E"/>
                </a:solidFill>
              </a:rPr>
              <a:t>crônica visual</a:t>
            </a:r>
            <a:r>
              <a:rPr lang="pt-BR" dirty="0">
                <a:solidFill>
                  <a:srgbClr val="2F2F2E"/>
                </a:solidFill>
              </a:rPr>
              <a:t>, a fotografia é utilizada de forma poética para captar cenas do cotidiano e registrar comportamentos, hábitos e costumes, levando o observador à reflexão e à crítica.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1ABBD1-C8A0-3233-1EA2-D5EB36A50ACA}"/>
              </a:ext>
            </a:extLst>
          </p:cNvPr>
          <p:cNvSpPr txBox="1"/>
          <p:nvPr/>
        </p:nvSpPr>
        <p:spPr>
          <a:xfrm rot="16200000">
            <a:off x="10925506" y="5201401"/>
            <a:ext cx="1142998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ACERVO PESSOAL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3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1D14D184-691C-0E50-15FE-ECD3F5F10999}"/>
              </a:ext>
            </a:extLst>
          </p:cNvPr>
          <p:cNvSpPr txBox="1"/>
          <p:nvPr/>
        </p:nvSpPr>
        <p:spPr>
          <a:xfrm>
            <a:off x="767009" y="348799"/>
            <a:ext cx="536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Predicado nominal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356D35-2B7A-E683-0DF0-ED0EF9EE5F8A}"/>
              </a:ext>
            </a:extLst>
          </p:cNvPr>
          <p:cNvSpPr txBox="1"/>
          <p:nvPr/>
        </p:nvSpPr>
        <p:spPr>
          <a:xfrm>
            <a:off x="767004" y="1516195"/>
            <a:ext cx="611016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Predicado nominal </a:t>
            </a:r>
            <a:r>
              <a:rPr lang="pt-BR" dirty="0">
                <a:solidFill>
                  <a:srgbClr val="2F2F2E"/>
                </a:solidFill>
              </a:rPr>
              <a:t>é aquele que apresenta um nome como núcleo e indica estado ou qualidade do sujeito. O nome geralmente é um substantivo ou um adjetivo e, em alguns casos, pode ser um pronome ou um numeral.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B97FC4F-58D8-098C-214E-DD38A44854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18" y="1128449"/>
            <a:ext cx="4194873" cy="419487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893599D-7A93-B5E6-2269-3C2111EB4D45}"/>
              </a:ext>
            </a:extLst>
          </p:cNvPr>
          <p:cNvSpPr txBox="1"/>
          <p:nvPr/>
        </p:nvSpPr>
        <p:spPr>
          <a:xfrm>
            <a:off x="7230118" y="5323322"/>
            <a:ext cx="4194874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PREFEITURA DE SANTA TEREZA DO TOCANTINS. [Campanha] </a:t>
            </a:r>
            <a:r>
              <a:rPr lang="pt-BR" sz="1600" b="1" dirty="0">
                <a:solidFill>
                  <a:srgbClr val="2F2F2E"/>
                </a:solidFill>
              </a:rPr>
              <a:t>1</a:t>
            </a:r>
            <a:r>
              <a:rPr lang="pt-BR" sz="1600" b="1" u="sng" baseline="30000" dirty="0">
                <a:solidFill>
                  <a:srgbClr val="2F2F2E"/>
                </a:solidFill>
              </a:rPr>
              <a:t>o</a:t>
            </a:r>
            <a:r>
              <a:rPr lang="pt-BR" sz="1600" b="1" dirty="0">
                <a:solidFill>
                  <a:srgbClr val="2F2F2E"/>
                </a:solidFill>
              </a:rPr>
              <a:t> de Outubro – Dia Nacional dos Idosos</a:t>
            </a:r>
            <a:r>
              <a:rPr lang="pt-BR" sz="1600" dirty="0">
                <a:solidFill>
                  <a:srgbClr val="2F2F2E"/>
                </a:solidFill>
              </a:rPr>
              <a:t>. 2021. 1 cartaz.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036860F-B7FF-11FA-B896-B42514A7EB75}"/>
              </a:ext>
            </a:extLst>
          </p:cNvPr>
          <p:cNvSpPr txBox="1"/>
          <p:nvPr/>
        </p:nvSpPr>
        <p:spPr>
          <a:xfrm rot="16200000">
            <a:off x="10507319" y="4257358"/>
            <a:ext cx="2010601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PREFEITURA DE SANTA TEREZA</a:t>
            </a:r>
            <a:endParaRPr lang="pt-BR" sz="800" dirty="0">
              <a:solidFill>
                <a:srgbClr val="2F2F2E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F38C460-6DC8-9CCC-28B2-AB8880302D34}"/>
              </a:ext>
            </a:extLst>
          </p:cNvPr>
          <p:cNvSpPr txBox="1"/>
          <p:nvPr/>
        </p:nvSpPr>
        <p:spPr>
          <a:xfrm>
            <a:off x="767009" y="2952255"/>
            <a:ext cx="6110159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Nos predicados nominais, o verbo exerce o papel de ligar o sujeito ao termo que o caracteriza. Por isso, é chamado de </a:t>
            </a:r>
            <a:r>
              <a:rPr lang="pt-BR" b="1" dirty="0">
                <a:solidFill>
                  <a:srgbClr val="2F2F2E"/>
                </a:solidFill>
              </a:rPr>
              <a:t>verbo de ligação</a:t>
            </a:r>
            <a:r>
              <a:rPr lang="pt-BR" dirty="0">
                <a:solidFill>
                  <a:srgbClr val="2F2F2E"/>
                </a:solidFill>
              </a:rPr>
              <a:t>. São considerados de ligação os verbos </a:t>
            </a:r>
            <a:r>
              <a:rPr lang="pt-BR" b="1" dirty="0">
                <a:solidFill>
                  <a:srgbClr val="2F2F2E"/>
                </a:solidFill>
              </a:rPr>
              <a:t>ser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estar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ficar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andar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parecer</a:t>
            </a:r>
            <a:r>
              <a:rPr lang="pt-BR" dirty="0">
                <a:solidFill>
                  <a:srgbClr val="2F2F2E"/>
                </a:solidFill>
              </a:rPr>
              <a:t>, </a:t>
            </a:r>
            <a:r>
              <a:rPr lang="pt-BR" b="1" dirty="0">
                <a:solidFill>
                  <a:srgbClr val="2F2F2E"/>
                </a:solidFill>
              </a:rPr>
              <a:t>permanecer</a:t>
            </a:r>
            <a:r>
              <a:rPr lang="pt-BR" dirty="0">
                <a:solidFill>
                  <a:srgbClr val="2F2F2E"/>
                </a:solidFill>
              </a:rPr>
              <a:t> e </a:t>
            </a:r>
            <a:r>
              <a:rPr lang="pt-BR" b="1" dirty="0">
                <a:solidFill>
                  <a:srgbClr val="2F2F2E"/>
                </a:solidFill>
              </a:rPr>
              <a:t>continuar</a:t>
            </a:r>
            <a:r>
              <a:rPr lang="pt-BR" dirty="0">
                <a:solidFill>
                  <a:srgbClr val="2F2F2E"/>
                </a:solidFill>
              </a:rPr>
              <a:t>.</a:t>
            </a: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O núcleo do predicado nominal é chamado de </a:t>
            </a:r>
            <a:r>
              <a:rPr lang="pt-BR" b="1" dirty="0">
                <a:solidFill>
                  <a:srgbClr val="2F2F2E"/>
                </a:solidFill>
              </a:rPr>
              <a:t>predicativo do sujeito</a:t>
            </a:r>
            <a:r>
              <a:rPr lang="pt-BR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F97A92E-3346-C307-D627-C719DCC76F34}"/>
              </a:ext>
            </a:extLst>
          </p:cNvPr>
          <p:cNvSpPr txBox="1"/>
          <p:nvPr/>
        </p:nvSpPr>
        <p:spPr>
          <a:xfrm>
            <a:off x="767004" y="4942312"/>
            <a:ext cx="611016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Predicativo do sujeito </a:t>
            </a:r>
            <a:r>
              <a:rPr lang="pt-BR" dirty="0">
                <a:solidFill>
                  <a:srgbClr val="2F2F2E"/>
                </a:solidFill>
              </a:rPr>
              <a:t>é o termo da oração que atribui uma característica ao sujeito, sendo, portanto, o núcleo do predicado nominal. O núcleo é essencial para a construção de sentidos da oração e determina o seu sentido.</a:t>
            </a:r>
          </a:p>
        </p:txBody>
      </p:sp>
    </p:spTree>
    <p:extLst>
      <p:ext uri="{BB962C8B-B14F-4D97-AF65-F5344CB8AC3E}">
        <p14:creationId xmlns:p14="http://schemas.microsoft.com/office/powerpoint/2010/main" val="308676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59D07085-3D8E-B608-4C66-E39BEC042D48}"/>
              </a:ext>
            </a:extLst>
          </p:cNvPr>
          <p:cNvSpPr txBox="1"/>
          <p:nvPr/>
        </p:nvSpPr>
        <p:spPr>
          <a:xfrm>
            <a:off x="767009" y="348799"/>
            <a:ext cx="536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DOS SENTIDOS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Sentidos dos verbos de ligação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1877B06-1785-5B0D-E910-6A261B1F83D5}"/>
              </a:ext>
            </a:extLst>
          </p:cNvPr>
          <p:cNvSpPr txBox="1"/>
          <p:nvPr/>
        </p:nvSpPr>
        <p:spPr>
          <a:xfrm>
            <a:off x="5719313" y="1584259"/>
            <a:ext cx="555527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Os </a:t>
            </a:r>
            <a:r>
              <a:rPr lang="pt-BR" b="1" dirty="0">
                <a:solidFill>
                  <a:srgbClr val="2F2F2E"/>
                </a:solidFill>
              </a:rPr>
              <a:t>verbos de ligação </a:t>
            </a:r>
            <a:r>
              <a:rPr lang="pt-BR" dirty="0">
                <a:solidFill>
                  <a:srgbClr val="2F2F2E"/>
                </a:solidFill>
              </a:rPr>
              <a:t>indicam diferentes sentidos, como estado, modo e sentimento, e podem também evidenciar uma característica.</a:t>
            </a:r>
          </a:p>
        </p:txBody>
      </p:sp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id="{FA234901-79AF-38AA-BC0B-CAB7021C1F2E}"/>
              </a:ext>
            </a:extLst>
          </p:cNvPr>
          <p:cNvSpPr/>
          <p:nvPr/>
        </p:nvSpPr>
        <p:spPr>
          <a:xfrm>
            <a:off x="6577049" y="2885766"/>
            <a:ext cx="3839800" cy="923330"/>
          </a:xfrm>
          <a:prstGeom prst="wedgeRectCallout">
            <a:avLst>
              <a:gd name="adj1" fmla="val -55305"/>
              <a:gd name="adj2" fmla="val -2293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Os verbos de ligação exercem a função de ligar o sujeito ao seu predicativo.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BC0B9F-D886-DE4D-243E-18B44F9ADEAF}"/>
              </a:ext>
            </a:extLst>
          </p:cNvPr>
          <p:cNvSpPr txBox="1"/>
          <p:nvPr/>
        </p:nvSpPr>
        <p:spPr>
          <a:xfrm>
            <a:off x="5719313" y="4195194"/>
            <a:ext cx="555527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Existem várias possibilidades de emprego dos verbos de ligação. É possível escolhê-los de acordo com os sentidos que se deseja atribuir ao enunciado.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3ABBA55-5C4D-BDA3-BB0B-C6D142D686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10" y="1584259"/>
            <a:ext cx="3526345" cy="352634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72F52EE-EB11-4691-C5FE-2E9F4EE3182C}"/>
              </a:ext>
            </a:extLst>
          </p:cNvPr>
          <p:cNvSpPr txBox="1"/>
          <p:nvPr/>
        </p:nvSpPr>
        <p:spPr>
          <a:xfrm>
            <a:off x="767009" y="5113964"/>
            <a:ext cx="3526346" cy="1057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PREFEITURA DE SANTA TEREZA DO TOCANTINS. [Campanha] </a:t>
            </a:r>
            <a:r>
              <a:rPr lang="pt-BR" sz="1600" b="1" dirty="0">
                <a:solidFill>
                  <a:srgbClr val="2F2F2E"/>
                </a:solidFill>
              </a:rPr>
              <a:t>1</a:t>
            </a:r>
            <a:r>
              <a:rPr lang="pt-BR" sz="1600" b="1" u="sng" baseline="30000" dirty="0">
                <a:solidFill>
                  <a:srgbClr val="2F2F2E"/>
                </a:solidFill>
              </a:rPr>
              <a:t>o</a:t>
            </a:r>
            <a:r>
              <a:rPr lang="pt-BR" sz="1600" b="1" dirty="0">
                <a:solidFill>
                  <a:srgbClr val="2F2F2E"/>
                </a:solidFill>
              </a:rPr>
              <a:t> de Outubro – Dia Nacional dos Idosos</a:t>
            </a:r>
            <a:r>
              <a:rPr lang="pt-BR" sz="1600" dirty="0">
                <a:solidFill>
                  <a:srgbClr val="2F2F2E"/>
                </a:solidFill>
              </a:rPr>
              <a:t>. 2021. 1 cartaz.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F3AD03E-C3F4-E225-D1A8-41AAF8149CB8}"/>
              </a:ext>
            </a:extLst>
          </p:cNvPr>
          <p:cNvSpPr txBox="1"/>
          <p:nvPr/>
        </p:nvSpPr>
        <p:spPr>
          <a:xfrm rot="16200000">
            <a:off x="-308473" y="4043748"/>
            <a:ext cx="2010601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PREFEITURA DE SANTA TEREZA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4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Desenho de uma mulher&#10;&#10;Descrição gerada automaticamente com confiança média">
            <a:extLst>
              <a:ext uri="{FF2B5EF4-FFF2-40B4-BE49-F238E27FC236}">
                <a16:creationId xmlns:a16="http://schemas.microsoft.com/office/drawing/2014/main" id="{AC680332-719B-9E70-459C-E92B15DD13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479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9865BEA-129A-6A48-1027-1276B5645EE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78769" y="348799"/>
            <a:ext cx="4449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Texto teatral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E312F7D-4993-3C1A-8C2A-03B6FF1ACF6A}"/>
              </a:ext>
            </a:extLst>
          </p:cNvPr>
          <p:cNvSpPr txBox="1"/>
          <p:nvPr/>
        </p:nvSpPr>
        <p:spPr>
          <a:xfrm>
            <a:off x="5529532" y="1651705"/>
            <a:ext cx="5899212" cy="17543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texto teatral </a:t>
            </a:r>
            <a:r>
              <a:rPr lang="pt-BR" dirty="0">
                <a:solidFill>
                  <a:srgbClr val="2F2F2E"/>
                </a:solidFill>
              </a:rPr>
              <a:t>ou </a:t>
            </a:r>
            <a:r>
              <a:rPr lang="pt-BR" b="1" dirty="0">
                <a:solidFill>
                  <a:srgbClr val="2F2F2E"/>
                </a:solidFill>
              </a:rPr>
              <a:t>texto dramático </a:t>
            </a:r>
            <a:r>
              <a:rPr lang="pt-BR" dirty="0">
                <a:solidFill>
                  <a:srgbClr val="2F2F2E"/>
                </a:solidFill>
              </a:rPr>
              <a:t>tem como principal propósito a encenação. O texto é materializado por personagens caracterizadas em um espaço – o palco – diante de uma plateia, que configura o público. A função social desse gênero é diversificada, podendo variar do simples entretenimento até a reflexão mais profunda sobre um tema.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42CC530-4350-9199-16BD-46DCB14FCAF6}"/>
              </a:ext>
            </a:extLst>
          </p:cNvPr>
          <p:cNvSpPr txBox="1"/>
          <p:nvPr/>
        </p:nvSpPr>
        <p:spPr>
          <a:xfrm>
            <a:off x="8437480" y="6293006"/>
            <a:ext cx="2010601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SIDNEY MEIRELES/GIZ DE CERA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9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9902F719-3044-32B0-9FCE-FAC206D4C3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92" y="8965"/>
            <a:ext cx="10430403" cy="6858000"/>
          </a:xfrm>
          <a:prstGeom prst="rect">
            <a:avLst/>
          </a:prstGeom>
        </p:spPr>
      </p:pic>
      <p:pic>
        <p:nvPicPr>
          <p:cNvPr id="21" name="Imagem 20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FE76BE7D-A926-7078-9E7D-2A3EA8E05F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78" y="0"/>
            <a:ext cx="8508521" cy="2162901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2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54BF6D-35D4-545C-0558-1F95DA610165}"/>
              </a:ext>
            </a:extLst>
          </p:cNvPr>
          <p:cNvSpPr txBox="1"/>
          <p:nvPr/>
        </p:nvSpPr>
        <p:spPr>
          <a:xfrm>
            <a:off x="767009" y="348799"/>
            <a:ext cx="536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Texto teatral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DF5AAB-6343-17B6-EB79-743AFA65F690}"/>
              </a:ext>
            </a:extLst>
          </p:cNvPr>
          <p:cNvSpPr txBox="1"/>
          <p:nvPr/>
        </p:nvSpPr>
        <p:spPr>
          <a:xfrm rot="16200000">
            <a:off x="10979669" y="3966111"/>
            <a:ext cx="2010601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SIDNEY MEIRELES/GIZ DE CERA</a:t>
            </a:r>
            <a:endParaRPr lang="pt-BR" sz="800" dirty="0">
              <a:solidFill>
                <a:srgbClr val="2F2F2E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0DD532A-608F-5479-DFD2-79F34EB56F86}"/>
              </a:ext>
            </a:extLst>
          </p:cNvPr>
          <p:cNvSpPr txBox="1"/>
          <p:nvPr/>
        </p:nvSpPr>
        <p:spPr>
          <a:xfrm>
            <a:off x="763243" y="2161052"/>
            <a:ext cx="943318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No texto teatral, há a combinação de elementos verbais e não verbais. Pelo fato de o texto teatral ser representado, e não contado, os atores assumem papel de destaque por meio de um discurso direto e de outros recursos não verbais, como pausas, gestos, expressões faciais, diferentes entonações, entre outros elementos.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1D9DC7D-1A56-B6D9-61D3-5F112CB23C47}"/>
              </a:ext>
            </a:extLst>
          </p:cNvPr>
          <p:cNvSpPr txBox="1"/>
          <p:nvPr/>
        </p:nvSpPr>
        <p:spPr>
          <a:xfrm>
            <a:off x="763243" y="3752981"/>
            <a:ext cx="5841957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As rubricas, indicadas com algum destaque no texto teatral, têm funções diferentes, dependendo de quem está fazendo a leitura: para os leitores em geral, orientam a leitura do texto, de modo que eles imaginem a cena que estão lendo; para os atores e demais profissionais envolvidos na encenação de uma peça teatral, orientam a direção de cena, a representação e indicam gestos e movimentos das personagens.</a:t>
            </a:r>
          </a:p>
        </p:txBody>
      </p:sp>
      <p:sp>
        <p:nvSpPr>
          <p:cNvPr id="25" name="Balão de Fala: Retângulo 24">
            <a:extLst>
              <a:ext uri="{FF2B5EF4-FFF2-40B4-BE49-F238E27FC236}">
                <a16:creationId xmlns:a16="http://schemas.microsoft.com/office/drawing/2014/main" id="{34FCCC7F-ABD9-D752-7FE1-3BEE4092ABF6}"/>
              </a:ext>
            </a:extLst>
          </p:cNvPr>
          <p:cNvSpPr/>
          <p:nvPr/>
        </p:nvSpPr>
        <p:spPr>
          <a:xfrm>
            <a:off x="5856729" y="348799"/>
            <a:ext cx="4339694" cy="1195421"/>
          </a:xfrm>
          <a:prstGeom prst="wedgeRectCallout">
            <a:avLst>
              <a:gd name="adj1" fmla="val -55305"/>
              <a:gd name="adj2" fmla="val -2293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texto teatral </a:t>
            </a:r>
            <a:r>
              <a:rPr lang="pt-BR" dirty="0">
                <a:solidFill>
                  <a:srgbClr val="2F2F2E"/>
                </a:solidFill>
              </a:rPr>
              <a:t>pode ser organizado em quatro elementos – situação inicial, complicação, clímax e desfecho – e é composto de personagens, tempo e espaço.</a:t>
            </a:r>
          </a:p>
        </p:txBody>
      </p:sp>
    </p:spTree>
    <p:extLst>
      <p:ext uri="{BB962C8B-B14F-4D97-AF65-F5344CB8AC3E}">
        <p14:creationId xmlns:p14="http://schemas.microsoft.com/office/powerpoint/2010/main" val="598622187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873</TotalTime>
  <Words>1187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Selo</vt:lpstr>
      <vt:lpstr>LÍNGUA PORTUGUESA</vt:lpstr>
      <vt:lpstr>MÓDULO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PORTUGUESA</dc:title>
  <dc:creator>André Saretto</dc:creator>
  <cp:lastModifiedBy> </cp:lastModifiedBy>
  <cp:revision>3</cp:revision>
  <dcterms:created xsi:type="dcterms:W3CDTF">2023-05-09T16:52:21Z</dcterms:created>
  <dcterms:modified xsi:type="dcterms:W3CDTF">2023-06-02T18:46:11Z</dcterms:modified>
</cp:coreProperties>
</file>