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CC65BC-169E-46FA-B231-E0C7F68A5427}" v="677" dt="2023-05-25T19:22:17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5.xml"/><Relationship Id="rId3" Type="http://schemas.openxmlformats.org/officeDocument/2006/relationships/slide" Target="../slides/slide6.xml"/><Relationship Id="rId7" Type="http://schemas.openxmlformats.org/officeDocument/2006/relationships/slide" Target="../slides/slide14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13.xml"/><Relationship Id="rId5" Type="http://schemas.openxmlformats.org/officeDocument/2006/relationships/slide" Target="../slides/slide12.xml"/><Relationship Id="rId4" Type="http://schemas.openxmlformats.org/officeDocument/2006/relationships/slide" Target="../slides/slide11.xml"/><Relationship Id="rId9" Type="http://schemas.openxmlformats.org/officeDocument/2006/relationships/slide" Target="../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C0E9A-327C-40DB-A9EB-983EC9E0D98F}" type="doc">
      <dgm:prSet loTypeId="urn:microsoft.com/office/officeart/2008/layout/LinedLis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D66EF7E-E68A-4F69-81C1-F34451E1DDB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1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1" action="ppaction://hlinksldjump"/>
            </a:rPr>
            <a:t>– Poema</a:t>
          </a:r>
          <a:endParaRPr lang="en-US" sz="1600" dirty="0"/>
        </a:p>
      </dgm:t>
    </dgm:pt>
    <dgm:pt modelId="{197F2E5E-4B32-4617-ADD5-0F6DB901EC4C}" type="parTrans" cxnId="{47E8EC45-DDDA-4DC1-980A-9BE45FE6666B}">
      <dgm:prSet/>
      <dgm:spPr/>
      <dgm:t>
        <a:bodyPr/>
        <a:lstStyle/>
        <a:p>
          <a:endParaRPr lang="en-US"/>
        </a:p>
      </dgm:t>
    </dgm:pt>
    <dgm:pt modelId="{DA505C56-A700-4856-886C-74A7E12E1EE3}" type="sibTrans" cxnId="{47E8EC45-DDDA-4DC1-980A-9BE45FE6666B}">
      <dgm:prSet/>
      <dgm:spPr/>
      <dgm:t>
        <a:bodyPr/>
        <a:lstStyle/>
        <a:p>
          <a:endParaRPr lang="en-US"/>
        </a:p>
      </dgm:t>
    </dgm:pt>
    <dgm:pt modelId="{F8069943-B338-41D8-AC5C-7654CC5EC779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2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2" action="ppaction://hlinksldjump"/>
            </a:rPr>
            <a:t>– Poema e paródia</a:t>
          </a:r>
          <a:endParaRPr lang="en-US" sz="1600" i="1" dirty="0"/>
        </a:p>
      </dgm:t>
    </dgm:pt>
    <dgm:pt modelId="{EDF1AE46-CE69-43BA-837F-1B9735086F25}" type="parTrans" cxnId="{9B997E8E-F0ED-456C-8520-FBC0842B91CC}">
      <dgm:prSet/>
      <dgm:spPr/>
      <dgm:t>
        <a:bodyPr/>
        <a:lstStyle/>
        <a:p>
          <a:endParaRPr lang="en-US"/>
        </a:p>
      </dgm:t>
    </dgm:pt>
    <dgm:pt modelId="{831963E2-6400-47B9-9124-76BA1BC3B7F7}" type="sibTrans" cxnId="{9B997E8E-F0ED-456C-8520-FBC0842B91CC}">
      <dgm:prSet/>
      <dgm:spPr/>
      <dgm:t>
        <a:bodyPr/>
        <a:lstStyle/>
        <a:p>
          <a:endParaRPr lang="en-US"/>
        </a:p>
      </dgm:t>
    </dgm:pt>
    <dgm:pt modelId="{55DCCAC6-434C-4EA2-9C3A-E82C5EC5168F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3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3" action="ppaction://hlinksldjump"/>
            </a:rPr>
            <a:t>– Versificação</a:t>
          </a:r>
          <a:endParaRPr lang="en-US" sz="1600" dirty="0"/>
        </a:p>
      </dgm:t>
    </dgm:pt>
    <dgm:pt modelId="{2597FFF0-7494-4592-A5B4-E3FC30EB594D}" type="parTrans" cxnId="{A74BAECD-E5C3-45A7-81C3-BF65B1028DD4}">
      <dgm:prSet/>
      <dgm:spPr/>
      <dgm:t>
        <a:bodyPr/>
        <a:lstStyle/>
        <a:p>
          <a:endParaRPr lang="en-US"/>
        </a:p>
      </dgm:t>
    </dgm:pt>
    <dgm:pt modelId="{E99C5578-030E-478C-83C1-B5162C19A96C}" type="sibTrans" cxnId="{A74BAECD-E5C3-45A7-81C3-BF65B1028DD4}">
      <dgm:prSet/>
      <dgm:spPr/>
      <dgm:t>
        <a:bodyPr/>
        <a:lstStyle/>
        <a:p>
          <a:endParaRPr lang="en-US"/>
        </a:p>
      </dgm:t>
    </dgm:pt>
    <dgm:pt modelId="{C68D41A5-84F8-48E5-9CED-831B6F3F5B1C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4" action="ppaction://hlinksldjump"/>
            </a:rPr>
            <a:t>Estudo dos sentidos </a:t>
          </a:r>
          <a:r>
            <a:rPr lang="pt-BR" sz="1600" dirty="0">
              <a:hlinkClick xmlns:r="http://schemas.openxmlformats.org/officeDocument/2006/relationships" r:id="rId4" action="ppaction://hlinksldjump"/>
            </a:rPr>
            <a:t>– Figuras de linguagem: anáfora, gradação e pleonasmo</a:t>
          </a:r>
          <a:endParaRPr lang="en-US" sz="1600" dirty="0"/>
        </a:p>
      </dgm:t>
    </dgm:pt>
    <dgm:pt modelId="{94D91AEC-4013-4FC6-ACA9-A764CB6B2FAA}" type="parTrans" cxnId="{398519E0-5FDA-47B5-A800-456F19FBC233}">
      <dgm:prSet/>
      <dgm:spPr/>
      <dgm:t>
        <a:bodyPr/>
        <a:lstStyle/>
        <a:p>
          <a:endParaRPr lang="en-US"/>
        </a:p>
      </dgm:t>
    </dgm:pt>
    <dgm:pt modelId="{802F0A8D-0784-4CB6-B554-4DE691F12EE8}" type="sibTrans" cxnId="{398519E0-5FDA-47B5-A800-456F19FBC233}">
      <dgm:prSet/>
      <dgm:spPr/>
      <dgm:t>
        <a:bodyPr/>
        <a:lstStyle/>
        <a:p>
          <a:endParaRPr lang="en-US"/>
        </a:p>
      </dgm:t>
    </dgm:pt>
    <dgm:pt modelId="{5E6F7141-FA59-4CD7-8FF7-5C6FC1A13D4E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5" action="ppaction://hlinksldjump"/>
            </a:rPr>
            <a:t>Estudo do texto </a:t>
          </a:r>
          <a:r>
            <a:rPr lang="pt-BR" sz="1600" dirty="0">
              <a:hlinkClick xmlns:r="http://schemas.openxmlformats.org/officeDocument/2006/relationships" r:id="rId5" action="ppaction://hlinksldjump"/>
            </a:rPr>
            <a:t>– Conto</a:t>
          </a:r>
          <a:endParaRPr lang="en-US" sz="1600" dirty="0"/>
        </a:p>
      </dgm:t>
    </dgm:pt>
    <dgm:pt modelId="{972185F9-D5AE-4019-B3E3-85964688415B}" type="parTrans" cxnId="{15DD5733-88FD-43E2-BC62-BE20AB6FEA3C}">
      <dgm:prSet/>
      <dgm:spPr/>
      <dgm:t>
        <a:bodyPr/>
        <a:lstStyle/>
        <a:p>
          <a:endParaRPr lang="en-US"/>
        </a:p>
      </dgm:t>
    </dgm:pt>
    <dgm:pt modelId="{005A549E-AE69-4996-93AA-251BCE5363D9}" type="sibTrans" cxnId="{15DD5733-88FD-43E2-BC62-BE20AB6FEA3C}">
      <dgm:prSet/>
      <dgm:spPr/>
      <dgm:t>
        <a:bodyPr/>
        <a:lstStyle/>
        <a:p>
          <a:endParaRPr lang="en-US"/>
        </a:p>
      </dgm:t>
    </dgm:pt>
    <dgm:pt modelId="{67D4DD36-7167-4EE3-AAB6-6D16D695BE11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6" action="ppaction://hlinksldjump"/>
            </a:rPr>
            <a:t>Estudo da língua </a:t>
          </a:r>
          <a:r>
            <a:rPr lang="pt-BR" sz="1600" dirty="0">
              <a:hlinkClick xmlns:r="http://schemas.openxmlformats.org/officeDocument/2006/relationships" r:id="rId6" action="ppaction://hlinksldjump"/>
            </a:rPr>
            <a:t>– Estrutura das orações: revisão</a:t>
          </a:r>
          <a:endParaRPr lang="en-US" sz="1600" dirty="0"/>
        </a:p>
      </dgm:t>
    </dgm:pt>
    <dgm:pt modelId="{D68DCF56-0B94-4506-BB95-063CC2EEC129}" type="parTrans" cxnId="{85B43EC0-2D78-4BE2-9848-FA24266D2417}">
      <dgm:prSet/>
      <dgm:spPr/>
      <dgm:t>
        <a:bodyPr/>
        <a:lstStyle/>
        <a:p>
          <a:endParaRPr lang="en-US"/>
        </a:p>
      </dgm:t>
    </dgm:pt>
    <dgm:pt modelId="{EE0149F7-8B24-4181-9018-1C693B6CA4A8}" type="sibTrans" cxnId="{85B43EC0-2D78-4BE2-9848-FA24266D2417}">
      <dgm:prSet/>
      <dgm:spPr/>
      <dgm:t>
        <a:bodyPr/>
        <a:lstStyle/>
        <a:p>
          <a:endParaRPr lang="en-US"/>
        </a:p>
      </dgm:t>
    </dgm:pt>
    <dgm:pt modelId="{846A9A2A-2D19-40DC-9A48-11C1C4D7E700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7" action="ppaction://hlinksldjump"/>
            </a:rPr>
            <a:t>Estudo de escrita e oralidade </a:t>
          </a:r>
          <a:r>
            <a:rPr lang="pt-BR" sz="1600" dirty="0">
              <a:hlinkClick xmlns:r="http://schemas.openxmlformats.org/officeDocument/2006/relationships" r:id="rId7" action="ppaction://hlinksldjump"/>
            </a:rPr>
            <a:t>– </a:t>
          </a:r>
          <a:r>
            <a:rPr lang="pt-BR" sz="1600" i="0" dirty="0">
              <a:hlinkClick xmlns:r="http://schemas.openxmlformats.org/officeDocument/2006/relationships" r:id="rId7" action="ppaction://hlinksldjump"/>
            </a:rPr>
            <a:t>Pontuação: recursos estilísticos</a:t>
          </a:r>
          <a:endParaRPr lang="en-US" sz="1600" i="0" dirty="0"/>
        </a:p>
      </dgm:t>
    </dgm:pt>
    <dgm:pt modelId="{671BB904-173B-4107-B167-E34F951644DC}" type="parTrans" cxnId="{A4D84759-85CC-40C7-8EDE-6AF8F76AB63E}">
      <dgm:prSet/>
      <dgm:spPr/>
      <dgm:t>
        <a:bodyPr/>
        <a:lstStyle/>
        <a:p>
          <a:endParaRPr lang="en-US"/>
        </a:p>
      </dgm:t>
    </dgm:pt>
    <dgm:pt modelId="{782E218C-F8B1-40C8-BBCE-2A773AF2B597}" type="sibTrans" cxnId="{A4D84759-85CC-40C7-8EDE-6AF8F76AB63E}">
      <dgm:prSet/>
      <dgm:spPr/>
      <dgm:t>
        <a:bodyPr/>
        <a:lstStyle/>
        <a:p>
          <a:endParaRPr lang="en-US"/>
        </a:p>
      </dgm:t>
    </dgm:pt>
    <dgm:pt modelId="{89F76081-474B-4721-B88A-8D51A4BA0CF7}">
      <dgm:prSet custT="1"/>
      <dgm:spPr/>
      <dgm:t>
        <a:bodyPr/>
        <a:lstStyle/>
        <a:p>
          <a:r>
            <a:rPr lang="pt-BR" sz="1600" b="1" dirty="0">
              <a:hlinkClick xmlns:r="http://schemas.openxmlformats.org/officeDocument/2006/relationships" r:id="rId8" action="ppaction://hlinksldjump"/>
            </a:rPr>
            <a:t>Outras linguagens </a:t>
          </a:r>
          <a:r>
            <a:rPr lang="pt-BR" sz="1600" dirty="0">
              <a:hlinkClick xmlns:r="http://schemas.openxmlformats.org/officeDocument/2006/relationships" r:id="rId8" action="ppaction://hlinksldjump"/>
            </a:rPr>
            <a:t>– Arte e luta social</a:t>
          </a:r>
          <a:endParaRPr lang="en-US" sz="1600" dirty="0"/>
        </a:p>
      </dgm:t>
    </dgm:pt>
    <dgm:pt modelId="{9C53B806-B818-4303-9C3A-F92B9B492799}" type="parTrans" cxnId="{3756D28C-518B-455B-8605-8E3779C17C90}">
      <dgm:prSet/>
      <dgm:spPr/>
      <dgm:t>
        <a:bodyPr/>
        <a:lstStyle/>
        <a:p>
          <a:endParaRPr lang="en-US"/>
        </a:p>
      </dgm:t>
    </dgm:pt>
    <dgm:pt modelId="{14493090-2A11-45A4-B04C-C1E5D35F00B7}" type="sibTrans" cxnId="{3756D28C-518B-455B-8605-8E3779C17C90}">
      <dgm:prSet/>
      <dgm:spPr/>
      <dgm:t>
        <a:bodyPr/>
        <a:lstStyle/>
        <a:p>
          <a:endParaRPr lang="en-US"/>
        </a:p>
      </dgm:t>
    </dgm:pt>
    <dgm:pt modelId="{00D4A4E5-B87F-4FD6-95A8-366532276A02}">
      <dgm:prSet custT="1"/>
      <dgm:spPr/>
      <dgm:t>
        <a:bodyPr/>
        <a:lstStyle/>
        <a:p>
          <a:r>
            <a:rPr lang="pt-BR" sz="1600" b="1" noProof="0" dirty="0">
              <a:hlinkClick xmlns:r="http://schemas.openxmlformats.org/officeDocument/2006/relationships" r:id="rId9" action="ppaction://hlinksldjump"/>
            </a:rPr>
            <a:t>Imagem</a:t>
          </a:r>
          <a:r>
            <a:rPr lang="en-US" sz="1600" b="1" dirty="0">
              <a:hlinkClick xmlns:r="http://schemas.openxmlformats.org/officeDocument/2006/relationships" r:id="rId9" action="ppaction://hlinksldjump"/>
            </a:rPr>
            <a:t> de </a:t>
          </a:r>
          <a:r>
            <a:rPr lang="pt-BR" sz="1600" b="1" noProof="0" dirty="0">
              <a:hlinkClick xmlns:r="http://schemas.openxmlformats.org/officeDocument/2006/relationships" r:id="rId9" action="ppaction://hlinksldjump"/>
            </a:rPr>
            <a:t>abertura</a:t>
          </a:r>
          <a:endParaRPr lang="pt-BR" sz="1600" b="1" noProof="0" dirty="0"/>
        </a:p>
      </dgm:t>
    </dgm:pt>
    <dgm:pt modelId="{353AC31F-7D9C-42BB-9E96-468AF42982B7}" type="parTrans" cxnId="{B86ADA12-3BDD-4D1C-9645-455E91BCEFFC}">
      <dgm:prSet/>
      <dgm:spPr/>
      <dgm:t>
        <a:bodyPr/>
        <a:lstStyle/>
        <a:p>
          <a:endParaRPr lang="pt-BR"/>
        </a:p>
      </dgm:t>
    </dgm:pt>
    <dgm:pt modelId="{4DE8CDCF-9E51-4296-8706-7B9B079875C9}" type="sibTrans" cxnId="{B86ADA12-3BDD-4D1C-9645-455E91BCEFFC}">
      <dgm:prSet/>
      <dgm:spPr/>
      <dgm:t>
        <a:bodyPr/>
        <a:lstStyle/>
        <a:p>
          <a:endParaRPr lang="pt-BR"/>
        </a:p>
      </dgm:t>
    </dgm:pt>
    <dgm:pt modelId="{983EBE8F-2CFB-4918-8A71-8FB6106D1EE5}" type="pres">
      <dgm:prSet presAssocID="{9D9C0E9A-327C-40DB-A9EB-983EC9E0D98F}" presName="vert0" presStyleCnt="0">
        <dgm:presLayoutVars>
          <dgm:dir/>
          <dgm:animOne val="branch"/>
          <dgm:animLvl val="lvl"/>
        </dgm:presLayoutVars>
      </dgm:prSet>
      <dgm:spPr/>
    </dgm:pt>
    <dgm:pt modelId="{F676CC95-B65C-489A-97C1-DD3F5726BB73}" type="pres">
      <dgm:prSet presAssocID="{00D4A4E5-B87F-4FD6-95A8-366532276A02}" presName="thickLine" presStyleLbl="alignNode1" presStyleIdx="0" presStyleCnt="9"/>
      <dgm:spPr/>
    </dgm:pt>
    <dgm:pt modelId="{593D31F7-BE91-4F11-BE88-746F47D7321A}" type="pres">
      <dgm:prSet presAssocID="{00D4A4E5-B87F-4FD6-95A8-366532276A02}" presName="horz1" presStyleCnt="0"/>
      <dgm:spPr/>
    </dgm:pt>
    <dgm:pt modelId="{DBF86662-0E6D-440F-968E-5B5E57FBB264}" type="pres">
      <dgm:prSet presAssocID="{00D4A4E5-B87F-4FD6-95A8-366532276A02}" presName="tx1" presStyleLbl="revTx" presStyleIdx="0" presStyleCnt="9"/>
      <dgm:spPr/>
    </dgm:pt>
    <dgm:pt modelId="{6ED7848D-AF23-4B80-9CFE-5690AC4806C2}" type="pres">
      <dgm:prSet presAssocID="{00D4A4E5-B87F-4FD6-95A8-366532276A02}" presName="vert1" presStyleCnt="0"/>
      <dgm:spPr/>
    </dgm:pt>
    <dgm:pt modelId="{8375AD7D-9BA0-48EC-8DB6-6934D928E08F}" type="pres">
      <dgm:prSet presAssocID="{ED66EF7E-E68A-4F69-81C1-F34451E1DDBF}" presName="thickLine" presStyleLbl="alignNode1" presStyleIdx="1" presStyleCnt="9"/>
      <dgm:spPr/>
    </dgm:pt>
    <dgm:pt modelId="{55424B32-6F98-4A37-B7BC-EB6630670268}" type="pres">
      <dgm:prSet presAssocID="{ED66EF7E-E68A-4F69-81C1-F34451E1DDBF}" presName="horz1" presStyleCnt="0"/>
      <dgm:spPr/>
    </dgm:pt>
    <dgm:pt modelId="{C94B488D-1DF0-444E-A485-232FFC4B36EE}" type="pres">
      <dgm:prSet presAssocID="{ED66EF7E-E68A-4F69-81C1-F34451E1DDBF}" presName="tx1" presStyleLbl="revTx" presStyleIdx="1" presStyleCnt="9"/>
      <dgm:spPr/>
    </dgm:pt>
    <dgm:pt modelId="{878A8FE1-2DD0-4F8E-AEF5-BC2CDA1E06E5}" type="pres">
      <dgm:prSet presAssocID="{ED66EF7E-E68A-4F69-81C1-F34451E1DDBF}" presName="vert1" presStyleCnt="0"/>
      <dgm:spPr/>
    </dgm:pt>
    <dgm:pt modelId="{AB9CB741-FC9F-421B-8DB7-B6256D0F3B01}" type="pres">
      <dgm:prSet presAssocID="{F8069943-B338-41D8-AC5C-7654CC5EC779}" presName="thickLine" presStyleLbl="alignNode1" presStyleIdx="2" presStyleCnt="9"/>
      <dgm:spPr/>
    </dgm:pt>
    <dgm:pt modelId="{CE984AFA-2276-4665-B3E4-870BCCCADBF7}" type="pres">
      <dgm:prSet presAssocID="{F8069943-B338-41D8-AC5C-7654CC5EC779}" presName="horz1" presStyleCnt="0"/>
      <dgm:spPr/>
    </dgm:pt>
    <dgm:pt modelId="{1E358535-3292-4668-BE9F-829874D637BB}" type="pres">
      <dgm:prSet presAssocID="{F8069943-B338-41D8-AC5C-7654CC5EC779}" presName="tx1" presStyleLbl="revTx" presStyleIdx="2" presStyleCnt="9"/>
      <dgm:spPr/>
    </dgm:pt>
    <dgm:pt modelId="{1AF210EC-C83A-4CBC-BC37-A37200C508D6}" type="pres">
      <dgm:prSet presAssocID="{F8069943-B338-41D8-AC5C-7654CC5EC779}" presName="vert1" presStyleCnt="0"/>
      <dgm:spPr/>
    </dgm:pt>
    <dgm:pt modelId="{314D560E-CBD9-4858-A0A2-945D9A381B28}" type="pres">
      <dgm:prSet presAssocID="{55DCCAC6-434C-4EA2-9C3A-E82C5EC5168F}" presName="thickLine" presStyleLbl="alignNode1" presStyleIdx="3" presStyleCnt="9"/>
      <dgm:spPr/>
    </dgm:pt>
    <dgm:pt modelId="{064B011C-4EF7-4679-9BCB-EDCCC550CD86}" type="pres">
      <dgm:prSet presAssocID="{55DCCAC6-434C-4EA2-9C3A-E82C5EC5168F}" presName="horz1" presStyleCnt="0"/>
      <dgm:spPr/>
    </dgm:pt>
    <dgm:pt modelId="{D33FB54E-1E02-4083-9007-E663036D183D}" type="pres">
      <dgm:prSet presAssocID="{55DCCAC6-434C-4EA2-9C3A-E82C5EC5168F}" presName="tx1" presStyleLbl="revTx" presStyleIdx="3" presStyleCnt="9"/>
      <dgm:spPr/>
    </dgm:pt>
    <dgm:pt modelId="{A2853312-89A8-4D70-98A9-132D6EB00EC4}" type="pres">
      <dgm:prSet presAssocID="{55DCCAC6-434C-4EA2-9C3A-E82C5EC5168F}" presName="vert1" presStyleCnt="0"/>
      <dgm:spPr/>
    </dgm:pt>
    <dgm:pt modelId="{D0219F05-B755-4B07-A349-B9A905942F22}" type="pres">
      <dgm:prSet presAssocID="{C68D41A5-84F8-48E5-9CED-831B6F3F5B1C}" presName="thickLine" presStyleLbl="alignNode1" presStyleIdx="4" presStyleCnt="9"/>
      <dgm:spPr/>
    </dgm:pt>
    <dgm:pt modelId="{D23D9EAC-31DF-4560-9523-74C7BD4031A9}" type="pres">
      <dgm:prSet presAssocID="{C68D41A5-84F8-48E5-9CED-831B6F3F5B1C}" presName="horz1" presStyleCnt="0"/>
      <dgm:spPr/>
    </dgm:pt>
    <dgm:pt modelId="{1BE8540D-2B5F-4BF4-B8D2-940F6A10819C}" type="pres">
      <dgm:prSet presAssocID="{C68D41A5-84F8-48E5-9CED-831B6F3F5B1C}" presName="tx1" presStyleLbl="revTx" presStyleIdx="4" presStyleCnt="9"/>
      <dgm:spPr/>
    </dgm:pt>
    <dgm:pt modelId="{832639FA-BCCC-4CAE-A1AE-DB4CF5BA3A80}" type="pres">
      <dgm:prSet presAssocID="{C68D41A5-84F8-48E5-9CED-831B6F3F5B1C}" presName="vert1" presStyleCnt="0"/>
      <dgm:spPr/>
    </dgm:pt>
    <dgm:pt modelId="{E0ACE31B-7687-4EE7-9573-63F09584CD36}" type="pres">
      <dgm:prSet presAssocID="{5E6F7141-FA59-4CD7-8FF7-5C6FC1A13D4E}" presName="thickLine" presStyleLbl="alignNode1" presStyleIdx="5" presStyleCnt="9"/>
      <dgm:spPr/>
    </dgm:pt>
    <dgm:pt modelId="{4A9E3B3C-54F8-4B4F-AC3E-24B85842DAD5}" type="pres">
      <dgm:prSet presAssocID="{5E6F7141-FA59-4CD7-8FF7-5C6FC1A13D4E}" presName="horz1" presStyleCnt="0"/>
      <dgm:spPr/>
    </dgm:pt>
    <dgm:pt modelId="{3EA07746-CFD6-4C68-B8CF-A378C033D107}" type="pres">
      <dgm:prSet presAssocID="{5E6F7141-FA59-4CD7-8FF7-5C6FC1A13D4E}" presName="tx1" presStyleLbl="revTx" presStyleIdx="5" presStyleCnt="9"/>
      <dgm:spPr/>
    </dgm:pt>
    <dgm:pt modelId="{0EFEDC27-1B45-4FDE-B738-C8AD75EE6341}" type="pres">
      <dgm:prSet presAssocID="{5E6F7141-FA59-4CD7-8FF7-5C6FC1A13D4E}" presName="vert1" presStyleCnt="0"/>
      <dgm:spPr/>
    </dgm:pt>
    <dgm:pt modelId="{2721A207-0C1E-469B-8CAD-57DF57B826C1}" type="pres">
      <dgm:prSet presAssocID="{67D4DD36-7167-4EE3-AAB6-6D16D695BE11}" presName="thickLine" presStyleLbl="alignNode1" presStyleIdx="6" presStyleCnt="9"/>
      <dgm:spPr/>
    </dgm:pt>
    <dgm:pt modelId="{DE259A85-32B1-4FE4-BC9D-D8F56AD70206}" type="pres">
      <dgm:prSet presAssocID="{67D4DD36-7167-4EE3-AAB6-6D16D695BE11}" presName="horz1" presStyleCnt="0"/>
      <dgm:spPr/>
    </dgm:pt>
    <dgm:pt modelId="{35BBE7E9-1C6D-479C-8269-B5715E8054B8}" type="pres">
      <dgm:prSet presAssocID="{67D4DD36-7167-4EE3-AAB6-6D16D695BE11}" presName="tx1" presStyleLbl="revTx" presStyleIdx="6" presStyleCnt="9"/>
      <dgm:spPr/>
    </dgm:pt>
    <dgm:pt modelId="{86A3F955-2C1E-49E7-9BE8-8CF707D0EF1B}" type="pres">
      <dgm:prSet presAssocID="{67D4DD36-7167-4EE3-AAB6-6D16D695BE11}" presName="vert1" presStyleCnt="0"/>
      <dgm:spPr/>
    </dgm:pt>
    <dgm:pt modelId="{C019E50D-7D0C-4C09-894F-53A069A93C4A}" type="pres">
      <dgm:prSet presAssocID="{846A9A2A-2D19-40DC-9A48-11C1C4D7E700}" presName="thickLine" presStyleLbl="alignNode1" presStyleIdx="7" presStyleCnt="9"/>
      <dgm:spPr/>
    </dgm:pt>
    <dgm:pt modelId="{1323866F-FF28-4E48-813E-C42AF0CB83FA}" type="pres">
      <dgm:prSet presAssocID="{846A9A2A-2D19-40DC-9A48-11C1C4D7E700}" presName="horz1" presStyleCnt="0"/>
      <dgm:spPr/>
    </dgm:pt>
    <dgm:pt modelId="{A1DD4CE9-A4F0-49C0-86F6-A3E81DAC25DD}" type="pres">
      <dgm:prSet presAssocID="{846A9A2A-2D19-40DC-9A48-11C1C4D7E700}" presName="tx1" presStyleLbl="revTx" presStyleIdx="7" presStyleCnt="9"/>
      <dgm:spPr/>
    </dgm:pt>
    <dgm:pt modelId="{7D4FEA9E-2348-4731-9063-FDCAD978C014}" type="pres">
      <dgm:prSet presAssocID="{846A9A2A-2D19-40DC-9A48-11C1C4D7E700}" presName="vert1" presStyleCnt="0"/>
      <dgm:spPr/>
    </dgm:pt>
    <dgm:pt modelId="{6446D9C9-28CA-481A-BB4C-074C2097E0FE}" type="pres">
      <dgm:prSet presAssocID="{89F76081-474B-4721-B88A-8D51A4BA0CF7}" presName="thickLine" presStyleLbl="alignNode1" presStyleIdx="8" presStyleCnt="9"/>
      <dgm:spPr/>
    </dgm:pt>
    <dgm:pt modelId="{20F995C1-147E-431B-BB8C-11EDA345A614}" type="pres">
      <dgm:prSet presAssocID="{89F76081-474B-4721-B88A-8D51A4BA0CF7}" presName="horz1" presStyleCnt="0"/>
      <dgm:spPr/>
    </dgm:pt>
    <dgm:pt modelId="{A42FD2D2-2791-43B4-990E-17A6A95C4302}" type="pres">
      <dgm:prSet presAssocID="{89F76081-474B-4721-B88A-8D51A4BA0CF7}" presName="tx1" presStyleLbl="revTx" presStyleIdx="8" presStyleCnt="9"/>
      <dgm:spPr/>
    </dgm:pt>
    <dgm:pt modelId="{FA734EF9-BC0A-4C7C-B70E-86EDC0ADE505}" type="pres">
      <dgm:prSet presAssocID="{89F76081-474B-4721-B88A-8D51A4BA0CF7}" presName="vert1" presStyleCnt="0"/>
      <dgm:spPr/>
    </dgm:pt>
  </dgm:ptLst>
  <dgm:cxnLst>
    <dgm:cxn modelId="{B86ADA12-3BDD-4D1C-9645-455E91BCEFFC}" srcId="{9D9C0E9A-327C-40DB-A9EB-983EC9E0D98F}" destId="{00D4A4E5-B87F-4FD6-95A8-366532276A02}" srcOrd="0" destOrd="0" parTransId="{353AC31F-7D9C-42BB-9E96-468AF42982B7}" sibTransId="{4DE8CDCF-9E51-4296-8706-7B9B079875C9}"/>
    <dgm:cxn modelId="{D775502B-0E68-4137-A8F8-0D7FF73A3F0D}" type="presOf" srcId="{67D4DD36-7167-4EE3-AAB6-6D16D695BE11}" destId="{35BBE7E9-1C6D-479C-8269-B5715E8054B8}" srcOrd="0" destOrd="0" presId="urn:microsoft.com/office/officeart/2008/layout/LinedList"/>
    <dgm:cxn modelId="{15DD5733-88FD-43E2-BC62-BE20AB6FEA3C}" srcId="{9D9C0E9A-327C-40DB-A9EB-983EC9E0D98F}" destId="{5E6F7141-FA59-4CD7-8FF7-5C6FC1A13D4E}" srcOrd="5" destOrd="0" parTransId="{972185F9-D5AE-4019-B3E3-85964688415B}" sibTransId="{005A549E-AE69-4996-93AA-251BCE5363D9}"/>
    <dgm:cxn modelId="{0F46F333-64E5-4C0A-9481-7327FFD62ED0}" type="presOf" srcId="{846A9A2A-2D19-40DC-9A48-11C1C4D7E700}" destId="{A1DD4CE9-A4F0-49C0-86F6-A3E81DAC25DD}" srcOrd="0" destOrd="0" presId="urn:microsoft.com/office/officeart/2008/layout/LinedList"/>
    <dgm:cxn modelId="{FB34D63E-1288-41B9-A18C-76118E579E1A}" type="presOf" srcId="{9D9C0E9A-327C-40DB-A9EB-983EC9E0D98F}" destId="{983EBE8F-2CFB-4918-8A71-8FB6106D1EE5}" srcOrd="0" destOrd="0" presId="urn:microsoft.com/office/officeart/2008/layout/LinedList"/>
    <dgm:cxn modelId="{47E8EC45-DDDA-4DC1-980A-9BE45FE6666B}" srcId="{9D9C0E9A-327C-40DB-A9EB-983EC9E0D98F}" destId="{ED66EF7E-E68A-4F69-81C1-F34451E1DDBF}" srcOrd="1" destOrd="0" parTransId="{197F2E5E-4B32-4617-ADD5-0F6DB901EC4C}" sibTransId="{DA505C56-A700-4856-886C-74A7E12E1EE3}"/>
    <dgm:cxn modelId="{6C2AB851-94C8-442B-B7B9-F1DD95B11ED8}" type="presOf" srcId="{C68D41A5-84F8-48E5-9CED-831B6F3F5B1C}" destId="{1BE8540D-2B5F-4BF4-B8D2-940F6A10819C}" srcOrd="0" destOrd="0" presId="urn:microsoft.com/office/officeart/2008/layout/LinedList"/>
    <dgm:cxn modelId="{10835E76-19D6-4796-A57D-19E70C1A368C}" type="presOf" srcId="{5E6F7141-FA59-4CD7-8FF7-5C6FC1A13D4E}" destId="{3EA07746-CFD6-4C68-B8CF-A378C033D107}" srcOrd="0" destOrd="0" presId="urn:microsoft.com/office/officeart/2008/layout/LinedList"/>
    <dgm:cxn modelId="{A4D84759-85CC-40C7-8EDE-6AF8F76AB63E}" srcId="{9D9C0E9A-327C-40DB-A9EB-983EC9E0D98F}" destId="{846A9A2A-2D19-40DC-9A48-11C1C4D7E700}" srcOrd="7" destOrd="0" parTransId="{671BB904-173B-4107-B167-E34F951644DC}" sibTransId="{782E218C-F8B1-40C8-BBCE-2A773AF2B597}"/>
    <dgm:cxn modelId="{D468DA5A-783C-4C8E-B93E-4F3DF99E8F66}" type="presOf" srcId="{00D4A4E5-B87F-4FD6-95A8-366532276A02}" destId="{DBF86662-0E6D-440F-968E-5B5E57FBB264}" srcOrd="0" destOrd="0" presId="urn:microsoft.com/office/officeart/2008/layout/LinedList"/>
    <dgm:cxn modelId="{BF5A8883-F9F2-4E44-ABBC-881FCCF815D6}" type="presOf" srcId="{ED66EF7E-E68A-4F69-81C1-F34451E1DDBF}" destId="{C94B488D-1DF0-444E-A485-232FFC4B36EE}" srcOrd="0" destOrd="0" presId="urn:microsoft.com/office/officeart/2008/layout/LinedList"/>
    <dgm:cxn modelId="{3756D28C-518B-455B-8605-8E3779C17C90}" srcId="{9D9C0E9A-327C-40DB-A9EB-983EC9E0D98F}" destId="{89F76081-474B-4721-B88A-8D51A4BA0CF7}" srcOrd="8" destOrd="0" parTransId="{9C53B806-B818-4303-9C3A-F92B9B492799}" sibTransId="{14493090-2A11-45A4-B04C-C1E5D35F00B7}"/>
    <dgm:cxn modelId="{9B997E8E-F0ED-456C-8520-FBC0842B91CC}" srcId="{9D9C0E9A-327C-40DB-A9EB-983EC9E0D98F}" destId="{F8069943-B338-41D8-AC5C-7654CC5EC779}" srcOrd="2" destOrd="0" parTransId="{EDF1AE46-CE69-43BA-837F-1B9735086F25}" sibTransId="{831963E2-6400-47B9-9124-76BA1BC3B7F7}"/>
    <dgm:cxn modelId="{20934F9E-4611-4400-9C97-4EC4B0DFE91B}" type="presOf" srcId="{89F76081-474B-4721-B88A-8D51A4BA0CF7}" destId="{A42FD2D2-2791-43B4-990E-17A6A95C4302}" srcOrd="0" destOrd="0" presId="urn:microsoft.com/office/officeart/2008/layout/LinedList"/>
    <dgm:cxn modelId="{8748FCAE-C0DC-4976-B4C7-144BC3A27056}" type="presOf" srcId="{55DCCAC6-434C-4EA2-9C3A-E82C5EC5168F}" destId="{D33FB54E-1E02-4083-9007-E663036D183D}" srcOrd="0" destOrd="0" presId="urn:microsoft.com/office/officeart/2008/layout/LinedList"/>
    <dgm:cxn modelId="{03E201B6-C70A-4D3B-80B1-7C4FD475813B}" type="presOf" srcId="{F8069943-B338-41D8-AC5C-7654CC5EC779}" destId="{1E358535-3292-4668-BE9F-829874D637BB}" srcOrd="0" destOrd="0" presId="urn:microsoft.com/office/officeart/2008/layout/LinedList"/>
    <dgm:cxn modelId="{85B43EC0-2D78-4BE2-9848-FA24266D2417}" srcId="{9D9C0E9A-327C-40DB-A9EB-983EC9E0D98F}" destId="{67D4DD36-7167-4EE3-AAB6-6D16D695BE11}" srcOrd="6" destOrd="0" parTransId="{D68DCF56-0B94-4506-BB95-063CC2EEC129}" sibTransId="{EE0149F7-8B24-4181-9018-1C693B6CA4A8}"/>
    <dgm:cxn modelId="{A74BAECD-E5C3-45A7-81C3-BF65B1028DD4}" srcId="{9D9C0E9A-327C-40DB-A9EB-983EC9E0D98F}" destId="{55DCCAC6-434C-4EA2-9C3A-E82C5EC5168F}" srcOrd="3" destOrd="0" parTransId="{2597FFF0-7494-4592-A5B4-E3FC30EB594D}" sibTransId="{E99C5578-030E-478C-83C1-B5162C19A96C}"/>
    <dgm:cxn modelId="{398519E0-5FDA-47B5-A800-456F19FBC233}" srcId="{9D9C0E9A-327C-40DB-A9EB-983EC9E0D98F}" destId="{C68D41A5-84F8-48E5-9CED-831B6F3F5B1C}" srcOrd="4" destOrd="0" parTransId="{94D91AEC-4013-4FC6-ACA9-A764CB6B2FAA}" sibTransId="{802F0A8D-0784-4CB6-B554-4DE691F12EE8}"/>
    <dgm:cxn modelId="{D0016722-0CFF-4C26-9FFE-BBD03868285E}" type="presParOf" srcId="{983EBE8F-2CFB-4918-8A71-8FB6106D1EE5}" destId="{F676CC95-B65C-489A-97C1-DD3F5726BB73}" srcOrd="0" destOrd="0" presId="urn:microsoft.com/office/officeart/2008/layout/LinedList"/>
    <dgm:cxn modelId="{A6673C05-A11E-4473-9F21-DF040CF931C6}" type="presParOf" srcId="{983EBE8F-2CFB-4918-8A71-8FB6106D1EE5}" destId="{593D31F7-BE91-4F11-BE88-746F47D7321A}" srcOrd="1" destOrd="0" presId="urn:microsoft.com/office/officeart/2008/layout/LinedList"/>
    <dgm:cxn modelId="{404DD807-8B76-475B-87E4-36ABEFBCF407}" type="presParOf" srcId="{593D31F7-BE91-4F11-BE88-746F47D7321A}" destId="{DBF86662-0E6D-440F-968E-5B5E57FBB264}" srcOrd="0" destOrd="0" presId="urn:microsoft.com/office/officeart/2008/layout/LinedList"/>
    <dgm:cxn modelId="{CB1338F6-C14E-43D7-BA69-D7478D3098A7}" type="presParOf" srcId="{593D31F7-BE91-4F11-BE88-746F47D7321A}" destId="{6ED7848D-AF23-4B80-9CFE-5690AC4806C2}" srcOrd="1" destOrd="0" presId="urn:microsoft.com/office/officeart/2008/layout/LinedList"/>
    <dgm:cxn modelId="{AE680168-EFEC-42CE-A945-F1A2A969E890}" type="presParOf" srcId="{983EBE8F-2CFB-4918-8A71-8FB6106D1EE5}" destId="{8375AD7D-9BA0-48EC-8DB6-6934D928E08F}" srcOrd="2" destOrd="0" presId="urn:microsoft.com/office/officeart/2008/layout/LinedList"/>
    <dgm:cxn modelId="{5D982353-5C09-4040-A019-19647AA810F5}" type="presParOf" srcId="{983EBE8F-2CFB-4918-8A71-8FB6106D1EE5}" destId="{55424B32-6F98-4A37-B7BC-EB6630670268}" srcOrd="3" destOrd="0" presId="urn:microsoft.com/office/officeart/2008/layout/LinedList"/>
    <dgm:cxn modelId="{4A5BFB8E-2039-46F9-93AA-422AA5BA3ECF}" type="presParOf" srcId="{55424B32-6F98-4A37-B7BC-EB6630670268}" destId="{C94B488D-1DF0-444E-A485-232FFC4B36EE}" srcOrd="0" destOrd="0" presId="urn:microsoft.com/office/officeart/2008/layout/LinedList"/>
    <dgm:cxn modelId="{B68F6C99-B036-4B5E-BF4B-A0B926A2B18A}" type="presParOf" srcId="{55424B32-6F98-4A37-B7BC-EB6630670268}" destId="{878A8FE1-2DD0-4F8E-AEF5-BC2CDA1E06E5}" srcOrd="1" destOrd="0" presId="urn:microsoft.com/office/officeart/2008/layout/LinedList"/>
    <dgm:cxn modelId="{E75F825D-1F78-4DFD-B2D8-B6433D604056}" type="presParOf" srcId="{983EBE8F-2CFB-4918-8A71-8FB6106D1EE5}" destId="{AB9CB741-FC9F-421B-8DB7-B6256D0F3B01}" srcOrd="4" destOrd="0" presId="urn:microsoft.com/office/officeart/2008/layout/LinedList"/>
    <dgm:cxn modelId="{9BA57E1F-8E03-4368-BC01-7F555D563597}" type="presParOf" srcId="{983EBE8F-2CFB-4918-8A71-8FB6106D1EE5}" destId="{CE984AFA-2276-4665-B3E4-870BCCCADBF7}" srcOrd="5" destOrd="0" presId="urn:microsoft.com/office/officeart/2008/layout/LinedList"/>
    <dgm:cxn modelId="{63EB8368-4536-4B97-918B-23DDC22136A5}" type="presParOf" srcId="{CE984AFA-2276-4665-B3E4-870BCCCADBF7}" destId="{1E358535-3292-4668-BE9F-829874D637BB}" srcOrd="0" destOrd="0" presId="urn:microsoft.com/office/officeart/2008/layout/LinedList"/>
    <dgm:cxn modelId="{238B27B8-D6BB-45C1-AD3D-C5EF693FFFBB}" type="presParOf" srcId="{CE984AFA-2276-4665-B3E4-870BCCCADBF7}" destId="{1AF210EC-C83A-4CBC-BC37-A37200C508D6}" srcOrd="1" destOrd="0" presId="urn:microsoft.com/office/officeart/2008/layout/LinedList"/>
    <dgm:cxn modelId="{F2B9FA33-255E-40BE-BA48-3C594948DBDD}" type="presParOf" srcId="{983EBE8F-2CFB-4918-8A71-8FB6106D1EE5}" destId="{314D560E-CBD9-4858-A0A2-945D9A381B28}" srcOrd="6" destOrd="0" presId="urn:microsoft.com/office/officeart/2008/layout/LinedList"/>
    <dgm:cxn modelId="{9EC1A6A8-A900-453D-8A3D-68A82D9A6564}" type="presParOf" srcId="{983EBE8F-2CFB-4918-8A71-8FB6106D1EE5}" destId="{064B011C-4EF7-4679-9BCB-EDCCC550CD86}" srcOrd="7" destOrd="0" presId="urn:microsoft.com/office/officeart/2008/layout/LinedList"/>
    <dgm:cxn modelId="{6EFC5C35-5C0A-4DFD-89A8-67842B67AB7C}" type="presParOf" srcId="{064B011C-4EF7-4679-9BCB-EDCCC550CD86}" destId="{D33FB54E-1E02-4083-9007-E663036D183D}" srcOrd="0" destOrd="0" presId="urn:microsoft.com/office/officeart/2008/layout/LinedList"/>
    <dgm:cxn modelId="{75DE68F6-B908-4F7F-AA96-6B46BB254A82}" type="presParOf" srcId="{064B011C-4EF7-4679-9BCB-EDCCC550CD86}" destId="{A2853312-89A8-4D70-98A9-132D6EB00EC4}" srcOrd="1" destOrd="0" presId="urn:microsoft.com/office/officeart/2008/layout/LinedList"/>
    <dgm:cxn modelId="{4CA343A4-1527-456C-93C0-EFA11492316B}" type="presParOf" srcId="{983EBE8F-2CFB-4918-8A71-8FB6106D1EE5}" destId="{D0219F05-B755-4B07-A349-B9A905942F22}" srcOrd="8" destOrd="0" presId="urn:microsoft.com/office/officeart/2008/layout/LinedList"/>
    <dgm:cxn modelId="{DB3BAD92-760D-445B-BC49-C608591E75C2}" type="presParOf" srcId="{983EBE8F-2CFB-4918-8A71-8FB6106D1EE5}" destId="{D23D9EAC-31DF-4560-9523-74C7BD4031A9}" srcOrd="9" destOrd="0" presId="urn:microsoft.com/office/officeart/2008/layout/LinedList"/>
    <dgm:cxn modelId="{4BCA9BFA-BFC3-495C-9B6F-3022331DE3EB}" type="presParOf" srcId="{D23D9EAC-31DF-4560-9523-74C7BD4031A9}" destId="{1BE8540D-2B5F-4BF4-B8D2-940F6A10819C}" srcOrd="0" destOrd="0" presId="urn:microsoft.com/office/officeart/2008/layout/LinedList"/>
    <dgm:cxn modelId="{46B7073D-58B1-4D38-BE41-F58C6B7945BA}" type="presParOf" srcId="{D23D9EAC-31DF-4560-9523-74C7BD4031A9}" destId="{832639FA-BCCC-4CAE-A1AE-DB4CF5BA3A80}" srcOrd="1" destOrd="0" presId="urn:microsoft.com/office/officeart/2008/layout/LinedList"/>
    <dgm:cxn modelId="{FE1B6F59-0679-40BC-A8B1-FE2115947F0C}" type="presParOf" srcId="{983EBE8F-2CFB-4918-8A71-8FB6106D1EE5}" destId="{E0ACE31B-7687-4EE7-9573-63F09584CD36}" srcOrd="10" destOrd="0" presId="urn:microsoft.com/office/officeart/2008/layout/LinedList"/>
    <dgm:cxn modelId="{981D8DFD-6179-4358-884E-1DA895176A40}" type="presParOf" srcId="{983EBE8F-2CFB-4918-8A71-8FB6106D1EE5}" destId="{4A9E3B3C-54F8-4B4F-AC3E-24B85842DAD5}" srcOrd="11" destOrd="0" presId="urn:microsoft.com/office/officeart/2008/layout/LinedList"/>
    <dgm:cxn modelId="{1862CC9E-A4A4-4239-A6D6-3C878FD1DDE7}" type="presParOf" srcId="{4A9E3B3C-54F8-4B4F-AC3E-24B85842DAD5}" destId="{3EA07746-CFD6-4C68-B8CF-A378C033D107}" srcOrd="0" destOrd="0" presId="urn:microsoft.com/office/officeart/2008/layout/LinedList"/>
    <dgm:cxn modelId="{4BC60919-8C55-49B6-B33F-8A484449F2E2}" type="presParOf" srcId="{4A9E3B3C-54F8-4B4F-AC3E-24B85842DAD5}" destId="{0EFEDC27-1B45-4FDE-B738-C8AD75EE6341}" srcOrd="1" destOrd="0" presId="urn:microsoft.com/office/officeart/2008/layout/LinedList"/>
    <dgm:cxn modelId="{1F7DCE1C-FBF1-49C4-8B1C-5E69D113E13A}" type="presParOf" srcId="{983EBE8F-2CFB-4918-8A71-8FB6106D1EE5}" destId="{2721A207-0C1E-469B-8CAD-57DF57B826C1}" srcOrd="12" destOrd="0" presId="urn:microsoft.com/office/officeart/2008/layout/LinedList"/>
    <dgm:cxn modelId="{BB7D6D23-B886-42CF-9F54-01F3877062A3}" type="presParOf" srcId="{983EBE8F-2CFB-4918-8A71-8FB6106D1EE5}" destId="{DE259A85-32B1-4FE4-BC9D-D8F56AD70206}" srcOrd="13" destOrd="0" presId="urn:microsoft.com/office/officeart/2008/layout/LinedList"/>
    <dgm:cxn modelId="{55651C5E-9B1D-4788-9447-FA61A63EB5B4}" type="presParOf" srcId="{DE259A85-32B1-4FE4-BC9D-D8F56AD70206}" destId="{35BBE7E9-1C6D-479C-8269-B5715E8054B8}" srcOrd="0" destOrd="0" presId="urn:microsoft.com/office/officeart/2008/layout/LinedList"/>
    <dgm:cxn modelId="{B6FCACAE-4580-442E-8999-8046116A16DA}" type="presParOf" srcId="{DE259A85-32B1-4FE4-BC9D-D8F56AD70206}" destId="{86A3F955-2C1E-49E7-9BE8-8CF707D0EF1B}" srcOrd="1" destOrd="0" presId="urn:microsoft.com/office/officeart/2008/layout/LinedList"/>
    <dgm:cxn modelId="{69716FD3-C931-4133-84CB-553153EE9B69}" type="presParOf" srcId="{983EBE8F-2CFB-4918-8A71-8FB6106D1EE5}" destId="{C019E50D-7D0C-4C09-894F-53A069A93C4A}" srcOrd="14" destOrd="0" presId="urn:microsoft.com/office/officeart/2008/layout/LinedList"/>
    <dgm:cxn modelId="{F42079DB-13D5-4874-8FAC-F5CFDF6DA75D}" type="presParOf" srcId="{983EBE8F-2CFB-4918-8A71-8FB6106D1EE5}" destId="{1323866F-FF28-4E48-813E-C42AF0CB83FA}" srcOrd="15" destOrd="0" presId="urn:microsoft.com/office/officeart/2008/layout/LinedList"/>
    <dgm:cxn modelId="{0C663916-55A4-4174-8870-4E8B27729569}" type="presParOf" srcId="{1323866F-FF28-4E48-813E-C42AF0CB83FA}" destId="{A1DD4CE9-A4F0-49C0-86F6-A3E81DAC25DD}" srcOrd="0" destOrd="0" presId="urn:microsoft.com/office/officeart/2008/layout/LinedList"/>
    <dgm:cxn modelId="{A6BAC83B-5E6F-4067-B919-5689DDEE38A5}" type="presParOf" srcId="{1323866F-FF28-4E48-813E-C42AF0CB83FA}" destId="{7D4FEA9E-2348-4731-9063-FDCAD978C014}" srcOrd="1" destOrd="0" presId="urn:microsoft.com/office/officeart/2008/layout/LinedList"/>
    <dgm:cxn modelId="{C89E747D-12E1-4D3E-84E9-4E32E6609BC3}" type="presParOf" srcId="{983EBE8F-2CFB-4918-8A71-8FB6106D1EE5}" destId="{6446D9C9-28CA-481A-BB4C-074C2097E0FE}" srcOrd="16" destOrd="0" presId="urn:microsoft.com/office/officeart/2008/layout/LinedList"/>
    <dgm:cxn modelId="{F4228EDE-8ADB-42AE-8FA6-57CCDB16E525}" type="presParOf" srcId="{983EBE8F-2CFB-4918-8A71-8FB6106D1EE5}" destId="{20F995C1-147E-431B-BB8C-11EDA345A614}" srcOrd="17" destOrd="0" presId="urn:microsoft.com/office/officeart/2008/layout/LinedList"/>
    <dgm:cxn modelId="{286E8806-F670-4922-B7BD-9C4DB884FD6C}" type="presParOf" srcId="{20F995C1-147E-431B-BB8C-11EDA345A614}" destId="{A42FD2D2-2791-43B4-990E-17A6A95C4302}" srcOrd="0" destOrd="0" presId="urn:microsoft.com/office/officeart/2008/layout/LinedList"/>
    <dgm:cxn modelId="{A3CDF135-3CB3-433E-8CAC-DA80CC060142}" type="presParOf" srcId="{20F995C1-147E-431B-BB8C-11EDA345A614}" destId="{FA734EF9-BC0A-4C7C-B70E-86EDC0ADE5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CC95-B65C-489A-97C1-DD3F5726BB73}">
      <dsp:nvSpPr>
        <dsp:cNvPr id="0" name=""/>
        <dsp:cNvSpPr/>
      </dsp:nvSpPr>
      <dsp:spPr>
        <a:xfrm>
          <a:off x="0" y="55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86662-0E6D-440F-968E-5B5E57FBB264}">
      <dsp:nvSpPr>
        <dsp:cNvPr id="0" name=""/>
        <dsp:cNvSpPr/>
      </dsp:nvSpPr>
      <dsp:spPr>
        <a:xfrm>
          <a:off x="0" y="55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Imagem</a:t>
          </a:r>
          <a:r>
            <a:rPr lang="en-US" sz="1600" b="1" kern="1200" dirty="0">
              <a:hlinkClick xmlns:r="http://schemas.openxmlformats.org/officeDocument/2006/relationships" r:id="" action="ppaction://hlinksldjump"/>
            </a:rPr>
            <a:t> de </a:t>
          </a:r>
          <a:r>
            <a:rPr lang="pt-BR" sz="1600" b="1" kern="1200" noProof="0" dirty="0">
              <a:hlinkClick xmlns:r="http://schemas.openxmlformats.org/officeDocument/2006/relationships" r:id="" action="ppaction://hlinksldjump"/>
            </a:rPr>
            <a:t>abertura</a:t>
          </a:r>
          <a:endParaRPr lang="pt-BR" sz="1600" b="1" kern="1200" noProof="0" dirty="0"/>
        </a:p>
      </dsp:txBody>
      <dsp:txXfrm>
        <a:off x="0" y="555"/>
        <a:ext cx="10664949" cy="505428"/>
      </dsp:txXfrm>
    </dsp:sp>
    <dsp:sp modelId="{8375AD7D-9BA0-48EC-8DB6-6934D928E08F}">
      <dsp:nvSpPr>
        <dsp:cNvPr id="0" name=""/>
        <dsp:cNvSpPr/>
      </dsp:nvSpPr>
      <dsp:spPr>
        <a:xfrm>
          <a:off x="0" y="50598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4B488D-1DF0-444E-A485-232FFC4B36EE}">
      <dsp:nvSpPr>
        <dsp:cNvPr id="0" name=""/>
        <dsp:cNvSpPr/>
      </dsp:nvSpPr>
      <dsp:spPr>
        <a:xfrm>
          <a:off x="0" y="50598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Poema</a:t>
          </a:r>
          <a:endParaRPr lang="en-US" sz="1600" kern="1200" dirty="0"/>
        </a:p>
      </dsp:txBody>
      <dsp:txXfrm>
        <a:off x="0" y="505983"/>
        <a:ext cx="10664949" cy="505428"/>
      </dsp:txXfrm>
    </dsp:sp>
    <dsp:sp modelId="{AB9CB741-FC9F-421B-8DB7-B6256D0F3B01}">
      <dsp:nvSpPr>
        <dsp:cNvPr id="0" name=""/>
        <dsp:cNvSpPr/>
      </dsp:nvSpPr>
      <dsp:spPr>
        <a:xfrm>
          <a:off x="0" y="101141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358535-3292-4668-BE9F-829874D637BB}">
      <dsp:nvSpPr>
        <dsp:cNvPr id="0" name=""/>
        <dsp:cNvSpPr/>
      </dsp:nvSpPr>
      <dsp:spPr>
        <a:xfrm>
          <a:off x="0" y="101141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Poema e paródia</a:t>
          </a:r>
          <a:endParaRPr lang="en-US" sz="1600" i="1" kern="1200" dirty="0"/>
        </a:p>
      </dsp:txBody>
      <dsp:txXfrm>
        <a:off x="0" y="1011412"/>
        <a:ext cx="10664949" cy="505428"/>
      </dsp:txXfrm>
    </dsp:sp>
    <dsp:sp modelId="{314D560E-CBD9-4858-A0A2-945D9A381B28}">
      <dsp:nvSpPr>
        <dsp:cNvPr id="0" name=""/>
        <dsp:cNvSpPr/>
      </dsp:nvSpPr>
      <dsp:spPr>
        <a:xfrm>
          <a:off x="0" y="1516840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3FB54E-1E02-4083-9007-E663036D183D}">
      <dsp:nvSpPr>
        <dsp:cNvPr id="0" name=""/>
        <dsp:cNvSpPr/>
      </dsp:nvSpPr>
      <dsp:spPr>
        <a:xfrm>
          <a:off x="0" y="1516840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Versificação</a:t>
          </a:r>
          <a:endParaRPr lang="en-US" sz="1600" kern="1200" dirty="0"/>
        </a:p>
      </dsp:txBody>
      <dsp:txXfrm>
        <a:off x="0" y="1516840"/>
        <a:ext cx="10664949" cy="505428"/>
      </dsp:txXfrm>
    </dsp:sp>
    <dsp:sp modelId="{D0219F05-B755-4B07-A349-B9A905942F22}">
      <dsp:nvSpPr>
        <dsp:cNvPr id="0" name=""/>
        <dsp:cNvSpPr/>
      </dsp:nvSpPr>
      <dsp:spPr>
        <a:xfrm>
          <a:off x="0" y="2022268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8540D-2B5F-4BF4-B8D2-940F6A10819C}">
      <dsp:nvSpPr>
        <dsp:cNvPr id="0" name=""/>
        <dsp:cNvSpPr/>
      </dsp:nvSpPr>
      <dsp:spPr>
        <a:xfrm>
          <a:off x="0" y="2022268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dos sentidos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Figuras de linguagem: anáfora, gradação e pleonasmo</a:t>
          </a:r>
          <a:endParaRPr lang="en-US" sz="1600" kern="1200" dirty="0"/>
        </a:p>
      </dsp:txBody>
      <dsp:txXfrm>
        <a:off x="0" y="2022268"/>
        <a:ext cx="10664949" cy="505428"/>
      </dsp:txXfrm>
    </dsp:sp>
    <dsp:sp modelId="{E0ACE31B-7687-4EE7-9573-63F09584CD36}">
      <dsp:nvSpPr>
        <dsp:cNvPr id="0" name=""/>
        <dsp:cNvSpPr/>
      </dsp:nvSpPr>
      <dsp:spPr>
        <a:xfrm>
          <a:off x="0" y="2527697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07746-CFD6-4C68-B8CF-A378C033D107}">
      <dsp:nvSpPr>
        <dsp:cNvPr id="0" name=""/>
        <dsp:cNvSpPr/>
      </dsp:nvSpPr>
      <dsp:spPr>
        <a:xfrm>
          <a:off x="0" y="2527697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do texto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Conto</a:t>
          </a:r>
          <a:endParaRPr lang="en-US" sz="1600" kern="1200" dirty="0"/>
        </a:p>
      </dsp:txBody>
      <dsp:txXfrm>
        <a:off x="0" y="2527697"/>
        <a:ext cx="10664949" cy="505428"/>
      </dsp:txXfrm>
    </dsp:sp>
    <dsp:sp modelId="{2721A207-0C1E-469B-8CAD-57DF57B826C1}">
      <dsp:nvSpPr>
        <dsp:cNvPr id="0" name=""/>
        <dsp:cNvSpPr/>
      </dsp:nvSpPr>
      <dsp:spPr>
        <a:xfrm>
          <a:off x="0" y="3033125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BE7E9-1C6D-479C-8269-B5715E8054B8}">
      <dsp:nvSpPr>
        <dsp:cNvPr id="0" name=""/>
        <dsp:cNvSpPr/>
      </dsp:nvSpPr>
      <dsp:spPr>
        <a:xfrm>
          <a:off x="0" y="3033125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da língua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Estrutura das orações: revisão</a:t>
          </a:r>
          <a:endParaRPr lang="en-US" sz="1600" kern="1200" dirty="0"/>
        </a:p>
      </dsp:txBody>
      <dsp:txXfrm>
        <a:off x="0" y="3033125"/>
        <a:ext cx="10664949" cy="505428"/>
      </dsp:txXfrm>
    </dsp:sp>
    <dsp:sp modelId="{C019E50D-7D0C-4C09-894F-53A069A93C4A}">
      <dsp:nvSpPr>
        <dsp:cNvPr id="0" name=""/>
        <dsp:cNvSpPr/>
      </dsp:nvSpPr>
      <dsp:spPr>
        <a:xfrm>
          <a:off x="0" y="3538553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DD4CE9-A4F0-49C0-86F6-A3E81DAC25DD}">
      <dsp:nvSpPr>
        <dsp:cNvPr id="0" name=""/>
        <dsp:cNvSpPr/>
      </dsp:nvSpPr>
      <dsp:spPr>
        <a:xfrm>
          <a:off x="0" y="3538553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Estudo de escrita e oralidade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</a:t>
          </a:r>
          <a:r>
            <a:rPr lang="pt-BR" sz="1600" i="0" kern="1200" dirty="0">
              <a:hlinkClick xmlns:r="http://schemas.openxmlformats.org/officeDocument/2006/relationships" r:id="" action="ppaction://hlinksldjump"/>
            </a:rPr>
            <a:t>Pontuação: recursos estilísticos</a:t>
          </a:r>
          <a:endParaRPr lang="en-US" sz="1600" i="0" kern="1200" dirty="0"/>
        </a:p>
      </dsp:txBody>
      <dsp:txXfrm>
        <a:off x="0" y="3538553"/>
        <a:ext cx="10664949" cy="505428"/>
      </dsp:txXfrm>
    </dsp:sp>
    <dsp:sp modelId="{6446D9C9-28CA-481A-BB4C-074C2097E0FE}">
      <dsp:nvSpPr>
        <dsp:cNvPr id="0" name=""/>
        <dsp:cNvSpPr/>
      </dsp:nvSpPr>
      <dsp:spPr>
        <a:xfrm>
          <a:off x="0" y="4043982"/>
          <a:ext cx="10664949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2FD2D2-2791-43B4-990E-17A6A95C4302}">
      <dsp:nvSpPr>
        <dsp:cNvPr id="0" name=""/>
        <dsp:cNvSpPr/>
      </dsp:nvSpPr>
      <dsp:spPr>
        <a:xfrm>
          <a:off x="0" y="4043982"/>
          <a:ext cx="10664949" cy="50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hlinkClick xmlns:r="http://schemas.openxmlformats.org/officeDocument/2006/relationships" r:id="" action="ppaction://hlinksldjump"/>
            </a:rPr>
            <a:t>Outras linguagens </a:t>
          </a:r>
          <a:r>
            <a:rPr lang="pt-BR" sz="1600" kern="1200" dirty="0">
              <a:hlinkClick xmlns:r="http://schemas.openxmlformats.org/officeDocument/2006/relationships" r:id="" action="ppaction://hlinksldjump"/>
            </a:rPr>
            <a:t>– Arte e luta social</a:t>
          </a:r>
          <a:endParaRPr lang="en-US" sz="1600" kern="1200" dirty="0"/>
        </a:p>
      </dsp:txBody>
      <dsp:txXfrm>
        <a:off x="0" y="4043982"/>
        <a:ext cx="10664949" cy="505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ADA6D2A1-31A4-8152-6143-C7FD8DA38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44BF0C9-9A36-AF2B-A000-F5187686E4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F2120-3C9C-470A-A67A-0674E4A11E52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D2F7626-5BA9-033F-1F03-E2FA610702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226E861-80EB-CADA-3780-0947104A5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2611C-E948-4686-AD45-82F0DE5457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3729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2C8AF-1B4F-4BA4-9AAE-852FE3AFC137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BE22E-B3E6-4F78-BFF6-4DB3390A92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83239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74642C-327C-40A9-818B-4E2B46C7157D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754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2BC3-D5E1-4626-8677-336B0E01199F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4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8E5A2-3126-44F8-9C56-6EDD153A0FD7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2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D303-F70B-4E0D-A145-0F5ECE46376A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5AE79C8-ADBA-4624-94CF-074D3D6995C9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88970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F08C-916D-4001-9F15-3C2A61570199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02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67435-C718-40F9-ADFE-5B3B3923B0AD}" type="datetime1">
              <a:rPr lang="en-US" smtClean="0"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75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865A9-B9D4-4181-BA9B-1475B9191F56}" type="datetime1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7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6024B-C2AC-44A3-8DB3-43F1039C3765}" type="datetime1">
              <a:rPr lang="en-US" smtClean="0"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07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AEFF97A-050E-4764-B6B7-86BA58E9CED2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0628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0555F75-058F-47CD-9DAA-6EA82BA9B963}" type="datetime1">
              <a:rPr lang="en-US" smtClean="0"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8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6525978-335E-440D-B693-6D20869E1262}" type="datetime1">
              <a:rPr lang="en-US" smtClean="0"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LÍNGUA PORTUGUESA | 6º ANO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57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6">
            <a:extLst>
              <a:ext uri="{FF2B5EF4-FFF2-40B4-BE49-F238E27FC236}">
                <a16:creationId xmlns:a16="http://schemas.microsoft.com/office/drawing/2014/main" id="{72B1FB24-B47C-4C95-AC2E-DA3E24A11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 descr="Fundo do vetor de cores vibrantes salpicando">
            <a:extLst>
              <a:ext uri="{FF2B5EF4-FFF2-40B4-BE49-F238E27FC236}">
                <a16:creationId xmlns:a16="http://schemas.microsoft.com/office/drawing/2014/main" id="{A148C287-A62D-B5AB-4A96-D7760B0836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68" r="27065" b="-1"/>
          <a:stretch/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29" name="Freeform 13">
            <a:extLst>
              <a:ext uri="{FF2B5EF4-FFF2-40B4-BE49-F238E27FC236}">
                <a16:creationId xmlns:a16="http://schemas.microsoft.com/office/drawing/2014/main" id="{B8581221-9FAB-4072-A580-D6F96297A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9B971F-3E57-C7FE-B7F7-E74C40487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03" y="1098388"/>
            <a:ext cx="7818540" cy="4394988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LÍNGUA PORTUGUESA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01F2B9-DED7-ECD2-C18E-78D0731F8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03" y="5563388"/>
            <a:ext cx="7818540" cy="74227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dirty="0"/>
              <a:t>9</a:t>
            </a:r>
            <a:r>
              <a:rPr lang="pt-BR" u="sng" cap="none" baseline="30000" dirty="0"/>
              <a:t>o</a:t>
            </a:r>
            <a:r>
              <a:rPr lang="pt-BR" dirty="0"/>
              <a:t> ANO</a:t>
            </a:r>
          </a:p>
          <a:p>
            <a:pPr algn="l">
              <a:lnSpc>
                <a:spcPct val="90000"/>
              </a:lnSpc>
            </a:pPr>
            <a:r>
              <a:rPr lang="pt-BR" dirty="0"/>
              <a:t>APOIO PARA AULAS E ESTUDOS</a:t>
            </a: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F4081010-C028-4ADE-A7EE-86B0C3B10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5C1D8395-911F-47B1-94E7-E092C8536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3426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Gráfico, Gráfico de linhas&#10;&#10;Descrição gerada automaticamente">
            <a:extLst>
              <a:ext uri="{FF2B5EF4-FFF2-40B4-BE49-F238E27FC236}">
                <a16:creationId xmlns:a16="http://schemas.microsoft.com/office/drawing/2014/main" id="{A05B94D8-59AE-2F24-B91F-871D02DDB6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6998" y="-2667003"/>
            <a:ext cx="6858000" cy="1219200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CA4C8486-775B-AA76-E1A9-901768A54C2A}"/>
              </a:ext>
            </a:extLst>
          </p:cNvPr>
          <p:cNvSpPr txBox="1"/>
          <p:nvPr/>
        </p:nvSpPr>
        <p:spPr>
          <a:xfrm>
            <a:off x="767010" y="1403691"/>
            <a:ext cx="512618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BR" b="1" u="sng" dirty="0">
                <a:solidFill>
                  <a:srgbClr val="2F2F2E"/>
                </a:solidFill>
              </a:rPr>
              <a:t>Elementos de versificação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7F90FF1-3E44-CFAC-0C29-F12619745439}"/>
              </a:ext>
            </a:extLst>
          </p:cNvPr>
          <p:cNvSpPr txBox="1"/>
          <p:nvPr/>
        </p:nvSpPr>
        <p:spPr>
          <a:xfrm>
            <a:off x="767009" y="2168780"/>
            <a:ext cx="560608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Versos livres e versos brancos</a:t>
            </a:r>
          </a:p>
          <a:p>
            <a:pPr indent="457200" algn="just"/>
            <a:r>
              <a:rPr lang="pt-BR" dirty="0">
                <a:solidFill>
                  <a:srgbClr val="2F2F2E"/>
                </a:solidFill>
              </a:rPr>
              <a:t>Os </a:t>
            </a:r>
            <a:r>
              <a:rPr lang="pt-BR" b="1" dirty="0">
                <a:solidFill>
                  <a:srgbClr val="2F2F2E"/>
                </a:solidFill>
              </a:rPr>
              <a:t>versos livres </a:t>
            </a:r>
            <a:r>
              <a:rPr lang="pt-BR" dirty="0">
                <a:solidFill>
                  <a:srgbClr val="2F2F2E"/>
                </a:solidFill>
              </a:rPr>
              <a:t>são aqueles sem métrica regular. </a:t>
            </a:r>
          </a:p>
          <a:p>
            <a:pPr indent="457200" algn="just"/>
            <a:r>
              <a:rPr lang="pt-BR" dirty="0">
                <a:solidFill>
                  <a:srgbClr val="2F2F2E"/>
                </a:solidFill>
              </a:rPr>
              <a:t>Os </a:t>
            </a:r>
            <a:r>
              <a:rPr lang="pt-BR" b="1" dirty="0">
                <a:solidFill>
                  <a:srgbClr val="2F2F2E"/>
                </a:solidFill>
              </a:rPr>
              <a:t>versos brancos </a:t>
            </a:r>
            <a:r>
              <a:rPr lang="pt-BR" dirty="0">
                <a:solidFill>
                  <a:srgbClr val="2F2F2E"/>
                </a:solidFill>
              </a:rPr>
              <a:t>não têm rimas.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9CD43FD-2F5E-F374-3247-D4666B25BEF5}"/>
              </a:ext>
            </a:extLst>
          </p:cNvPr>
          <p:cNvSpPr txBox="1"/>
          <p:nvPr/>
        </p:nvSpPr>
        <p:spPr>
          <a:xfrm rot="16200000">
            <a:off x="10864863" y="4172350"/>
            <a:ext cx="2255604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MJGRAPHICS/SHUTTERSTOCK.COM</a:t>
            </a:r>
            <a:endParaRPr lang="pt-BR" sz="800" dirty="0">
              <a:solidFill>
                <a:srgbClr val="2F2F2E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FD64995-5C58-E0C9-2782-9CFC1F4A984C}"/>
              </a:ext>
            </a:extLst>
          </p:cNvPr>
          <p:cNvSpPr txBox="1"/>
          <p:nvPr/>
        </p:nvSpPr>
        <p:spPr>
          <a:xfrm>
            <a:off x="767009" y="3487867"/>
            <a:ext cx="560608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Ritmo</a:t>
            </a:r>
          </a:p>
          <a:p>
            <a:pPr indent="457200" algn="just"/>
            <a:r>
              <a:rPr lang="pt-BR" dirty="0">
                <a:solidFill>
                  <a:srgbClr val="2F2F2E"/>
                </a:solidFill>
              </a:rPr>
              <a:t>O ritmo de um poema pode ser construído com o emprego de alguns recursos linguísticos, entre eles a alternância entre sílabas tônicas e átonas, a semelhança de fonemas vocálicos e consonantais, a pontuação dos versos, a repetição de palavras.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49CFE2C-8468-0072-B301-2A2588910C3E}"/>
              </a:ext>
            </a:extLst>
          </p:cNvPr>
          <p:cNvSpPr txBox="1"/>
          <p:nvPr/>
        </p:nvSpPr>
        <p:spPr>
          <a:xfrm>
            <a:off x="767010" y="348799"/>
            <a:ext cx="5126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Versificação</a:t>
            </a:r>
          </a:p>
        </p:txBody>
      </p:sp>
    </p:spTree>
    <p:extLst>
      <p:ext uri="{BB962C8B-B14F-4D97-AF65-F5344CB8AC3E}">
        <p14:creationId xmlns:p14="http://schemas.microsoft.com/office/powerpoint/2010/main" val="176490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1865C0-D267-FDA9-5876-CADD78AA2954}"/>
              </a:ext>
            </a:extLst>
          </p:cNvPr>
          <p:cNvSpPr txBox="1"/>
          <p:nvPr/>
        </p:nvSpPr>
        <p:spPr>
          <a:xfrm>
            <a:off x="767010" y="348799"/>
            <a:ext cx="8169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DOS SENTIDOS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Figuras de linguagem: anáfora, gradação e pleonasmo</a:t>
            </a:r>
          </a:p>
        </p:txBody>
      </p:sp>
      <p:sp>
        <p:nvSpPr>
          <p:cNvPr id="6" name="Balão de Fala: Retângulo 5">
            <a:extLst>
              <a:ext uri="{FF2B5EF4-FFF2-40B4-BE49-F238E27FC236}">
                <a16:creationId xmlns:a16="http://schemas.microsoft.com/office/drawing/2014/main" id="{AC451EC4-B1E8-20EE-F5B7-458D6F078BC3}"/>
              </a:ext>
            </a:extLst>
          </p:cNvPr>
          <p:cNvSpPr/>
          <p:nvPr/>
        </p:nvSpPr>
        <p:spPr>
          <a:xfrm>
            <a:off x="3189046" y="5322356"/>
            <a:ext cx="5813898" cy="814305"/>
          </a:xfrm>
          <a:prstGeom prst="wedgeRectCallout">
            <a:avLst>
              <a:gd name="adj1" fmla="val -56425"/>
              <a:gd name="adj2" fmla="val -23573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2F2F2E"/>
                </a:solidFill>
              </a:rPr>
              <a:t>Figuras de linguagem </a:t>
            </a:r>
            <a:r>
              <a:rPr lang="pt-BR" dirty="0">
                <a:solidFill>
                  <a:srgbClr val="2F2F2E"/>
                </a:solidFill>
              </a:rPr>
              <a:t>são recursos estilísticos usados para dar maior ênfase e expressividade aos textos.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FDD379B-DEF4-AB62-E502-67BED3D942DA}"/>
              </a:ext>
            </a:extLst>
          </p:cNvPr>
          <p:cNvSpPr txBox="1"/>
          <p:nvPr/>
        </p:nvSpPr>
        <p:spPr>
          <a:xfrm>
            <a:off x="767005" y="1794748"/>
            <a:ext cx="1065798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Anáfora</a:t>
            </a:r>
          </a:p>
          <a:p>
            <a:pPr indent="457200" algn="just"/>
            <a:r>
              <a:rPr lang="pt-BR" dirty="0">
                <a:solidFill>
                  <a:srgbClr val="2F2F2E"/>
                </a:solidFill>
              </a:rPr>
              <a:t>Consiste na repetição de uma ou mais palavras, geralmente, no início de versos seguidos. É um recurso muito utilizado para realçar o ritmo e a musicalidade dos textos poéticos.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EF61CD2-170E-D395-4B99-20CAF085E399}"/>
              </a:ext>
            </a:extLst>
          </p:cNvPr>
          <p:cNvSpPr txBox="1"/>
          <p:nvPr/>
        </p:nvSpPr>
        <p:spPr>
          <a:xfrm>
            <a:off x="767005" y="3209920"/>
            <a:ext cx="1065798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Gradação</a:t>
            </a:r>
          </a:p>
          <a:p>
            <a:pPr indent="457200" algn="just"/>
            <a:r>
              <a:rPr lang="pt-BR" dirty="0">
                <a:solidFill>
                  <a:srgbClr val="2F2F2E"/>
                </a:solidFill>
              </a:rPr>
              <a:t>Trata-se da organização de ideias em uma ordem crescente ou decrescente, para evidenciar certos sentidos.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0500F4E-2A89-1F72-0B98-C452941ABC0F}"/>
              </a:ext>
            </a:extLst>
          </p:cNvPr>
          <p:cNvSpPr txBox="1"/>
          <p:nvPr/>
        </p:nvSpPr>
        <p:spPr>
          <a:xfrm>
            <a:off x="767005" y="4341995"/>
            <a:ext cx="1065798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Pleonasmo</a:t>
            </a:r>
          </a:p>
          <a:p>
            <a:pPr indent="457200" algn="just"/>
            <a:r>
              <a:rPr lang="pt-BR" spc="-20" dirty="0">
                <a:solidFill>
                  <a:srgbClr val="2F2F2E"/>
                </a:solidFill>
              </a:rPr>
              <a:t>É o uso expressivo da redundância, isto é, da repetição de termos, para dar mais ênfase ao que está sendo dito.</a:t>
            </a:r>
          </a:p>
        </p:txBody>
      </p:sp>
    </p:spTree>
    <p:extLst>
      <p:ext uri="{BB962C8B-B14F-4D97-AF65-F5344CB8AC3E}">
        <p14:creationId xmlns:p14="http://schemas.microsoft.com/office/powerpoint/2010/main" val="1896561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B6D8583F-142E-58C2-3F7E-E62035BDB9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543" y="3034145"/>
            <a:ext cx="6700451" cy="3457115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3E9820E5-5222-270C-D1C2-DB742912D5E7}"/>
              </a:ext>
            </a:extLst>
          </p:cNvPr>
          <p:cNvSpPr txBox="1"/>
          <p:nvPr/>
        </p:nvSpPr>
        <p:spPr>
          <a:xfrm>
            <a:off x="767010" y="348799"/>
            <a:ext cx="3417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Conto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9B96C2D-9DCF-FCCB-1F2E-BEA995F24AF1}"/>
              </a:ext>
            </a:extLst>
          </p:cNvPr>
          <p:cNvSpPr txBox="1"/>
          <p:nvPr/>
        </p:nvSpPr>
        <p:spPr>
          <a:xfrm rot="16200000">
            <a:off x="11060937" y="4333798"/>
            <a:ext cx="1932708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LASCA STUDIO</a:t>
            </a:r>
            <a:endParaRPr lang="pt-BR" sz="800" dirty="0">
              <a:solidFill>
                <a:srgbClr val="2F2F2E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7C4B013-F463-5AA2-7880-0730E3787047}"/>
              </a:ext>
            </a:extLst>
          </p:cNvPr>
          <p:cNvSpPr txBox="1"/>
          <p:nvPr/>
        </p:nvSpPr>
        <p:spPr>
          <a:xfrm>
            <a:off x="767004" y="1448081"/>
            <a:ext cx="1066299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conto</a:t>
            </a:r>
            <a:r>
              <a:rPr lang="pt-BR" dirty="0">
                <a:solidFill>
                  <a:srgbClr val="2F2F2E"/>
                </a:solidFill>
              </a:rPr>
              <a:t> é uma narrativa breve, em que há poucas personagens, as ações giram em torno de um único conflito e o tempo e o espaço são reduzidos.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7D739E3-0A27-A281-1AA2-55A52258CE63}"/>
              </a:ext>
            </a:extLst>
          </p:cNvPr>
          <p:cNvSpPr txBox="1"/>
          <p:nvPr/>
        </p:nvSpPr>
        <p:spPr>
          <a:xfrm>
            <a:off x="767004" y="2239587"/>
            <a:ext cx="1066299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No </a:t>
            </a:r>
            <a:r>
              <a:rPr lang="pt-BR" b="1" dirty="0">
                <a:solidFill>
                  <a:srgbClr val="2F2F2E"/>
                </a:solidFill>
              </a:rPr>
              <a:t>conto</a:t>
            </a:r>
            <a:r>
              <a:rPr lang="pt-BR" dirty="0">
                <a:solidFill>
                  <a:srgbClr val="2F2F2E"/>
                </a:solidFill>
              </a:rPr>
              <a:t>, o enredo é organizado em situação inicial, conflito (ou complicação), clímax e desfecho. Geralmente, apresentam-se os elementos tempo e espaço, uma vez que os contos abordam questões que acontecem em determinado momento (ou época) e em um lugar específico. </a:t>
            </a:r>
          </a:p>
          <a:p>
            <a:pPr indent="457200" algn="just"/>
            <a:r>
              <a:rPr lang="pt-BR" dirty="0">
                <a:solidFill>
                  <a:srgbClr val="2F2F2E"/>
                </a:solidFill>
              </a:rPr>
              <a:t>O foco narrativo pode ser a 1</a:t>
            </a:r>
            <a:r>
              <a:rPr lang="pt-BR" u="sng" baseline="30000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ou 3</a:t>
            </a:r>
            <a:r>
              <a:rPr lang="pt-BR" u="sng" baseline="30000" dirty="0">
                <a:solidFill>
                  <a:srgbClr val="2F2F2E"/>
                </a:solidFill>
              </a:rPr>
              <a:t>a</a:t>
            </a:r>
            <a:r>
              <a:rPr lang="pt-BR" dirty="0">
                <a:solidFill>
                  <a:srgbClr val="2F2F2E"/>
                </a:solidFill>
              </a:rPr>
              <a:t> pessoa do discurso.</a:t>
            </a:r>
          </a:p>
        </p:txBody>
      </p:sp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id="{CE20E691-4A2A-5B6D-FC1A-E5CFC67E2C28}"/>
              </a:ext>
            </a:extLst>
          </p:cNvPr>
          <p:cNvSpPr/>
          <p:nvPr/>
        </p:nvSpPr>
        <p:spPr>
          <a:xfrm>
            <a:off x="767004" y="3585091"/>
            <a:ext cx="4248341" cy="2551571"/>
          </a:xfrm>
          <a:prstGeom prst="wedgeRectCallout">
            <a:avLst>
              <a:gd name="adj1" fmla="val 59999"/>
              <a:gd name="adj2" fmla="val -22487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Na </a:t>
            </a:r>
            <a:r>
              <a:rPr lang="pt-BR" b="1" dirty="0">
                <a:solidFill>
                  <a:srgbClr val="2F2F2E"/>
                </a:solidFill>
              </a:rPr>
              <a:t>literatura afro-brasileira</a:t>
            </a:r>
            <a:r>
              <a:rPr lang="pt-BR" dirty="0">
                <a:solidFill>
                  <a:srgbClr val="2F2F2E"/>
                </a:solidFill>
              </a:rPr>
              <a:t>, autores afrodescendentes relatam seus conflitos e particularidades sociais, econômicas e históricas. O objetivo é levar os leitores a uma percepção mais crítica da realidade desnudando estereótipos, rompendo preconceitos e denunciando a realidade que desejam ver transformada.</a:t>
            </a:r>
          </a:p>
        </p:txBody>
      </p:sp>
    </p:spTree>
    <p:extLst>
      <p:ext uri="{BB962C8B-B14F-4D97-AF65-F5344CB8AC3E}">
        <p14:creationId xmlns:p14="http://schemas.microsoft.com/office/powerpoint/2010/main" val="847781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439FD7A6-7856-6A5C-C1EE-C15B025AFF0F}"/>
              </a:ext>
            </a:extLst>
          </p:cNvPr>
          <p:cNvSpPr txBox="1"/>
          <p:nvPr/>
        </p:nvSpPr>
        <p:spPr>
          <a:xfrm>
            <a:off x="767010" y="348799"/>
            <a:ext cx="4220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Estrutura das orações: revisão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B730D15-5E36-2005-FE4C-CCCD88E259FD}"/>
              </a:ext>
            </a:extLst>
          </p:cNvPr>
          <p:cNvSpPr txBox="1"/>
          <p:nvPr/>
        </p:nvSpPr>
        <p:spPr>
          <a:xfrm>
            <a:off x="764497" y="2636743"/>
            <a:ext cx="1066299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As </a:t>
            </a:r>
            <a:r>
              <a:rPr lang="pt-BR" b="1" dirty="0">
                <a:solidFill>
                  <a:srgbClr val="2F2F2E"/>
                </a:solidFill>
              </a:rPr>
              <a:t>construções complexas </a:t>
            </a:r>
            <a:r>
              <a:rPr lang="pt-BR" dirty="0">
                <a:solidFill>
                  <a:srgbClr val="2F2F2E"/>
                </a:solidFill>
              </a:rPr>
              <a:t>são de grande importância para criar sentidos em um texto, e seu uso é bastante recorrente e produtivo na língua portuguesa.</a:t>
            </a:r>
          </a:p>
        </p:txBody>
      </p:sp>
      <p:sp>
        <p:nvSpPr>
          <p:cNvPr id="11" name="Balão de Fala: Retângulo 10">
            <a:extLst>
              <a:ext uri="{FF2B5EF4-FFF2-40B4-BE49-F238E27FC236}">
                <a16:creationId xmlns:a16="http://schemas.microsoft.com/office/drawing/2014/main" id="{D1DFF8EC-C14D-CDF0-44AB-612146075ED7}"/>
              </a:ext>
            </a:extLst>
          </p:cNvPr>
          <p:cNvSpPr/>
          <p:nvPr/>
        </p:nvSpPr>
        <p:spPr>
          <a:xfrm>
            <a:off x="2517105" y="3844167"/>
            <a:ext cx="7157789" cy="2068461"/>
          </a:xfrm>
          <a:prstGeom prst="wedgeRectCallout">
            <a:avLst>
              <a:gd name="adj1" fmla="val -63780"/>
              <a:gd name="adj2" fmla="val -55449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A construção complexa é um recurso sintático que permite agregar outras informações ao enunciado, com as mais diferentes finalidades, como revelar uma fonte de informação para garantir credibilidade ou modalizar o enunciado para se comprometer ou não.</a:t>
            </a:r>
          </a:p>
          <a:p>
            <a:pPr algn="ctr"/>
            <a:r>
              <a:rPr lang="pt-BR" dirty="0">
                <a:solidFill>
                  <a:srgbClr val="2F2F2E"/>
                </a:solidFill>
              </a:rPr>
              <a:t>Essas diferentes construções sintáticas são motivadas pelas necessidades comunicativas próprias de cada situação de interação.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BBB7D14-3855-1A57-06C6-FC8A9FC27570}"/>
              </a:ext>
            </a:extLst>
          </p:cNvPr>
          <p:cNvSpPr txBox="1"/>
          <p:nvPr/>
        </p:nvSpPr>
        <p:spPr>
          <a:xfrm>
            <a:off x="767010" y="1646659"/>
            <a:ext cx="1066299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Os elementos básicos de uma oração são o sujeito e o predicado. Na maioria das vezes, sua estrutura está organizada segundo a sequência padrão sujeito, verbo e complemento (S + V + C).</a:t>
            </a:r>
          </a:p>
        </p:txBody>
      </p:sp>
    </p:spTree>
    <p:extLst>
      <p:ext uri="{BB962C8B-B14F-4D97-AF65-F5344CB8AC3E}">
        <p14:creationId xmlns:p14="http://schemas.microsoft.com/office/powerpoint/2010/main" val="951599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54F7354B-56D1-1375-FACD-4160C4C03D99}"/>
              </a:ext>
            </a:extLst>
          </p:cNvPr>
          <p:cNvSpPr txBox="1"/>
          <p:nvPr/>
        </p:nvSpPr>
        <p:spPr>
          <a:xfrm>
            <a:off x="767009" y="348799"/>
            <a:ext cx="5366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DE ESCRITA E ORALIDADE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Pontuação: recursos estilísticos</a:t>
            </a:r>
          </a:p>
        </p:txBody>
      </p:sp>
      <p:sp>
        <p:nvSpPr>
          <p:cNvPr id="6" name="Balão de Fala: Retângulo 5">
            <a:extLst>
              <a:ext uri="{FF2B5EF4-FFF2-40B4-BE49-F238E27FC236}">
                <a16:creationId xmlns:a16="http://schemas.microsoft.com/office/drawing/2014/main" id="{439E99B3-EFD9-520B-B258-4258780DFEBA}"/>
              </a:ext>
            </a:extLst>
          </p:cNvPr>
          <p:cNvSpPr/>
          <p:nvPr/>
        </p:nvSpPr>
        <p:spPr>
          <a:xfrm>
            <a:off x="767008" y="4794160"/>
            <a:ext cx="6312665" cy="1381710"/>
          </a:xfrm>
          <a:prstGeom prst="wedgeRectCallout">
            <a:avLst>
              <a:gd name="adj1" fmla="val 57373"/>
              <a:gd name="adj2" fmla="val -41725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meme</a:t>
            </a:r>
            <a:r>
              <a:rPr lang="pt-BR" dirty="0">
                <a:solidFill>
                  <a:srgbClr val="2F2F2E"/>
                </a:solidFill>
              </a:rPr>
              <a:t> é um gênero que circula em meio digital e é exaustivamente compartilhado e reproduzido pelos usuários com o objetivo de criticar e provocar humor. Pode se materializar em imagens legendadas, vídeos ou bordões engraçados, por exemplo.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5871CB2-5E44-DED7-81FF-28A0A919CC5F}"/>
              </a:ext>
            </a:extLst>
          </p:cNvPr>
          <p:cNvSpPr txBox="1"/>
          <p:nvPr/>
        </p:nvSpPr>
        <p:spPr>
          <a:xfrm>
            <a:off x="775594" y="3013932"/>
            <a:ext cx="5366125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Os </a:t>
            </a:r>
            <a:r>
              <a:rPr lang="pt-BR" b="1" dirty="0">
                <a:solidFill>
                  <a:srgbClr val="2F2F2E"/>
                </a:solidFill>
              </a:rPr>
              <a:t>sinais de pontuação </a:t>
            </a:r>
            <a:r>
              <a:rPr lang="pt-BR" dirty="0">
                <a:solidFill>
                  <a:srgbClr val="2F2F2E"/>
                </a:solidFill>
              </a:rPr>
              <a:t>também podem ser usados como recursos estilísticos em um poema. Eles permitem dar pausas longas ou curtas, o que confere ritmo ao texto, e evidenciar dúvidas ou inserir interrupções, entre outras possibilidades.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8A777F0-C1B3-907C-C795-B93367DE9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506" y="343127"/>
            <a:ext cx="4703484" cy="415013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08694B2-8166-D5CD-DEEF-A1D7ABD19984}"/>
              </a:ext>
            </a:extLst>
          </p:cNvPr>
          <p:cNvSpPr txBox="1"/>
          <p:nvPr/>
        </p:nvSpPr>
        <p:spPr>
          <a:xfrm>
            <a:off x="7410603" y="4491260"/>
            <a:ext cx="4014382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</a:rPr>
              <a:t>Meme do siciliano </a:t>
            </a:r>
            <a:r>
              <a:rPr lang="pt-BR" sz="1600" dirty="0" err="1">
                <a:solidFill>
                  <a:srgbClr val="2F2F2E"/>
                </a:solidFill>
              </a:rPr>
              <a:t>Antonio</a:t>
            </a:r>
            <a:r>
              <a:rPr lang="pt-BR" sz="1600" dirty="0">
                <a:solidFill>
                  <a:srgbClr val="2F2F2E"/>
                </a:solidFill>
              </a:rPr>
              <a:t> de Luca com intervenção brasileira no balão de fala.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45532C5-38F3-CC33-15DA-CFD9766A23BC}"/>
              </a:ext>
            </a:extLst>
          </p:cNvPr>
          <p:cNvSpPr txBox="1"/>
          <p:nvPr/>
        </p:nvSpPr>
        <p:spPr>
          <a:xfrm rot="16200000">
            <a:off x="10532405" y="3463350"/>
            <a:ext cx="1932708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© ANTONIO DE LUCA</a:t>
            </a:r>
            <a:endParaRPr lang="pt-BR" sz="800" dirty="0">
              <a:solidFill>
                <a:srgbClr val="2F2F2E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680517-7D43-2FB5-FBD0-260CDA0933B8}"/>
              </a:ext>
            </a:extLst>
          </p:cNvPr>
          <p:cNvSpPr txBox="1"/>
          <p:nvPr/>
        </p:nvSpPr>
        <p:spPr>
          <a:xfrm>
            <a:off x="767008" y="1603805"/>
            <a:ext cx="5366125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Os sinais de pontuação são recursos que ajudam a estabelecer sentido no que está sendo escrito. Esse recurso linguístico também é usado em textos poéticos, contribuindo para dar ritmo ao poema.</a:t>
            </a:r>
          </a:p>
        </p:txBody>
      </p:sp>
    </p:spTree>
    <p:extLst>
      <p:ext uri="{BB962C8B-B14F-4D97-AF65-F5344CB8AC3E}">
        <p14:creationId xmlns:p14="http://schemas.microsoft.com/office/powerpoint/2010/main" val="3726092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BD86368E-6DF3-091B-AEFC-C57C0600C5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787285"/>
            <a:ext cx="2452703" cy="2820181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99509E-7A65-1A55-0599-5A6116159A2D}"/>
              </a:ext>
            </a:extLst>
          </p:cNvPr>
          <p:cNvSpPr txBox="1"/>
          <p:nvPr/>
        </p:nvSpPr>
        <p:spPr>
          <a:xfrm>
            <a:off x="767009" y="348799"/>
            <a:ext cx="5366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OUTRAS LINGUAGENS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Arte e luta social</a:t>
            </a:r>
          </a:p>
        </p:txBody>
      </p:sp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id="{A9EE4E67-F656-D59E-BAF6-0A8C5E43C46C}"/>
              </a:ext>
            </a:extLst>
          </p:cNvPr>
          <p:cNvSpPr/>
          <p:nvPr/>
        </p:nvSpPr>
        <p:spPr>
          <a:xfrm>
            <a:off x="767009" y="1673188"/>
            <a:ext cx="3721864" cy="1743815"/>
          </a:xfrm>
          <a:prstGeom prst="wedgeRectCallout">
            <a:avLst>
              <a:gd name="adj1" fmla="val -21865"/>
              <a:gd name="adj2" fmla="val -64251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Conheça obras de três artistas brasileiros que utilizam a arte para lutar pelos direitos de grupos sociais minorizados e pela valorização de suas culturas.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AD531CE-D28A-9E95-FB4C-60C547286C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011" y="1128449"/>
            <a:ext cx="6794507" cy="3859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35037FD6-5C27-7C76-F9E2-2C00796D9906}"/>
              </a:ext>
            </a:extLst>
          </p:cNvPr>
          <p:cNvSpPr txBox="1"/>
          <p:nvPr/>
        </p:nvSpPr>
        <p:spPr>
          <a:xfrm>
            <a:off x="5527964" y="5035622"/>
            <a:ext cx="6113552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</a:rPr>
              <a:t>CRIOLA. </a:t>
            </a:r>
            <a:r>
              <a:rPr lang="pt-BR" sz="1600" b="1" dirty="0" err="1">
                <a:solidFill>
                  <a:srgbClr val="2F2F2E"/>
                </a:solidFill>
              </a:rPr>
              <a:t>Orí</a:t>
            </a:r>
            <a:r>
              <a:rPr lang="pt-BR" sz="1600" b="1" dirty="0">
                <a:solidFill>
                  <a:srgbClr val="2F2F2E"/>
                </a:solidFill>
              </a:rPr>
              <a:t> – A raiz que sustenta é a mesma que floresce</a:t>
            </a:r>
            <a:r>
              <a:rPr lang="pt-BR" sz="1600" dirty="0">
                <a:solidFill>
                  <a:srgbClr val="2F2F2E"/>
                </a:solidFill>
              </a:rPr>
              <a:t>. 2015. Mural de grafite em Belo Horizonte (MG).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976290D-84DD-A659-4B3C-541D6C97F2F4}"/>
              </a:ext>
            </a:extLst>
          </p:cNvPr>
          <p:cNvSpPr txBox="1"/>
          <p:nvPr/>
        </p:nvSpPr>
        <p:spPr>
          <a:xfrm rot="16200000">
            <a:off x="10741356" y="3959726"/>
            <a:ext cx="1932708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@CRIOLA/ ATHOS SOUZA</a:t>
            </a:r>
            <a:endParaRPr lang="pt-BR" sz="800" dirty="0">
              <a:solidFill>
                <a:srgbClr val="2F2F2E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4F41FFA-C805-5522-1A15-AD08EEEAB5E0}"/>
              </a:ext>
            </a:extLst>
          </p:cNvPr>
          <p:cNvSpPr txBox="1"/>
          <p:nvPr/>
        </p:nvSpPr>
        <p:spPr>
          <a:xfrm>
            <a:off x="3214703" y="5880326"/>
            <a:ext cx="3721864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/>
            <a:r>
              <a:rPr lang="pt-BR" sz="1600" dirty="0">
                <a:solidFill>
                  <a:srgbClr val="2F2F2E"/>
                </a:solidFill>
              </a:rPr>
              <a:t>A artista </a:t>
            </a:r>
            <a:r>
              <a:rPr lang="pt-BR" sz="1600" dirty="0" err="1">
                <a:solidFill>
                  <a:srgbClr val="2F2F2E"/>
                </a:solidFill>
              </a:rPr>
              <a:t>Criola</a:t>
            </a:r>
            <a:r>
              <a:rPr lang="pt-BR" sz="1600" dirty="0">
                <a:solidFill>
                  <a:srgbClr val="2F2F2E"/>
                </a:solidFill>
              </a:rPr>
              <a:t>, em Belo Horizonte (MG). Fotografia de 2014.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3297EBB-256E-71C3-0A3C-AE1903507D3B}"/>
              </a:ext>
            </a:extLst>
          </p:cNvPr>
          <p:cNvSpPr txBox="1"/>
          <p:nvPr/>
        </p:nvSpPr>
        <p:spPr>
          <a:xfrm rot="16200000">
            <a:off x="-279220" y="5394077"/>
            <a:ext cx="1932708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rgbClr val="2F2F2E"/>
                </a:solidFill>
              </a:rPr>
              <a:t>@CRIOLA/ ATHOS SOUZA</a:t>
            </a:r>
            <a:endParaRPr lang="pt-BR" sz="80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3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BAD6423-7C42-BCF6-CF01-D90EC49755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09" y="1915482"/>
            <a:ext cx="5496692" cy="392484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DABA5EA-4D5E-53AF-4F86-9807285FE6AA}"/>
              </a:ext>
            </a:extLst>
          </p:cNvPr>
          <p:cNvSpPr txBox="1"/>
          <p:nvPr/>
        </p:nvSpPr>
        <p:spPr>
          <a:xfrm>
            <a:off x="767009" y="348799"/>
            <a:ext cx="5366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OUTRAS LINGUAGENS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Arte e luta social</a:t>
            </a:r>
          </a:p>
        </p:txBody>
      </p:sp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id="{0BE5D81B-3F88-F8C0-A43F-D387872A671D}"/>
              </a:ext>
            </a:extLst>
          </p:cNvPr>
          <p:cNvSpPr/>
          <p:nvPr/>
        </p:nvSpPr>
        <p:spPr>
          <a:xfrm>
            <a:off x="5541817" y="430998"/>
            <a:ext cx="5883173" cy="954107"/>
          </a:xfrm>
          <a:prstGeom prst="wedgeRectCallout">
            <a:avLst>
              <a:gd name="adj1" fmla="val -55305"/>
              <a:gd name="adj2" fmla="val -22937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Conheça obras de três artistas brasileiros que utilizam a arte para lutar pelos direitos de grupos sociais minorizados e pela valorização de suas culturas.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D05246C-1BC4-CD5E-9FDB-B1FAB9B53300}"/>
              </a:ext>
            </a:extLst>
          </p:cNvPr>
          <p:cNvSpPr txBox="1"/>
          <p:nvPr/>
        </p:nvSpPr>
        <p:spPr>
          <a:xfrm>
            <a:off x="767009" y="5880326"/>
            <a:ext cx="5496692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BANIWA, </a:t>
            </a:r>
            <a:r>
              <a:rPr lang="pt-BR" sz="1600" dirty="0" err="1">
                <a:solidFill>
                  <a:srgbClr val="2F2F2E"/>
                </a:solidFill>
              </a:rPr>
              <a:t>Denilson</a:t>
            </a:r>
            <a:r>
              <a:rPr lang="pt-BR" sz="1600" dirty="0">
                <a:solidFill>
                  <a:srgbClr val="2F2F2E"/>
                </a:solidFill>
              </a:rPr>
              <a:t>. </a:t>
            </a:r>
            <a:r>
              <a:rPr lang="pt-BR" sz="1600" b="1" dirty="0" err="1">
                <a:solidFill>
                  <a:srgbClr val="2F2F2E"/>
                </a:solidFill>
              </a:rPr>
              <a:t>Cunhatain</a:t>
            </a:r>
            <a:r>
              <a:rPr lang="pt-BR" sz="1600" b="1" dirty="0">
                <a:solidFill>
                  <a:srgbClr val="2F2F2E"/>
                </a:solidFill>
              </a:rPr>
              <a:t>, antropofagia musical</a:t>
            </a:r>
            <a:r>
              <a:rPr lang="pt-BR" sz="1600" dirty="0">
                <a:solidFill>
                  <a:srgbClr val="2F2F2E"/>
                </a:solidFill>
              </a:rPr>
              <a:t>. 2018. Tinta acrílica sobre tecido, 160 cm × 200 cm.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CFDA694-CA17-D97E-87F2-4D68CA0CB2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466" y="1915482"/>
            <a:ext cx="2586710" cy="374937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5E3B8D06-A4F0-0A4E-6525-CEF0F85BA355}"/>
              </a:ext>
            </a:extLst>
          </p:cNvPr>
          <p:cNvSpPr txBox="1"/>
          <p:nvPr/>
        </p:nvSpPr>
        <p:spPr>
          <a:xfrm>
            <a:off x="7727465" y="5664857"/>
            <a:ext cx="2586710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O artista </a:t>
            </a:r>
            <a:r>
              <a:rPr lang="pt-BR" sz="1600" dirty="0" err="1">
                <a:solidFill>
                  <a:srgbClr val="2F2F2E"/>
                </a:solidFill>
              </a:rPr>
              <a:t>Denilson</a:t>
            </a:r>
            <a:r>
              <a:rPr lang="pt-BR" sz="1600" dirty="0">
                <a:solidFill>
                  <a:srgbClr val="2F2F2E"/>
                </a:solidFill>
              </a:rPr>
              <a:t> Baniwa, no Rio de Janeiro (RJ). Fotografia de 2022.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D88C9F3-74E7-1EDB-F3D7-E6B2AA651815}"/>
              </a:ext>
            </a:extLst>
          </p:cNvPr>
          <p:cNvSpPr txBox="1"/>
          <p:nvPr/>
        </p:nvSpPr>
        <p:spPr>
          <a:xfrm rot="16200000">
            <a:off x="-1285479" y="3832631"/>
            <a:ext cx="3957410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© DENILSON BANIWA/COLEÇÃO PARTICULAR</a:t>
            </a:r>
            <a:endParaRPr lang="pt-BR" sz="800" dirty="0">
              <a:solidFill>
                <a:srgbClr val="2F2F2E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E3D7C14-1B24-F667-F5D9-4A1EC7E246D7}"/>
              </a:ext>
            </a:extLst>
          </p:cNvPr>
          <p:cNvSpPr txBox="1"/>
          <p:nvPr/>
        </p:nvSpPr>
        <p:spPr>
          <a:xfrm rot="16200000">
            <a:off x="9416351" y="2815858"/>
            <a:ext cx="1932708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LEO MARTINS / AGÊNCIA O GLOBO</a:t>
            </a:r>
            <a:endParaRPr lang="pt-BR" sz="80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57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6A6A653-9908-A2A5-5AE2-8689E6F582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459" y="1664117"/>
            <a:ext cx="7159531" cy="480351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D03F55-94CA-F18F-5E5D-C1C55B9F1357}"/>
              </a:ext>
            </a:extLst>
          </p:cNvPr>
          <p:cNvSpPr txBox="1"/>
          <p:nvPr/>
        </p:nvSpPr>
        <p:spPr>
          <a:xfrm>
            <a:off x="767009" y="348799"/>
            <a:ext cx="5366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OUTRAS LINGUAGENS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Arte e luta social</a:t>
            </a:r>
          </a:p>
        </p:txBody>
      </p:sp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id="{E9B337A2-813F-B3B4-9797-10A40D6E45C1}"/>
              </a:ext>
            </a:extLst>
          </p:cNvPr>
          <p:cNvSpPr/>
          <p:nvPr/>
        </p:nvSpPr>
        <p:spPr>
          <a:xfrm>
            <a:off x="5541817" y="430998"/>
            <a:ext cx="5883173" cy="954107"/>
          </a:xfrm>
          <a:prstGeom prst="wedgeRectCallout">
            <a:avLst>
              <a:gd name="adj1" fmla="val -55305"/>
              <a:gd name="adj2" fmla="val -22937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Conheça obras de três artistas brasileiros que utilizam a arte para lutar pelos direitos de grupos sociais minorizados e pela valorização de suas culturas.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C954051-19F8-8980-86FB-1790FBA4042B}"/>
              </a:ext>
            </a:extLst>
          </p:cNvPr>
          <p:cNvSpPr txBox="1"/>
          <p:nvPr/>
        </p:nvSpPr>
        <p:spPr>
          <a:xfrm rot="16200000">
            <a:off x="9876690" y="3231564"/>
            <a:ext cx="3258005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© JOELINGTON RIOS / COLEÇÃO PARTICULAR</a:t>
            </a:r>
            <a:endParaRPr lang="pt-BR" sz="800" dirty="0">
              <a:solidFill>
                <a:srgbClr val="2F2F2E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A278B46-09F6-8561-E0A2-14E056AB736B}"/>
              </a:ext>
            </a:extLst>
          </p:cNvPr>
          <p:cNvSpPr txBox="1"/>
          <p:nvPr/>
        </p:nvSpPr>
        <p:spPr>
          <a:xfrm>
            <a:off x="1246908" y="5873904"/>
            <a:ext cx="2923204" cy="56514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algn="r"/>
            <a:r>
              <a:rPr lang="pt-BR" sz="1600" dirty="0">
                <a:solidFill>
                  <a:srgbClr val="2F2F2E"/>
                </a:solidFill>
              </a:rPr>
              <a:t>RIOS, </a:t>
            </a:r>
            <a:r>
              <a:rPr lang="pt-BR" sz="1600" dirty="0" err="1">
                <a:solidFill>
                  <a:srgbClr val="2F2F2E"/>
                </a:solidFill>
              </a:rPr>
              <a:t>Joelington</a:t>
            </a:r>
            <a:r>
              <a:rPr lang="pt-BR" sz="1600" dirty="0">
                <a:solidFill>
                  <a:srgbClr val="2F2F2E"/>
                </a:solidFill>
              </a:rPr>
              <a:t>. </a:t>
            </a:r>
            <a:r>
              <a:rPr lang="pt-BR" sz="1600" b="1" dirty="0">
                <a:solidFill>
                  <a:srgbClr val="2F2F2E"/>
                </a:solidFill>
              </a:rPr>
              <a:t>Pivete</a:t>
            </a:r>
            <a:r>
              <a:rPr lang="pt-BR" sz="1600" dirty="0">
                <a:solidFill>
                  <a:srgbClr val="2F2F2E"/>
                </a:solidFill>
              </a:rPr>
              <a:t>. 2020. Fotocolagem, 140 cm × 100 cm.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81AE9E3-9C46-CB8B-7B7B-80E8D97644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09" y="1664117"/>
            <a:ext cx="1777361" cy="270158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E4F87BA-E1D5-BBDC-7685-32FA3D3FBE24}"/>
              </a:ext>
            </a:extLst>
          </p:cNvPr>
          <p:cNvSpPr txBox="1"/>
          <p:nvPr/>
        </p:nvSpPr>
        <p:spPr>
          <a:xfrm>
            <a:off x="767009" y="4365706"/>
            <a:ext cx="1777361" cy="8113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36000" rIns="0" bIns="36000" anchor="b">
            <a:spAutoFit/>
          </a:bodyPr>
          <a:lstStyle/>
          <a:p>
            <a:r>
              <a:rPr lang="pt-BR" sz="1600" dirty="0">
                <a:solidFill>
                  <a:srgbClr val="2F2F2E"/>
                </a:solidFill>
              </a:rPr>
              <a:t>O artista </a:t>
            </a:r>
            <a:r>
              <a:rPr lang="pt-BR" sz="1600" dirty="0" err="1">
                <a:solidFill>
                  <a:srgbClr val="2F2F2E"/>
                </a:solidFill>
              </a:rPr>
              <a:t>Joelington</a:t>
            </a:r>
            <a:r>
              <a:rPr lang="pt-BR" sz="1600" dirty="0">
                <a:solidFill>
                  <a:srgbClr val="2F2F2E"/>
                </a:solidFill>
              </a:rPr>
              <a:t> Rios. Fotografia de 2022.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3BF9974-CE59-FD30-68B5-267827112D1D}"/>
              </a:ext>
            </a:extLst>
          </p:cNvPr>
          <p:cNvSpPr txBox="1"/>
          <p:nvPr/>
        </p:nvSpPr>
        <p:spPr>
          <a:xfrm rot="16200000">
            <a:off x="-533324" y="2829123"/>
            <a:ext cx="2453122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VICTOR POLLAK</a:t>
            </a:r>
            <a:endParaRPr lang="pt-BR" sz="80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6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3BDEA-3D7A-31D3-701F-E90058178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633276" cy="878379"/>
          </a:xfrm>
        </p:spPr>
        <p:txBody>
          <a:bodyPr>
            <a:normAutofit/>
          </a:bodyPr>
          <a:lstStyle/>
          <a:p>
            <a:r>
              <a:rPr lang="pt-BR" sz="5000" dirty="0"/>
              <a:t>MÓDULO 1</a:t>
            </a:r>
          </a:p>
        </p:txBody>
      </p:sp>
      <p:sp>
        <p:nvSpPr>
          <p:cNvPr id="3" name="Rectangle 22">
            <a:extLst>
              <a:ext uri="{FF2B5EF4-FFF2-40B4-BE49-F238E27FC236}">
                <a16:creationId xmlns:a16="http://schemas.microsoft.com/office/drawing/2014/main" id="{D1182BE6-8B88-CB48-E88C-3F1BD32C7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90D3235-5A2B-DD5A-6719-5B7F813562B1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AC81004-D8FB-9752-7909-270B3A2E60AE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0" name="Espaço Reservado para Conteúdo 2">
            <a:extLst>
              <a:ext uri="{FF2B5EF4-FFF2-40B4-BE49-F238E27FC236}">
                <a16:creationId xmlns:a16="http://schemas.microsoft.com/office/drawing/2014/main" id="{042A8C8C-0C84-3F4A-604D-8DAC25AB6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886892"/>
              </p:ext>
            </p:extLst>
          </p:nvPr>
        </p:nvGraphicFramePr>
        <p:xfrm>
          <a:off x="765050" y="1678040"/>
          <a:ext cx="10664949" cy="454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80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Pessoas em volta de uma loja&#10;&#10;Descrição gerada automaticamente">
            <a:extLst>
              <a:ext uri="{FF2B5EF4-FFF2-40B4-BE49-F238E27FC236}">
                <a16:creationId xmlns:a16="http://schemas.microsoft.com/office/drawing/2014/main" id="{A704AAC9-D86F-8290-88AD-B3040909A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"/>
            <a:ext cx="12192005" cy="6850933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AE56AA0-7F4E-59A7-10B7-4877A43522CB}"/>
              </a:ext>
            </a:extLst>
          </p:cNvPr>
          <p:cNvSpPr txBox="1"/>
          <p:nvPr/>
        </p:nvSpPr>
        <p:spPr>
          <a:xfrm>
            <a:off x="713504" y="5661775"/>
            <a:ext cx="5382496" cy="56514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lIns="0" tIns="36000" rIns="0" bIns="36000" anchor="b">
            <a:spAutoFit/>
          </a:bodyPr>
          <a:lstStyle/>
          <a:p>
            <a:pPr marL="108000"/>
            <a:r>
              <a:rPr lang="pt-BR" sz="1600" dirty="0">
                <a:solidFill>
                  <a:schemeClr val="tx2"/>
                </a:solidFill>
              </a:rPr>
              <a:t>Fotografia do ambiente da exposição </a:t>
            </a:r>
            <a:r>
              <a:rPr lang="pt-BR" sz="1600" b="1" dirty="0">
                <a:solidFill>
                  <a:schemeClr val="tx2"/>
                </a:solidFill>
              </a:rPr>
              <a:t>Portinari para todos</a:t>
            </a:r>
            <a:r>
              <a:rPr lang="pt-BR" sz="1600" dirty="0">
                <a:solidFill>
                  <a:schemeClr val="tx2"/>
                </a:solidFill>
              </a:rPr>
              <a:t>, no MIS Experience, em São Paulo (SP). Fotografia de 2022.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5D2C694-FA74-B79A-70BF-84CE6A0D442A}"/>
              </a:ext>
            </a:extLst>
          </p:cNvPr>
          <p:cNvSpPr txBox="1"/>
          <p:nvPr/>
        </p:nvSpPr>
        <p:spPr>
          <a:xfrm rot="16200000">
            <a:off x="11455078" y="306830"/>
            <a:ext cx="1015059" cy="3693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r>
              <a:rPr lang="pt-BR" sz="800" b="0" i="0" u="none" strike="noStrike" baseline="0" dirty="0">
                <a:solidFill>
                  <a:schemeClr val="bg1"/>
                </a:solidFill>
              </a:rPr>
              <a:t>DELFIM MARTINS/PULSAR IMAGENS</a:t>
            </a:r>
            <a:endParaRPr lang="pt-BR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40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ao ar livre, homem, água, andando de&#10;&#10;Descrição gerada automaticamente">
            <a:extLst>
              <a:ext uri="{FF2B5EF4-FFF2-40B4-BE49-F238E27FC236}">
                <a16:creationId xmlns:a16="http://schemas.microsoft.com/office/drawing/2014/main" id="{8C7087E9-FB29-080A-74E1-D45CA2802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182D3EB7-3ACF-E540-68A6-07626886D328}"/>
              </a:ext>
            </a:extLst>
          </p:cNvPr>
          <p:cNvSpPr txBox="1"/>
          <p:nvPr/>
        </p:nvSpPr>
        <p:spPr>
          <a:xfrm>
            <a:off x="767010" y="348799"/>
            <a:ext cx="5126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Poema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073E06-DA58-B81C-114A-F41FAF9E2592}"/>
              </a:ext>
            </a:extLst>
          </p:cNvPr>
          <p:cNvSpPr txBox="1"/>
          <p:nvPr/>
        </p:nvSpPr>
        <p:spPr>
          <a:xfrm>
            <a:off x="767011" y="1430127"/>
            <a:ext cx="5813899" cy="1754326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poema</a:t>
            </a:r>
            <a:r>
              <a:rPr lang="pt-BR" dirty="0">
                <a:solidFill>
                  <a:srgbClr val="2F2F2E"/>
                </a:solidFill>
              </a:rPr>
              <a:t> é um gênero do campo artístico-literário em que o poeta, por meio do eu lírico, ou seja, da voz que fala no poema, pode expressar sentimentos diversos, desde o amor por alguém, sensações íntimas e conflitos existenciais até a indignação diante de injustiças sociais, com a finalidade de sensibilizar o leitor.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57A09D1-A854-920A-A918-9EAC9226D75F}"/>
              </a:ext>
            </a:extLst>
          </p:cNvPr>
          <p:cNvSpPr txBox="1"/>
          <p:nvPr/>
        </p:nvSpPr>
        <p:spPr>
          <a:xfrm>
            <a:off x="767010" y="3674040"/>
            <a:ext cx="5813900" cy="2031325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 </a:t>
            </a:r>
            <a:r>
              <a:rPr lang="pt-BR" b="1" dirty="0">
                <a:solidFill>
                  <a:srgbClr val="2F2F2E"/>
                </a:solidFill>
              </a:rPr>
              <a:t>poema</a:t>
            </a:r>
            <a:r>
              <a:rPr lang="pt-BR" dirty="0">
                <a:solidFill>
                  <a:srgbClr val="2F2F2E"/>
                </a:solidFill>
              </a:rPr>
              <a:t> é estruturado em versos, e cada conjunto de versos forma uma estrofe. O ritmo, uma de suas principais características, é construído de diversas formas: alternância de sílabas tônicas e átonas entre os versos, repetição de palavras ou fonemas, pontuação etc. Quanto à linguagem, são utilizados recursos linguísticos que produzem efeitos sonoros e múltiplos sentidos no texto.</a:t>
            </a:r>
          </a:p>
        </p:txBody>
      </p:sp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id="{EA89A9CA-6FCF-6549-96FE-0E6D75C50B74}"/>
              </a:ext>
            </a:extLst>
          </p:cNvPr>
          <p:cNvSpPr/>
          <p:nvPr/>
        </p:nvSpPr>
        <p:spPr>
          <a:xfrm>
            <a:off x="7218218" y="3674040"/>
            <a:ext cx="4206773" cy="2031325"/>
          </a:xfrm>
          <a:prstGeom prst="wedgeRectCallout">
            <a:avLst>
              <a:gd name="adj1" fmla="val -21446"/>
              <a:gd name="adj2" fmla="val -6536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Os poetas, muitas vezes, são as vozes que nos representam, trazendo em seus textos inquietudes existenciais e sentimentais, assim como questões sociais e individuais com as quais o leitor estabelece uma identificação, uma afinidade.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76EBDAD-E63F-F87D-7990-13514098D87E}"/>
              </a:ext>
            </a:extLst>
          </p:cNvPr>
          <p:cNvSpPr txBox="1"/>
          <p:nvPr/>
        </p:nvSpPr>
        <p:spPr>
          <a:xfrm rot="16200000">
            <a:off x="11110488" y="3919031"/>
            <a:ext cx="1748963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JORM S/SHUTTERSTOCK.COM</a:t>
            </a:r>
            <a:endParaRPr lang="pt-BR" sz="80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Janela com vaso de flores&#10;&#10;Descrição gerada automaticamente com confiança baixa">
            <a:extLst>
              <a:ext uri="{FF2B5EF4-FFF2-40B4-BE49-F238E27FC236}">
                <a16:creationId xmlns:a16="http://schemas.microsoft.com/office/drawing/2014/main" id="{635C3ECC-55FC-4E20-11EF-19B084DB17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15666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8673F65B-EE75-742E-087A-57C1A0D4EFCD}"/>
              </a:ext>
            </a:extLst>
          </p:cNvPr>
          <p:cNvSpPr txBox="1"/>
          <p:nvPr/>
        </p:nvSpPr>
        <p:spPr>
          <a:xfrm>
            <a:off x="5318566" y="4530979"/>
            <a:ext cx="6111434" cy="147732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Paródia</a:t>
            </a:r>
            <a:r>
              <a:rPr lang="pt-BR" dirty="0">
                <a:solidFill>
                  <a:srgbClr val="2F2F2E"/>
                </a:solidFill>
              </a:rPr>
              <a:t> é uma obra ou manifestação artística que tem como inspiração uma obra já existente. Geralmente é parecida com a obra original em aspectos formais, ou seja, é uma releitura, e quase sempre tem sentidos diferentes, explorando a ironia e a comicidade, por exemplo.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CEDC202-867F-4E9F-1D4A-05143D4E6760}"/>
              </a:ext>
            </a:extLst>
          </p:cNvPr>
          <p:cNvSpPr txBox="1"/>
          <p:nvPr/>
        </p:nvSpPr>
        <p:spPr>
          <a:xfrm>
            <a:off x="767011" y="348799"/>
            <a:ext cx="2973716" cy="954107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DO TEXTO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Poema e paródia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5DF7A4A-1075-7AE5-DD9F-E79F9F3480F2}"/>
              </a:ext>
            </a:extLst>
          </p:cNvPr>
          <p:cNvSpPr txBox="1"/>
          <p:nvPr/>
        </p:nvSpPr>
        <p:spPr>
          <a:xfrm rot="16200000">
            <a:off x="11110488" y="3919031"/>
            <a:ext cx="1748963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JORM S/SHUTTERSTOCK.COM</a:t>
            </a:r>
            <a:endParaRPr lang="pt-BR" sz="800" dirty="0">
              <a:solidFill>
                <a:srgbClr val="2F2F2E"/>
              </a:solidFill>
            </a:endParaRPr>
          </a:p>
        </p:txBody>
      </p:sp>
      <p:sp>
        <p:nvSpPr>
          <p:cNvPr id="17" name="Balão de Fala: Retângulo 16">
            <a:extLst>
              <a:ext uri="{FF2B5EF4-FFF2-40B4-BE49-F238E27FC236}">
                <a16:creationId xmlns:a16="http://schemas.microsoft.com/office/drawing/2014/main" id="{67B9BC07-3355-0A08-6C82-8336A8A49D25}"/>
              </a:ext>
            </a:extLst>
          </p:cNvPr>
          <p:cNvSpPr/>
          <p:nvPr/>
        </p:nvSpPr>
        <p:spPr>
          <a:xfrm>
            <a:off x="1030586" y="4805733"/>
            <a:ext cx="3794566" cy="1202574"/>
          </a:xfrm>
          <a:prstGeom prst="wedgeRectCallout">
            <a:avLst>
              <a:gd name="adj1" fmla="val 57419"/>
              <a:gd name="adj2" fmla="val 19893"/>
            </a:avLst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Uma </a:t>
            </a:r>
            <a:r>
              <a:rPr lang="pt-BR" b="1" dirty="0">
                <a:solidFill>
                  <a:srgbClr val="2F2F2E"/>
                </a:solidFill>
              </a:rPr>
              <a:t>paródia</a:t>
            </a:r>
            <a:r>
              <a:rPr lang="pt-BR" dirty="0">
                <a:solidFill>
                  <a:srgbClr val="2F2F2E"/>
                </a:solidFill>
              </a:rPr>
              <a:t> pode ser criada com base em uma pintura, uma música, uma peça de teatro, um filme, uma fotografia, entre outras possibilidades.</a:t>
            </a:r>
          </a:p>
        </p:txBody>
      </p:sp>
    </p:spTree>
    <p:extLst>
      <p:ext uri="{BB962C8B-B14F-4D97-AF65-F5344CB8AC3E}">
        <p14:creationId xmlns:p14="http://schemas.microsoft.com/office/powerpoint/2010/main" val="159620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Desenho de uma pessoa voando um papagaio no ar&#10;&#10;Descrição gerada automaticamente com confiança baixa">
            <a:extLst>
              <a:ext uri="{FF2B5EF4-FFF2-40B4-BE49-F238E27FC236}">
                <a16:creationId xmlns:a16="http://schemas.microsoft.com/office/drawing/2014/main" id="{52A63303-435B-A8B4-949A-94E1C0BB87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5" y="0"/>
            <a:ext cx="6858000" cy="6858000"/>
          </a:xfrm>
          <a:prstGeom prst="rect">
            <a:avLst/>
          </a:prstGeom>
        </p:spPr>
      </p:pic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BE04AFBB-D644-8214-A326-82D57BA620EA}"/>
              </a:ext>
            </a:extLst>
          </p:cNvPr>
          <p:cNvSpPr txBox="1"/>
          <p:nvPr/>
        </p:nvSpPr>
        <p:spPr>
          <a:xfrm>
            <a:off x="767010" y="348799"/>
            <a:ext cx="2516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Versificação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9FFC442-72AF-4636-7856-E5EA8F3BA96D}"/>
              </a:ext>
            </a:extLst>
          </p:cNvPr>
          <p:cNvSpPr txBox="1"/>
          <p:nvPr/>
        </p:nvSpPr>
        <p:spPr>
          <a:xfrm>
            <a:off x="767010" y="3775749"/>
            <a:ext cx="512618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Versificação</a:t>
            </a:r>
            <a:r>
              <a:rPr lang="pt-BR" dirty="0">
                <a:solidFill>
                  <a:srgbClr val="2F2F2E"/>
                </a:solidFill>
              </a:rPr>
              <a:t> é a técnica ou a arte de dispor palavras e frases em versos, dos mais variados jeitos e formas.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2DE6F23-43D1-5083-0D78-FB3B506F0178}"/>
              </a:ext>
            </a:extLst>
          </p:cNvPr>
          <p:cNvSpPr txBox="1"/>
          <p:nvPr/>
        </p:nvSpPr>
        <p:spPr>
          <a:xfrm>
            <a:off x="767010" y="2323884"/>
            <a:ext cx="5126182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Os versos e as estrofes são elementos que fazem parte da composição da maioria dos poemas. Para criá-los, os poetas fazem uso da versificação.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A9D146B-E4F6-9B81-711F-C7BC1B24518A}"/>
              </a:ext>
            </a:extLst>
          </p:cNvPr>
          <p:cNvSpPr txBox="1"/>
          <p:nvPr/>
        </p:nvSpPr>
        <p:spPr>
          <a:xfrm rot="16200000">
            <a:off x="10864863" y="4172350"/>
            <a:ext cx="2255604" cy="12311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/>
            <a:r>
              <a:rPr lang="pt-BR" sz="800" b="0" i="0" u="none" strike="noStrike" baseline="0" dirty="0">
                <a:solidFill>
                  <a:srgbClr val="2F2F2E"/>
                </a:solidFill>
              </a:rPr>
              <a:t>IHNATOVICH MARYIA/SHUTTERSTOCK.COM</a:t>
            </a:r>
            <a:endParaRPr lang="pt-BR" sz="800" dirty="0">
              <a:solidFill>
                <a:srgbClr val="2F2F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44250AD2-9048-722F-9FE6-B7CD8CB30D68}"/>
              </a:ext>
            </a:extLst>
          </p:cNvPr>
          <p:cNvSpPr txBox="1"/>
          <p:nvPr/>
        </p:nvSpPr>
        <p:spPr>
          <a:xfrm>
            <a:off x="767010" y="348799"/>
            <a:ext cx="5126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Versificação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09F2D0-B5A9-682F-8443-3B2E9B1F3B3B}"/>
              </a:ext>
            </a:extLst>
          </p:cNvPr>
          <p:cNvSpPr txBox="1"/>
          <p:nvPr/>
        </p:nvSpPr>
        <p:spPr>
          <a:xfrm>
            <a:off x="767005" y="1864432"/>
            <a:ext cx="1065798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Estrofe</a:t>
            </a:r>
          </a:p>
          <a:p>
            <a:pPr indent="457200" algn="just"/>
            <a:r>
              <a:rPr lang="pt-BR" spc="-10" dirty="0">
                <a:solidFill>
                  <a:srgbClr val="2F2F2E"/>
                </a:solidFill>
              </a:rPr>
              <a:t>É o nome de cada grupo de versos que forma um poema. As estrofes são classificadas de acordo com a quantidade de versos que as compõem. </a:t>
            </a:r>
          </a:p>
        </p:txBody>
      </p:sp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id="{42E95538-434F-4A78-35B6-0E9147080854}"/>
              </a:ext>
            </a:extLst>
          </p:cNvPr>
          <p:cNvSpPr/>
          <p:nvPr/>
        </p:nvSpPr>
        <p:spPr>
          <a:xfrm>
            <a:off x="8153395" y="4369315"/>
            <a:ext cx="3271590" cy="1893142"/>
          </a:xfrm>
          <a:prstGeom prst="wedgeRectCallout">
            <a:avLst>
              <a:gd name="adj1" fmla="val -57550"/>
              <a:gd name="adj2" fmla="val 20410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A escolha por determinado número de versos e pela sua distribuição em estrofes é um recurso do poeta para construir a mensagem que deseja expressar em seu poema.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50D04E0-16A6-0884-CB2B-AA4783517308}"/>
              </a:ext>
            </a:extLst>
          </p:cNvPr>
          <p:cNvSpPr txBox="1"/>
          <p:nvPr/>
        </p:nvSpPr>
        <p:spPr>
          <a:xfrm>
            <a:off x="767010" y="1403691"/>
            <a:ext cx="512618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BR" b="1" u="sng" dirty="0">
                <a:solidFill>
                  <a:srgbClr val="2F2F2E"/>
                </a:solidFill>
              </a:rPr>
              <a:t>Elementos de versificação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0A02C1F-BCCB-1081-1BB8-AE532B7B4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05" y="2939083"/>
            <a:ext cx="6831028" cy="3362502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7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96194B9-DE24-BF73-1658-D0F6A33F00F1}"/>
              </a:ext>
            </a:extLst>
          </p:cNvPr>
          <p:cNvSpPr txBox="1"/>
          <p:nvPr/>
        </p:nvSpPr>
        <p:spPr>
          <a:xfrm>
            <a:off x="767010" y="1873808"/>
            <a:ext cx="3405467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spc="-10" dirty="0">
                <a:solidFill>
                  <a:srgbClr val="2F2F2E"/>
                </a:solidFill>
              </a:rPr>
              <a:t>Métrica e escansão</a:t>
            </a:r>
          </a:p>
          <a:p>
            <a:pPr indent="457200" algn="just"/>
            <a:r>
              <a:rPr lang="pt-BR" spc="-10" dirty="0">
                <a:solidFill>
                  <a:srgbClr val="2F2F2E"/>
                </a:solidFill>
              </a:rPr>
              <a:t>A métrica é o estudo da medida, do ritmo e da organização de versos e estrofes em um poema; escansão é a contagem das sílabas de um verso. Essas sílabas são denominadas </a:t>
            </a:r>
            <a:r>
              <a:rPr lang="pt-BR" b="1" spc="-10" dirty="0">
                <a:solidFill>
                  <a:srgbClr val="2F2F2E"/>
                </a:solidFill>
              </a:rPr>
              <a:t>métricas</a:t>
            </a:r>
            <a:r>
              <a:rPr lang="pt-BR" spc="-10" dirty="0">
                <a:solidFill>
                  <a:srgbClr val="2F2F2E"/>
                </a:solidFill>
              </a:rPr>
              <a:t> ou </a:t>
            </a:r>
            <a:r>
              <a:rPr lang="pt-BR" b="1" spc="-10" dirty="0">
                <a:solidFill>
                  <a:srgbClr val="2F2F2E"/>
                </a:solidFill>
              </a:rPr>
              <a:t>poéticas</a:t>
            </a:r>
            <a:r>
              <a:rPr lang="pt-BR" spc="-10" dirty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1D57FE-9A8E-1B9E-0507-595F5A2414A8}"/>
              </a:ext>
            </a:extLst>
          </p:cNvPr>
          <p:cNvSpPr txBox="1"/>
          <p:nvPr/>
        </p:nvSpPr>
        <p:spPr>
          <a:xfrm>
            <a:off x="767010" y="1403691"/>
            <a:ext cx="512618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BR" b="1" u="sng" dirty="0">
                <a:solidFill>
                  <a:srgbClr val="2F2F2E"/>
                </a:solidFill>
              </a:rPr>
              <a:t>Elementos de versificação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D68A5223-0516-F741-2FC2-160AB988D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959" y="1896908"/>
            <a:ext cx="6831028" cy="3961996"/>
          </a:xfrm>
          <a:prstGeom prst="rect">
            <a:avLst/>
          </a:prstGeom>
          <a:ln>
            <a:solidFill>
              <a:srgbClr val="2F2F2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id="{FE825661-A972-46E5-CE2A-F2CD0850655D}"/>
              </a:ext>
            </a:extLst>
          </p:cNvPr>
          <p:cNvSpPr/>
          <p:nvPr/>
        </p:nvSpPr>
        <p:spPr>
          <a:xfrm>
            <a:off x="5015345" y="348799"/>
            <a:ext cx="6409642" cy="931008"/>
          </a:xfrm>
          <a:prstGeom prst="wedgeRectCallout">
            <a:avLst>
              <a:gd name="adj1" fmla="val -21669"/>
              <a:gd name="adj2" fmla="val 79935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A contagem das sílabas métricas ou poéticas é feita de forma diferente das sílabas gramaticais. Elas são contadas auditivamente, com base na pronúncia das palavras durante a recitação do poema.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6AA4C44-DD63-E437-8F16-D5400C9991A6}"/>
              </a:ext>
            </a:extLst>
          </p:cNvPr>
          <p:cNvSpPr txBox="1"/>
          <p:nvPr/>
        </p:nvSpPr>
        <p:spPr>
          <a:xfrm>
            <a:off x="767010" y="348799"/>
            <a:ext cx="5126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Versificação</a:t>
            </a:r>
          </a:p>
        </p:txBody>
      </p:sp>
    </p:spTree>
    <p:extLst>
      <p:ext uri="{BB962C8B-B14F-4D97-AF65-F5344CB8AC3E}">
        <p14:creationId xmlns:p14="http://schemas.microsoft.com/office/powerpoint/2010/main" val="360076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:a16="http://schemas.microsoft.com/office/drawing/2014/main" id="{6F9FFFF2-F155-775B-1307-F99F8EFE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888966" y="563936"/>
            <a:ext cx="41405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4B02FAF7-137A-1173-E71A-297BF13911C6}"/>
              </a:ext>
            </a:extLst>
          </p:cNvPr>
          <p:cNvSpPr txBox="1">
            <a:spLocks/>
          </p:cNvSpPr>
          <p:nvPr/>
        </p:nvSpPr>
        <p:spPr>
          <a:xfrm>
            <a:off x="4038595" y="6487037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dirty="0">
                <a:solidFill>
                  <a:schemeClr val="tx2"/>
                </a:solidFill>
              </a:rPr>
              <a:t>LÍNGUA PORTUGUESA | 9</a:t>
            </a:r>
            <a:r>
              <a:rPr lang="pt-BR" b="1" u="sng" baseline="45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pt-BR" dirty="0">
                <a:solidFill>
                  <a:schemeClr val="tx2"/>
                </a:solidFill>
              </a:rPr>
              <a:t> ANO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A4EF5B-95DF-C53E-B1CB-E0BB8C16DF9A}"/>
              </a:ext>
            </a:extLst>
          </p:cNvPr>
          <p:cNvSpPr txBox="1">
            <a:spLocks/>
          </p:cNvSpPr>
          <p:nvPr/>
        </p:nvSpPr>
        <p:spPr>
          <a:xfrm>
            <a:off x="8610601" y="648703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07CE569E-9B7C-4CB9-AB80-C0841F922CFF}" type="slidenum">
              <a:rPr lang="en-US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8FCB9EF-FF2E-7DF4-BDF7-4ED002B06DD7}"/>
              </a:ext>
            </a:extLst>
          </p:cNvPr>
          <p:cNvGrpSpPr/>
          <p:nvPr/>
        </p:nvGrpSpPr>
        <p:grpSpPr>
          <a:xfrm>
            <a:off x="11777941" y="1128450"/>
            <a:ext cx="414059" cy="1748964"/>
            <a:chOff x="11777941" y="1128450"/>
            <a:chExt cx="414059" cy="1748964"/>
          </a:xfrm>
        </p:grpSpPr>
        <p:sp>
          <p:nvSpPr>
            <p:cNvPr id="8" name="Rectangle 22">
              <a:extLst>
                <a:ext uri="{FF2B5EF4-FFF2-40B4-BE49-F238E27FC236}">
                  <a16:creationId xmlns:a16="http://schemas.microsoft.com/office/drawing/2014/main" id="{1712BFB2-D7F4-BFE7-0935-BF9900381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77941" y="1128451"/>
              <a:ext cx="414059" cy="17489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4042F5C0-C460-6690-8057-367D1C1752A5}"/>
                </a:ext>
              </a:extLst>
            </p:cNvPr>
            <p:cNvSpPr txBox="1"/>
            <p:nvPr/>
          </p:nvSpPr>
          <p:spPr>
            <a:xfrm rot="16200000">
              <a:off x="11110488" y="1864432"/>
              <a:ext cx="1748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chemeClr val="tx2"/>
                  </a:solidFill>
                </a:rPr>
                <a:t>MÓDULO 1</a:t>
              </a:r>
            </a:p>
          </p:txBody>
        </p:sp>
      </p:grp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252DDE-15C3-6A67-8A40-9D7F61DCE127}"/>
              </a:ext>
            </a:extLst>
          </p:cNvPr>
          <p:cNvSpPr txBox="1"/>
          <p:nvPr/>
        </p:nvSpPr>
        <p:spPr>
          <a:xfrm>
            <a:off x="772020" y="1873808"/>
            <a:ext cx="1065798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b="1" dirty="0">
                <a:solidFill>
                  <a:srgbClr val="2F2F2E"/>
                </a:solidFill>
              </a:rPr>
              <a:t>Rima</a:t>
            </a:r>
          </a:p>
          <a:p>
            <a:pPr indent="457200" algn="just"/>
            <a:r>
              <a:rPr lang="pt-BR" dirty="0">
                <a:solidFill>
                  <a:srgbClr val="2F2F2E"/>
                </a:solidFill>
              </a:rPr>
              <a:t>Rima é a identidade ou semelhança de sons entre duas palavras que, geralmente, aparecem no final dos versos (</a:t>
            </a:r>
            <a:r>
              <a:rPr lang="pt-BR" b="1" dirty="0">
                <a:solidFill>
                  <a:srgbClr val="2F2F2E"/>
                </a:solidFill>
              </a:rPr>
              <a:t>rima externa</a:t>
            </a:r>
            <a:r>
              <a:rPr lang="pt-BR" dirty="0">
                <a:solidFill>
                  <a:srgbClr val="2F2F2E"/>
                </a:solidFill>
              </a:rPr>
              <a:t>).</a:t>
            </a:r>
          </a:p>
          <a:p>
            <a:pPr indent="457200" algn="just"/>
            <a:r>
              <a:rPr lang="pt-BR" dirty="0">
                <a:solidFill>
                  <a:srgbClr val="2F2F2E"/>
                </a:solidFill>
              </a:rPr>
              <a:t>As rimas podem também aparecer no interior dos versos (</a:t>
            </a:r>
            <a:r>
              <a:rPr lang="pt-BR" b="1" dirty="0">
                <a:solidFill>
                  <a:srgbClr val="2F2F2E"/>
                </a:solidFill>
              </a:rPr>
              <a:t>rima interna</a:t>
            </a:r>
            <a:r>
              <a:rPr lang="pt-BR" dirty="0">
                <a:solidFill>
                  <a:srgbClr val="2F2F2E"/>
                </a:solidFill>
              </a:rPr>
              <a:t>). Ela ocorre quando o poeta combina a última palavra de um verso com outra palavra no meio do verso seguinte.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3675374-FB88-639D-FC0A-D22BEC4B12B2}"/>
              </a:ext>
            </a:extLst>
          </p:cNvPr>
          <p:cNvSpPr txBox="1"/>
          <p:nvPr/>
        </p:nvSpPr>
        <p:spPr>
          <a:xfrm>
            <a:off x="767010" y="1403691"/>
            <a:ext cx="512618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pt-BR" b="1" u="sng" dirty="0">
                <a:solidFill>
                  <a:srgbClr val="2F2F2E"/>
                </a:solidFill>
              </a:rPr>
              <a:t>Elementos de versificação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84F3286-817E-0A82-3873-0BCF17704E42}"/>
              </a:ext>
            </a:extLst>
          </p:cNvPr>
          <p:cNvSpPr txBox="1"/>
          <p:nvPr/>
        </p:nvSpPr>
        <p:spPr>
          <a:xfrm>
            <a:off x="767005" y="3552706"/>
            <a:ext cx="1065797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As rimas também podem ser classificadas como </a:t>
            </a:r>
            <a:r>
              <a:rPr lang="pt-BR" b="1" dirty="0">
                <a:solidFill>
                  <a:srgbClr val="2F2F2E"/>
                </a:solidFill>
              </a:rPr>
              <a:t>perfeitas</a:t>
            </a:r>
            <a:r>
              <a:rPr lang="pt-BR" dirty="0">
                <a:solidFill>
                  <a:srgbClr val="2F2F2E"/>
                </a:solidFill>
              </a:rPr>
              <a:t> ou </a:t>
            </a:r>
            <a:r>
              <a:rPr lang="pt-BR" b="1" dirty="0">
                <a:solidFill>
                  <a:srgbClr val="2F2F2E"/>
                </a:solidFill>
              </a:rPr>
              <a:t>imperfeitas</a:t>
            </a:r>
            <a:r>
              <a:rPr lang="pt-BR" dirty="0">
                <a:solidFill>
                  <a:srgbClr val="2F2F2E"/>
                </a:solidFill>
              </a:rPr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1167EB8-AA6C-A11C-C386-53EAECC196FF}"/>
              </a:ext>
            </a:extLst>
          </p:cNvPr>
          <p:cNvSpPr txBox="1"/>
          <p:nvPr/>
        </p:nvSpPr>
        <p:spPr>
          <a:xfrm>
            <a:off x="767005" y="4123608"/>
            <a:ext cx="106579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As </a:t>
            </a:r>
            <a:r>
              <a:rPr lang="pt-BR" b="1" dirty="0">
                <a:solidFill>
                  <a:srgbClr val="2F2F2E"/>
                </a:solidFill>
              </a:rPr>
              <a:t>rimas perfeitas </a:t>
            </a:r>
            <a:r>
              <a:rPr lang="pt-BR" dirty="0">
                <a:solidFill>
                  <a:srgbClr val="2F2F2E"/>
                </a:solidFill>
              </a:rPr>
              <a:t>têm entre si uma completa identidade dos sons ou fonemas finais das palavras.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534758A-F38A-0EFD-0E2F-1C1A0A707AD5}"/>
              </a:ext>
            </a:extLst>
          </p:cNvPr>
          <p:cNvSpPr txBox="1"/>
          <p:nvPr/>
        </p:nvSpPr>
        <p:spPr>
          <a:xfrm>
            <a:off x="767004" y="4761487"/>
            <a:ext cx="1065797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anchor="ctr">
            <a:spAutoFit/>
          </a:bodyPr>
          <a:lstStyle/>
          <a:p>
            <a:pPr indent="457200" algn="just"/>
            <a:r>
              <a:rPr lang="pt-BR" dirty="0">
                <a:solidFill>
                  <a:srgbClr val="2F2F2E"/>
                </a:solidFill>
              </a:rPr>
              <a:t>As </a:t>
            </a:r>
            <a:r>
              <a:rPr lang="pt-BR" b="1" dirty="0">
                <a:solidFill>
                  <a:srgbClr val="2F2F2E"/>
                </a:solidFill>
              </a:rPr>
              <a:t>rimas imperfeitas </a:t>
            </a:r>
            <a:r>
              <a:rPr lang="pt-BR" dirty="0">
                <a:solidFill>
                  <a:srgbClr val="2F2F2E"/>
                </a:solidFill>
              </a:rPr>
              <a:t>têm entre si uma identidade de sons parcial.</a:t>
            </a:r>
          </a:p>
        </p:txBody>
      </p:sp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id="{6F62756C-8DF7-8897-37D5-FACF65F15BDA}"/>
              </a:ext>
            </a:extLst>
          </p:cNvPr>
          <p:cNvSpPr/>
          <p:nvPr/>
        </p:nvSpPr>
        <p:spPr>
          <a:xfrm>
            <a:off x="5195455" y="5461102"/>
            <a:ext cx="6229528" cy="661521"/>
          </a:xfrm>
          <a:prstGeom prst="wedgeRectCallout">
            <a:avLst>
              <a:gd name="adj1" fmla="val -59552"/>
              <a:gd name="adj2" fmla="val -46609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2F2F2E"/>
                </a:solidFill>
              </a:rPr>
              <a:t>As rimas podem ser combinadas de diferentes maneiras.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6F66D22-C40F-B56C-0CC7-A0BDBD6A9253}"/>
              </a:ext>
            </a:extLst>
          </p:cNvPr>
          <p:cNvSpPr txBox="1"/>
          <p:nvPr/>
        </p:nvSpPr>
        <p:spPr>
          <a:xfrm>
            <a:off x="767010" y="348799"/>
            <a:ext cx="5126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tx2"/>
                </a:solidFill>
                <a:latin typeface="+mj-lt"/>
              </a:rPr>
              <a:t>ESTUDO DA LÍNGUA</a:t>
            </a:r>
          </a:p>
          <a:p>
            <a:r>
              <a:rPr lang="pt-BR" sz="2400" dirty="0">
                <a:solidFill>
                  <a:schemeClr val="tx2"/>
                </a:solidFill>
                <a:latin typeface="+mj-lt"/>
              </a:rPr>
              <a:t>Versificação</a:t>
            </a:r>
          </a:p>
        </p:txBody>
      </p:sp>
    </p:spTree>
    <p:extLst>
      <p:ext uri="{BB962C8B-B14F-4D97-AF65-F5344CB8AC3E}">
        <p14:creationId xmlns:p14="http://schemas.microsoft.com/office/powerpoint/2010/main" val="476043193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Sel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873</TotalTime>
  <Words>1647</Words>
  <Application>Microsoft Office PowerPoint</Application>
  <PresentationFormat>Widescreen</PresentationFormat>
  <Paragraphs>159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Impact</vt:lpstr>
      <vt:lpstr>Selo</vt:lpstr>
      <vt:lpstr>LÍNGUA PORTUGUESA</vt:lpstr>
      <vt:lpstr>MÓDULO 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PORTUGUESA</dc:title>
  <dc:creator>André Saretto</dc:creator>
  <cp:lastModifiedBy> </cp:lastModifiedBy>
  <cp:revision>3</cp:revision>
  <dcterms:created xsi:type="dcterms:W3CDTF">2023-05-09T16:52:21Z</dcterms:created>
  <dcterms:modified xsi:type="dcterms:W3CDTF">2023-06-02T18:45:45Z</dcterms:modified>
</cp:coreProperties>
</file>