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36" r:id="rId5"/>
    <p:sldId id="299" r:id="rId6"/>
    <p:sldId id="350" r:id="rId7"/>
    <p:sldId id="352" r:id="rId8"/>
    <p:sldId id="353" r:id="rId9"/>
    <p:sldId id="354" r:id="rId10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299"/>
            <p14:sldId id="350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5617-52C8-4E09-9C8E-0344978F12D5}" v="138" dt="2019-07-05T01:45:1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429449-B7BC-4857-99A2-6004FB455E6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FC1456-EDB0-4804-9D3E-826EFD6B75E8}">
      <dgm:prSet/>
      <dgm:spPr/>
      <dgm:t>
        <a:bodyPr/>
        <a:lstStyle/>
        <a:p>
          <a:pPr algn="l"/>
          <a:r>
            <a:rPr lang="pt-BR" dirty="0"/>
            <a:t>Nem todas as independências na África foram conquistadas pela via diplomática. </a:t>
          </a:r>
        </a:p>
        <a:p>
          <a:pPr algn="l"/>
          <a:r>
            <a:rPr lang="pt-BR" dirty="0"/>
            <a:t>A França enfrentou revoltas armadas na Tunísia, no Marrocos Francês e na Argélia, as três colônias francesas no norte da África. Enquanto a Tunísia e o Marrocos conquistaram a independência em 1956, na Argélia, a luta contra os franceses se estendeu até 1962.</a:t>
          </a:r>
        </a:p>
      </dgm:t>
    </dgm:pt>
    <dgm:pt modelId="{B9EC2EFB-1101-4E50-8910-C5FD63F0F537}" type="parTrans" cxnId="{7C091C55-51A6-48E3-8F19-DFAD5530F502}">
      <dgm:prSet/>
      <dgm:spPr/>
      <dgm:t>
        <a:bodyPr/>
        <a:lstStyle/>
        <a:p>
          <a:endParaRPr lang="en-US"/>
        </a:p>
      </dgm:t>
    </dgm:pt>
    <dgm:pt modelId="{605F4855-89AB-4B00-A062-690DB14236B7}" type="sibTrans" cxnId="{7C091C55-51A6-48E3-8F19-DFAD5530F502}">
      <dgm:prSet/>
      <dgm:spPr/>
      <dgm:t>
        <a:bodyPr/>
        <a:lstStyle/>
        <a:p>
          <a:endParaRPr lang="en-US"/>
        </a:p>
      </dgm:t>
    </dgm:pt>
    <dgm:pt modelId="{DB0D4134-E539-4BA9-A713-161CA96CC3D8}">
      <dgm:prSet/>
      <dgm:spPr/>
      <dgm:t>
        <a:bodyPr/>
        <a:lstStyle/>
        <a:p>
          <a:pPr algn="l"/>
          <a:r>
            <a:rPr lang="pt-BR" dirty="0"/>
            <a:t>As colônias de Portugal também tiveram que recorrer a luta armada para conquistarem suas independências. Desde 1926, a nação portuguesa era governada por uma ditadura que reprimia toda e qualquer manifestação de oposição.</a:t>
          </a:r>
        </a:p>
        <a:p>
          <a:pPr algn="l"/>
          <a:r>
            <a:rPr lang="pt-BR" dirty="0"/>
            <a:t>Foi somente com a queda da ditadura em Portugal, em 1974, que o novo regime democrático reconheceu oficialmente a independência de suas colônias na África.</a:t>
          </a:r>
          <a:endParaRPr lang="en-US" dirty="0"/>
        </a:p>
      </dgm:t>
    </dgm:pt>
    <dgm:pt modelId="{88429861-2FE5-4379-AE42-6B1D6BA49551}" type="parTrans" cxnId="{5A64C6C2-850D-4FFD-8AED-5688E5E1D954}">
      <dgm:prSet/>
      <dgm:spPr/>
      <dgm:t>
        <a:bodyPr/>
        <a:lstStyle/>
        <a:p>
          <a:endParaRPr lang="en-US"/>
        </a:p>
      </dgm:t>
    </dgm:pt>
    <dgm:pt modelId="{543412B9-1CFE-40EF-ADB6-9123A31B70E0}" type="sibTrans" cxnId="{5A64C6C2-850D-4FFD-8AED-5688E5E1D954}">
      <dgm:prSet/>
      <dgm:spPr/>
      <dgm:t>
        <a:bodyPr/>
        <a:lstStyle/>
        <a:p>
          <a:endParaRPr lang="en-US"/>
        </a:p>
      </dgm:t>
    </dgm:pt>
    <dgm:pt modelId="{C87CFAAF-1F65-4B62-B14D-ACD02FF831B7}" type="pres">
      <dgm:prSet presAssocID="{31429449-B7BC-4857-99A2-6004FB455E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A3A414-BA0B-4914-BEA5-D2C8C271793E}" type="pres">
      <dgm:prSet presAssocID="{90FC1456-EDB0-4804-9D3E-826EFD6B75E8}" presName="hierRoot1" presStyleCnt="0"/>
      <dgm:spPr/>
    </dgm:pt>
    <dgm:pt modelId="{9E7A033E-36A0-491D-AE77-D6765ADE47CF}" type="pres">
      <dgm:prSet presAssocID="{90FC1456-EDB0-4804-9D3E-826EFD6B75E8}" presName="composite" presStyleCnt="0"/>
      <dgm:spPr/>
    </dgm:pt>
    <dgm:pt modelId="{917D7C1D-BE03-407E-885B-33161CFD1733}" type="pres">
      <dgm:prSet presAssocID="{90FC1456-EDB0-4804-9D3E-826EFD6B75E8}" presName="background" presStyleLbl="node0" presStyleIdx="0" presStyleCnt="2"/>
      <dgm:spPr/>
    </dgm:pt>
    <dgm:pt modelId="{8B37F384-7DC8-4C03-92D8-CABF266EF91F}" type="pres">
      <dgm:prSet presAssocID="{90FC1456-EDB0-4804-9D3E-826EFD6B75E8}" presName="text" presStyleLbl="fgAcc0" presStyleIdx="0" presStyleCnt="2" custScaleX="110561" custScaleY="123680">
        <dgm:presLayoutVars>
          <dgm:chPref val="3"/>
        </dgm:presLayoutVars>
      </dgm:prSet>
      <dgm:spPr/>
    </dgm:pt>
    <dgm:pt modelId="{4A91EE9B-1B95-4615-B30D-E887D9015BCE}" type="pres">
      <dgm:prSet presAssocID="{90FC1456-EDB0-4804-9D3E-826EFD6B75E8}" presName="hierChild2" presStyleCnt="0"/>
      <dgm:spPr/>
    </dgm:pt>
    <dgm:pt modelId="{F4AE407A-415F-404C-ABC3-942F47ED33DC}" type="pres">
      <dgm:prSet presAssocID="{DB0D4134-E539-4BA9-A713-161CA96CC3D8}" presName="hierRoot1" presStyleCnt="0"/>
      <dgm:spPr/>
    </dgm:pt>
    <dgm:pt modelId="{46B73700-DF6B-4678-8ED2-54EE1A24B483}" type="pres">
      <dgm:prSet presAssocID="{DB0D4134-E539-4BA9-A713-161CA96CC3D8}" presName="composite" presStyleCnt="0"/>
      <dgm:spPr/>
    </dgm:pt>
    <dgm:pt modelId="{4E0AAA39-CB47-4C32-A843-198CBF90BC41}" type="pres">
      <dgm:prSet presAssocID="{DB0D4134-E539-4BA9-A713-161CA96CC3D8}" presName="background" presStyleLbl="node0" presStyleIdx="1" presStyleCnt="2"/>
      <dgm:spPr/>
    </dgm:pt>
    <dgm:pt modelId="{DB8DB461-930B-484B-A364-81497414BAFE}" type="pres">
      <dgm:prSet presAssocID="{DB0D4134-E539-4BA9-A713-161CA96CC3D8}" presName="text" presStyleLbl="fgAcc0" presStyleIdx="1" presStyleCnt="2" custScaleX="116170" custScaleY="121040">
        <dgm:presLayoutVars>
          <dgm:chPref val="3"/>
        </dgm:presLayoutVars>
      </dgm:prSet>
      <dgm:spPr/>
    </dgm:pt>
    <dgm:pt modelId="{9463DA4A-4FF7-4A96-AB62-B2BE84FF08F5}" type="pres">
      <dgm:prSet presAssocID="{DB0D4134-E539-4BA9-A713-161CA96CC3D8}" presName="hierChild2" presStyleCnt="0"/>
      <dgm:spPr/>
    </dgm:pt>
  </dgm:ptLst>
  <dgm:cxnLst>
    <dgm:cxn modelId="{F91E3D14-6017-4043-8AB2-273C500117EB}" type="presOf" srcId="{DB0D4134-E539-4BA9-A713-161CA96CC3D8}" destId="{DB8DB461-930B-484B-A364-81497414BAFE}" srcOrd="0" destOrd="0" presId="urn:microsoft.com/office/officeart/2005/8/layout/hierarchy1"/>
    <dgm:cxn modelId="{7C091C55-51A6-48E3-8F19-DFAD5530F502}" srcId="{31429449-B7BC-4857-99A2-6004FB455E6C}" destId="{90FC1456-EDB0-4804-9D3E-826EFD6B75E8}" srcOrd="0" destOrd="0" parTransId="{B9EC2EFB-1101-4E50-8910-C5FD63F0F537}" sibTransId="{605F4855-89AB-4B00-A062-690DB14236B7}"/>
    <dgm:cxn modelId="{72B25997-2FEB-4E9C-A6D8-7A9CF4D564FE}" type="presOf" srcId="{90FC1456-EDB0-4804-9D3E-826EFD6B75E8}" destId="{8B37F384-7DC8-4C03-92D8-CABF266EF91F}" srcOrd="0" destOrd="0" presId="urn:microsoft.com/office/officeart/2005/8/layout/hierarchy1"/>
    <dgm:cxn modelId="{E8E6ADA0-077C-4AC9-B8AA-AF5D3CB5ECE0}" type="presOf" srcId="{31429449-B7BC-4857-99A2-6004FB455E6C}" destId="{C87CFAAF-1F65-4B62-B14D-ACD02FF831B7}" srcOrd="0" destOrd="0" presId="urn:microsoft.com/office/officeart/2005/8/layout/hierarchy1"/>
    <dgm:cxn modelId="{5A64C6C2-850D-4FFD-8AED-5688E5E1D954}" srcId="{31429449-B7BC-4857-99A2-6004FB455E6C}" destId="{DB0D4134-E539-4BA9-A713-161CA96CC3D8}" srcOrd="1" destOrd="0" parTransId="{88429861-2FE5-4379-AE42-6B1D6BA49551}" sibTransId="{543412B9-1CFE-40EF-ADB6-9123A31B70E0}"/>
    <dgm:cxn modelId="{B9FC8E3B-3747-417C-A7C6-8D779864DC08}" type="presParOf" srcId="{C87CFAAF-1F65-4B62-B14D-ACD02FF831B7}" destId="{88A3A414-BA0B-4914-BEA5-D2C8C271793E}" srcOrd="0" destOrd="0" presId="urn:microsoft.com/office/officeart/2005/8/layout/hierarchy1"/>
    <dgm:cxn modelId="{0DAF9FD8-325F-4BAC-BD90-A4D3A1218B15}" type="presParOf" srcId="{88A3A414-BA0B-4914-BEA5-D2C8C271793E}" destId="{9E7A033E-36A0-491D-AE77-D6765ADE47CF}" srcOrd="0" destOrd="0" presId="urn:microsoft.com/office/officeart/2005/8/layout/hierarchy1"/>
    <dgm:cxn modelId="{B7EE9998-F97D-4869-952E-F4395D29D8D4}" type="presParOf" srcId="{9E7A033E-36A0-491D-AE77-D6765ADE47CF}" destId="{917D7C1D-BE03-407E-885B-33161CFD1733}" srcOrd="0" destOrd="0" presId="urn:microsoft.com/office/officeart/2005/8/layout/hierarchy1"/>
    <dgm:cxn modelId="{C62F28C6-A863-463E-BF51-CF88DF0955DF}" type="presParOf" srcId="{9E7A033E-36A0-491D-AE77-D6765ADE47CF}" destId="{8B37F384-7DC8-4C03-92D8-CABF266EF91F}" srcOrd="1" destOrd="0" presId="urn:microsoft.com/office/officeart/2005/8/layout/hierarchy1"/>
    <dgm:cxn modelId="{5215880C-1D1B-4B2B-AEB0-EFBC0CD83027}" type="presParOf" srcId="{88A3A414-BA0B-4914-BEA5-D2C8C271793E}" destId="{4A91EE9B-1B95-4615-B30D-E887D9015BCE}" srcOrd="1" destOrd="0" presId="urn:microsoft.com/office/officeart/2005/8/layout/hierarchy1"/>
    <dgm:cxn modelId="{BF264052-AC60-44E6-9C3F-B30547353CFC}" type="presParOf" srcId="{C87CFAAF-1F65-4B62-B14D-ACD02FF831B7}" destId="{F4AE407A-415F-404C-ABC3-942F47ED33DC}" srcOrd="1" destOrd="0" presId="urn:microsoft.com/office/officeart/2005/8/layout/hierarchy1"/>
    <dgm:cxn modelId="{78B053F6-DA49-4F01-A9B5-A1204A685329}" type="presParOf" srcId="{F4AE407A-415F-404C-ABC3-942F47ED33DC}" destId="{46B73700-DF6B-4678-8ED2-54EE1A24B483}" srcOrd="0" destOrd="0" presId="urn:microsoft.com/office/officeart/2005/8/layout/hierarchy1"/>
    <dgm:cxn modelId="{26725499-D4AB-4CB9-9C58-0883AC61D48B}" type="presParOf" srcId="{46B73700-DF6B-4678-8ED2-54EE1A24B483}" destId="{4E0AAA39-CB47-4C32-A843-198CBF90BC41}" srcOrd="0" destOrd="0" presId="urn:microsoft.com/office/officeart/2005/8/layout/hierarchy1"/>
    <dgm:cxn modelId="{C73D78E4-1034-4FCA-B7BE-FCD8AB756C91}" type="presParOf" srcId="{46B73700-DF6B-4678-8ED2-54EE1A24B483}" destId="{DB8DB461-930B-484B-A364-81497414BAFE}" srcOrd="1" destOrd="0" presId="urn:microsoft.com/office/officeart/2005/8/layout/hierarchy1"/>
    <dgm:cxn modelId="{6D4A65EA-1969-4A12-BDDC-AD4A699BDB83}" type="presParOf" srcId="{F4AE407A-415F-404C-ABC3-942F47ED33DC}" destId="{9463DA4A-4FF7-4A96-AB62-B2BE84FF08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29449-B7BC-4857-99A2-6004FB455E6C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0FC1456-EDB0-4804-9D3E-826EFD6B75E8}">
      <dgm:prSet custT="1"/>
      <dgm:spPr/>
      <dgm:t>
        <a:bodyPr/>
        <a:lstStyle/>
        <a:p>
          <a:pPr algn="ctr"/>
          <a:r>
            <a:rPr lang="pt-BR" sz="2200" dirty="0"/>
            <a:t>As nações africanas enfrentaram muitas dificuldades após a emancipação. Boa parte desses problemas era consequência direta dos anos de dominação e exploração do continente pelas potências europeias.</a:t>
          </a:r>
        </a:p>
      </dgm:t>
    </dgm:pt>
    <dgm:pt modelId="{B9EC2EFB-1101-4E50-8910-C5FD63F0F537}" type="parTrans" cxnId="{7C091C55-51A6-48E3-8F19-DFAD5530F502}">
      <dgm:prSet/>
      <dgm:spPr/>
      <dgm:t>
        <a:bodyPr/>
        <a:lstStyle/>
        <a:p>
          <a:endParaRPr lang="en-US"/>
        </a:p>
      </dgm:t>
    </dgm:pt>
    <dgm:pt modelId="{605F4855-89AB-4B00-A062-690DB14236B7}" type="sibTrans" cxnId="{7C091C55-51A6-48E3-8F19-DFAD5530F502}">
      <dgm:prSet/>
      <dgm:spPr/>
      <dgm:t>
        <a:bodyPr/>
        <a:lstStyle/>
        <a:p>
          <a:endParaRPr lang="en-US"/>
        </a:p>
      </dgm:t>
    </dgm:pt>
    <dgm:pt modelId="{DB0D4134-E539-4BA9-A713-161CA96CC3D8}">
      <dgm:prSet/>
      <dgm:spPr/>
      <dgm:t>
        <a:bodyPr/>
        <a:lstStyle/>
        <a:p>
          <a:r>
            <a:rPr lang="pt-BR" dirty="0"/>
            <a:t>A partir de 1965, ditaduras militares foram implantadas em diversos países africanos, como a Nigéria, a Argélia e Gana. Algumas dessas ditaduras foram resultado de lutas pelo poder entre grupos do próprio governo. Outras foram implantadas por influência ou com o apoio direto da União Soviética, dos Estados Unidos, ou de grupos econômicos europeus ou estadunidenses.</a:t>
          </a:r>
          <a:endParaRPr lang="en-US" dirty="0"/>
        </a:p>
      </dgm:t>
    </dgm:pt>
    <dgm:pt modelId="{88429861-2FE5-4379-AE42-6B1D6BA49551}" type="parTrans" cxnId="{5A64C6C2-850D-4FFD-8AED-5688E5E1D954}">
      <dgm:prSet/>
      <dgm:spPr/>
      <dgm:t>
        <a:bodyPr/>
        <a:lstStyle/>
        <a:p>
          <a:endParaRPr lang="en-US"/>
        </a:p>
      </dgm:t>
    </dgm:pt>
    <dgm:pt modelId="{543412B9-1CFE-40EF-ADB6-9123A31B70E0}" type="sibTrans" cxnId="{5A64C6C2-850D-4FFD-8AED-5688E5E1D954}">
      <dgm:prSet/>
      <dgm:spPr/>
      <dgm:t>
        <a:bodyPr/>
        <a:lstStyle/>
        <a:p>
          <a:endParaRPr lang="en-US"/>
        </a:p>
      </dgm:t>
    </dgm:pt>
    <dgm:pt modelId="{82F6B483-A11C-4CA6-B0DF-4D9BC4CD1E90}" type="pres">
      <dgm:prSet presAssocID="{31429449-B7BC-4857-99A2-6004FB455E6C}" presName="Name0" presStyleCnt="0">
        <dgm:presLayoutVars>
          <dgm:dir/>
          <dgm:resizeHandles val="exact"/>
        </dgm:presLayoutVars>
      </dgm:prSet>
      <dgm:spPr/>
    </dgm:pt>
    <dgm:pt modelId="{C053F429-C53D-481D-B187-0A620667BE18}" type="pres">
      <dgm:prSet presAssocID="{90FC1456-EDB0-4804-9D3E-826EFD6B75E8}" presName="node" presStyleLbl="node1" presStyleIdx="0" presStyleCnt="2" custScaleX="111204" custScaleY="109916">
        <dgm:presLayoutVars>
          <dgm:bulletEnabled val="1"/>
        </dgm:presLayoutVars>
      </dgm:prSet>
      <dgm:spPr/>
    </dgm:pt>
    <dgm:pt modelId="{6FF18B97-50C6-4DEB-B77E-8B4073E33670}" type="pres">
      <dgm:prSet presAssocID="{605F4855-89AB-4B00-A062-690DB14236B7}" presName="sibTrans" presStyleLbl="sibTrans2D1" presStyleIdx="0" presStyleCnt="1" custScaleX="156036"/>
      <dgm:spPr/>
    </dgm:pt>
    <dgm:pt modelId="{6FB02C7A-E8F0-4494-A144-94E41F28B4D5}" type="pres">
      <dgm:prSet presAssocID="{605F4855-89AB-4B00-A062-690DB14236B7}" presName="connectorText" presStyleLbl="sibTrans2D1" presStyleIdx="0" presStyleCnt="1"/>
      <dgm:spPr/>
    </dgm:pt>
    <dgm:pt modelId="{10CB3766-A057-4941-B741-FD3F000BCFE1}" type="pres">
      <dgm:prSet presAssocID="{DB0D4134-E539-4BA9-A713-161CA96CC3D8}" presName="node" presStyleLbl="node1" presStyleIdx="1" presStyleCnt="2" custScaleX="113031" custScaleY="110527">
        <dgm:presLayoutVars>
          <dgm:bulletEnabled val="1"/>
        </dgm:presLayoutVars>
      </dgm:prSet>
      <dgm:spPr/>
    </dgm:pt>
  </dgm:ptLst>
  <dgm:cxnLst>
    <dgm:cxn modelId="{E89A7669-AACC-4989-A6DB-31219545E0ED}" type="presOf" srcId="{90FC1456-EDB0-4804-9D3E-826EFD6B75E8}" destId="{C053F429-C53D-481D-B187-0A620667BE18}" srcOrd="0" destOrd="0" presId="urn:microsoft.com/office/officeart/2005/8/layout/process1"/>
    <dgm:cxn modelId="{764BB670-6EA9-4A87-A5F4-0AB1A73EBE42}" type="presOf" srcId="{31429449-B7BC-4857-99A2-6004FB455E6C}" destId="{82F6B483-A11C-4CA6-B0DF-4D9BC4CD1E90}" srcOrd="0" destOrd="0" presId="urn:microsoft.com/office/officeart/2005/8/layout/process1"/>
    <dgm:cxn modelId="{82232B71-551D-4F63-B64D-0D1E95B974B5}" type="presOf" srcId="{605F4855-89AB-4B00-A062-690DB14236B7}" destId="{6FB02C7A-E8F0-4494-A144-94E41F28B4D5}" srcOrd="1" destOrd="0" presId="urn:microsoft.com/office/officeart/2005/8/layout/process1"/>
    <dgm:cxn modelId="{7C091C55-51A6-48E3-8F19-DFAD5530F502}" srcId="{31429449-B7BC-4857-99A2-6004FB455E6C}" destId="{90FC1456-EDB0-4804-9D3E-826EFD6B75E8}" srcOrd="0" destOrd="0" parTransId="{B9EC2EFB-1101-4E50-8910-C5FD63F0F537}" sibTransId="{605F4855-89AB-4B00-A062-690DB14236B7}"/>
    <dgm:cxn modelId="{5A64C6C2-850D-4FFD-8AED-5688E5E1D954}" srcId="{31429449-B7BC-4857-99A2-6004FB455E6C}" destId="{DB0D4134-E539-4BA9-A713-161CA96CC3D8}" srcOrd="1" destOrd="0" parTransId="{88429861-2FE5-4379-AE42-6B1D6BA49551}" sibTransId="{543412B9-1CFE-40EF-ADB6-9123A31B70E0}"/>
    <dgm:cxn modelId="{E5644EDE-1C04-4447-9DA4-5AC79229591D}" type="presOf" srcId="{605F4855-89AB-4B00-A062-690DB14236B7}" destId="{6FF18B97-50C6-4DEB-B77E-8B4073E33670}" srcOrd="0" destOrd="0" presId="urn:microsoft.com/office/officeart/2005/8/layout/process1"/>
    <dgm:cxn modelId="{540907E9-D377-43AD-A0AB-62A0E5DC1CE2}" type="presOf" srcId="{DB0D4134-E539-4BA9-A713-161CA96CC3D8}" destId="{10CB3766-A057-4941-B741-FD3F000BCFE1}" srcOrd="0" destOrd="0" presId="urn:microsoft.com/office/officeart/2005/8/layout/process1"/>
    <dgm:cxn modelId="{8485EF3E-8679-42A1-B005-A1E5BBB24287}" type="presParOf" srcId="{82F6B483-A11C-4CA6-B0DF-4D9BC4CD1E90}" destId="{C053F429-C53D-481D-B187-0A620667BE18}" srcOrd="0" destOrd="0" presId="urn:microsoft.com/office/officeart/2005/8/layout/process1"/>
    <dgm:cxn modelId="{83B72584-3C2B-487D-9BD0-64D36E905165}" type="presParOf" srcId="{82F6B483-A11C-4CA6-B0DF-4D9BC4CD1E90}" destId="{6FF18B97-50C6-4DEB-B77E-8B4073E33670}" srcOrd="1" destOrd="0" presId="urn:microsoft.com/office/officeart/2005/8/layout/process1"/>
    <dgm:cxn modelId="{5D16A4BB-1BAE-4E50-94A2-0D2AC831BC3E}" type="presParOf" srcId="{6FF18B97-50C6-4DEB-B77E-8B4073E33670}" destId="{6FB02C7A-E8F0-4494-A144-94E41F28B4D5}" srcOrd="0" destOrd="0" presId="urn:microsoft.com/office/officeart/2005/8/layout/process1"/>
    <dgm:cxn modelId="{3C2FA85E-753A-4122-ADF0-6B6C86F1EC54}" type="presParOf" srcId="{82F6B483-A11C-4CA6-B0DF-4D9BC4CD1E90}" destId="{10CB3766-A057-4941-B741-FD3F000BCFE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D7C1D-BE03-407E-885B-33161CFD1733}">
      <dsp:nvSpPr>
        <dsp:cNvPr id="0" name=""/>
        <dsp:cNvSpPr/>
      </dsp:nvSpPr>
      <dsp:spPr>
        <a:xfrm>
          <a:off x="5867" y="661733"/>
          <a:ext cx="4372630" cy="3106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7F384-7DC8-4C03-92D8-CABF266EF91F}">
      <dsp:nvSpPr>
        <dsp:cNvPr id="0" name=""/>
        <dsp:cNvSpPr/>
      </dsp:nvSpPr>
      <dsp:spPr>
        <a:xfrm>
          <a:off x="445306" y="1079200"/>
          <a:ext cx="4372630" cy="31060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Nem todas as independências na África foram conquistadas pela via diplomática.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A França enfrentou revoltas armadas na Tunísia, no Marrocos Francês e na Argélia, as três colônias francesas no norte da África. Enquanto a Tunísia e o Marrocos conquistaram a independência em 1956, na Argélia, a luta contra os franceses se estendeu até 1962.</a:t>
          </a:r>
        </a:p>
      </dsp:txBody>
      <dsp:txXfrm>
        <a:off x="536280" y="1170174"/>
        <a:ext cx="4190682" cy="2924141"/>
      </dsp:txXfrm>
    </dsp:sp>
    <dsp:sp modelId="{4E0AAA39-CB47-4C32-A843-198CBF90BC41}">
      <dsp:nvSpPr>
        <dsp:cNvPr id="0" name=""/>
        <dsp:cNvSpPr/>
      </dsp:nvSpPr>
      <dsp:spPr>
        <a:xfrm>
          <a:off x="5257374" y="661733"/>
          <a:ext cx="4594463" cy="3039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DB461-930B-484B-A364-81497414BAFE}">
      <dsp:nvSpPr>
        <dsp:cNvPr id="0" name=""/>
        <dsp:cNvSpPr/>
      </dsp:nvSpPr>
      <dsp:spPr>
        <a:xfrm>
          <a:off x="5696813" y="1079200"/>
          <a:ext cx="4594463" cy="303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As colônias de Portugal também tiveram que recorrer a luta armada para conquistarem suas independências. Desde 1926, a nação portuguesa era governada por uma ditadura que reprimia toda e qualquer manifestação de oposição.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Foi somente com a queda da ditadura em Portugal, em 1974, que o novo regime democrático reconheceu oficialmente a independência de suas colônias na África.</a:t>
          </a:r>
          <a:endParaRPr lang="en-US" sz="1800" kern="1200" dirty="0"/>
        </a:p>
      </dsp:txBody>
      <dsp:txXfrm>
        <a:off x="5785845" y="1168232"/>
        <a:ext cx="4416399" cy="2861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3F429-C53D-481D-B187-0A620667BE18}">
      <dsp:nvSpPr>
        <dsp:cNvPr id="0" name=""/>
        <dsp:cNvSpPr/>
      </dsp:nvSpPr>
      <dsp:spPr>
        <a:xfrm>
          <a:off x="5500" y="708857"/>
          <a:ext cx="4347599" cy="2836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As nações africanas enfrentaram muitas dificuldades após a emancipação. Boa parte desses problemas era consequência direta dos anos de dominação e exploração do continente pelas potências europeias.</a:t>
          </a:r>
        </a:p>
      </dsp:txBody>
      <dsp:txXfrm>
        <a:off x="88587" y="791944"/>
        <a:ext cx="4181425" cy="2670611"/>
      </dsp:txXfrm>
    </dsp:sp>
    <dsp:sp modelId="{6FF18B97-50C6-4DEB-B77E-8B4073E33670}">
      <dsp:nvSpPr>
        <dsp:cNvPr id="0" name=""/>
        <dsp:cNvSpPr/>
      </dsp:nvSpPr>
      <dsp:spPr>
        <a:xfrm>
          <a:off x="4511835" y="1642463"/>
          <a:ext cx="1293271" cy="969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511835" y="1836378"/>
        <a:ext cx="1002399" cy="581743"/>
      </dsp:txXfrm>
    </dsp:sp>
    <dsp:sp modelId="{10CB3766-A057-4941-B741-FD3F000BCFE1}">
      <dsp:nvSpPr>
        <dsp:cNvPr id="0" name=""/>
        <dsp:cNvSpPr/>
      </dsp:nvSpPr>
      <dsp:spPr>
        <a:xfrm>
          <a:off x="5916928" y="700973"/>
          <a:ext cx="4419027" cy="2852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A partir de 1965, ditaduras militares foram implantadas em diversos países africanos, como a Nigéria, a Argélia e Gana. Algumas dessas ditaduras foram resultado de lutas pelo poder entre grupos do próprio governo. Outras foram implantadas por influência ou com o apoio direto da União Soviética, dos Estados Unidos, ou de grupos econômicos europeus ou estadunidenses.</a:t>
          </a:r>
          <a:endParaRPr lang="en-US" sz="1700" kern="1200" dirty="0"/>
        </a:p>
      </dsp:txBody>
      <dsp:txXfrm>
        <a:off x="6000476" y="784521"/>
        <a:ext cx="4251931" cy="2685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820" y="69269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As independências na África e na Ásia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94969" y="2060848"/>
            <a:ext cx="64116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 via pacífica na África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As revoltas armadas na África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Problemas após as independências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Independências na Ásia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C6C9CD8-7ABE-20B4-CB63-9188456C3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9295" y="2243010"/>
            <a:ext cx="3718149" cy="370602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71E85C3-79B9-217F-FB1E-710E1F45B3D9}"/>
              </a:ext>
            </a:extLst>
          </p:cNvPr>
          <p:cNvSpPr txBox="1"/>
          <p:nvPr/>
        </p:nvSpPr>
        <p:spPr>
          <a:xfrm>
            <a:off x="5128485" y="5085184"/>
            <a:ext cx="224461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Logo da </a:t>
            </a:r>
            <a:r>
              <a:rPr lang="pt-BR" sz="1600" dirty="0" err="1">
                <a:solidFill>
                  <a:srgbClr val="2F2F2E"/>
                </a:solidFill>
                <a:latin typeface="DINNextLTPro-Regular"/>
              </a:rPr>
              <a:t>AfCFTA</a:t>
            </a:r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, sigla em</a:t>
            </a:r>
          </a:p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inglês que remete à Zona</a:t>
            </a:r>
          </a:p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de Livre Comércio da África Continental.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361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561974"/>
            <a:ext cx="10969943" cy="778793"/>
          </a:xfrm>
        </p:spPr>
        <p:txBody>
          <a:bodyPr>
            <a:no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A via pacífica na África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25860" y="1628800"/>
            <a:ext cx="59046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Os governos da União Soviética e dos Estados Unidos defendiam o fim do colonialismo. Essa tomada de posição das duas maiores potências da época foi um fator de pressão sobre os governos das nações colonialistas. A isso se somava a própria luta dos povos africanos pela independência.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Algumas potências colonialistas passaram a negociar o processo de independência com as lideranças africanas. Tentavam, dessa forma, preservar seus interesses econômicos no continente, como a manutenção das empresas europeias e da exploração de riquezas minerais nas ex-colônias.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900" dirty="0">
              <a:latin typeface="Roboto" pitchFamily="2" charset="0"/>
              <a:ea typeface="Roboto" pitchFamily="2" charset="0"/>
            </a:endParaRPr>
          </a:p>
          <a:p>
            <a:pPr algn="ctr"/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1C49D0F-0A06-A058-440B-53BA71561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8548" y="1428803"/>
            <a:ext cx="4515480" cy="4791744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C64C951E-E0C1-CB08-FF1C-7399BCD6B1ED}"/>
              </a:ext>
            </a:extLst>
          </p:cNvPr>
          <p:cNvSpPr txBox="1"/>
          <p:nvPr/>
        </p:nvSpPr>
        <p:spPr>
          <a:xfrm>
            <a:off x="5128485" y="5661248"/>
            <a:ext cx="22446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Fonte: VICENTINO, Cláudio. Atlas</a:t>
            </a:r>
          </a:p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histórico: geral e do Brasil. São</a:t>
            </a:r>
          </a:p>
          <a:p>
            <a:pPr algn="l"/>
            <a:r>
              <a:rPr lang="pt-BR" sz="1600" dirty="0">
                <a:solidFill>
                  <a:srgbClr val="2F2F2E"/>
                </a:solidFill>
                <a:latin typeface="DINNextLTPro-Regular"/>
              </a:rPr>
              <a:t>Paulo: Scipione, 2011. p. 154.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54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561974"/>
            <a:ext cx="10969943" cy="778793"/>
          </a:xfrm>
        </p:spPr>
        <p:txBody>
          <a:bodyPr>
            <a:no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As revoltas armadas na África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4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CaixaDeTexto 4">
            <a:extLst>
              <a:ext uri="{FF2B5EF4-FFF2-40B4-BE49-F238E27FC236}">
                <a16:creationId xmlns:a16="http://schemas.microsoft.com/office/drawing/2014/main" id="{AD5D0964-06E3-6D5E-44FE-4CDA0B714B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461872"/>
              </p:ext>
            </p:extLst>
          </p:nvPr>
        </p:nvGraphicFramePr>
        <p:xfrm>
          <a:off x="909836" y="1484784"/>
          <a:ext cx="10297144" cy="4847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721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8774" y="755650"/>
            <a:ext cx="8982910" cy="901700"/>
          </a:xfrm>
        </p:spPr>
        <p:txBody>
          <a:bodyPr anchor="t">
            <a:norm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Problemas após as independências</a:t>
            </a:r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5831" y="0"/>
            <a:ext cx="12182993" cy="75565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5</a:t>
            </a:fld>
            <a:endParaRPr lang="pt-BR"/>
          </a:p>
        </p:txBody>
      </p:sp>
      <p:graphicFrame>
        <p:nvGraphicFramePr>
          <p:cNvPr id="12" name="CaixaDeTexto 4">
            <a:extLst>
              <a:ext uri="{FF2B5EF4-FFF2-40B4-BE49-F238E27FC236}">
                <a16:creationId xmlns:a16="http://schemas.microsoft.com/office/drawing/2014/main" id="{AD5D0964-06E3-6D5E-44FE-4CDA0B714B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4858438"/>
              </p:ext>
            </p:extLst>
          </p:nvPr>
        </p:nvGraphicFramePr>
        <p:xfrm>
          <a:off x="1009387" y="1847849"/>
          <a:ext cx="10341456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768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561974"/>
            <a:ext cx="10969943" cy="778793"/>
          </a:xfrm>
        </p:spPr>
        <p:txBody>
          <a:bodyPr>
            <a:no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As independências na Ásia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37828" y="1628800"/>
            <a:ext cx="604867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Roboto" pitchFamily="2" charset="0"/>
                <a:ea typeface="Roboto" pitchFamily="2" charset="0"/>
              </a:rPr>
              <a:t>Indonésia</a:t>
            </a:r>
            <a:r>
              <a:rPr lang="pt-BR" sz="2000" dirty="0">
                <a:latin typeface="Roboto" pitchFamily="2" charset="0"/>
                <a:ea typeface="Roboto" pitchFamily="2" charset="0"/>
              </a:rPr>
              <a:t>: guerra de independência contra a Holanda de 1945 a 1949.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Roboto" pitchFamily="2" charset="0"/>
                <a:ea typeface="Roboto" pitchFamily="2" charset="0"/>
              </a:rPr>
              <a:t>Filipinas</a:t>
            </a:r>
            <a:r>
              <a:rPr lang="pt-BR" sz="2000" dirty="0">
                <a:latin typeface="Roboto" pitchFamily="2" charset="0"/>
                <a:ea typeface="Roboto" pitchFamily="2" charset="0"/>
              </a:rPr>
              <a:t>: conquistou independências dos EUA em 1946.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Roboto" pitchFamily="2" charset="0"/>
                <a:ea typeface="Roboto" pitchFamily="2" charset="0"/>
              </a:rPr>
              <a:t>Indochina</a:t>
            </a:r>
            <a:r>
              <a:rPr lang="pt-BR" sz="2000" dirty="0">
                <a:latin typeface="Roboto" pitchFamily="2" charset="0"/>
                <a:ea typeface="Roboto" pitchFamily="2" charset="0"/>
              </a:rPr>
              <a:t>: guerra de independência contra a França em 1954, formando três países: Laos, Vietnã e Camboja.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Roboto" pitchFamily="2" charset="0"/>
                <a:ea typeface="Roboto" pitchFamily="2" charset="0"/>
              </a:rPr>
              <a:t>Índia</a:t>
            </a:r>
            <a:r>
              <a:rPr lang="pt-BR" sz="2000" dirty="0">
                <a:latin typeface="Roboto" pitchFamily="2" charset="0"/>
                <a:ea typeface="Roboto" pitchFamily="2" charset="0"/>
              </a:rPr>
              <a:t>: Gandhi unificou os indianos contra a dominação inglesa, e, em 1947, a Índia se tornou independente. o território colonial foi dividido em dois países autônomos: a Índia (de maioria hindu) e o Paquistão (de maioria muçulmana). Posteriormente, formou-se um terceiro país: Bangladesh.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900" dirty="0">
              <a:latin typeface="Roboto" pitchFamily="2" charset="0"/>
              <a:ea typeface="Roboto" pitchFamily="2" charset="0"/>
            </a:endParaRPr>
          </a:p>
          <a:p>
            <a:pPr algn="ctr"/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14E0013-D05F-B36D-BE40-96EAEC56C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743" y="1495556"/>
            <a:ext cx="4887007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9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499</Words>
  <Application>Microsoft Office PowerPoint</Application>
  <PresentationFormat>Personalizar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DINNextLTPro-Regular</vt:lpstr>
      <vt:lpstr>Roboto</vt:lpstr>
      <vt:lpstr>Wingdings</vt:lpstr>
      <vt:lpstr>Tema do Office</vt:lpstr>
      <vt:lpstr>Apresentação do PowerPoint</vt:lpstr>
      <vt:lpstr>As independências na África e na Ásia</vt:lpstr>
      <vt:lpstr>A via pacífica na África</vt:lpstr>
      <vt:lpstr>As revoltas armadas na África</vt:lpstr>
      <vt:lpstr>Problemas após as independências</vt:lpstr>
      <vt:lpstr>As independências na Ásia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528</cp:revision>
  <dcterms:created xsi:type="dcterms:W3CDTF">2019-04-02T01:45:57Z</dcterms:created>
  <dcterms:modified xsi:type="dcterms:W3CDTF">2023-06-22T13:38:33Z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