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430" r:id="rId5"/>
    <p:sldId id="429" r:id="rId6"/>
    <p:sldId id="415" r:id="rId7"/>
    <p:sldId id="448" r:id="rId8"/>
    <p:sldId id="416" r:id="rId9"/>
    <p:sldId id="417" r:id="rId10"/>
    <p:sldId id="418" r:id="rId11"/>
    <p:sldId id="449" r:id="rId12"/>
    <p:sldId id="419" r:id="rId13"/>
    <p:sldId id="450" r:id="rId14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 Bairrada" initials="AB" lastIdx="21" clrIdx="0"/>
  <p:cmAuthor id="2" name="Lilian Semenichin Nogueira" initials="LSN" lastIdx="1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C04"/>
    <a:srgbClr val="20252E"/>
    <a:srgbClr val="666329"/>
    <a:srgbClr val="496665"/>
    <a:srgbClr val="755274"/>
    <a:srgbClr val="3D94D2"/>
    <a:srgbClr val="132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6" autoAdjust="0"/>
    <p:restoredTop sz="95201" autoAdjust="0"/>
  </p:normalViewPr>
  <p:slideViewPr>
    <p:cSldViewPr snapToGrid="0" snapToObjects="1">
      <p:cViewPr varScale="1">
        <p:scale>
          <a:sx n="72" d="100"/>
          <a:sy n="72" d="100"/>
        </p:scale>
        <p:origin x="618" y="7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B89E5-6528-BA46-93DF-A606CD31CA45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CDAEC-4D66-B845-9C08-80730BFA5DE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17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28453-FB1E-407B-AFAF-7F27E52632A0}" type="datetimeFigureOut">
              <a:rPr lang="pt-BR" smtClean="0"/>
              <a:t>07/08/2023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9231B-AA80-4261-B9C3-821ED755A7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9717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c7b04498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c7b04498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3418-A45A-8245-A808-8B6324A99B74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658E-18A4-BC4B-955A-9DFF7539C5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03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9467492" y="230752"/>
            <a:ext cx="2481682" cy="348813"/>
            <a:chOff x="7727427" y="158572"/>
            <a:chExt cx="4267699" cy="599844"/>
          </a:xfrm>
        </p:grpSpPr>
        <p:pic>
          <p:nvPicPr>
            <p:cNvPr id="12" name="Picture 11" descr="Screen Shot 2019-06-18 at 10.35.34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8" b="14235"/>
            <a:stretch/>
          </p:blipFill>
          <p:spPr>
            <a:xfrm>
              <a:off x="11103879" y="175764"/>
              <a:ext cx="891247" cy="44420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727427" y="158572"/>
              <a:ext cx="3338857" cy="59984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pt-BR" sz="2000" spc="-150" dirty="0">
                  <a:solidFill>
                    <a:srgbClr val="132339"/>
                  </a:solidFill>
                  <a:latin typeface="Aptifer Slab LT W01 Bold"/>
                  <a:cs typeface="Aptifer Slab LT W01 Bold"/>
                </a:rPr>
                <a:t>África: economia</a:t>
              </a:r>
              <a:endParaRPr lang="en-US" sz="2000" spc="-150" dirty="0">
                <a:solidFill>
                  <a:srgbClr val="132339"/>
                </a:solidFill>
                <a:latin typeface="Aptifer Slab LT W01 Bold"/>
                <a:cs typeface="Aptifer Slab LT W01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0052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801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32018" y="230752"/>
            <a:ext cx="3974483" cy="34881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2946888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67493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2758319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082165" y="230752"/>
            <a:ext cx="3330521" cy="34881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406102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77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3366851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589369" y="238381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endParaRPr lang="pt-BR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125675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356722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endParaRPr lang="pt-BR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878052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10502603" y="230752"/>
            <a:ext cx="1446571" cy="348813"/>
            <a:chOff x="9507491" y="158572"/>
            <a:chExt cx="2487635" cy="599844"/>
          </a:xfrm>
        </p:grpSpPr>
        <p:pic>
          <p:nvPicPr>
            <p:cNvPr id="12" name="Picture 11" descr="Screen Shot 2019-06-18 at 10.35.34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8" b="14235"/>
            <a:stretch/>
          </p:blipFill>
          <p:spPr>
            <a:xfrm>
              <a:off x="11103879" y="175764"/>
              <a:ext cx="891247" cy="44420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507491" y="158572"/>
              <a:ext cx="1442278" cy="59984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pt-BR" sz="2000" spc="-150" dirty="0">
                  <a:solidFill>
                    <a:srgbClr val="132339"/>
                  </a:solidFill>
                  <a:latin typeface="Aptifer Slab LT W01 Bold"/>
                  <a:cs typeface="Aptifer Slab LT W01 Bold"/>
                </a:rPr>
                <a:t>África</a:t>
              </a:r>
              <a:endParaRPr lang="en-US" sz="2000" spc="-150" dirty="0">
                <a:solidFill>
                  <a:srgbClr val="132339"/>
                </a:solidFill>
                <a:latin typeface="Aptifer Slab LT W01 Bold"/>
                <a:cs typeface="Aptifer Slab LT W01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2738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8093616" y="230752"/>
            <a:ext cx="3855558" cy="595035"/>
            <a:chOff x="5364797" y="158572"/>
            <a:chExt cx="6630329" cy="1023265"/>
          </a:xfrm>
        </p:grpSpPr>
        <p:pic>
          <p:nvPicPr>
            <p:cNvPr id="12" name="Picture 11" descr="Screen Shot 2019-06-18 at 10.35.34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8" b="14235"/>
            <a:stretch/>
          </p:blipFill>
          <p:spPr>
            <a:xfrm>
              <a:off x="11103879" y="175764"/>
              <a:ext cx="891247" cy="44420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364797" y="158572"/>
              <a:ext cx="5776619" cy="102326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marL="0" marR="0" indent="0" algn="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2000" spc="-150" dirty="0">
                  <a:solidFill>
                    <a:srgbClr val="132339"/>
                  </a:solidFill>
                  <a:latin typeface="Aptifer Slab LT W01 Bold"/>
                  <a:cs typeface="Aptifer Slab LT W01 Bold"/>
                </a:rPr>
                <a:t>África: aspectos populacionais</a:t>
              </a:r>
            </a:p>
            <a:p>
              <a:pPr algn="r">
                <a:lnSpc>
                  <a:spcPct val="80000"/>
                </a:lnSpc>
              </a:pPr>
              <a:endParaRPr lang="en-US" sz="2000" spc="-150" dirty="0">
                <a:solidFill>
                  <a:srgbClr val="132339"/>
                </a:solidFill>
                <a:latin typeface="Aptifer Slab LT W01 Bold"/>
                <a:cs typeface="Aptifer Slab LT W01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0219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23418-A45A-8245-A808-8B6324A99B74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F658E-18A4-BC4B-955A-9DFF7539C5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2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5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BC04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53"/>
          <a:stretch/>
        </p:blipFill>
        <p:spPr>
          <a:xfrm>
            <a:off x="1" y="1"/>
            <a:ext cx="9378892" cy="6858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0907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89750" y="485712"/>
            <a:ext cx="5680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Nova Zelândia - Economia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12" name="Picture 1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008293" y="570385"/>
            <a:ext cx="404521" cy="413472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D69784A-0DA1-EC73-AA7F-B2D8FE9EAA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9621" y="1454501"/>
            <a:ext cx="8329582" cy="483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581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59950" y="2663942"/>
            <a:ext cx="3670100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7200" spc="-15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Oceania</a:t>
            </a:r>
          </a:p>
        </p:txBody>
      </p:sp>
      <p:pic>
        <p:nvPicPr>
          <p:cNvPr id="23" name="Picture 2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1152206" y="2301886"/>
            <a:ext cx="716680" cy="732538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403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>
            <a:extLst>
              <a:ext uri="{FF2B5EF4-FFF2-40B4-BE49-F238E27FC236}">
                <a16:creationId xmlns:a16="http://schemas.microsoft.com/office/drawing/2014/main" id="{8B0EA462-30D3-47C5-9245-8C75D380DA12}"/>
              </a:ext>
            </a:extLst>
          </p:cNvPr>
          <p:cNvSpPr txBox="1"/>
          <p:nvPr/>
        </p:nvSpPr>
        <p:spPr>
          <a:xfrm>
            <a:off x="489751" y="485712"/>
            <a:ext cx="6280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Território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7" name="Picture 6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2801659" y="572987"/>
            <a:ext cx="404521" cy="413472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552222" y="126158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366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51A9658-9B79-FF33-B847-1A38D9A0CF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5159" y="639093"/>
            <a:ext cx="6853727" cy="599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86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>
            <a:extLst>
              <a:ext uri="{FF2B5EF4-FFF2-40B4-BE49-F238E27FC236}">
                <a16:creationId xmlns:a16="http://schemas.microsoft.com/office/drawing/2014/main" id="{8B0EA462-30D3-47C5-9245-8C75D380DA12}"/>
              </a:ext>
            </a:extLst>
          </p:cNvPr>
          <p:cNvSpPr txBox="1"/>
          <p:nvPr/>
        </p:nvSpPr>
        <p:spPr>
          <a:xfrm>
            <a:off x="530058" y="564571"/>
            <a:ext cx="6280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Aspectos naturais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7" name="Picture 6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245898" y="651881"/>
            <a:ext cx="404521" cy="413472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FC89FFE-A71F-3B15-F02E-58880B1398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6381" y="735917"/>
            <a:ext cx="6974405" cy="596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2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365255" y="691336"/>
            <a:ext cx="404521" cy="413472"/>
          </a:xfrm>
          <a:prstGeom prst="rect">
            <a:avLst/>
          </a:prstGeom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id="{8B0EA462-30D3-47C5-9245-8C75D380DA12}"/>
              </a:ext>
            </a:extLst>
          </p:cNvPr>
          <p:cNvSpPr txBox="1"/>
          <p:nvPr/>
        </p:nvSpPr>
        <p:spPr>
          <a:xfrm>
            <a:off x="530058" y="564571"/>
            <a:ext cx="6280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Aspectos naturais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BEB8343-F882-6156-08BB-79E3E24939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970" y="1452270"/>
            <a:ext cx="4610578" cy="512834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6C4F1BF-AC2D-8C99-9061-6A9F812735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5998" y="1395119"/>
            <a:ext cx="4490227" cy="524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24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89752" y="485712"/>
            <a:ext cx="2556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Austrália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11" name="Picture 10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2804705" y="633462"/>
            <a:ext cx="404521" cy="41347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604ED7E-738C-45F7-BDBC-A52B155BAA6C}"/>
              </a:ext>
            </a:extLst>
          </p:cNvPr>
          <p:cNvSpPr txBox="1"/>
          <p:nvPr/>
        </p:nvSpPr>
        <p:spPr>
          <a:xfrm>
            <a:off x="489752" y="1571368"/>
            <a:ext cx="1109643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país conquistou a independência em relação ao Reino Unido em 1901, adotando o nome oficial de Comunidade Austrália. Em 1949, a Austrália passou a integrar a </a:t>
            </a:r>
            <a:r>
              <a:rPr lang="pt-BR" b="1" dirty="0"/>
              <a:t>Comunidade Britânica de Nações (Commonwealth)</a:t>
            </a:r>
            <a:r>
              <a:rPr lang="pt-BR" dirty="0"/>
              <a:t>, instituição que ajudou a criar. A Austrália é uma monarquia parlamentar: o </a:t>
            </a:r>
            <a:r>
              <a:rPr lang="pt-BR" b="1" dirty="0"/>
              <a:t>Chefe de Estado </a:t>
            </a:r>
            <a:r>
              <a:rPr lang="pt-BR" dirty="0"/>
              <a:t>é o monarca da Inglaterra </a:t>
            </a:r>
            <a:br>
              <a:rPr lang="pt-BR" dirty="0"/>
            </a:br>
            <a:r>
              <a:rPr lang="pt-BR" dirty="0"/>
              <a:t>e o </a:t>
            </a:r>
            <a:r>
              <a:rPr lang="pt-BR" b="1" dirty="0"/>
              <a:t>Chefe de Governo </a:t>
            </a:r>
            <a:r>
              <a:rPr lang="pt-BR" dirty="0"/>
              <a:t>é o primeiro-ministro australiano, eleito por parlamentares australianos que, por sua vez, </a:t>
            </a:r>
            <a:br>
              <a:rPr lang="pt-BR" dirty="0"/>
            </a:br>
            <a:r>
              <a:rPr lang="pt-BR" dirty="0"/>
              <a:t>são eleitos pela população do país.</a:t>
            </a:r>
          </a:p>
          <a:p>
            <a:endParaRPr lang="pt-BR" dirty="0"/>
          </a:p>
          <a:p>
            <a:r>
              <a:rPr lang="pt-BR" dirty="0"/>
              <a:t>Os climas desértico e semiárido, predominantes no território da Austrália, não favoreceram a ocupação humana </a:t>
            </a:r>
            <a:br>
              <a:rPr lang="pt-BR" dirty="0"/>
            </a:br>
            <a:r>
              <a:rPr lang="pt-BR" dirty="0"/>
              <a:t>na região do Planalto Australiano (centro-oeste do país). Há maior concentração de pessoas no litoral oriental </a:t>
            </a:r>
            <a:br>
              <a:rPr lang="pt-BR" dirty="0"/>
            </a:br>
            <a:r>
              <a:rPr lang="pt-BR" dirty="0"/>
              <a:t>e na Cordilheira Australiana, em uma faixa de terra entre 50 e 400 quilômetros de largura. </a:t>
            </a:r>
            <a:br>
              <a:rPr lang="pt-BR" dirty="0"/>
            </a:br>
            <a:r>
              <a:rPr lang="pt-BR" dirty="0"/>
              <a:t>A maioria dos australianos vive em cidades concentradas no litoral dos oceanos Pacífico e do Índico.</a:t>
            </a:r>
          </a:p>
          <a:p>
            <a:endParaRPr lang="pt-BR" dirty="0"/>
          </a:p>
          <a:p>
            <a:r>
              <a:rPr lang="pt-BR" dirty="0"/>
              <a:t>A Austrália é um país que apresenta elevado desenvolvimento socioeconômico. Em 2017, foi o terceiro país </a:t>
            </a:r>
            <a:br>
              <a:rPr lang="pt-BR" dirty="0"/>
            </a:br>
            <a:r>
              <a:rPr lang="pt-BR" dirty="0"/>
              <a:t>no </a:t>
            </a:r>
            <a:r>
              <a:rPr lang="pt-BR" i="1" dirty="0"/>
              <a:t>ranking </a:t>
            </a:r>
            <a:r>
              <a:rPr lang="pt-BR" dirty="0"/>
              <a:t>mundial do IDH, atrás somente da Noruega e da Suíça. Os elevados índices socioeconômicos, </a:t>
            </a:r>
            <a:br>
              <a:rPr lang="pt-BR" dirty="0"/>
            </a:br>
            <a:r>
              <a:rPr lang="pt-BR" dirty="0"/>
              <a:t>as boas universidades e as ofertas de postos de trabalho estão entre os fatores que atraem imigrantes </a:t>
            </a:r>
            <a:br>
              <a:rPr lang="pt-BR" dirty="0"/>
            </a:br>
            <a:r>
              <a:rPr lang="pt-BR" dirty="0"/>
              <a:t>com alta qualificação profissional e acadêmica, incluindo muitos brasileiros.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5899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9751" y="485712"/>
            <a:ext cx="3740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Nova Zelândia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9" name="Picture 8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027503" y="610712"/>
            <a:ext cx="404521" cy="41347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555DF11-C32F-46E9-A5DF-136C5CDD7430}"/>
              </a:ext>
            </a:extLst>
          </p:cNvPr>
          <p:cNvSpPr txBox="1"/>
          <p:nvPr/>
        </p:nvSpPr>
        <p:spPr>
          <a:xfrm>
            <a:off x="487644" y="1536629"/>
            <a:ext cx="100275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A Nova Zelândia é um país-arquipélago constituído por duas ilhas principais, </a:t>
            </a:r>
            <a:br>
              <a:rPr lang="pt-BR" sz="2400" dirty="0"/>
            </a:br>
            <a:r>
              <a:rPr lang="pt-BR" sz="2400" dirty="0"/>
              <a:t>a Ilha do Norte e a Ilha do Sul, e diversas ilhas menores. O território neozelandês encontra-se em uma área de instabilidade tectônica, estando sujeito à ocorrência de vulcões e terremotos. O clima é temperado </a:t>
            </a:r>
            <a:br>
              <a:rPr lang="pt-BR" sz="2400" dirty="0"/>
            </a:br>
            <a:r>
              <a:rPr lang="pt-BR" sz="2400" dirty="0"/>
              <a:t>e o relevo, predominantemente montanhoso.</a:t>
            </a:r>
          </a:p>
          <a:p>
            <a:endParaRPr lang="pt-BR" sz="2400" dirty="0"/>
          </a:p>
          <a:p>
            <a:r>
              <a:rPr lang="pt-BR" sz="2400" dirty="0"/>
              <a:t>Os indicadores sociais da Nova Zelândia refletem a boa condição de vida </a:t>
            </a:r>
            <a:br>
              <a:rPr lang="pt-BR" sz="2400" dirty="0"/>
            </a:br>
            <a:r>
              <a:rPr lang="pt-BR" sz="2400" dirty="0"/>
              <a:t>da população em geral. A mortalidade infantil é baixa, não há analfabetos entre a população adulta e a expectativa de vida é alta, superior a 80 anos. Com isso, o país apresenta elevado desenvolvimento social e econômico. </a:t>
            </a:r>
            <a:br>
              <a:rPr lang="pt-BR" sz="2400" dirty="0"/>
            </a:br>
            <a:r>
              <a:rPr lang="pt-BR" sz="2400" dirty="0"/>
              <a:t>Em 2017, o país foi o décimo sexto no </a:t>
            </a:r>
            <a:r>
              <a:rPr lang="pt-BR" sz="2400" i="1" dirty="0"/>
              <a:t>ranking </a:t>
            </a:r>
            <a:r>
              <a:rPr lang="pt-BR" sz="2400" dirty="0"/>
              <a:t>mundial do IDH, </a:t>
            </a:r>
            <a:br>
              <a:rPr lang="pt-BR" sz="2400" dirty="0"/>
            </a:br>
            <a:r>
              <a:rPr lang="pt-BR" sz="2400" dirty="0"/>
              <a:t>com índice de 0,917.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0735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2864692" y="601581"/>
            <a:ext cx="404521" cy="4134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9750" y="485712"/>
            <a:ext cx="5121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População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BAC9C19-4628-C1E9-B497-82B91722B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8615" y="808317"/>
            <a:ext cx="8500271" cy="593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756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89750" y="485712"/>
            <a:ext cx="5121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Austrália - Economia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12" name="Picture 1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813133" y="570385"/>
            <a:ext cx="404521" cy="413472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A675504-5D38-58CC-B2E4-89C241F5B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0255" y="1461692"/>
            <a:ext cx="8158622" cy="534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37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E271A2D273D8744BE83E271A22B9761" ma:contentTypeVersion="3" ma:contentTypeDescription="Crie um novo documento." ma:contentTypeScope="" ma:versionID="30b2cfa6e3894567fb1d5cbe86620b41">
  <xsd:schema xmlns:xsd="http://www.w3.org/2001/XMLSchema" xmlns:xs="http://www.w3.org/2001/XMLSchema" xmlns:p="http://schemas.microsoft.com/office/2006/metadata/properties" xmlns:ns2="2ea30351-ea1a-454c-9047-b61a60ae2ccc" targetNamespace="http://schemas.microsoft.com/office/2006/metadata/properties" ma:root="true" ma:fieldsID="ebee4db967cde23eebad35005f4c7b96" ns2:_="">
    <xsd:import namespace="2ea30351-ea1a-454c-9047-b61a60ae2c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a30351-ea1a-454c-9047-b61a60ae2c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6015748-F5D6-4669-88AE-572604FE0F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a30351-ea1a-454c-9047-b61a60ae2c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50D582-4B91-41F8-911A-ED918B58EE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8D597C-1502-4744-A70D-A3945DBD957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14478</TotalTime>
  <Words>384</Words>
  <Application>Microsoft Office PowerPoint</Application>
  <PresentationFormat>Personalizar</PresentationFormat>
  <Paragraphs>17</Paragraphs>
  <Slides>10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Aptifer Slab LT W01 Bold</vt:lpstr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</dc:creator>
  <cp:lastModifiedBy> </cp:lastModifiedBy>
  <cp:revision>683</cp:revision>
  <dcterms:created xsi:type="dcterms:W3CDTF">2019-06-18T13:03:29Z</dcterms:created>
  <dcterms:modified xsi:type="dcterms:W3CDTF">2023-08-07T12:19:28Z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0x0101006E271A2D273D8744BE83E271A22B9761</vt:lpwstr>
  </property>
</Properties>
</file>