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430" r:id="rId5"/>
    <p:sldId id="387" r:id="rId6"/>
    <p:sldId id="365" r:id="rId7"/>
    <p:sldId id="388" r:id="rId8"/>
    <p:sldId id="389" r:id="rId9"/>
    <p:sldId id="375" r:id="rId10"/>
    <p:sldId id="390" r:id="rId11"/>
    <p:sldId id="391" r:id="rId12"/>
    <p:sldId id="443" r:id="rId13"/>
    <p:sldId id="392" r:id="rId14"/>
    <p:sldId id="393" r:id="rId15"/>
    <p:sldId id="394" r:id="rId16"/>
    <p:sldId id="425" r:id="rId17"/>
    <p:sldId id="396" r:id="rId18"/>
    <p:sldId id="397" r:id="rId19"/>
    <p:sldId id="398" r:id="rId20"/>
    <p:sldId id="376" r:id="rId21"/>
    <p:sldId id="400" r:id="rId22"/>
    <p:sldId id="401" r:id="rId23"/>
    <p:sldId id="444" r:id="rId24"/>
    <p:sldId id="402" r:id="rId25"/>
    <p:sldId id="403" r:id="rId26"/>
    <p:sldId id="445" r:id="rId27"/>
    <p:sldId id="426" r:id="rId28"/>
    <p:sldId id="377" r:id="rId29"/>
    <p:sldId id="406" r:id="rId30"/>
    <p:sldId id="446" r:id="rId31"/>
    <p:sldId id="407" r:id="rId32"/>
    <p:sldId id="408" r:id="rId33"/>
    <p:sldId id="378" r:id="rId34"/>
    <p:sldId id="409" r:id="rId35"/>
    <p:sldId id="410" r:id="rId36"/>
    <p:sldId id="411" r:id="rId37"/>
    <p:sldId id="412" r:id="rId38"/>
    <p:sldId id="447" r:id="rId39"/>
    <p:sldId id="379" r:id="rId40"/>
    <p:sldId id="413" r:id="rId4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0" y="485712"/>
            <a:ext cx="58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22127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90556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D76162-255C-654E-F8C3-B3AFA7F8C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832" y="1248945"/>
            <a:ext cx="7884507" cy="5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E301C18-E17D-4B40-BB90-E00B06873553}"/>
              </a:ext>
            </a:extLst>
          </p:cNvPr>
          <p:cNvSpPr txBox="1"/>
          <p:nvPr/>
        </p:nvSpPr>
        <p:spPr>
          <a:xfrm>
            <a:off x="499481" y="1368227"/>
            <a:ext cx="391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Indicadores sociais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750" y="526024"/>
            <a:ext cx="58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70400"/>
            <a:ext cx="404521" cy="413472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5514E66-E41B-16D2-CD74-8612297F2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309" y="1233910"/>
            <a:ext cx="7012577" cy="54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91960" y="570400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6010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Integrações econômicas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26158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A538124-4D92-A7D8-EADD-856AE482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955" y="1193598"/>
            <a:ext cx="8781931" cy="53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3709" y="2663942"/>
            <a:ext cx="675634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Regiões da Ásia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85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795081" y="630868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3653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D2D891-C2BC-8965-ADDA-082B272D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922" y="630868"/>
            <a:ext cx="7031964" cy="61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2" y="485712"/>
            <a:ext cx="366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EAB843-6761-4E64-BB81-D5C4B9DEFD18}"/>
              </a:ext>
            </a:extLst>
          </p:cNvPr>
          <p:cNvSpPr txBox="1"/>
          <p:nvPr/>
        </p:nvSpPr>
        <p:spPr>
          <a:xfrm>
            <a:off x="596348" y="1298076"/>
            <a:ext cx="198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Petróleo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916035" y="610712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552222" y="1362363"/>
            <a:ext cx="11010238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16E4ABA-45C0-62BB-1F8C-14E2D7F1B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188" y="1298076"/>
            <a:ext cx="4182764" cy="53276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078E7FE-8F62-40E7-1385-0CBFF763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003" y="610712"/>
            <a:ext cx="4527730" cy="615666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461DB77-25EA-95BD-2B8B-6EB7E447D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703" y="1024184"/>
            <a:ext cx="4953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2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52" y="485712"/>
            <a:ext cx="366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916035" y="570400"/>
            <a:ext cx="404521" cy="4134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552222" y="130189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8ADC31F-E0EA-D0F9-42AA-2DDE3DB5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749" y="839655"/>
            <a:ext cx="6784138" cy="576764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098E41-0F9A-8DC4-E60E-81E5F29BD978}"/>
              </a:ext>
            </a:extLst>
          </p:cNvPr>
          <p:cNvSpPr txBox="1"/>
          <p:nvPr/>
        </p:nvSpPr>
        <p:spPr>
          <a:xfrm>
            <a:off x="596347" y="1298076"/>
            <a:ext cx="253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Uso da terra</a:t>
            </a:r>
          </a:p>
        </p:txBody>
      </p:sp>
    </p:spTree>
    <p:extLst>
      <p:ext uri="{BB962C8B-B14F-4D97-AF65-F5344CB8AC3E}">
        <p14:creationId xmlns:p14="http://schemas.microsoft.com/office/powerpoint/2010/main" val="2962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B3826D90-999E-4339-9D15-AF2CCC24D394}"/>
              </a:ext>
            </a:extLst>
          </p:cNvPr>
          <p:cNvSpPr txBox="1"/>
          <p:nvPr/>
        </p:nvSpPr>
        <p:spPr>
          <a:xfrm>
            <a:off x="481916" y="1140071"/>
            <a:ext cx="530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Conflito </a:t>
            </a:r>
            <a:r>
              <a:rPr lang="pt-BR" sz="3600" dirty="0" err="1"/>
              <a:t>israelo</a:t>
            </a:r>
            <a:r>
              <a:rPr lang="pt-BR" sz="3600" dirty="0"/>
              <a:t>-palestino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752" y="485712"/>
            <a:ext cx="3666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Oriente Médio</a:t>
            </a:r>
          </a:p>
        </p:txBody>
      </p: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916035" y="590556"/>
            <a:ext cx="404521" cy="4134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52222" y="119144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1644F3-0837-CF11-2AF3-73D08A51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22" y="1679310"/>
            <a:ext cx="2435456" cy="50917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34E05BD-1D75-FB9D-9BD8-7FDDBC360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779" y="1806684"/>
            <a:ext cx="8072655" cy="49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3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94772" y="590556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485712"/>
            <a:ext cx="451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Setentrional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4DD4AAE-D617-47BF-A4FC-EEEB397F2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060" y="1464913"/>
            <a:ext cx="9932735" cy="52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310A63-3056-4184-84A6-F72BBB2DCA86}"/>
              </a:ext>
            </a:extLst>
          </p:cNvPr>
          <p:cNvSpPr txBox="1"/>
          <p:nvPr/>
        </p:nvSpPr>
        <p:spPr>
          <a:xfrm>
            <a:off x="541460" y="1505945"/>
            <a:ext cx="66284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maior parte da Rússia está localizada na Ásia; entretanto, a maioria de sua população vive na parte europeia, onde se localiza a capital e se concentram as principais atividades econômicas.</a:t>
            </a:r>
          </a:p>
          <a:p>
            <a:r>
              <a:rPr lang="pt-BR" dirty="0"/>
              <a:t>O extenso território russo é caracterizado por uma diversidade de paisagens naturais, como cadeias de montanhas, imensas florestas de taiga, grandes planícies, rios volumosos, lagos e climas variados.</a:t>
            </a:r>
          </a:p>
          <a:p>
            <a:r>
              <a:rPr lang="pt-BR" dirty="0"/>
              <a:t>A Rússia é um dos maiores produtores agrícolas do mundo, especialmente na parte europeia, com destaque para trigo, milho, centeio, beterraba, aveia, cevada, girassol e algodão. Na Sibéria, onde o clima é rigoroso, o solo é coberto por uma camada de gelo em grande parte do ano, dificultando a prática agrícola. O destaque econômico da Rússia asiática é o extrativismo vegetal e mineral.</a:t>
            </a:r>
          </a:p>
          <a:p>
            <a:r>
              <a:rPr lang="pt-BR" dirty="0"/>
              <a:t>Quanto às indústrias, na porção ocidental do país destacam-se as fábricas de eletrodomésticos, máquinas industriais, roupas, alimentos e montadoras de automóveis. Na Sibéria e próximo aos Montes Urais estão as indústrias de base, como siderúrgicas, metalúrgicas e petroquímicas.</a:t>
            </a: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056839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222" y="485712"/>
            <a:ext cx="451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Setentrional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811353F-6B73-3EFE-2FDC-D7D81843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939" y="2306334"/>
            <a:ext cx="4872879" cy="35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4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3343" y="2668155"/>
            <a:ext cx="225098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056839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222" y="485712"/>
            <a:ext cx="4517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Setentrional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6B1F2D-1908-96EB-EFE1-2B9532B79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49" y="1531129"/>
            <a:ext cx="10154926" cy="51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3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2332" y="55024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2" y="546180"/>
            <a:ext cx="33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7D35CA4-5A53-CF7A-55B8-78E79A69B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369" y="1470661"/>
            <a:ext cx="9042369" cy="53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86606C-2E34-471A-B8BB-210BE19E53FA}"/>
              </a:ext>
            </a:extLst>
          </p:cNvPr>
          <p:cNvSpPr txBox="1"/>
          <p:nvPr/>
        </p:nvSpPr>
        <p:spPr>
          <a:xfrm>
            <a:off x="552222" y="1524265"/>
            <a:ext cx="1013653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Todos esses países integraram a extinta União Soviética e nenhum deles possui saída direta para o oceano, situação que os obriga a fazer acordos com outros países para participar do comércio internacional realizado por vias marítimas.</a:t>
            </a:r>
          </a:p>
          <a:p>
            <a:endParaRPr lang="pt-BR" sz="2400" dirty="0"/>
          </a:p>
          <a:p>
            <a:r>
              <a:rPr lang="pt-BR" sz="2400" dirty="0"/>
              <a:t>A agricultura é uma importante atividade econômica para a região. Porém, em razão das condições climáticas desérticas, é praticada em uma área restrita, com utilização de sistemas de irrigação. </a:t>
            </a:r>
          </a:p>
          <a:p>
            <a:endParaRPr lang="pt-BR" sz="2400" dirty="0"/>
          </a:p>
          <a:p>
            <a:r>
              <a:rPr lang="pt-BR" sz="2400" dirty="0"/>
              <a:t>A exploração do petróleo, principal recurso natural da Ásia Central, realizada por grandes empresas multinacionais do setor, cresceu bastante nos últimos anos, com investimentos externos, em especial da China.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2332" y="570400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485712"/>
            <a:ext cx="33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987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3" y="3382574"/>
            <a:ext cx="248786" cy="752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2000" dirty="0"/>
              <a:t>.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3672332" y="570400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2" y="485712"/>
            <a:ext cx="332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A10ED8B-BC53-03B0-342A-2485EB045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3" y="1786650"/>
            <a:ext cx="6323888" cy="424332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062077F-0E7F-38A3-A3C6-0BAA7D08B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075" y="2587038"/>
            <a:ext cx="5600018" cy="31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630868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223" y="606648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E81716-FC79-A8D4-F3C4-37FEE1D8C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742" y="837604"/>
            <a:ext cx="5905144" cy="579075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BCBB2E8-6821-88EE-D452-733634F8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857" y="5949546"/>
            <a:ext cx="1725029" cy="72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26517D3-6DF0-4F4F-9365-942D50FC654A}"/>
              </a:ext>
            </a:extLst>
          </p:cNvPr>
          <p:cNvSpPr txBox="1"/>
          <p:nvPr/>
        </p:nvSpPr>
        <p:spPr>
          <a:xfrm>
            <a:off x="552222" y="1376548"/>
            <a:ext cx="320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Tigres Asiáticos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802DAE-BB4F-444C-A6E7-86938C1368B3}"/>
              </a:ext>
            </a:extLst>
          </p:cNvPr>
          <p:cNvSpPr txBox="1"/>
          <p:nvPr/>
        </p:nvSpPr>
        <p:spPr>
          <a:xfrm>
            <a:off x="552222" y="2191675"/>
            <a:ext cx="9231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Taiwan, Coreia do Sul, Cingapura (Sudeste Asiático) e Hong Kong (província chinesa) formam os chamados </a:t>
            </a:r>
            <a:r>
              <a:rPr lang="pt-BR" sz="2400" b="1" dirty="0"/>
              <a:t>Tigres Asiáticos</a:t>
            </a:r>
            <a:r>
              <a:rPr lang="pt-BR" sz="2400" dirty="0"/>
              <a:t>. Desde a década de 1970, esses países têm apresentado notável crescimento econômico e atraído interesses políticos, estratégicos e econômicos das duas grandes potências econômicas da Ásia, além dos Estados Unidos e dos países-membros da União Europeia. Esse crescimento foi decorrente da forte presença do Estado, que adotou um modelo econômico baseado em grandes investimentos externos, sobretudo japoneses e estadunidenses, e da fabricação em larga escala de produtos para exportação, aproveitando a mão de obra relativamente barata.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7040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626804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77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D534E55-1C70-4057-A256-85C4FAB0750D}"/>
              </a:ext>
            </a:extLst>
          </p:cNvPr>
          <p:cNvSpPr txBox="1"/>
          <p:nvPr/>
        </p:nvSpPr>
        <p:spPr>
          <a:xfrm>
            <a:off x="595317" y="1362363"/>
            <a:ext cx="164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Coreias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94FADA-331B-493E-9F79-EC5945C0FF8E}"/>
              </a:ext>
            </a:extLst>
          </p:cNvPr>
          <p:cNvSpPr txBox="1"/>
          <p:nvPr/>
        </p:nvSpPr>
        <p:spPr>
          <a:xfrm>
            <a:off x="603009" y="2044005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Coreia do Norte apresenta um dos regimes políticos mais fechados do mundo, marcado pelo rígido controle estatal e pelo culto à personalidade de seus líderes. São poucos os turistas que visitam o país, e o intercâmbio comercial, cultural e político com o exterior é bastante reduzido.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659887-CBEC-44F2-8793-8CFE633008A6}"/>
              </a:ext>
            </a:extLst>
          </p:cNvPr>
          <p:cNvSpPr txBox="1"/>
          <p:nvPr/>
        </p:nvSpPr>
        <p:spPr>
          <a:xfrm>
            <a:off x="603009" y="3185944"/>
            <a:ext cx="1009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governo da Coreia do Sul incentivou setores considerados estratégicos para o desenvolvimento, como ciência e tecnologia, indústria, exportação e educação. Grandes conglomerados de empresas concentraram os investimentos e, juntamente com o governo, alavancaram o crescimento sul-coreano. </a:t>
            </a:r>
          </a:p>
          <a:p>
            <a:endParaRPr lang="pt-BR" dirty="0"/>
          </a:p>
          <a:p>
            <a:r>
              <a:rPr lang="pt-BR" dirty="0"/>
              <a:t>O país se tornou um grande exportador de componentes para computadores, brinquedos, automóveis e produtos eletrônicos.</a:t>
            </a:r>
          </a:p>
          <a:p>
            <a:endParaRPr lang="pt-BR" dirty="0"/>
          </a:p>
          <a:p>
            <a:r>
              <a:rPr lang="pt-BR" dirty="0"/>
              <a:t>Em 1997, uma crise econômica mundial atingiu de forma significativa a Coreia do Sul. Nesse período, uma das medidas tomadas pelo governo foi a diversificação da economia e o investimento no setor de serviços, como a </a:t>
            </a:r>
            <a:r>
              <a:rPr lang="pt-BR" b="1" dirty="0"/>
              <a:t>indústria criativa</a:t>
            </a:r>
            <a:r>
              <a:rPr lang="pt-BR" dirty="0"/>
              <a:t>. Essas medidas resultaram na expansão da cultura coreana. A chamada </a:t>
            </a:r>
            <a:r>
              <a:rPr lang="pt-BR" b="1" dirty="0"/>
              <a:t>Onda Coreana </a:t>
            </a:r>
            <a:r>
              <a:rPr lang="pt-BR" dirty="0"/>
              <a:t>se reflete em vários elementos da cultura coreana, como música popular (</a:t>
            </a:r>
            <a:r>
              <a:rPr lang="pt-BR" i="1" dirty="0"/>
              <a:t>K</a:t>
            </a:r>
            <a:r>
              <a:rPr lang="pt-BR" dirty="0"/>
              <a:t>-</a:t>
            </a:r>
            <a:r>
              <a:rPr lang="pt-BR" i="1" dirty="0"/>
              <a:t>Pop</a:t>
            </a:r>
            <a:r>
              <a:rPr lang="pt-BR" dirty="0"/>
              <a:t>), novelas e filmes (</a:t>
            </a:r>
            <a:r>
              <a:rPr lang="pt-BR" i="1" dirty="0"/>
              <a:t>K</a:t>
            </a:r>
            <a:r>
              <a:rPr lang="pt-BR" dirty="0"/>
              <a:t>-</a:t>
            </a:r>
            <a:r>
              <a:rPr lang="pt-BR" i="1" dirty="0"/>
              <a:t>Drama</a:t>
            </a:r>
            <a:r>
              <a:rPr lang="pt-BR" dirty="0"/>
              <a:t>) e moda (</a:t>
            </a:r>
            <a:r>
              <a:rPr lang="pt-BR" i="1" dirty="0"/>
              <a:t>K</a:t>
            </a:r>
            <a:r>
              <a:rPr lang="pt-BR" dirty="0"/>
              <a:t>-</a:t>
            </a:r>
            <a:r>
              <a:rPr lang="pt-BR" i="1" dirty="0"/>
              <a:t>Fashion</a:t>
            </a:r>
            <a:r>
              <a:rPr lang="pt-BR" dirty="0"/>
              <a:t>).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5024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399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D534E55-1C70-4057-A256-85C4FAB0750D}"/>
              </a:ext>
            </a:extLst>
          </p:cNvPr>
          <p:cNvSpPr txBox="1"/>
          <p:nvPr/>
        </p:nvSpPr>
        <p:spPr>
          <a:xfrm>
            <a:off x="595317" y="1362363"/>
            <a:ext cx="164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Coreias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5024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188634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AA939A-8E2F-9AE7-B58E-DCFA1FD87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489" y="756980"/>
            <a:ext cx="6521398" cy="60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9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5CCE1ED-69CE-42C5-891D-D526D3B70B19}"/>
              </a:ext>
            </a:extLst>
          </p:cNvPr>
          <p:cNvSpPr txBox="1"/>
          <p:nvPr/>
        </p:nvSpPr>
        <p:spPr>
          <a:xfrm>
            <a:off x="552223" y="1191443"/>
            <a:ext cx="182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Japão</a:t>
            </a:r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91FAEC-FEFB-412E-B8FA-96AEB4C85686}"/>
              </a:ext>
            </a:extLst>
          </p:cNvPr>
          <p:cNvSpPr txBox="1"/>
          <p:nvPr/>
        </p:nvSpPr>
        <p:spPr>
          <a:xfrm>
            <a:off x="552222" y="1823066"/>
            <a:ext cx="64638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pequeno território e o relevo irregular são fatores físico-naturais que dificultam o desenvolvimento da agropecuária no Japão. A atividade é praticada apenas em áreas de planície e em algumas encostas das montanhas. O país não possui reservas relevantes de recursos minerais e energéticos e, por isso, precisa importar alimentos, matérias-primas e energia.</a:t>
            </a:r>
          </a:p>
          <a:p>
            <a:r>
              <a:rPr lang="pt-BR" sz="2400" dirty="0"/>
              <a:t>Mesmo com as limitações físicas do território e a desestabilização financeira decorrente da Segunda Guerra Mundial, o Japão se tornou uma das maiores economias do mundo e um país com elevados indicadores econômicos e sociais.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90556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242719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88ACD47-3C8C-EE28-699F-29B66ED71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815" y="590556"/>
            <a:ext cx="4734071" cy="60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14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0620" y="1486646"/>
            <a:ext cx="332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.</a:t>
            </a:r>
            <a:endParaRPr lang="en-US" sz="240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A3F3597-C251-4BC4-A819-7BB75F6A97E2}"/>
              </a:ext>
            </a:extLst>
          </p:cNvPr>
          <p:cNvSpPr txBox="1"/>
          <p:nvPr/>
        </p:nvSpPr>
        <p:spPr>
          <a:xfrm>
            <a:off x="552224" y="1362363"/>
            <a:ext cx="16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China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802BAE8-AA4B-4813-9562-54835E15B960}"/>
              </a:ext>
            </a:extLst>
          </p:cNvPr>
          <p:cNvSpPr txBox="1"/>
          <p:nvPr/>
        </p:nvSpPr>
        <p:spPr>
          <a:xfrm flipH="1">
            <a:off x="583730" y="2101786"/>
            <a:ext cx="10338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Até o fim da década de 1970, o país era visto como um gigante populoso, agrário e pobre. Entretanto, com um crescimento econômico bastante importante, em 2010 o país se tornou a segunda maior economia do mundo.</a:t>
            </a:r>
          </a:p>
          <a:p>
            <a:endParaRPr lang="pt-BR" sz="2000" dirty="0"/>
          </a:p>
          <a:p>
            <a:r>
              <a:rPr lang="pt-BR" sz="2000" dirty="0"/>
              <a:t>A situação do país começou a mudar em 1949, quando um movimento liderado por Mao Tsé-Tung desencadeou uma revolução e uma guerra civil que implantou o socialismo e criou a República Popular da China. Com a implantação do socialismo, o governo começou a centralizar fortemente o comando da economia e a controlar a produção. A política passou a ser administrada por um partido único, o Partido Comunista, sem eleições livres. Mao Tsé-Tung ficou no comando do governo chinês de 1949 até 1976. A ditadura de Mao Tsé-Tung criou as bases para o desenvolvimento econômico da China. Com sua morte em 1976, Deng Xiaoping assumiu o poder e deu início a reformas políticas e econômicas.</a:t>
            </a:r>
            <a:endParaRPr lang="pt-BR" sz="28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70400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86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2" y="485712"/>
            <a:ext cx="496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Território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2104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09CDBF-3BDE-4563-B4E1-FCAE84E0CA2D}"/>
              </a:ext>
            </a:extLst>
          </p:cNvPr>
          <p:cNvSpPr txBox="1"/>
          <p:nvPr/>
        </p:nvSpPr>
        <p:spPr>
          <a:xfrm>
            <a:off x="552221" y="1323446"/>
            <a:ext cx="390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Divisão política e regional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0CA580-01E6-F9D1-432A-2F529DC7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62" y="990903"/>
            <a:ext cx="7469340" cy="5810313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74602" y="61622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20C72D-4E82-4F84-BF46-35E0836C77FB}"/>
              </a:ext>
            </a:extLst>
          </p:cNvPr>
          <p:cNvSpPr txBox="1"/>
          <p:nvPr/>
        </p:nvSpPr>
        <p:spPr>
          <a:xfrm>
            <a:off x="584511" y="2171273"/>
            <a:ext cx="3948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partir de 1979, a China reiniciou sua inserção no cenário político e comercial internacional com medidas que levaram à abertura econômica. O governo chinês autorizou o funcionamento de empresas privadas e concedeu grande autonomia às províncias litorâneas.</a:t>
            </a: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55024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1A3F3597-C251-4BC4-A819-7BB75F6A97E2}"/>
              </a:ext>
            </a:extLst>
          </p:cNvPr>
          <p:cNvSpPr txBox="1"/>
          <p:nvPr/>
        </p:nvSpPr>
        <p:spPr>
          <a:xfrm>
            <a:off x="552224" y="1362363"/>
            <a:ext cx="16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China</a:t>
            </a:r>
            <a:endParaRPr lang="pt-BR" sz="28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2222" y="116080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19246C0-44CA-8220-43A4-079334473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4" y="1047687"/>
            <a:ext cx="7383587" cy="55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B04957E-9B3F-480F-A632-073F80DF7D59}"/>
              </a:ext>
            </a:extLst>
          </p:cNvPr>
          <p:cNvSpPr txBox="1"/>
          <p:nvPr/>
        </p:nvSpPr>
        <p:spPr>
          <a:xfrm>
            <a:off x="552221" y="2182538"/>
            <a:ext cx="1127417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medidas econômicas implantadas pelo governo chinês, a oferta de mão de obra abundante e barata e o amplo mercado consumidor estão entre os motivos que favoreceram a atração de grandes investimentos internacionais para a China. </a:t>
            </a:r>
            <a:br>
              <a:rPr lang="pt-BR" sz="2400" dirty="0"/>
            </a:br>
            <a:r>
              <a:rPr lang="pt-BR" sz="2400" dirty="0"/>
              <a:t>Com isso, o crescimento da economia chinesa se tornou o maior entre todos </a:t>
            </a:r>
            <a:br>
              <a:rPr lang="pt-BR" sz="2400" dirty="0"/>
            </a:br>
            <a:r>
              <a:rPr lang="pt-BR" sz="2400" dirty="0"/>
              <a:t>os países há mais de uma década.</a:t>
            </a:r>
          </a:p>
          <a:p>
            <a:endParaRPr lang="pt-BR" sz="2400" dirty="0"/>
          </a:p>
          <a:p>
            <a:r>
              <a:rPr lang="pt-BR" sz="2400" dirty="0"/>
              <a:t>A China não apresenta bons indicadores sociais, se comparada a outros países de economia forte. Apesar das melhorias socioeconômicas verificadas no país, ainda estão presentes problemas como a fome e a pobreza, especialmente nas porções central </a:t>
            </a:r>
            <a:br>
              <a:rPr lang="pt-BR" sz="2400" dirty="0"/>
            </a:br>
            <a:r>
              <a:rPr lang="pt-BR" sz="2400" dirty="0"/>
              <a:t>e oeste. Nessas regiões, predominam as atividades agrárias, e o crescimento econômico teve menor impacto no desenvolvimento social.</a:t>
            </a:r>
            <a:endParaRPr lang="pt-BR" sz="32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1064" y="610712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2223" y="485712"/>
            <a:ext cx="460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Extremo Oriente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1A3F3597-C251-4BC4-A819-7BB75F6A97E2}"/>
              </a:ext>
            </a:extLst>
          </p:cNvPr>
          <p:cNvSpPr txBox="1"/>
          <p:nvPr/>
        </p:nvSpPr>
        <p:spPr>
          <a:xfrm>
            <a:off x="552224" y="1362363"/>
            <a:ext cx="164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China</a:t>
            </a:r>
            <a:endParaRPr lang="pt-BR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190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50244"/>
            <a:ext cx="404521" cy="4134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201115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2086E2-B818-BAC5-1BEA-E80F2968F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969" y="626506"/>
            <a:ext cx="4213967" cy="588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4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929BC68-92BE-4D1D-A7FE-74E83B59E269}"/>
              </a:ext>
            </a:extLst>
          </p:cNvPr>
          <p:cNvSpPr txBox="1"/>
          <p:nvPr/>
        </p:nvSpPr>
        <p:spPr>
          <a:xfrm>
            <a:off x="489750" y="1549793"/>
            <a:ext cx="10973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Do século XIX até o fim da Segunda Guerra Mundial, o imperialismo europeu atingiu </a:t>
            </a:r>
            <a:br>
              <a:rPr lang="pt-BR" sz="2400" dirty="0"/>
            </a:br>
            <a:r>
              <a:rPr lang="pt-BR" sz="2400" dirty="0"/>
              <a:t>a Ásia Meridional e toda a região integrava o Império Colonial Britânico das Índias. </a:t>
            </a:r>
            <a:br>
              <a:rPr lang="pt-BR" sz="2400" dirty="0"/>
            </a:br>
            <a:r>
              <a:rPr lang="pt-BR" sz="2400" dirty="0"/>
              <a:t>Com a descolonização, teve início o processo de partilha e fragmentação política da Ásia Meridional. Em 1947, Índia e Paquistão se tornaram independentes e, em 1948, Sri Lanka. Desde a independência, Índia, de maioria hindu, e Paquistão, de maioria muçulmana, estão em estado de guerra. Além de contestações territoriais </a:t>
            </a:r>
            <a:br>
              <a:rPr lang="pt-BR" sz="2400" dirty="0"/>
            </a:br>
            <a:r>
              <a:rPr lang="pt-BR" sz="2400" dirty="0"/>
              <a:t>por parte desses dois países, há contestações da China.</a:t>
            </a:r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70400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73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AFB3348A-6F0F-403C-858D-B58D052D5F98}"/>
              </a:ext>
            </a:extLst>
          </p:cNvPr>
          <p:cNvSpPr txBox="1"/>
          <p:nvPr/>
        </p:nvSpPr>
        <p:spPr>
          <a:xfrm>
            <a:off x="552223" y="1362363"/>
            <a:ext cx="12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Índia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2E8C66-BFC0-49EC-B62A-4D711BDDDD70}"/>
              </a:ext>
            </a:extLst>
          </p:cNvPr>
          <p:cNvSpPr txBox="1"/>
          <p:nvPr/>
        </p:nvSpPr>
        <p:spPr>
          <a:xfrm>
            <a:off x="552223" y="2142762"/>
            <a:ext cx="10890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Índia é a 6ª maior economia do mundo, segundo o Banco Mundial. A população indiana é caracterizada por grande diversidade étnica, religiosa e cultural. Cerca de 74% dos indianos são seguidores do hinduísmo, 12% são muçulmanos e o restante da população pratica outras religiões. O hinduísmo não é somente uma religião. É também um sistema social cujos princípios determinaram uma sociedade dividida em castas, ou seja, em grupos que se diferenciam uns dos outros pela posição social. </a:t>
            </a:r>
          </a:p>
          <a:p>
            <a:endParaRPr lang="pt-BR" dirty="0"/>
          </a:p>
          <a:p>
            <a:r>
              <a:rPr lang="pt-BR" dirty="0"/>
              <a:t>A agricultura é uma atividade de destaque na Índia. A produção voltada ao mercado externo ocorre em detrimento do cultivo de alimentos para a população local – situação herdada do modelo colonizador, sendo uma das causas do elevado número de pessoas subnutridas no país.</a:t>
            </a:r>
          </a:p>
          <a:p>
            <a:endParaRPr lang="pt-BR" dirty="0"/>
          </a:p>
          <a:p>
            <a:r>
              <a:rPr lang="pt-BR" dirty="0"/>
              <a:t>De meados da década de 1990 em diante, em razão dos incentivos fiscais e da mão de obra numerosa, qualificada e fluente em inglês, a Índia apresentou grande crescimento econômico, passando a ocupar um papel de destaque no cenário mundial. O maior desenvolvimento ocorreu nos setores de alta tecnologia (informática, energia nuclear e satélites artificiais) e farmacêutico.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5024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AFB3348A-6F0F-403C-858D-B58D052D5F98}"/>
              </a:ext>
            </a:extLst>
          </p:cNvPr>
          <p:cNvSpPr txBox="1"/>
          <p:nvPr/>
        </p:nvSpPr>
        <p:spPr>
          <a:xfrm>
            <a:off x="552223" y="1362363"/>
            <a:ext cx="12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/>
              <a:t>Índia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52092" y="550244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485712"/>
            <a:ext cx="414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Ásia Meridional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458D121-9665-114B-AC88-52FB61D5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69" y="1193598"/>
            <a:ext cx="9109717" cy="54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4942" y="550244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0" y="485712"/>
            <a:ext cx="420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Sudeste Asiático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241427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18CEA6-386A-4FD2-65D8-8364DA21E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0" y="1112219"/>
            <a:ext cx="6063638" cy="56009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01885D-7AD3-477E-2E68-47AC92CCB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887" y="1467192"/>
            <a:ext cx="5524999" cy="33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0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63BE3A-071A-4547-9877-F3219A4F60C8}"/>
              </a:ext>
            </a:extLst>
          </p:cNvPr>
          <p:cNvSpPr txBox="1"/>
          <p:nvPr/>
        </p:nvSpPr>
        <p:spPr>
          <a:xfrm>
            <a:off x="552222" y="1361948"/>
            <a:ext cx="109904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Da década de 1990 em diante, os Tigres Asiáticos, o Japão e a China fizeram grandes investimentos </a:t>
            </a:r>
            <a:br>
              <a:rPr lang="pt-BR" sz="2000" dirty="0"/>
            </a:br>
            <a:r>
              <a:rPr lang="pt-BR" sz="2000" dirty="0"/>
              <a:t>em alguns países do Sudeste Asiático, promovendo a industrialização e alavancando o crescimento econômico. Os principais beneficiados foram Malásia, Indonésia, Vietnã, Filipinas e Tailândia. </a:t>
            </a:r>
            <a:br>
              <a:rPr lang="pt-BR" sz="2000" dirty="0"/>
            </a:br>
            <a:r>
              <a:rPr lang="pt-BR" sz="2000" dirty="0"/>
              <a:t>Esse grupo de países é denominado Novos Tigres Asiáticos, pois se caracteriza pela mesma </a:t>
            </a:r>
            <a:br>
              <a:rPr lang="pt-BR" sz="2000" dirty="0"/>
            </a:br>
            <a:r>
              <a:rPr lang="pt-BR" sz="2000" dirty="0"/>
              <a:t>plataforma de desenvolvimento adotada pelos Tigres Asiáticos: </a:t>
            </a:r>
            <a:br>
              <a:rPr lang="pt-BR" sz="2000" dirty="0"/>
            </a:b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b="1" dirty="0"/>
              <a:t>maciços investimentos externos;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mão de obra barata;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forte presença do Estado;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facilidades fiscais para a exportação; </a:t>
            </a:r>
          </a:p>
          <a:p>
            <a:pPr marL="285750" indent="-285750">
              <a:buFontTx/>
              <a:buChar char="-"/>
            </a:pPr>
            <a:r>
              <a:rPr lang="pt-BR" sz="2000" b="1" dirty="0"/>
              <a:t>proteção da indústria nacional com elevados impostos sobre produtos importados.</a:t>
            </a:r>
            <a:br>
              <a:rPr lang="pt-BR" sz="2000" b="1" dirty="0"/>
            </a:br>
            <a:endParaRPr lang="pt-BR" sz="2000" b="1" dirty="0"/>
          </a:p>
          <a:p>
            <a:r>
              <a:rPr lang="pt-BR" sz="2000" dirty="0"/>
              <a:t>Diferentemente dos Tigres Asiáticos, o crescimento econômico não foi acompanhado de melhorias </a:t>
            </a:r>
            <a:br>
              <a:rPr lang="pt-BR" sz="2000" dirty="0"/>
            </a:br>
            <a:r>
              <a:rPr lang="pt-BR" sz="2000" dirty="0"/>
              <a:t>nas condições de vida da população em geral. As condições de vida melhoraram principalmente para uma elite privilegiada, e as desigualdades sociais se mantiveram. Como todo o Sudeste Asiático, esse grupo de países apresenta elevadas taxas de analfabetismo, de mortalidade infantil e muitas pessoas vivendo em moradias precárias.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404942" y="550244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0" y="485712"/>
            <a:ext cx="420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Sudeste Asiático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00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45473" y="575909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455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394D2A-D3CE-4A8D-9D51-2CD6DB846DC3}"/>
              </a:ext>
            </a:extLst>
          </p:cNvPr>
          <p:cNvSpPr txBox="1"/>
          <p:nvPr/>
        </p:nvSpPr>
        <p:spPr>
          <a:xfrm>
            <a:off x="494497" y="1375200"/>
            <a:ext cx="238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Ásia: físico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50B300-4C18-9043-628C-BA7208F4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385" y="1003315"/>
            <a:ext cx="6831130" cy="57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0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306FC2-7CB3-4AF6-9FA7-819C5508EF8E}"/>
              </a:ext>
            </a:extLst>
          </p:cNvPr>
          <p:cNvSpPr txBox="1"/>
          <p:nvPr/>
        </p:nvSpPr>
        <p:spPr>
          <a:xfrm>
            <a:off x="494497" y="1362363"/>
            <a:ext cx="2529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Ásia: clima </a:t>
            </a:r>
          </a:p>
          <a:p>
            <a:r>
              <a:rPr lang="pt-BR" sz="3600" dirty="0"/>
              <a:t>e vegetação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45473" y="596065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751" y="485712"/>
            <a:ext cx="455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CEC15E-0C2B-DFD4-1733-983064A2F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84" y="1009537"/>
            <a:ext cx="8272164" cy="57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160BDB2-B906-4FF1-985F-C5C643CA3ECE}"/>
              </a:ext>
            </a:extLst>
          </p:cNvPr>
          <p:cNvSpPr txBox="1"/>
          <p:nvPr/>
        </p:nvSpPr>
        <p:spPr>
          <a:xfrm>
            <a:off x="552222" y="1384506"/>
            <a:ext cx="395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Monções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45473" y="596065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9751" y="485712"/>
            <a:ext cx="4557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DBDD8D4-F730-E4A0-52D2-B892109B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904" y="1460965"/>
            <a:ext cx="9311982" cy="47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905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600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339FD8-5308-4B5A-885D-C8B59A642E3A}"/>
              </a:ext>
            </a:extLst>
          </p:cNvPr>
          <p:cNvSpPr txBox="1"/>
          <p:nvPr/>
        </p:nvSpPr>
        <p:spPr>
          <a:xfrm>
            <a:off x="487644" y="1380115"/>
            <a:ext cx="513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Distribuição </a:t>
            </a:r>
          </a:p>
          <a:p>
            <a:r>
              <a:rPr lang="pt-BR" sz="3600" dirty="0"/>
              <a:t>da população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A8D02A7-3321-6CD3-8AA8-C99ACCEFF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24" y="1047687"/>
            <a:ext cx="7224862" cy="56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8408" y="1521143"/>
            <a:ext cx="9327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China e Índia são os dois países mais populosos do mundo. </a:t>
            </a:r>
          </a:p>
          <a:p>
            <a:r>
              <a:rPr lang="pt-BR" sz="2400" dirty="0"/>
              <a:t>Embora tenham grande parte da população vivendo no campo </a:t>
            </a:r>
          </a:p>
          <a:p>
            <a:r>
              <a:rPr lang="pt-BR" sz="2400" dirty="0"/>
              <a:t>(na Índia, a população rural é maioria), apresentam contingente considerável de habitantes nas cidades. A população urbana chinesa, </a:t>
            </a:r>
          </a:p>
          <a:p>
            <a:r>
              <a:rPr lang="pt-BR" sz="2400" dirty="0"/>
              <a:t>por exemplo, é de aproximadamente 800 milhões de pessoas.</a:t>
            </a:r>
          </a:p>
          <a:p>
            <a:r>
              <a:rPr lang="pt-BR" sz="2400" dirty="0"/>
              <a:t>Assim como acontece em muitos outros países em desenvolvimento, </a:t>
            </a:r>
          </a:p>
          <a:p>
            <a:r>
              <a:rPr lang="pt-BR" sz="2400" dirty="0"/>
              <a:t>o crescimento urbano de países asiáticos ocorre de forma bastante rápida e intensa, com grande parte da população ocupando áreas periféricas com moradias e serviços públicos precários.</a:t>
            </a:r>
            <a:endParaRPr lang="en-US" sz="3600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50244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751" y="485712"/>
            <a:ext cx="6003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9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0" y="485712"/>
            <a:ext cx="588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populacionais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221271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89044" y="590556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761D1D4-3015-BA7E-CB9F-B8C2EC0A5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257" y="1032609"/>
            <a:ext cx="5679309" cy="57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0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14479</TotalTime>
  <Words>1721</Words>
  <Application>Microsoft Office PowerPoint</Application>
  <PresentationFormat>Personalizar</PresentationFormat>
  <Paragraphs>103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1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2023-08-07T12:18:55Z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