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3" r:id="rId2"/>
    <p:sldId id="268" r:id="rId3"/>
    <p:sldId id="269" r:id="rId4"/>
    <p:sldId id="270" r:id="rId5"/>
    <p:sldId id="271" r:id="rId6"/>
    <p:sldId id="272" r:id="rId7"/>
    <p:sldId id="263" r:id="rId8"/>
    <p:sldId id="273" r:id="rId9"/>
    <p:sldId id="265" r:id="rId10"/>
    <p:sldId id="274" r:id="rId11"/>
    <p:sldId id="275" r:id="rId12"/>
    <p:sldId id="276" r:id="rId13"/>
    <p:sldId id="277" r:id="rId14"/>
    <p:sldId id="278" r:id="rId15"/>
    <p:sldId id="279" r:id="rId16"/>
    <p:sldId id="347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D8AE1AB-0B6A-544A-04D5-96E3CF3F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1601560"/>
            <a:ext cx="5457825" cy="409915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70791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Propriedades do som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7C609E0-34FF-4640-AA9D-B2B0530320D7}"/>
              </a:ext>
            </a:extLst>
          </p:cNvPr>
          <p:cNvSpPr/>
          <p:nvPr/>
        </p:nvSpPr>
        <p:spPr>
          <a:xfrm>
            <a:off x="413476" y="1420065"/>
            <a:ext cx="49586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Intensidade</a:t>
            </a:r>
          </a:p>
          <a:p>
            <a:endParaRPr lang="pt-BR" dirty="0"/>
          </a:p>
          <a:p>
            <a:r>
              <a:rPr lang="pt-BR" dirty="0"/>
              <a:t>É o </a:t>
            </a:r>
            <a:r>
              <a:rPr lang="pt-BR" b="1" dirty="0"/>
              <a:t>volume</a:t>
            </a:r>
            <a:r>
              <a:rPr lang="pt-BR" dirty="0"/>
              <a:t> do som. Está relacionada à quantidade de </a:t>
            </a:r>
            <a:r>
              <a:rPr lang="pt-BR" b="1" dirty="0"/>
              <a:t>energia</a:t>
            </a:r>
            <a:r>
              <a:rPr lang="pt-BR" dirty="0"/>
              <a:t> que a onda transporta: quanto mais intensa, maior é a quantidade de energia transportada.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5F5A34-8EE4-13A9-063F-553D800DCF39}"/>
              </a:ext>
            </a:extLst>
          </p:cNvPr>
          <p:cNvSpPr txBox="1"/>
          <p:nvPr/>
        </p:nvSpPr>
        <p:spPr>
          <a:xfrm>
            <a:off x="5372101" y="1422631"/>
            <a:ext cx="4667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Timbre</a:t>
            </a:r>
          </a:p>
          <a:p>
            <a:endParaRPr lang="pt-BR" b="1" dirty="0"/>
          </a:p>
          <a:p>
            <a:r>
              <a:rPr lang="pt-BR" dirty="0"/>
              <a:t>É a característica que permite diferenciar dois sons de mesma </a:t>
            </a:r>
            <a:r>
              <a:rPr lang="pt-BR" b="1" dirty="0"/>
              <a:t>altura</a:t>
            </a:r>
            <a:r>
              <a:rPr lang="pt-BR" dirty="0"/>
              <a:t>, mas produzidos por </a:t>
            </a:r>
            <a:r>
              <a:rPr lang="pt-BR" b="1" dirty="0"/>
              <a:t>fontes</a:t>
            </a:r>
            <a:r>
              <a:rPr lang="pt-BR" dirty="0"/>
              <a:t> diferentes.</a:t>
            </a:r>
          </a:p>
          <a:p>
            <a:r>
              <a:rPr lang="pt-BR" dirty="0"/>
              <a:t>Cada pessoa tem um timbre de voz.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26FB9F7-2E76-2209-190C-160941E92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76" y="3251614"/>
            <a:ext cx="4705350" cy="244909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94793AB-92C3-5714-E1DB-58520F6A62F5}"/>
              </a:ext>
            </a:extLst>
          </p:cNvPr>
          <p:cNvSpPr txBox="1"/>
          <p:nvPr/>
        </p:nvSpPr>
        <p:spPr>
          <a:xfrm>
            <a:off x="276226" y="5700711"/>
            <a:ext cx="49586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Ilustração representando que a intensidade do som diminui conforme ele se propaga para longe da fonte. Quem está perto da pessoa que gritou escuta o grito em uma intensidade mais alta; quem está afastado escuta um som mais fraco.</a:t>
            </a:r>
            <a:endParaRPr lang="pt-BR" sz="140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D6F1CA3-60DE-B397-7AA1-286CCEAB56C9}"/>
              </a:ext>
            </a:extLst>
          </p:cNvPr>
          <p:cNvSpPr txBox="1"/>
          <p:nvPr/>
        </p:nvSpPr>
        <p:spPr>
          <a:xfrm>
            <a:off x="6877050" y="4516854"/>
            <a:ext cx="2266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ROBERTS, Alice M.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complete human body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: the definitive visual guide. 2. ed. Nova York: DK Publishing, 2016. p. 338-345.</a:t>
            </a:r>
            <a:endParaRPr lang="pt-BR" sz="36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B06FCFF-FAB7-4B4D-0CD3-26CCBF637BD5}"/>
              </a:ext>
            </a:extLst>
          </p:cNvPr>
          <p:cNvSpPr txBox="1"/>
          <p:nvPr/>
        </p:nvSpPr>
        <p:spPr>
          <a:xfrm>
            <a:off x="6103797" y="5598821"/>
            <a:ext cx="5811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produção da voz. As pregas vocais, em detalhe e vistas de cima, são estruturas formadas por tecido muscular e se localizam na laringe. Quando falamos, o ar que passa pela laringe faz as pregas vocais vibrarem, emitindo som.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544332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687330"/>
            <a:ext cx="12192000" cy="688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148729-D5F9-4270-9EC5-C73A938E9930}"/>
              </a:ext>
            </a:extLst>
          </p:cNvPr>
          <p:cNvSpPr/>
          <p:nvPr/>
        </p:nvSpPr>
        <p:spPr>
          <a:xfrm>
            <a:off x="304798" y="1297224"/>
            <a:ext cx="57531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/>
              <a:t>As ondas sonoras atingem uma superfície, parte delas é absorvida e parte é </a:t>
            </a:r>
            <a:r>
              <a:rPr lang="pt-BR" b="1"/>
              <a:t>refletida </a:t>
            </a:r>
            <a:r>
              <a:rPr lang="pt-BR"/>
              <a:t>de volta. Isso pode originar o </a:t>
            </a:r>
            <a:r>
              <a:rPr lang="pt-BR" b="1"/>
              <a:t>eco</a:t>
            </a:r>
            <a:r>
              <a:rPr lang="pt-BR"/>
              <a:t>, fenômeno que ocorre quando ouvimos o mesmo som duas vezes, uma após a outra.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1F83764-A870-4E18-94C0-FAFF12632D1E}"/>
              </a:ext>
            </a:extLst>
          </p:cNvPr>
          <p:cNvSpPr/>
          <p:nvPr/>
        </p:nvSpPr>
        <p:spPr>
          <a:xfrm>
            <a:off x="6835674" y="1297224"/>
            <a:ext cx="50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Muitos animais, como golfinhos e morcegos, utilizam essa propriedade do som para localizar obstáculos, parceiros e possíveis presas – é a chamada </a:t>
            </a:r>
            <a:r>
              <a:rPr lang="pt-BR" b="1"/>
              <a:t>ecolocalização</a:t>
            </a:r>
            <a:r>
              <a:rPr lang="pt-BR"/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A970FD0-9AA5-9A25-8C79-B7164B44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2716985"/>
            <a:ext cx="4318103" cy="259191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A97AB7B-5BA0-6A5F-2DE8-E2B083919101}"/>
              </a:ext>
            </a:extLst>
          </p:cNvPr>
          <p:cNvSpPr txBox="1"/>
          <p:nvPr/>
        </p:nvSpPr>
        <p:spPr>
          <a:xfrm>
            <a:off x="847725" y="5308896"/>
            <a:ext cx="4251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URONE, Paul Peter; HINRICHS, Roger.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College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en-US" sz="1200" b="1" i="0" u="none" strike="noStrike" baseline="0">
                <a:solidFill>
                  <a:srgbClr val="2F2F2E"/>
                </a:solidFill>
              </a:rPr>
              <a:t>physics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. Houston: OpenStax, 2012. p. 656.</a:t>
            </a:r>
          </a:p>
          <a:p>
            <a:pPr algn="l"/>
            <a:endParaRPr lang="en-US" sz="120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formação do eco. As ondas sonoras encontram um anteparo e são refletidas.</a:t>
            </a:r>
            <a:endParaRPr lang="pt-BR" sz="14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C00E06D-D5D1-5B65-4B1C-E20223D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74" y="2888264"/>
            <a:ext cx="4851498" cy="242063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0BFD564-6EAA-0E58-2F4A-DF0AEC737C25}"/>
              </a:ext>
            </a:extLst>
          </p:cNvPr>
          <p:cNvSpPr txBox="1"/>
          <p:nvPr/>
        </p:nvSpPr>
        <p:spPr>
          <a:xfrm>
            <a:off x="6835674" y="5308896"/>
            <a:ext cx="48514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URONE, Paul Peter; HINRICHS, Roger.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College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Physics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Houston: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OpenStax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, 2012. p. 656.</a:t>
            </a:r>
          </a:p>
          <a:p>
            <a:pPr algn="l"/>
            <a:endParaRPr lang="pt-BR" sz="12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da </a:t>
            </a:r>
            <a:r>
              <a:rPr lang="pt-BR" sz="1400" b="0" i="0" u="none" strike="noStrike" baseline="0" err="1">
                <a:solidFill>
                  <a:srgbClr val="2F2F2E"/>
                </a:solidFill>
              </a:rPr>
              <a:t>ecolocalização</a:t>
            </a:r>
            <a:r>
              <a:rPr lang="pt-BR" sz="1400" b="0" i="0" u="none" strike="noStrike" baseline="0">
                <a:solidFill>
                  <a:srgbClr val="2F2F2E"/>
                </a:solidFill>
              </a:rPr>
              <a:t> de um morcego.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96840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654043"/>
            <a:ext cx="9347200" cy="162605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br>
              <a:rPr lang="pt-BR" sz="4800" b="1">
                <a:latin typeface="+mn-lt"/>
              </a:rPr>
            </a:br>
            <a:r>
              <a:rPr lang="pt-BR" sz="4800">
                <a:latin typeface="+mn-lt"/>
              </a:rPr>
              <a:t>Apresentação 3 – </a:t>
            </a:r>
            <a:r>
              <a:rPr lang="pt-BR" sz="4800" b="1">
                <a:latin typeface="+mn-lt"/>
              </a:rPr>
              <a:t>ONDAS ELETROMAGNÉTICAS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826" y="3577907"/>
            <a:ext cx="10036748" cy="1484203"/>
          </a:xfrm>
        </p:spPr>
        <p:txBody>
          <a:bodyPr>
            <a:noAutofit/>
          </a:bodyPr>
          <a:lstStyle/>
          <a:p>
            <a:r>
              <a:rPr lang="pt-BR" sz="3000" b="1">
                <a:latin typeface="+mn-lt"/>
              </a:rPr>
              <a:t>Do rádio à luz visível (sistemas de transmissão e recepção)</a:t>
            </a:r>
          </a:p>
          <a:p>
            <a:r>
              <a:rPr lang="pt-BR" sz="3000" b="1">
                <a:latin typeface="+mn-lt"/>
              </a:rPr>
              <a:t>Do ultravioleta ao raio gama</a:t>
            </a:r>
          </a:p>
          <a:p>
            <a:r>
              <a:rPr lang="pt-BR" sz="3000" b="1">
                <a:latin typeface="+mn-lt"/>
              </a:rPr>
              <a:t>Aplicações das ondas (radiações) eletromagnéticas (Medicina)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13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67AB833-4EED-4141-96AF-A82E9190D0E5}"/>
              </a:ext>
            </a:extLst>
          </p:cNvPr>
          <p:cNvSpPr txBox="1">
            <a:spLocks/>
          </p:cNvSpPr>
          <p:nvPr/>
        </p:nvSpPr>
        <p:spPr>
          <a:xfrm>
            <a:off x="304684" y="678881"/>
            <a:ext cx="11582631" cy="7052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 eletromagnéticas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D75DADB-26CE-462D-8DB6-821BBE0EB251}"/>
              </a:ext>
            </a:extLst>
          </p:cNvPr>
          <p:cNvSpPr/>
          <p:nvPr/>
        </p:nvSpPr>
        <p:spPr>
          <a:xfrm>
            <a:off x="3173445" y="1763858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luz visível, o infravermelho, os raios ultravioleta, os raios X são exemplos diferentes de um mesmo tipo de fenômeno, as </a:t>
            </a:r>
            <a:r>
              <a:rPr lang="pt-BR" b="1" dirty="0"/>
              <a:t>ondas eletromagnéticas</a:t>
            </a:r>
            <a:r>
              <a:rPr lang="pt-BR" dirty="0"/>
              <a:t>. São </a:t>
            </a:r>
            <a:r>
              <a:rPr lang="pt-BR" b="1" dirty="0"/>
              <a:t>transversais</a:t>
            </a:r>
            <a:r>
              <a:rPr lang="pt-BR" dirty="0"/>
              <a:t> e podem se propagar no vácuo. </a:t>
            </a:r>
            <a:r>
              <a:rPr lang="pt-BR" dirty="0">
                <a:latin typeface="FrutigerLTStd-Light"/>
              </a:rPr>
              <a:t>Quanto maior a frequência, menor é o comprimento de onda.</a:t>
            </a:r>
          </a:p>
          <a:p>
            <a:r>
              <a:rPr lang="pt-BR" dirty="0"/>
              <a:t>Assim como existe um espectro sonoro, existe um espectro eletromagnético, representado na figura.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9A22162-49A5-43A9-AF5E-7B6F98147C38}"/>
              </a:ext>
            </a:extLst>
          </p:cNvPr>
          <p:cNvSpPr/>
          <p:nvPr/>
        </p:nvSpPr>
        <p:spPr>
          <a:xfrm>
            <a:off x="4664107" y="4216979"/>
            <a:ext cx="4943476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No vácuo, todas as ondas eletromagnéticas se deslocam com a mesma velocidade, conhecida como </a:t>
            </a:r>
            <a:r>
              <a:rPr lang="pt-BR" b="1">
                <a:solidFill>
                  <a:schemeClr val="tx1"/>
                </a:solidFill>
              </a:rPr>
              <a:t>velocidade da luz</a:t>
            </a:r>
            <a:r>
              <a:rPr lang="pt-BR">
                <a:solidFill>
                  <a:schemeClr val="tx1"/>
                </a:solidFill>
              </a:rPr>
              <a:t>, de aproximadamente 3 x 10</a:t>
            </a:r>
            <a:r>
              <a:rPr lang="pt-BR" b="0" i="0" u="none" strike="noStrike" baseline="30000">
                <a:solidFill>
                  <a:schemeClr val="tx1"/>
                </a:solidFill>
              </a:rPr>
              <a:t>8</a:t>
            </a:r>
            <a:r>
              <a:rPr lang="pt-BR" b="0" i="0" u="none" strike="noStrike" baseline="0">
                <a:solidFill>
                  <a:schemeClr val="tx1"/>
                </a:solidFill>
              </a:rPr>
              <a:t> </a:t>
            </a:r>
            <a:r>
              <a:rPr lang="pt-BR">
                <a:solidFill>
                  <a:schemeClr val="tx1"/>
                </a:solidFill>
              </a:rPr>
              <a:t>m/s (300 000 km/s).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13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ED46432-283E-59B3-6802-BA72AE680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6"/>
          <a:stretch/>
        </p:blipFill>
        <p:spPr>
          <a:xfrm>
            <a:off x="49190" y="565248"/>
            <a:ext cx="2792389" cy="629275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8889CCB-B11C-4FED-BFD0-8071D095130F}"/>
              </a:ext>
            </a:extLst>
          </p:cNvPr>
          <p:cNvSpPr/>
          <p:nvPr/>
        </p:nvSpPr>
        <p:spPr>
          <a:xfrm>
            <a:off x="2636906" y="6413698"/>
            <a:ext cx="44561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espectro eletromagnético.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4461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B5C437B-760C-4FA9-A205-A7D380D10F39}"/>
              </a:ext>
            </a:extLst>
          </p:cNvPr>
          <p:cNvSpPr txBox="1">
            <a:spLocks/>
          </p:cNvSpPr>
          <p:nvPr/>
        </p:nvSpPr>
        <p:spPr>
          <a:xfrm>
            <a:off x="350807" y="668279"/>
            <a:ext cx="11490385" cy="766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Do rádio ao infravermelho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DF82978-84A4-419D-A499-020CC4A244BE}"/>
              </a:ext>
            </a:extLst>
          </p:cNvPr>
          <p:cNvSpPr/>
          <p:nvPr/>
        </p:nvSpPr>
        <p:spPr>
          <a:xfrm>
            <a:off x="1724129" y="3820881"/>
            <a:ext cx="2151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i="0" u="none" strike="noStrike" baseline="0" dirty="0">
                <a:solidFill>
                  <a:srgbClr val="2F2F2E"/>
                </a:solidFill>
              </a:rPr>
              <a:t>Ondas de rádio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:</a:t>
            </a:r>
          </a:p>
          <a:p>
            <a:pPr algn="l"/>
            <a:r>
              <a:rPr lang="pt-BR" sz="1600" b="0" i="0" u="none" strike="noStrike" baseline="0" dirty="0">
                <a:solidFill>
                  <a:srgbClr val="2F2F2E"/>
                </a:solidFill>
              </a:rPr>
              <a:t>comumente utilizadas em sistemas de comunicação, como rádio, televisão, telefonia celular, entre outros.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553E264-4F17-4C04-88A4-C7E477E61455}"/>
              </a:ext>
            </a:extLst>
          </p:cNvPr>
          <p:cNvSpPr/>
          <p:nvPr/>
        </p:nvSpPr>
        <p:spPr>
          <a:xfrm>
            <a:off x="5287130" y="3569082"/>
            <a:ext cx="22773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F2F2E"/>
                </a:solidFill>
              </a:rPr>
              <a:t>Micro-ondas</a:t>
            </a:r>
            <a:r>
              <a:rPr lang="pt-BR" sz="1600" dirty="0">
                <a:solidFill>
                  <a:srgbClr val="2F2F2E"/>
                </a:solidFill>
              </a:rPr>
              <a:t>:</a:t>
            </a:r>
          </a:p>
          <a:p>
            <a:r>
              <a:rPr lang="pt-BR" sz="1600" dirty="0">
                <a:solidFill>
                  <a:srgbClr val="2F2F2E"/>
                </a:solidFill>
              </a:rPr>
              <a:t>podem ser utilizadas em sistemas de telecomunicação por satélite, no funcionamento de radares e em fornos micro-ondas, para aquecer alimentos.</a:t>
            </a:r>
            <a:endParaRPr lang="pt-BR" sz="16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2557A94-D805-41BF-A08D-984AF69419C3}"/>
              </a:ext>
            </a:extLst>
          </p:cNvPr>
          <p:cNvSpPr/>
          <p:nvPr/>
        </p:nvSpPr>
        <p:spPr>
          <a:xfrm>
            <a:off x="9155287" y="3865335"/>
            <a:ext cx="21535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600" b="1" i="0" u="none" strike="noStrike" baseline="0" dirty="0">
                <a:solidFill>
                  <a:srgbClr val="2F2F2E"/>
                </a:solidFill>
              </a:rPr>
              <a:t>Infravermelho</a:t>
            </a:r>
            <a:r>
              <a:rPr lang="pt-BR" sz="1600" b="0" i="0" u="none" strike="noStrike" baseline="0" dirty="0">
                <a:solidFill>
                  <a:srgbClr val="2F2F2E"/>
                </a:solidFill>
              </a:rPr>
              <a:t>:</a:t>
            </a:r>
          </a:p>
          <a:p>
            <a:pPr algn="l"/>
            <a:r>
              <a:rPr lang="pt-BR" sz="1600" b="0" i="0" u="none" strike="noStrike" baseline="0" dirty="0">
                <a:solidFill>
                  <a:srgbClr val="2F2F2E"/>
                </a:solidFill>
              </a:rPr>
              <a:t>relacionadas à transmissão de calor. Podem ser usadas no funcionamento de sensores de presença, controles remotos de eletroeletrônicos, câmeras noturnas, entre outros.</a:t>
            </a:r>
            <a:endParaRPr lang="pt-BR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14</a:t>
            </a:fld>
            <a:endParaRPr lang="pt-BR"/>
          </a:p>
        </p:txBody>
      </p:sp>
      <p:pic>
        <p:nvPicPr>
          <p:cNvPr id="1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781030C-76A5-81EE-E355-9271A281E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04" y="1625916"/>
            <a:ext cx="3288303" cy="2129535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4E0559FD-D647-73D6-AFA4-58A584B2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30"/>
          <a:stretch/>
        </p:blipFill>
        <p:spPr>
          <a:xfrm>
            <a:off x="4367706" y="2162338"/>
            <a:ext cx="3734259" cy="133564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32DA717-8174-D270-5B4B-27AED2CBA3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07"/>
          <a:stretch/>
        </p:blipFill>
        <p:spPr>
          <a:xfrm>
            <a:off x="8212464" y="2540328"/>
            <a:ext cx="3855154" cy="13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9BFFA-86B7-4624-9528-E9D03F2EC606}"/>
              </a:ext>
            </a:extLst>
          </p:cNvPr>
          <p:cNvSpPr txBox="1">
            <a:spLocks/>
          </p:cNvSpPr>
          <p:nvPr/>
        </p:nvSpPr>
        <p:spPr>
          <a:xfrm>
            <a:off x="0" y="664784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Da luz visível aos raios gama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FD9CD1-6D1A-473D-9B91-8B982963D7CE}"/>
              </a:ext>
            </a:extLst>
          </p:cNvPr>
          <p:cNvSpPr/>
          <p:nvPr/>
        </p:nvSpPr>
        <p:spPr>
          <a:xfrm>
            <a:off x="3811855" y="3466556"/>
            <a:ext cx="2534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Ultravioleta</a:t>
            </a:r>
            <a:r>
              <a:rPr lang="pt-BR" sz="1600">
                <a:solidFill>
                  <a:srgbClr val="2F2F2E"/>
                </a:solidFill>
              </a:rPr>
              <a:t>: </a:t>
            </a:r>
          </a:p>
          <a:p>
            <a:r>
              <a:rPr lang="pt-BR" sz="1600">
                <a:solidFill>
                  <a:srgbClr val="2F2F2E"/>
                </a:solidFill>
              </a:rPr>
              <a:t>emitida pelo Sol e por alguns equipamentos elétricos, como certas lâmpadas.</a:t>
            </a:r>
            <a:endParaRPr lang="pt-BR" sz="16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3D2928-94BE-4A1C-921B-22B003816799}"/>
              </a:ext>
            </a:extLst>
          </p:cNvPr>
          <p:cNvSpPr/>
          <p:nvPr/>
        </p:nvSpPr>
        <p:spPr>
          <a:xfrm>
            <a:off x="6705881" y="3429000"/>
            <a:ext cx="21559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Raios X</a:t>
            </a:r>
            <a:r>
              <a:rPr lang="pt-BR" sz="1600">
                <a:solidFill>
                  <a:srgbClr val="2F2F2E"/>
                </a:solidFill>
              </a:rPr>
              <a:t>: </a:t>
            </a:r>
          </a:p>
          <a:p>
            <a:r>
              <a:rPr lang="pt-BR" sz="1600">
                <a:solidFill>
                  <a:srgbClr val="2F2F2E"/>
                </a:solidFill>
              </a:rPr>
              <a:t>capacidade de atravessar diversos tecidos do corpo humano e largamente utilizadas na realização e exames médicos não invasivos.</a:t>
            </a:r>
            <a:endParaRPr lang="pt-BR" sz="160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3E36C5A-E7F9-4D68-9739-477A7B96CF7C}"/>
              </a:ext>
            </a:extLst>
          </p:cNvPr>
          <p:cNvSpPr/>
          <p:nvPr/>
        </p:nvSpPr>
        <p:spPr>
          <a:xfrm>
            <a:off x="9730598" y="3462965"/>
            <a:ext cx="2155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2F2F2E"/>
                </a:solidFill>
              </a:rPr>
              <a:t>Raios gama</a:t>
            </a:r>
            <a:r>
              <a:rPr lang="pt-BR" sz="1600">
                <a:solidFill>
                  <a:srgbClr val="2F2F2E"/>
                </a:solidFill>
              </a:rPr>
              <a:t>: ondas eletromagnéticas de alta energia, utilizadas de forma controlada em tratamentos médicos de algumas doenças.</a:t>
            </a:r>
            <a:endParaRPr lang="pt-BR" sz="16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15</a:t>
            </a:fld>
            <a:endParaRPr lang="pt-BR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1EBED5-DC29-B3CE-B420-4B66387CB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292" y="2522702"/>
            <a:ext cx="2876281" cy="940263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050E21E-F8CB-F29B-5530-977B60564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19"/>
          <a:stretch/>
        </p:blipFill>
        <p:spPr>
          <a:xfrm>
            <a:off x="5987791" y="2146551"/>
            <a:ext cx="2876281" cy="131641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B77AEE4F-7ABF-4F25-7EF0-C318E650E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8290" y="2083791"/>
            <a:ext cx="2948257" cy="1379174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5767F2A6-828F-64F4-2CB5-1390FF21CC68}"/>
              </a:ext>
            </a:extLst>
          </p:cNvPr>
          <p:cNvSpPr/>
          <p:nvPr/>
        </p:nvSpPr>
        <p:spPr>
          <a:xfrm>
            <a:off x="838968" y="3462965"/>
            <a:ext cx="220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/>
              <a:t>Luz visível</a:t>
            </a:r>
            <a:r>
              <a:rPr lang="pt-BR" sz="1600"/>
              <a:t>: </a:t>
            </a:r>
          </a:p>
          <a:p>
            <a:r>
              <a:rPr lang="pt-BR" sz="1600"/>
              <a:t>perceptíveis pela visão humana na forma de cores de frequências específicas.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48857B0-8400-D673-8E40-8B4768BD3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4" y="2564616"/>
            <a:ext cx="2869000" cy="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2584842-23A2-47DA-64DB-858C82AC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16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D8EFFC1-3A36-518A-0DBC-0348BC82F44A}"/>
              </a:ext>
            </a:extLst>
          </p:cNvPr>
          <p:cNvSpPr txBox="1"/>
          <p:nvPr/>
        </p:nvSpPr>
        <p:spPr>
          <a:xfrm>
            <a:off x="1740784" y="1412255"/>
            <a:ext cx="9437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u="none" strike="noStrike" baseline="0" dirty="0">
                <a:solidFill>
                  <a:srgbClr val="2F2F2E"/>
                </a:solidFill>
              </a:rPr>
              <a:t>A retina do olho humano possui dois tipos principais de células, que captam os estímulos luminosos e geram sinais que são transmitidos ao cérebro: os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bastonetes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relacionados à percepção da intensidade luminosa (claro e escuro), e os </a:t>
            </a:r>
            <a:r>
              <a:rPr lang="pt-BR" b="1" i="0" u="none" strike="noStrike" baseline="0" dirty="0">
                <a:solidFill>
                  <a:srgbClr val="2F2F2E"/>
                </a:solidFill>
              </a:rPr>
              <a:t>cones</a:t>
            </a:r>
            <a:r>
              <a:rPr lang="pt-BR" b="0" i="0" u="none" strike="noStrike" baseline="0" dirty="0">
                <a:solidFill>
                  <a:srgbClr val="2F2F2E"/>
                </a:solidFill>
              </a:rPr>
              <a:t>, relacionados à percepção de cores.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9BFEF0C-8644-2635-BAC2-938140941DF7}"/>
              </a:ext>
            </a:extLst>
          </p:cNvPr>
          <p:cNvSpPr txBox="1">
            <a:spLocks/>
          </p:cNvSpPr>
          <p:nvPr/>
        </p:nvSpPr>
        <p:spPr>
          <a:xfrm>
            <a:off x="319176" y="686105"/>
            <a:ext cx="11567371" cy="7321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4800" b="0" i="0" kern="1200" baseline="0" dirty="0">
                <a:solidFill>
                  <a:srgbClr val="2F2F2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Espectro visível</a:t>
            </a:r>
            <a:endParaRPr lang="pt-BR" sz="5400" dirty="0">
              <a:effectLst/>
            </a:endParaRPr>
          </a:p>
        </p:txBody>
      </p:sp>
      <p:pic>
        <p:nvPicPr>
          <p:cNvPr id="10" name="Google Shape;67;p15">
            <a:extLst>
              <a:ext uri="{FF2B5EF4-FFF2-40B4-BE49-F238E27FC236}">
                <a16:creationId xmlns:a16="http://schemas.microsoft.com/office/drawing/2014/main" id="{6D8EC56F-D944-CC2C-F742-B30ECCDBF4A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111E12-0044-106D-C9A4-378AA44C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03" y="2715994"/>
            <a:ext cx="5887997" cy="27291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46FA187-8F3E-9EE6-3920-05DEC9976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252776" y="3112855"/>
            <a:ext cx="6296025" cy="11942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93AC4B-05BA-930F-6E6A-0E32789C93B5}"/>
              </a:ext>
            </a:extLst>
          </p:cNvPr>
          <p:cNvSpPr txBox="1"/>
          <p:nvPr/>
        </p:nvSpPr>
        <p:spPr>
          <a:xfrm>
            <a:off x="2047960" y="2897521"/>
            <a:ext cx="314120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Existem três tipos de cones, e cada um deles é mais sensível a um comprimento de onda: 700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550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ou 450 </a:t>
            </a:r>
            <a:r>
              <a:rPr lang="pt-BR" sz="1600" b="0" i="0" u="none" strike="noStrike" baseline="0" err="1">
                <a:solidFill>
                  <a:srgbClr val="2F2F2E"/>
                </a:solidFill>
              </a:rPr>
              <a:t>nm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Esses comprimentos de onda correspondem, respectivamente, às três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cores primárias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: vermelho, verde e azul.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CB6D04-6C4B-32ED-1E0B-422F2EB552A2}"/>
              </a:ext>
            </a:extLst>
          </p:cNvPr>
          <p:cNvSpPr txBox="1"/>
          <p:nvPr/>
        </p:nvSpPr>
        <p:spPr>
          <a:xfrm>
            <a:off x="6653166" y="5208228"/>
            <a:ext cx="373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/>
              <a:t>Esquema mostrando a combinação de três feixes de luz – vermelho, verde e azul.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3A3C19-8089-61AC-05B1-8118EFBBFADA}"/>
              </a:ext>
            </a:extLst>
          </p:cNvPr>
          <p:cNvSpPr txBox="1"/>
          <p:nvPr/>
        </p:nvSpPr>
        <p:spPr>
          <a:xfrm>
            <a:off x="1492369" y="6125517"/>
            <a:ext cx="38042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0" i="0" u="none" strike="noStrike" baseline="0">
                <a:solidFill>
                  <a:srgbClr val="2F2F2E"/>
                </a:solidFill>
              </a:rPr>
              <a:t>Representação de comprimentos de onda e frequência referentes às cores do espectro visível.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0744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5C43-97A8-446E-93FC-5F1C601D7026}"/>
              </a:ext>
            </a:extLst>
          </p:cNvPr>
          <p:cNvSpPr txBox="1">
            <a:spLocks/>
          </p:cNvSpPr>
          <p:nvPr/>
        </p:nvSpPr>
        <p:spPr>
          <a:xfrm>
            <a:off x="337346" y="662285"/>
            <a:ext cx="11517307" cy="7397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ondas de rádio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6884CB5-480C-4321-9225-EBB7D8765745}"/>
              </a:ext>
            </a:extLst>
          </p:cNvPr>
          <p:cNvSpPr/>
          <p:nvPr/>
        </p:nvSpPr>
        <p:spPr>
          <a:xfrm>
            <a:off x="6626362" y="6449023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/>
              <a:t>Representação da emissão de ondas de rádio FM.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A657820-28D6-4938-9921-47282A0A0632}"/>
              </a:ext>
            </a:extLst>
          </p:cNvPr>
          <p:cNvSpPr/>
          <p:nvPr/>
        </p:nvSpPr>
        <p:spPr>
          <a:xfrm>
            <a:off x="6626361" y="4291906"/>
            <a:ext cx="4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/>
              <a:t>Representação da emissão de ondas de rádio AM.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975051-18B8-438F-8FC0-9925CB538084}"/>
              </a:ext>
            </a:extLst>
          </p:cNvPr>
          <p:cNvSpPr/>
          <p:nvPr/>
        </p:nvSpPr>
        <p:spPr>
          <a:xfrm>
            <a:off x="933254" y="1461987"/>
            <a:ext cx="10114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Nos sistemas de comunicação que utilizam ondas de rádio, as ondas são geralmente emitidas por aparelhos </a:t>
            </a:r>
            <a:r>
              <a:rPr lang="pt-BR" b="1" dirty="0"/>
              <a:t>transmissores</a:t>
            </a:r>
            <a:r>
              <a:rPr lang="pt-BR" dirty="0"/>
              <a:t> instalados em torres, e sua recepção é feita por equipamentos que atuam como </a:t>
            </a:r>
            <a:r>
              <a:rPr lang="pt-BR" b="1" dirty="0"/>
              <a:t>receptores</a:t>
            </a:r>
            <a:r>
              <a:rPr lang="pt-BR" dirty="0"/>
              <a:t>, como a televisão, o rádio e o telefone celular.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A48D1BB-A797-4831-92BC-3EFF4B91F7E6}"/>
              </a:ext>
            </a:extLst>
          </p:cNvPr>
          <p:cNvSpPr/>
          <p:nvPr/>
        </p:nvSpPr>
        <p:spPr>
          <a:xfrm>
            <a:off x="1674149" y="2755006"/>
            <a:ext cx="4595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As ondas de rádio de </a:t>
            </a:r>
            <a:r>
              <a:rPr lang="pt-BR" sz="1600" b="1" dirty="0"/>
              <a:t>menores frequências</a:t>
            </a:r>
            <a:r>
              <a:rPr lang="pt-BR" sz="1600" dirty="0"/>
              <a:t>, como aquelas emitidas por emissoras </a:t>
            </a:r>
            <a:r>
              <a:rPr lang="pt-BR" sz="1600" b="1" dirty="0"/>
              <a:t>AM</a:t>
            </a:r>
            <a:r>
              <a:rPr lang="pt-BR" sz="1600" dirty="0"/>
              <a:t> (amplitude modulada), são conhecidas como </a:t>
            </a:r>
            <a:r>
              <a:rPr lang="pt-BR" sz="1600" b="1" dirty="0"/>
              <a:t>ondas longas</a:t>
            </a:r>
            <a:r>
              <a:rPr lang="pt-BR" sz="1600" dirty="0"/>
              <a:t>, que permitem sua reflexão na </a:t>
            </a:r>
            <a:r>
              <a:rPr lang="pt-BR" sz="1600" b="1" dirty="0"/>
              <a:t>ionosfera</a:t>
            </a:r>
            <a:r>
              <a:rPr lang="pt-BR" sz="1600" dirty="0"/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17</a:t>
            </a:fld>
            <a:endParaRPr lang="pt-BR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4931625-18E4-BBEA-064A-CC78DB5D6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62" y="2368058"/>
            <a:ext cx="4065423" cy="195675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33A9908-9801-B91E-8062-F4BDDC56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363" y="4534289"/>
            <a:ext cx="4065423" cy="19476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43F3C04-3C4D-11F2-3AA4-671EA46A220F}"/>
              </a:ext>
            </a:extLst>
          </p:cNvPr>
          <p:cNvSpPr txBox="1"/>
          <p:nvPr/>
        </p:nvSpPr>
        <p:spPr>
          <a:xfrm>
            <a:off x="1898924" y="4651115"/>
            <a:ext cx="43710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As ondas de rádio de </a:t>
            </a:r>
            <a:r>
              <a:rPr lang="pt-BR" sz="1600" b="1" dirty="0"/>
              <a:t>maiores frequências</a:t>
            </a:r>
            <a:r>
              <a:rPr lang="pt-BR" sz="1600" dirty="0"/>
              <a:t>, como as emitidas por emissoras </a:t>
            </a:r>
            <a:r>
              <a:rPr lang="pt-BR" sz="1600" b="1" dirty="0"/>
              <a:t>FM</a:t>
            </a:r>
            <a:r>
              <a:rPr lang="pt-BR" sz="1600" dirty="0"/>
              <a:t> (frequência modulada) e alguns sinais de televisão, têm comprimento de </a:t>
            </a:r>
            <a:r>
              <a:rPr lang="pt-BR" sz="1600" b="1" dirty="0"/>
              <a:t>onda menor </a:t>
            </a:r>
            <a:r>
              <a:rPr lang="pt-BR" sz="1600" dirty="0"/>
              <a:t>e não são refletidas na ionosfera. Essas transmissões dependem de outras torres, chamadas </a:t>
            </a:r>
            <a:r>
              <a:rPr lang="pt-BR" sz="1600" b="1" dirty="0"/>
              <a:t>torres de retransmissão.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4459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5B397B-91A1-41D8-86D1-4D4371A4E36B}"/>
              </a:ext>
            </a:extLst>
          </p:cNvPr>
          <p:cNvSpPr txBox="1">
            <a:spLocks/>
          </p:cNvSpPr>
          <p:nvPr/>
        </p:nvSpPr>
        <p:spPr>
          <a:xfrm>
            <a:off x="311987" y="699943"/>
            <a:ext cx="11568024" cy="723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Telecomunicações: micro-ondas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E2FBA9-1B36-4E84-828A-1B8E6FD1F5B1}"/>
              </a:ext>
            </a:extLst>
          </p:cNvPr>
          <p:cNvSpPr/>
          <p:nvPr/>
        </p:nvSpPr>
        <p:spPr>
          <a:xfrm>
            <a:off x="601980" y="2794525"/>
            <a:ext cx="3183149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>
                <a:solidFill>
                  <a:srgbClr val="2F2F2E"/>
                </a:solidFill>
                <a:latin typeface="FrutigerLTStd-Light"/>
              </a:rPr>
              <a:t>Em algumas transmissões de televisão e telefonia móvel, a retransmissão também pode ser feita por </a:t>
            </a:r>
            <a:r>
              <a:rPr lang="pt-BR" sz="1600" b="1">
                <a:solidFill>
                  <a:srgbClr val="2F2F2E"/>
                </a:solidFill>
                <a:latin typeface="FrutigerLTStd-Light"/>
              </a:rPr>
              <a:t>satélites artificiais</a:t>
            </a:r>
            <a:r>
              <a:rPr lang="pt-BR" sz="1600">
                <a:solidFill>
                  <a:srgbClr val="2F2F2E"/>
                </a:solidFill>
                <a:latin typeface="FrutigerLTStd-Light"/>
              </a:rPr>
              <a:t> em órbita ao redor da Terra para a </a:t>
            </a:r>
            <a:r>
              <a:rPr lang="pt-BR" sz="1600" b="1" i="0" u="none" strike="noStrike" baseline="0">
                <a:solidFill>
                  <a:srgbClr val="2F2F2E"/>
                </a:solidFill>
                <a:latin typeface="FrutigerLTStd-Light"/>
              </a:rPr>
              <a:t>retransmissão</a:t>
            </a:r>
            <a:r>
              <a:rPr lang="pt-BR" sz="1600" b="0" i="0" u="none" strike="noStrike" baseline="0">
                <a:solidFill>
                  <a:srgbClr val="2F2F2E"/>
                </a:solidFill>
                <a:latin typeface="FrutigerLTStd-Light"/>
              </a:rPr>
              <a:t> de </a:t>
            </a:r>
            <a:r>
              <a:rPr lang="pt-BR" sz="1600" b="1" i="0" u="none" strike="noStrike" baseline="0">
                <a:solidFill>
                  <a:srgbClr val="2F2F2E"/>
                </a:solidFill>
                <a:latin typeface="FrutigerLTStd-Light"/>
              </a:rPr>
              <a:t>ondas de alta frequência</a:t>
            </a:r>
            <a:r>
              <a:rPr lang="pt-BR" sz="1600" b="0" i="0" u="none" strike="noStrike" baseline="0">
                <a:solidFill>
                  <a:srgbClr val="2F2F2E"/>
                </a:solidFill>
                <a:latin typeface="FrutigerLTStd-Light"/>
              </a:rPr>
              <a:t> aumentando o alcance das informações das fontes emissoras.</a:t>
            </a:r>
            <a:endParaRPr lang="pt-BR" sz="16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18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5A8C05A-1720-76D0-306B-6AF19FAA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61" y="2288432"/>
            <a:ext cx="6492102" cy="350808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AEBFBA-E50F-8995-E946-CEFF6A17ACAD}"/>
              </a:ext>
            </a:extLst>
          </p:cNvPr>
          <p:cNvSpPr txBox="1"/>
          <p:nvPr/>
        </p:nvSpPr>
        <p:spPr>
          <a:xfrm>
            <a:off x="3681435" y="5793126"/>
            <a:ext cx="67717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rgbClr val="2F2F2E"/>
                </a:solidFill>
              </a:rPr>
              <a:t>Representação da emissão de ondas retransmitidas por torres ou satélites artificiais.</a:t>
            </a:r>
            <a:endParaRPr lang="pt-BR" sz="140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A0053F-83C0-ABD5-5BBA-ED6E6762C893}"/>
              </a:ext>
            </a:extLst>
          </p:cNvPr>
          <p:cNvSpPr txBox="1"/>
          <p:nvPr/>
        </p:nvSpPr>
        <p:spPr>
          <a:xfrm>
            <a:off x="1123359" y="1502567"/>
            <a:ext cx="9945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Ondas eletromagnéticas na faixa de frequência entre 10</a:t>
            </a:r>
            <a:r>
              <a:rPr lang="pt-BR" baseline="30000" dirty="0"/>
              <a:t>9</a:t>
            </a:r>
            <a:r>
              <a:rPr lang="pt-BR" dirty="0"/>
              <a:t> Hz e 10</a:t>
            </a:r>
            <a:r>
              <a:rPr lang="pt-BR" baseline="30000" dirty="0"/>
              <a:t>11</a:t>
            </a:r>
            <a:r>
              <a:rPr lang="pt-BR" dirty="0"/>
              <a:t> Hz são chamadas </a:t>
            </a:r>
            <a:r>
              <a:rPr lang="pt-BR" b="1" dirty="0"/>
              <a:t>micro-ondas</a:t>
            </a:r>
            <a:r>
              <a:rPr lang="pt-BR" dirty="0"/>
              <a:t>. Elas são consideradas ondas de rádio de alta frequência.</a:t>
            </a:r>
          </a:p>
        </p:txBody>
      </p:sp>
    </p:spTree>
    <p:extLst>
      <p:ext uri="{BB962C8B-B14F-4D97-AF65-F5344CB8AC3E}">
        <p14:creationId xmlns:p14="http://schemas.microsoft.com/office/powerpoint/2010/main" val="273812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58223-BCA5-4BCE-B15A-026AC9A2C667}"/>
              </a:ext>
            </a:extLst>
          </p:cNvPr>
          <p:cNvSpPr txBox="1">
            <a:spLocks/>
          </p:cNvSpPr>
          <p:nvPr/>
        </p:nvSpPr>
        <p:spPr>
          <a:xfrm>
            <a:off x="323850" y="688098"/>
            <a:ext cx="11528844" cy="775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Internet sem fio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7019110-1210-44DF-BAF5-3EF8AA7979E1}"/>
              </a:ext>
            </a:extLst>
          </p:cNvPr>
          <p:cNvSpPr/>
          <p:nvPr/>
        </p:nvSpPr>
        <p:spPr>
          <a:xfrm>
            <a:off x="323850" y="1466404"/>
            <a:ext cx="11528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>
                <a:solidFill>
                  <a:srgbClr val="2F2F2E"/>
                </a:solidFill>
              </a:rPr>
              <a:t>A conexão à internet sem fio pode ocorrer de duas maneiras principais: pela rede de </a:t>
            </a:r>
            <a:r>
              <a:rPr lang="pt-BR" sz="1800" b="1" i="0" u="none" strike="noStrike" baseline="0">
                <a:solidFill>
                  <a:srgbClr val="2F2F2E"/>
                </a:solidFill>
              </a:rPr>
              <a:t>telefonia celular 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ou por redes </a:t>
            </a:r>
            <a:r>
              <a:rPr lang="pt-BR" sz="1800" b="1" i="1" u="none" strike="noStrike" baseline="0" err="1">
                <a:solidFill>
                  <a:srgbClr val="2F2F2E"/>
                </a:solidFill>
              </a:rPr>
              <a:t>wi-fi</a:t>
            </a:r>
            <a:r>
              <a:rPr lang="pt-BR" sz="1800" b="0" i="0" u="none" strike="noStrike" baseline="0">
                <a:solidFill>
                  <a:srgbClr val="2F2F2E"/>
                </a:solidFill>
              </a:rPr>
              <a:t>.</a:t>
            </a: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125A09-175A-4F2D-82FC-B9DF3D71A738}"/>
              </a:ext>
            </a:extLst>
          </p:cNvPr>
          <p:cNvSpPr/>
          <p:nvPr/>
        </p:nvSpPr>
        <p:spPr>
          <a:xfrm>
            <a:off x="414068" y="1964352"/>
            <a:ext cx="42355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telefonia móvel tornou-se popular no mundo na década de 1960 e na década de 1990 no Brasil. A partir daí, a cobertura e os serviços possíveis aumentaram a cada geração.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19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24D7ED5-1647-DA9A-7987-76BD5371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04" y="2130725"/>
            <a:ext cx="4745359" cy="389766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60431E-23C0-99CC-2859-C0B4D29D9CAE}"/>
              </a:ext>
            </a:extLst>
          </p:cNvPr>
          <p:cNvSpPr txBox="1"/>
          <p:nvPr/>
        </p:nvSpPr>
        <p:spPr>
          <a:xfrm>
            <a:off x="5358204" y="6059876"/>
            <a:ext cx="4414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uma rede sem fio conectada à internet.</a:t>
            </a:r>
            <a:endParaRPr lang="pt-BR" sz="140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FF63B8-6A65-9196-85D2-A31AC642BC2F}"/>
              </a:ext>
            </a:extLst>
          </p:cNvPr>
          <p:cNvSpPr txBox="1"/>
          <p:nvPr/>
        </p:nvSpPr>
        <p:spPr>
          <a:xfrm>
            <a:off x="10103563" y="4969573"/>
            <a:ext cx="17491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COMPUTER </a:t>
            </a:r>
            <a:r>
              <a:rPr lang="pt-BR" sz="1200" b="0" i="0" u="none" strike="noStrike" baseline="0" dirty="0" err="1">
                <a:solidFill>
                  <a:srgbClr val="2F2F2E"/>
                </a:solidFill>
              </a:rPr>
              <a:t>technology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In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WILKINSON, Hugo (ed.).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The visual </a:t>
            </a:r>
            <a:r>
              <a:rPr lang="pt-BR" sz="1200" b="1" i="0" u="none" strike="noStrike" baseline="0" dirty="0" err="1">
                <a:solidFill>
                  <a:srgbClr val="2F2F2E"/>
                </a:solidFill>
              </a:rPr>
              <a:t>encyclopedia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fr-FR" sz="1200" b="0" i="0" u="none" strike="noStrike" baseline="0" dirty="0">
                <a:solidFill>
                  <a:srgbClr val="2F2F2E"/>
                </a:solidFill>
              </a:rPr>
              <a:t>Londres: DK, 2020. p. 275.</a:t>
            </a:r>
            <a:endParaRPr lang="pt-BR" sz="36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5A25E51-A61D-D205-C5E2-F6E3F27F7032}"/>
              </a:ext>
            </a:extLst>
          </p:cNvPr>
          <p:cNvSpPr txBox="1"/>
          <p:nvPr/>
        </p:nvSpPr>
        <p:spPr>
          <a:xfrm>
            <a:off x="414068" y="4791431"/>
            <a:ext cx="42355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rede </a:t>
            </a:r>
            <a:r>
              <a:rPr lang="pt-BR" sz="1800" b="1" i="1" u="none" strike="noStrike" baseline="0" dirty="0" err="1">
                <a:solidFill>
                  <a:srgbClr val="2F2F2E"/>
                </a:solidFill>
              </a:rPr>
              <a:t>wi-fi</a:t>
            </a:r>
            <a:r>
              <a:rPr lang="pt-BR" sz="1800" b="1" i="1" u="none" strike="noStrike" baseline="0" dirty="0">
                <a:solidFill>
                  <a:srgbClr val="2F2F2E"/>
                </a:solidFill>
              </a:rPr>
              <a:t>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conta com um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roteador 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sem fio, que se comunica via micro-ondas com outros equipamentos – computadores, impressoras ou </a:t>
            </a:r>
            <a:r>
              <a:rPr lang="pt-BR" sz="1800" b="0" i="1" u="none" strike="noStrike" baseline="0" dirty="0">
                <a:solidFill>
                  <a:srgbClr val="2F2F2E"/>
                </a:solidFill>
              </a:rPr>
              <a:t>smartphones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por exemplo.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4031553-2782-31AB-5476-59A7C9ED8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02" y="3479390"/>
            <a:ext cx="4084236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140337"/>
            <a:ext cx="9144000" cy="164092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>
                <a:latin typeface="+mn-lt"/>
              </a:rPr>
              <a:t>Apresentação 2 – </a:t>
            </a:r>
            <a:r>
              <a:rPr lang="pt-BR" sz="4800" b="1">
                <a:latin typeface="+mn-lt"/>
              </a:rPr>
              <a:t>ONDA SONORA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8640"/>
            <a:ext cx="9144000" cy="1484203"/>
          </a:xfrm>
        </p:spPr>
        <p:txBody>
          <a:bodyPr>
            <a:noAutofit/>
          </a:bodyPr>
          <a:lstStyle/>
          <a:p>
            <a:r>
              <a:rPr lang="pt-BR" sz="4000" b="1">
                <a:latin typeface="+mn-lt"/>
              </a:rPr>
              <a:t>As ondas </a:t>
            </a:r>
          </a:p>
          <a:p>
            <a:r>
              <a:rPr lang="pt-BR" sz="4000" b="1">
                <a:latin typeface="+mn-lt"/>
              </a:rPr>
              <a:t>O som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70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4E760-27AC-484D-B756-5A7230184A08}"/>
              </a:ext>
            </a:extLst>
          </p:cNvPr>
          <p:cNvSpPr txBox="1">
            <a:spLocks/>
          </p:cNvSpPr>
          <p:nvPr/>
        </p:nvSpPr>
        <p:spPr>
          <a:xfrm>
            <a:off x="0" y="673329"/>
            <a:ext cx="12192000" cy="6841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Aplicações na Medicina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20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AF402BF9-A175-2B6E-F4FB-406DDCAB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668" y="1675526"/>
            <a:ext cx="2931316" cy="107721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0ED17C7A-E2C1-77BA-EA27-B7DFD0BBD91E}"/>
              </a:ext>
            </a:extLst>
          </p:cNvPr>
          <p:cNvSpPr txBox="1"/>
          <p:nvPr/>
        </p:nvSpPr>
        <p:spPr>
          <a:xfrm>
            <a:off x="345014" y="3347874"/>
            <a:ext cx="2296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Mapa térmico da região do tórax de uma mulher.</a:t>
            </a:r>
            <a:endParaRPr lang="pt-BR" sz="1400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A0E5D77-85C4-970C-7897-0201591DF812}"/>
              </a:ext>
            </a:extLst>
          </p:cNvPr>
          <p:cNvSpPr txBox="1"/>
          <p:nvPr/>
        </p:nvSpPr>
        <p:spPr>
          <a:xfrm>
            <a:off x="5946585" y="2761608"/>
            <a:ext cx="2959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sendo submetida a cirurgia ocular utilizando </a:t>
            </a:r>
            <a:r>
              <a:rPr lang="pt-BR" sz="1400" b="0" i="1" u="none" strike="noStrike" baseline="0" dirty="0">
                <a:solidFill>
                  <a:srgbClr val="2F2F2E"/>
                </a:solidFill>
              </a:rPr>
              <a:t>laser.</a:t>
            </a:r>
            <a:endParaRPr lang="pt-BR" sz="14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7D08005-5643-2AD9-F2E2-8B4F7BC3D447}"/>
              </a:ext>
            </a:extLst>
          </p:cNvPr>
          <p:cNvSpPr txBox="1"/>
          <p:nvPr/>
        </p:nvSpPr>
        <p:spPr>
          <a:xfrm>
            <a:off x="3171024" y="2827015"/>
            <a:ext cx="15575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0" i="0" u="none" strike="noStrike" baseline="0">
                <a:solidFill>
                  <a:schemeClr val="bg1"/>
                </a:solidFill>
              </a:rPr>
              <a:t>TERELYUK/SHUTTERSTOCK.COM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1217C4F-E83C-4CF9-4609-D488961EAF8E}"/>
              </a:ext>
            </a:extLst>
          </p:cNvPr>
          <p:cNvSpPr txBox="1"/>
          <p:nvPr/>
        </p:nvSpPr>
        <p:spPr>
          <a:xfrm>
            <a:off x="327525" y="5861440"/>
            <a:ext cx="2516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realizando exame de tomografia computadorizada.</a:t>
            </a:r>
            <a:endParaRPr lang="pt-BR" sz="1400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7E34489-C453-5A34-1CBF-2B9D3901B7C6}"/>
              </a:ext>
            </a:extLst>
          </p:cNvPr>
          <p:cNvSpPr txBox="1"/>
          <p:nvPr/>
        </p:nvSpPr>
        <p:spPr>
          <a:xfrm>
            <a:off x="6029544" y="5426751"/>
            <a:ext cx="2743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Paciente sendo submetido a um tratamento por radioterapia.</a:t>
            </a:r>
            <a:endParaRPr lang="pt-BR" sz="140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E254F46-3BB1-30AB-28E4-258C85FA88AB}"/>
              </a:ext>
            </a:extLst>
          </p:cNvPr>
          <p:cNvSpPr txBox="1"/>
          <p:nvPr/>
        </p:nvSpPr>
        <p:spPr>
          <a:xfrm>
            <a:off x="2832511" y="1536023"/>
            <a:ext cx="25261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/>
              <a:t>Os </a:t>
            </a:r>
            <a:r>
              <a:rPr lang="pt-BR" sz="1600" b="1"/>
              <a:t>raios infravermelhos </a:t>
            </a:r>
            <a:r>
              <a:rPr lang="pt-BR" sz="1600"/>
              <a:t>estão presentes, por exemplo, no calor que o corpo humano emite por irradiação, o que permite mapear sua temperatura, ao se associar cada faixa de temperatura a uma cor.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03FB855E-7693-B516-5E84-C916DA11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7" y="1581505"/>
            <a:ext cx="2405631" cy="1766702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A2D27F9B-7D80-D251-98B2-D6BCB586975A}"/>
              </a:ext>
            </a:extLst>
          </p:cNvPr>
          <p:cNvSpPr txBox="1"/>
          <p:nvPr/>
        </p:nvSpPr>
        <p:spPr>
          <a:xfrm>
            <a:off x="9024364" y="1626440"/>
            <a:ext cx="25261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i="0" u="none" strike="noStrike" baseline="0">
                <a:solidFill>
                  <a:srgbClr val="2F2F2E"/>
                </a:solidFill>
              </a:rPr>
              <a:t>O </a:t>
            </a:r>
            <a:r>
              <a:rPr lang="pt-BR" sz="1600" b="1" i="1" u="none" strike="noStrike" baseline="0">
                <a:solidFill>
                  <a:srgbClr val="2F2F2E"/>
                </a:solidFill>
              </a:rPr>
              <a:t>laser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é um exemplo de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luz monocromática visível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que tem sua intensidade amplificada, se propaga de forma bastante concentrada e suas ondas vibram todas da mesma forma (em fase). </a:t>
            </a:r>
            <a:endParaRPr lang="pt-BR" sz="160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A0BCAB1-2EE9-4728-8EC4-EFCA90AB83B4}"/>
              </a:ext>
            </a:extLst>
          </p:cNvPr>
          <p:cNvSpPr txBox="1"/>
          <p:nvPr/>
        </p:nvSpPr>
        <p:spPr>
          <a:xfrm>
            <a:off x="2832509" y="4130196"/>
            <a:ext cx="28169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600">
                <a:solidFill>
                  <a:srgbClr val="2F2F2E"/>
                </a:solidFill>
              </a:rPr>
              <a:t>O</a:t>
            </a:r>
            <a:r>
              <a:rPr lang="pt-BR" sz="1600" b="0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s raios X são utilizados desde 1985 em exames médicos não invasivos chamados </a:t>
            </a:r>
            <a:r>
              <a:rPr lang="pt-BR" sz="1600" b="1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radiografias</a:t>
            </a:r>
            <a:r>
              <a:rPr lang="pt-BR" sz="1600" b="0" i="0" kern="1200" baseline="0">
                <a:solidFill>
                  <a:srgbClr val="2F2F2E"/>
                </a:solidFill>
                <a:effectLst/>
                <a:ea typeface="+mn-ea"/>
                <a:cs typeface="+mn-cs"/>
              </a:rPr>
              <a:t>. 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O desenvolvimento científico e tecnológico expandiu seu uso para exames de </a:t>
            </a:r>
            <a:r>
              <a:rPr lang="pt-BR" sz="1600" b="1" kern="1200">
                <a:solidFill>
                  <a:srgbClr val="000000"/>
                </a:solidFill>
                <a:effectLst/>
                <a:ea typeface="+mn-ea"/>
                <a:cs typeface="+mn-cs"/>
              </a:rPr>
              <a:t>tomografia computadorizada 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e a </a:t>
            </a:r>
            <a:r>
              <a:rPr lang="pt-BR" sz="1600" b="1" kern="1200">
                <a:solidFill>
                  <a:srgbClr val="000000"/>
                </a:solidFill>
                <a:effectLst/>
                <a:ea typeface="+mn-ea"/>
                <a:cs typeface="+mn-cs"/>
              </a:rPr>
              <a:t>mamografia</a:t>
            </a:r>
            <a:r>
              <a:rPr lang="pt-BR" sz="1600" kern="1200">
                <a:solidFill>
                  <a:srgbClr val="000000"/>
                </a:solidFill>
                <a:effectLst/>
                <a:ea typeface="+mn-ea"/>
                <a:cs typeface="+mn-cs"/>
              </a:rPr>
              <a:t>.</a:t>
            </a:r>
            <a:endParaRPr lang="pt-BR" sz="1600">
              <a:effectLst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1532808C-F45F-655C-B07E-1789E635E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19" y="4272305"/>
            <a:ext cx="2296868" cy="1677666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5CDB3659-784A-8905-7A13-8FCA5D6AE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65" y="4131224"/>
            <a:ext cx="2834206" cy="1315881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EBECFB75-5623-24C3-66D7-66B20191E58A}"/>
              </a:ext>
            </a:extLst>
          </p:cNvPr>
          <p:cNvSpPr txBox="1"/>
          <p:nvPr/>
        </p:nvSpPr>
        <p:spPr>
          <a:xfrm>
            <a:off x="9024364" y="4136648"/>
            <a:ext cx="25261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/>
              <a:t>Os </a:t>
            </a:r>
            <a:r>
              <a:rPr lang="pt-BR" sz="1600" b="1"/>
              <a:t>raios X </a:t>
            </a:r>
            <a:r>
              <a:rPr lang="pt-BR" sz="1600"/>
              <a:t>e os </a:t>
            </a:r>
            <a:r>
              <a:rPr lang="pt-BR" sz="1600" b="1"/>
              <a:t>raios gama </a:t>
            </a:r>
            <a:r>
              <a:rPr lang="pt-BR" sz="1600"/>
              <a:t>também puderam ser utilizados, de maneira controlada, no tratamento de alguns tipos de câncer, por </a:t>
            </a:r>
            <a:r>
              <a:rPr lang="pt-BR" sz="1600" b="1"/>
              <a:t>radioterapia.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40131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0A848-9F3C-400E-B3D3-6F40D6A11665}"/>
              </a:ext>
            </a:extLst>
          </p:cNvPr>
          <p:cNvSpPr txBox="1">
            <a:spLocks/>
          </p:cNvSpPr>
          <p:nvPr/>
        </p:nvSpPr>
        <p:spPr>
          <a:xfrm>
            <a:off x="326263" y="672855"/>
            <a:ext cx="11539474" cy="707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Raios ultravioleta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0772CAD-53A8-407E-AA98-1FAF8101F616}"/>
              </a:ext>
            </a:extLst>
          </p:cNvPr>
          <p:cNvSpPr/>
          <p:nvPr/>
        </p:nvSpPr>
        <p:spPr>
          <a:xfrm>
            <a:off x="980387" y="1416149"/>
            <a:ext cx="99507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Cerca de um décimo da radiação eletromagnética emitida pelo Sol consiste em raios ultravioleta. A maior parte deles é filtrada pela atmosfera terrestre, especialmente na camada de ozônio, situada a cerca de 20 a 35 quilômetros de altitude.</a:t>
            </a:r>
          </a:p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Em razão do pequeno comprimento de onda, essa radiação é capaz de penetrar algumas camadas internas da pele.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21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7267012-18AD-A465-2D48-AC9CF99CA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43" y="3095113"/>
            <a:ext cx="4895850" cy="27241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EA0282-4B9F-9DED-1965-38BF2642D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55" y="3104540"/>
            <a:ext cx="4668953" cy="286793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8E3DFF-C46D-D679-2CC2-20B02863447B}"/>
              </a:ext>
            </a:extLst>
          </p:cNvPr>
          <p:cNvSpPr txBox="1"/>
          <p:nvPr/>
        </p:nvSpPr>
        <p:spPr>
          <a:xfrm>
            <a:off x="6168881" y="5953476"/>
            <a:ext cx="4645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A camada de ozônio protege o planeta dos raios ultravioleta.</a:t>
            </a:r>
            <a:endParaRPr lang="pt-BR" sz="140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D6F45AF-295F-F800-116F-E5D4275DD647}"/>
              </a:ext>
            </a:extLst>
          </p:cNvPr>
          <p:cNvSpPr txBox="1"/>
          <p:nvPr/>
        </p:nvSpPr>
        <p:spPr>
          <a:xfrm>
            <a:off x="1115932" y="5759289"/>
            <a:ext cx="4723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dos tipos de radiação ultravioleta e algumas de suas características e riscos.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4166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97AB9163-5639-8CCC-4834-EDF45C782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90" y="1301571"/>
            <a:ext cx="7277779" cy="402284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390F9E4-BE36-47E4-9845-FF918FC0B02E}"/>
              </a:ext>
            </a:extLst>
          </p:cNvPr>
          <p:cNvSpPr txBox="1">
            <a:spLocks/>
          </p:cNvSpPr>
          <p:nvPr/>
        </p:nvSpPr>
        <p:spPr>
          <a:xfrm>
            <a:off x="309562" y="655399"/>
            <a:ext cx="11572874" cy="7958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EFE7D738-F726-4033-B7A5-18C632C89BA7}"/>
              </a:ext>
            </a:extLst>
          </p:cNvPr>
          <p:cNvSpPr/>
          <p:nvPr/>
        </p:nvSpPr>
        <p:spPr>
          <a:xfrm>
            <a:off x="333375" y="3576154"/>
            <a:ext cx="1870143" cy="830997"/>
          </a:xfrm>
          <a:custGeom>
            <a:avLst/>
            <a:gdLst>
              <a:gd name="connsiteX0" fmla="*/ 0 w 1870143"/>
              <a:gd name="connsiteY0" fmla="*/ 0 h 830997"/>
              <a:gd name="connsiteX1" fmla="*/ 1870143 w 1870143"/>
              <a:gd name="connsiteY1" fmla="*/ 0 h 830997"/>
              <a:gd name="connsiteX2" fmla="*/ 1870143 w 1870143"/>
              <a:gd name="connsiteY2" fmla="*/ 830997 h 830997"/>
              <a:gd name="connsiteX3" fmla="*/ 0 w 1870143"/>
              <a:gd name="connsiteY3" fmla="*/ 830997 h 830997"/>
              <a:gd name="connsiteX4" fmla="*/ 0 w 1870143"/>
              <a:gd name="connsiteY4" fmla="*/ 0 h 830997"/>
              <a:gd name="connsiteX0" fmla="*/ 1850731 w 1870143"/>
              <a:gd name="connsiteY0" fmla="*/ 315837 h 830997"/>
              <a:gd name="connsiteX1" fmla="*/ 3317353 w 1870143"/>
              <a:gd name="connsiteY1" fmla="*/ 410986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143" h="830997" fill="none" extrusionOk="0">
                <a:moveTo>
                  <a:pt x="0" y="0"/>
                </a:moveTo>
                <a:cubicBezTo>
                  <a:pt x="688304" y="64861"/>
                  <a:pt x="1671857" y="120639"/>
                  <a:pt x="1870143" y="0"/>
                </a:cubicBezTo>
                <a:cubicBezTo>
                  <a:pt x="1825602" y="266420"/>
                  <a:pt x="1878397" y="565934"/>
                  <a:pt x="1870143" y="830997"/>
                </a:cubicBezTo>
                <a:cubicBezTo>
                  <a:pt x="1628480" y="690366"/>
                  <a:pt x="898487" y="748360"/>
                  <a:pt x="0" y="830997"/>
                </a:cubicBezTo>
                <a:cubicBezTo>
                  <a:pt x="-56876" y="584849"/>
                  <a:pt x="-58612" y="178800"/>
                  <a:pt x="0" y="0"/>
                </a:cubicBezTo>
                <a:close/>
              </a:path>
              <a:path w="1870143" h="830997" fill="none" extrusionOk="0">
                <a:moveTo>
                  <a:pt x="1850731" y="315837"/>
                </a:moveTo>
                <a:cubicBezTo>
                  <a:pt x="2319341" y="254544"/>
                  <a:pt x="2601501" y="482301"/>
                  <a:pt x="3317353" y="410986"/>
                </a:cubicBezTo>
              </a:path>
              <a:path w="1870143" h="830997" stroke="0" extrusionOk="0">
                <a:moveTo>
                  <a:pt x="0" y="0"/>
                </a:moveTo>
                <a:cubicBezTo>
                  <a:pt x="747624" y="-119621"/>
                  <a:pt x="1643324" y="-25090"/>
                  <a:pt x="1870143" y="0"/>
                </a:cubicBezTo>
                <a:cubicBezTo>
                  <a:pt x="1917362" y="398258"/>
                  <a:pt x="1941803" y="468717"/>
                  <a:pt x="1870143" y="830997"/>
                </a:cubicBezTo>
                <a:cubicBezTo>
                  <a:pt x="1012277" y="743331"/>
                  <a:pt x="226184" y="976783"/>
                  <a:pt x="0" y="830997"/>
                </a:cubicBezTo>
                <a:cubicBezTo>
                  <a:pt x="34871" y="727188"/>
                  <a:pt x="41759" y="134897"/>
                  <a:pt x="0" y="0"/>
                </a:cubicBezTo>
                <a:close/>
              </a:path>
              <a:path w="1870143" h="830997" fill="none" stroke="0" extrusionOk="0">
                <a:moveTo>
                  <a:pt x="1850731" y="315837"/>
                </a:moveTo>
                <a:cubicBezTo>
                  <a:pt x="2266767" y="290223"/>
                  <a:pt x="2865628" y="353426"/>
                  <a:pt x="3317353" y="410986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582070813">
                  <a:prstGeom prst="borderCallout1">
                    <a:avLst>
                      <a:gd name="adj1" fmla="val 38007"/>
                      <a:gd name="adj2" fmla="val 98962"/>
                      <a:gd name="adj3" fmla="val 49457"/>
                      <a:gd name="adj4" fmla="val 17738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ponto mais alto da onda é chamado de </a:t>
            </a:r>
            <a:r>
              <a:rPr lang="pt-BR" sz="1600" b="1"/>
              <a:t>crista</a:t>
            </a:r>
            <a:r>
              <a:rPr lang="pt-BR" sz="1600"/>
              <a:t>.</a:t>
            </a:r>
          </a:p>
        </p:txBody>
      </p:sp>
      <p:sp>
        <p:nvSpPr>
          <p:cNvPr id="5" name="Texto Explicativo: Linha 4">
            <a:extLst>
              <a:ext uri="{FF2B5EF4-FFF2-40B4-BE49-F238E27FC236}">
                <a16:creationId xmlns:a16="http://schemas.microsoft.com/office/drawing/2014/main" id="{5A5F13D6-F599-434D-9D41-81A735A3ABB1}"/>
              </a:ext>
            </a:extLst>
          </p:cNvPr>
          <p:cNvSpPr/>
          <p:nvPr/>
        </p:nvSpPr>
        <p:spPr>
          <a:xfrm>
            <a:off x="283225" y="4851297"/>
            <a:ext cx="1920293" cy="863647"/>
          </a:xfrm>
          <a:custGeom>
            <a:avLst/>
            <a:gdLst>
              <a:gd name="connsiteX0" fmla="*/ 0 w 1920293"/>
              <a:gd name="connsiteY0" fmla="*/ 0 h 863647"/>
              <a:gd name="connsiteX1" fmla="*/ 1920293 w 1920293"/>
              <a:gd name="connsiteY1" fmla="*/ 0 h 863647"/>
              <a:gd name="connsiteX2" fmla="*/ 1920293 w 1920293"/>
              <a:gd name="connsiteY2" fmla="*/ 863647 h 863647"/>
              <a:gd name="connsiteX3" fmla="*/ 0 w 1920293"/>
              <a:gd name="connsiteY3" fmla="*/ 863647 h 863647"/>
              <a:gd name="connsiteX4" fmla="*/ 0 w 1920293"/>
              <a:gd name="connsiteY4" fmla="*/ 0 h 863647"/>
              <a:gd name="connsiteX0" fmla="*/ 1905046 w 1920293"/>
              <a:gd name="connsiteY0" fmla="*/ 410949 h 863647"/>
              <a:gd name="connsiteX1" fmla="*/ 6444887 w 1920293"/>
              <a:gd name="connsiteY1" fmla="*/ 381274 h 86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0293" h="863647" fill="none" extrusionOk="0">
                <a:moveTo>
                  <a:pt x="0" y="0"/>
                </a:moveTo>
                <a:cubicBezTo>
                  <a:pt x="935995" y="-43976"/>
                  <a:pt x="998004" y="-132500"/>
                  <a:pt x="1920293" y="0"/>
                </a:cubicBezTo>
                <a:cubicBezTo>
                  <a:pt x="1860933" y="364738"/>
                  <a:pt x="1971515" y="535994"/>
                  <a:pt x="1920293" y="863647"/>
                </a:cubicBezTo>
                <a:cubicBezTo>
                  <a:pt x="1600793" y="1033256"/>
                  <a:pt x="686796" y="898245"/>
                  <a:pt x="0" y="863647"/>
                </a:cubicBezTo>
                <a:cubicBezTo>
                  <a:pt x="-56181" y="494847"/>
                  <a:pt x="42459" y="256041"/>
                  <a:pt x="0" y="0"/>
                </a:cubicBezTo>
                <a:close/>
              </a:path>
              <a:path w="1920293" h="863647" fill="none" extrusionOk="0">
                <a:moveTo>
                  <a:pt x="1905046" y="410949"/>
                </a:moveTo>
                <a:cubicBezTo>
                  <a:pt x="3126521" y="568116"/>
                  <a:pt x="5401125" y="406122"/>
                  <a:pt x="6444887" y="381274"/>
                </a:cubicBezTo>
              </a:path>
              <a:path w="1920293" h="863647" stroke="0" extrusionOk="0">
                <a:moveTo>
                  <a:pt x="0" y="0"/>
                </a:moveTo>
                <a:cubicBezTo>
                  <a:pt x="544853" y="40910"/>
                  <a:pt x="1707122" y="56374"/>
                  <a:pt x="1920293" y="0"/>
                </a:cubicBezTo>
                <a:cubicBezTo>
                  <a:pt x="1857281" y="373786"/>
                  <a:pt x="1981167" y="756200"/>
                  <a:pt x="1920293" y="863647"/>
                </a:cubicBezTo>
                <a:cubicBezTo>
                  <a:pt x="1262569" y="842017"/>
                  <a:pt x="308629" y="806795"/>
                  <a:pt x="0" y="863647"/>
                </a:cubicBezTo>
                <a:cubicBezTo>
                  <a:pt x="9212" y="534805"/>
                  <a:pt x="61876" y="242928"/>
                  <a:pt x="0" y="0"/>
                </a:cubicBezTo>
                <a:close/>
              </a:path>
              <a:path w="1920293" h="863647" fill="none" stroke="0" extrusionOk="0">
                <a:moveTo>
                  <a:pt x="1905046" y="410949"/>
                </a:moveTo>
                <a:cubicBezTo>
                  <a:pt x="3698119" y="428049"/>
                  <a:pt x="5977039" y="418517"/>
                  <a:pt x="6444887" y="381274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642492430">
                  <a:prstGeom prst="borderCallout1">
                    <a:avLst>
                      <a:gd name="adj1" fmla="val 47583"/>
                      <a:gd name="adj2" fmla="val 99206"/>
                      <a:gd name="adj3" fmla="val 44147"/>
                      <a:gd name="adj4" fmla="val 33562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ponto mais baixo da onda é chamado de </a:t>
            </a:r>
            <a:r>
              <a:rPr lang="pt-BR" sz="1600" b="1"/>
              <a:t>vale</a:t>
            </a:r>
            <a:r>
              <a:rPr lang="pt-BR" sz="1600"/>
              <a:t>.</a:t>
            </a:r>
          </a:p>
        </p:txBody>
      </p:sp>
      <p:sp>
        <p:nvSpPr>
          <p:cNvPr id="6" name="Texto Explicativo: Linha 5">
            <a:extLst>
              <a:ext uri="{FF2B5EF4-FFF2-40B4-BE49-F238E27FC236}">
                <a16:creationId xmlns:a16="http://schemas.microsoft.com/office/drawing/2014/main" id="{99F15F45-384D-4957-843D-CC7391AACD0D}"/>
              </a:ext>
            </a:extLst>
          </p:cNvPr>
          <p:cNvSpPr/>
          <p:nvPr/>
        </p:nvSpPr>
        <p:spPr>
          <a:xfrm>
            <a:off x="9982200" y="3857669"/>
            <a:ext cx="2061312" cy="1077218"/>
          </a:xfrm>
          <a:custGeom>
            <a:avLst/>
            <a:gdLst>
              <a:gd name="connsiteX0" fmla="*/ 0 w 2061312"/>
              <a:gd name="connsiteY0" fmla="*/ 0 h 1077218"/>
              <a:gd name="connsiteX1" fmla="*/ 2061312 w 2061312"/>
              <a:gd name="connsiteY1" fmla="*/ 0 h 1077218"/>
              <a:gd name="connsiteX2" fmla="*/ 2061312 w 2061312"/>
              <a:gd name="connsiteY2" fmla="*/ 1077218 h 1077218"/>
              <a:gd name="connsiteX3" fmla="*/ 0 w 2061312"/>
              <a:gd name="connsiteY3" fmla="*/ 1077218 h 1077218"/>
              <a:gd name="connsiteX4" fmla="*/ 0 w 2061312"/>
              <a:gd name="connsiteY4" fmla="*/ 0 h 1077218"/>
              <a:gd name="connsiteX0" fmla="*/ -7297 w 2061312"/>
              <a:gd name="connsiteY0" fmla="*/ 34633 h 1077218"/>
              <a:gd name="connsiteX1" fmla="*/ -3147830 w 2061312"/>
              <a:gd name="connsiteY1" fmla="*/ -6226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1312" h="1077218" fill="none" extrusionOk="0">
                <a:moveTo>
                  <a:pt x="0" y="0"/>
                </a:moveTo>
                <a:cubicBezTo>
                  <a:pt x="963761" y="-119449"/>
                  <a:pt x="1639782" y="143823"/>
                  <a:pt x="2061312" y="0"/>
                </a:cubicBezTo>
                <a:cubicBezTo>
                  <a:pt x="2116997" y="445431"/>
                  <a:pt x="2147391" y="766019"/>
                  <a:pt x="2061312" y="1077218"/>
                </a:cubicBezTo>
                <a:cubicBezTo>
                  <a:pt x="1421257" y="1183662"/>
                  <a:pt x="711756" y="984334"/>
                  <a:pt x="0" y="1077218"/>
                </a:cubicBezTo>
                <a:cubicBezTo>
                  <a:pt x="-24661" y="778525"/>
                  <a:pt x="-31706" y="157851"/>
                  <a:pt x="0" y="0"/>
                </a:cubicBezTo>
                <a:close/>
              </a:path>
              <a:path w="2061312" h="1077218" fill="none" extrusionOk="0">
                <a:moveTo>
                  <a:pt x="-7297" y="34633"/>
                </a:moveTo>
                <a:cubicBezTo>
                  <a:pt x="-1335717" y="127603"/>
                  <a:pt x="-1886798" y="-25757"/>
                  <a:pt x="-3147830" y="-6226"/>
                </a:cubicBezTo>
              </a:path>
              <a:path w="2061312" h="1077218" stroke="0" extrusionOk="0">
                <a:moveTo>
                  <a:pt x="0" y="0"/>
                </a:moveTo>
                <a:cubicBezTo>
                  <a:pt x="387025" y="-90080"/>
                  <a:pt x="1664482" y="62767"/>
                  <a:pt x="2061312" y="0"/>
                </a:cubicBezTo>
                <a:cubicBezTo>
                  <a:pt x="1964834" y="403433"/>
                  <a:pt x="2001371" y="735258"/>
                  <a:pt x="2061312" y="1077218"/>
                </a:cubicBezTo>
                <a:cubicBezTo>
                  <a:pt x="1692389" y="1175488"/>
                  <a:pt x="289230" y="1018866"/>
                  <a:pt x="0" y="1077218"/>
                </a:cubicBezTo>
                <a:cubicBezTo>
                  <a:pt x="-94779" y="625952"/>
                  <a:pt x="34793" y="473132"/>
                  <a:pt x="0" y="0"/>
                </a:cubicBezTo>
                <a:close/>
              </a:path>
              <a:path w="2061312" h="1077218" fill="none" stroke="0" extrusionOk="0">
                <a:moveTo>
                  <a:pt x="-7297" y="34633"/>
                </a:moveTo>
                <a:cubicBezTo>
                  <a:pt x="-1218396" y="-105044"/>
                  <a:pt x="-2048311" y="-85194"/>
                  <a:pt x="-3147830" y="-6226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288864686">
                  <a:prstGeom prst="borderCallout1">
                    <a:avLst>
                      <a:gd name="adj1" fmla="val 3215"/>
                      <a:gd name="adj2" fmla="val -354"/>
                      <a:gd name="adj3" fmla="val -578"/>
                      <a:gd name="adj4" fmla="val -1527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 b="1"/>
              <a:t>Amplitude</a:t>
            </a:r>
            <a:r>
              <a:rPr lang="pt-BR" sz="1600"/>
              <a:t> é a distância entre a crista ou o vale até o ponto de equilíbrio.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3B6BDD51-281F-43EC-8933-BF0E1B4C5620}"/>
              </a:ext>
            </a:extLst>
          </p:cNvPr>
          <p:cNvSpPr/>
          <p:nvPr/>
        </p:nvSpPr>
        <p:spPr>
          <a:xfrm>
            <a:off x="9973790" y="651102"/>
            <a:ext cx="2061312" cy="2862322"/>
          </a:xfrm>
          <a:custGeom>
            <a:avLst/>
            <a:gdLst>
              <a:gd name="connsiteX0" fmla="*/ 0 w 2061312"/>
              <a:gd name="connsiteY0" fmla="*/ 0 h 2862322"/>
              <a:gd name="connsiteX1" fmla="*/ 2061312 w 2061312"/>
              <a:gd name="connsiteY1" fmla="*/ 0 h 2862322"/>
              <a:gd name="connsiteX2" fmla="*/ 2061312 w 2061312"/>
              <a:gd name="connsiteY2" fmla="*/ 2862322 h 2862322"/>
              <a:gd name="connsiteX3" fmla="*/ 0 w 2061312"/>
              <a:gd name="connsiteY3" fmla="*/ 2862322 h 2862322"/>
              <a:gd name="connsiteX4" fmla="*/ 0 w 2061312"/>
              <a:gd name="connsiteY4" fmla="*/ 0 h 2862322"/>
              <a:gd name="connsiteX0" fmla="*/ -25519 w 2061312"/>
              <a:gd name="connsiteY0" fmla="*/ 536685 h 2862322"/>
              <a:gd name="connsiteX1" fmla="*/ -4575845 w 2061312"/>
              <a:gd name="connsiteY1" fmla="*/ 1069764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1312" h="2862322" fill="none" extrusionOk="0">
                <a:moveTo>
                  <a:pt x="0" y="0"/>
                </a:moveTo>
                <a:cubicBezTo>
                  <a:pt x="780740" y="36805"/>
                  <a:pt x="1632427" y="699"/>
                  <a:pt x="2061312" y="0"/>
                </a:cubicBezTo>
                <a:cubicBezTo>
                  <a:pt x="1934084" y="421621"/>
                  <a:pt x="2017734" y="1975150"/>
                  <a:pt x="2061312" y="2862322"/>
                </a:cubicBezTo>
                <a:cubicBezTo>
                  <a:pt x="1684129" y="2747723"/>
                  <a:pt x="1015213" y="2766916"/>
                  <a:pt x="0" y="2862322"/>
                </a:cubicBezTo>
                <a:cubicBezTo>
                  <a:pt x="72031" y="1969790"/>
                  <a:pt x="-93874" y="832894"/>
                  <a:pt x="0" y="0"/>
                </a:cubicBezTo>
                <a:close/>
              </a:path>
              <a:path w="2061312" h="2862322" fill="none" extrusionOk="0">
                <a:moveTo>
                  <a:pt x="-25519" y="536685"/>
                </a:moveTo>
                <a:cubicBezTo>
                  <a:pt x="-1723043" y="580406"/>
                  <a:pt x="-3939764" y="973912"/>
                  <a:pt x="-4575845" y="1069764"/>
                </a:cubicBezTo>
              </a:path>
              <a:path w="2061312" h="2862322" stroke="0" extrusionOk="0">
                <a:moveTo>
                  <a:pt x="0" y="0"/>
                </a:moveTo>
                <a:cubicBezTo>
                  <a:pt x="750340" y="46568"/>
                  <a:pt x="1534549" y="34228"/>
                  <a:pt x="2061312" y="0"/>
                </a:cubicBezTo>
                <a:cubicBezTo>
                  <a:pt x="1936450" y="1006414"/>
                  <a:pt x="2224710" y="2282922"/>
                  <a:pt x="2061312" y="2862322"/>
                </a:cubicBezTo>
                <a:cubicBezTo>
                  <a:pt x="1567870" y="3005800"/>
                  <a:pt x="256618" y="2766795"/>
                  <a:pt x="0" y="2862322"/>
                </a:cubicBezTo>
                <a:cubicBezTo>
                  <a:pt x="-49014" y="1991169"/>
                  <a:pt x="-114295" y="293671"/>
                  <a:pt x="0" y="0"/>
                </a:cubicBezTo>
                <a:close/>
              </a:path>
              <a:path w="2061312" h="2862322" fill="none" stroke="0" extrusionOk="0">
                <a:moveTo>
                  <a:pt x="-25519" y="536685"/>
                </a:moveTo>
                <a:cubicBezTo>
                  <a:pt x="-716853" y="552046"/>
                  <a:pt x="-2682415" y="902732"/>
                  <a:pt x="-4575845" y="1069764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609363847">
                  <a:prstGeom prst="borderCallout1">
                    <a:avLst>
                      <a:gd name="adj1" fmla="val 18750"/>
                      <a:gd name="adj2" fmla="val -1238"/>
                      <a:gd name="adj3" fmla="val 37374"/>
                      <a:gd name="adj4" fmla="val -22198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/>
              <a:t>A distância entre duas cristas consecutivas (ou dois vales) é chamada </a:t>
            </a:r>
            <a:r>
              <a:rPr lang="pt-BR" b="1"/>
              <a:t>comprimento de onda</a:t>
            </a:r>
            <a:r>
              <a:rPr lang="pt-BR"/>
              <a:t>, que é representado pela letra grega lambda minúscula (</a:t>
            </a:r>
            <a:r>
              <a:rPr lang="el-GR">
                <a:cs typeface="Calibri" panose="020F0502020204030204" pitchFamily="34" charset="0"/>
              </a:rPr>
              <a:t>λ</a:t>
            </a:r>
            <a:r>
              <a:rPr lang="pt-BR"/>
              <a:t>).</a:t>
            </a:r>
          </a:p>
        </p:txBody>
      </p:sp>
      <p:sp>
        <p:nvSpPr>
          <p:cNvPr id="17" name="Texto Explicativo: Linha 16">
            <a:extLst>
              <a:ext uri="{FF2B5EF4-FFF2-40B4-BE49-F238E27FC236}">
                <a16:creationId xmlns:a16="http://schemas.microsoft.com/office/drawing/2014/main" id="{7DB6A481-862B-4886-BC65-DD6704369EB0}"/>
              </a:ext>
            </a:extLst>
          </p:cNvPr>
          <p:cNvSpPr/>
          <p:nvPr/>
        </p:nvSpPr>
        <p:spPr>
          <a:xfrm>
            <a:off x="285751" y="613002"/>
            <a:ext cx="1870144" cy="2554545"/>
          </a:xfrm>
          <a:custGeom>
            <a:avLst/>
            <a:gdLst>
              <a:gd name="connsiteX0" fmla="*/ 0 w 1870144"/>
              <a:gd name="connsiteY0" fmla="*/ 0 h 2554545"/>
              <a:gd name="connsiteX1" fmla="*/ 1870144 w 1870144"/>
              <a:gd name="connsiteY1" fmla="*/ 0 h 2554545"/>
              <a:gd name="connsiteX2" fmla="*/ 1870144 w 1870144"/>
              <a:gd name="connsiteY2" fmla="*/ 2554545 h 2554545"/>
              <a:gd name="connsiteX3" fmla="*/ 0 w 1870144"/>
              <a:gd name="connsiteY3" fmla="*/ 2554545 h 2554545"/>
              <a:gd name="connsiteX4" fmla="*/ 0 w 1870144"/>
              <a:gd name="connsiteY4" fmla="*/ 0 h 2554545"/>
              <a:gd name="connsiteX0" fmla="*/ 1949176 w 1870144"/>
              <a:gd name="connsiteY0" fmla="*/ 691515 h 2554545"/>
              <a:gd name="connsiteX1" fmla="*/ 2626412 w 1870144"/>
              <a:gd name="connsiteY1" fmla="*/ 763119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0144" h="2554545" fill="none" extrusionOk="0">
                <a:moveTo>
                  <a:pt x="0" y="0"/>
                </a:moveTo>
                <a:cubicBezTo>
                  <a:pt x="642532" y="5379"/>
                  <a:pt x="1570251" y="89147"/>
                  <a:pt x="1870144" y="0"/>
                </a:cubicBezTo>
                <a:cubicBezTo>
                  <a:pt x="2008644" y="563034"/>
                  <a:pt x="1935925" y="1901571"/>
                  <a:pt x="1870144" y="2554545"/>
                </a:cubicBezTo>
                <a:cubicBezTo>
                  <a:pt x="1666125" y="2657043"/>
                  <a:pt x="294088" y="2527199"/>
                  <a:pt x="0" y="2554545"/>
                </a:cubicBezTo>
                <a:cubicBezTo>
                  <a:pt x="49530" y="1845937"/>
                  <a:pt x="-9503" y="1163628"/>
                  <a:pt x="0" y="0"/>
                </a:cubicBezTo>
                <a:close/>
              </a:path>
              <a:path w="1870144" h="2554545" fill="none" extrusionOk="0">
                <a:moveTo>
                  <a:pt x="1949176" y="691515"/>
                </a:moveTo>
                <a:cubicBezTo>
                  <a:pt x="2229014" y="698121"/>
                  <a:pt x="2449367" y="735905"/>
                  <a:pt x="2626412" y="763119"/>
                </a:cubicBezTo>
              </a:path>
              <a:path w="1870144" h="2554545" stroke="0" extrusionOk="0">
                <a:moveTo>
                  <a:pt x="0" y="0"/>
                </a:moveTo>
                <a:cubicBezTo>
                  <a:pt x="626937" y="85521"/>
                  <a:pt x="984740" y="-10008"/>
                  <a:pt x="1870144" y="0"/>
                </a:cubicBezTo>
                <a:cubicBezTo>
                  <a:pt x="1701162" y="599630"/>
                  <a:pt x="1700966" y="1411187"/>
                  <a:pt x="1870144" y="2554545"/>
                </a:cubicBezTo>
                <a:cubicBezTo>
                  <a:pt x="1227683" y="2514653"/>
                  <a:pt x="425183" y="2655713"/>
                  <a:pt x="0" y="2554545"/>
                </a:cubicBezTo>
                <a:cubicBezTo>
                  <a:pt x="-93980" y="1853805"/>
                  <a:pt x="-35959" y="1216595"/>
                  <a:pt x="0" y="0"/>
                </a:cubicBezTo>
                <a:close/>
              </a:path>
              <a:path w="1870144" h="2554545" fill="none" stroke="0" extrusionOk="0">
                <a:moveTo>
                  <a:pt x="1949176" y="691515"/>
                </a:moveTo>
                <a:cubicBezTo>
                  <a:pt x="2021875" y="709329"/>
                  <a:pt x="2371995" y="684136"/>
                  <a:pt x="2626412" y="763119"/>
                </a:cubicBezTo>
              </a:path>
            </a:pathLst>
          </a:custGeom>
          <a:ln w="28575">
            <a:solidFill>
              <a:srgbClr val="6B1C54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975776374">
                  <a:prstGeom prst="borderCallout1">
                    <a:avLst>
                      <a:gd name="adj1" fmla="val 27070"/>
                      <a:gd name="adj2" fmla="val 104226"/>
                      <a:gd name="adj3" fmla="val 29873"/>
                      <a:gd name="adj4" fmla="val 14043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>
                <a:cs typeface="Calibri" panose="020F0502020204030204" pitchFamily="34" charset="0"/>
              </a:rPr>
              <a:t>O movimento da mão causa uma perturbação na corda (</a:t>
            </a:r>
            <a:r>
              <a:rPr lang="pt-BR" sz="1600" b="1">
                <a:cs typeface="Calibri" panose="020F0502020204030204" pitchFamily="34" charset="0"/>
              </a:rPr>
              <a:t>pulso</a:t>
            </a:r>
            <a:r>
              <a:rPr lang="pt-BR" sz="1600">
                <a:cs typeface="Calibri" panose="020F0502020204030204" pitchFamily="34" charset="0"/>
              </a:rPr>
              <a:t>). As </a:t>
            </a:r>
            <a:r>
              <a:rPr lang="pt-BR" sz="1600"/>
              <a:t>perturbações periódicas que se propagam sem transportar matéria recebem o nome de </a:t>
            </a:r>
            <a:r>
              <a:rPr lang="pt-BR" sz="1600" b="1"/>
              <a:t>ondas</a:t>
            </a:r>
            <a:r>
              <a:rPr lang="pt-BR" sz="1600"/>
              <a:t>.</a:t>
            </a:r>
            <a:endParaRPr lang="pt-BR" sz="1600">
              <a:cs typeface="Calibri" panose="020F05020202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704DC37-8EF5-9DFD-9374-06875525DBB5}"/>
              </a:ext>
            </a:extLst>
          </p:cNvPr>
          <p:cNvSpPr txBox="1"/>
          <p:nvPr/>
        </p:nvSpPr>
        <p:spPr>
          <a:xfrm>
            <a:off x="2376487" y="5324420"/>
            <a:ext cx="743902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/>
              <a:t>Elaborado com base em: WALKER, </a:t>
            </a:r>
            <a:r>
              <a:rPr lang="pt-BR" sz="1200" err="1"/>
              <a:t>Jearl</a:t>
            </a:r>
            <a:r>
              <a:rPr lang="pt-BR" sz="1200"/>
              <a:t>; HALLIDAY, David; RESNICK, Robert. </a:t>
            </a:r>
            <a:r>
              <a:rPr lang="pt-BR" sz="1200" b="1"/>
              <a:t>Fundamentos de física</a:t>
            </a:r>
            <a:r>
              <a:rPr lang="pt-BR" sz="1200"/>
              <a:t>: gravitação, ondas e termodinâmica. 10. ed. Rio de Janeiro: LTC, 2016. v. 2, p. 280. E-book.</a:t>
            </a:r>
          </a:p>
          <a:p>
            <a:pPr algn="r"/>
            <a:endParaRPr lang="pt-BR" sz="1200"/>
          </a:p>
          <a:p>
            <a:r>
              <a:rPr lang="pt-BR" sz="1400"/>
              <a:t>Representação da formação de ondas em uma corda. As ondas </a:t>
            </a:r>
            <a:r>
              <a:rPr lang="pt-BR" sz="1400" b="1"/>
              <a:t>A</a:t>
            </a:r>
            <a:r>
              <a:rPr lang="pt-BR" sz="1400"/>
              <a:t> e </a:t>
            </a:r>
            <a:r>
              <a:rPr lang="pt-BR" sz="1400" b="1"/>
              <a:t>B</a:t>
            </a:r>
            <a:r>
              <a:rPr lang="pt-BR" sz="1400"/>
              <a:t> têm a mesma amplitude,</a:t>
            </a:r>
          </a:p>
          <a:p>
            <a:r>
              <a:rPr lang="pt-BR" sz="1400"/>
              <a:t>mas comprimento e frequência diferentes. As ondas </a:t>
            </a:r>
            <a:r>
              <a:rPr lang="pt-BR" sz="1400" b="1"/>
              <a:t>B</a:t>
            </a:r>
            <a:r>
              <a:rPr lang="pt-BR" sz="1400"/>
              <a:t> e </a:t>
            </a:r>
            <a:r>
              <a:rPr lang="pt-BR" sz="1400" b="1"/>
              <a:t>C</a:t>
            </a:r>
            <a:r>
              <a:rPr lang="pt-BR" sz="1400"/>
              <a:t> têm o mesmo comprimento e a mesma</a:t>
            </a:r>
          </a:p>
          <a:p>
            <a:r>
              <a:rPr lang="pt-BR" sz="1400"/>
              <a:t>frequência, mas amplitudes diferentes. As setas verdes indicam o sentido de propagação das ondas.</a:t>
            </a:r>
          </a:p>
        </p:txBody>
      </p:sp>
    </p:spTree>
    <p:extLst>
      <p:ext uri="{BB962C8B-B14F-4D97-AF65-F5344CB8AC3E}">
        <p14:creationId xmlns:p14="http://schemas.microsoft.com/office/powerpoint/2010/main" val="1518347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3E1DF-0E90-4ADA-972E-91990E67A2DB}"/>
              </a:ext>
            </a:extLst>
          </p:cNvPr>
          <p:cNvSpPr txBox="1">
            <a:spLocks/>
          </p:cNvSpPr>
          <p:nvPr/>
        </p:nvSpPr>
        <p:spPr>
          <a:xfrm>
            <a:off x="0" y="713108"/>
            <a:ext cx="120777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Tipos de ondas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D118034-3D26-4570-BEE7-44AB1FA89365}"/>
              </a:ext>
            </a:extLst>
          </p:cNvPr>
          <p:cNvSpPr/>
          <p:nvPr/>
        </p:nvSpPr>
        <p:spPr>
          <a:xfrm>
            <a:off x="962024" y="1942087"/>
            <a:ext cx="4334473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Quanto à direção de propagação e a direção de oscilação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EF5B47-7250-4A35-BDBF-32FEEC81078F}"/>
              </a:ext>
            </a:extLst>
          </p:cNvPr>
          <p:cNvSpPr/>
          <p:nvPr/>
        </p:nvSpPr>
        <p:spPr>
          <a:xfrm>
            <a:off x="7374732" y="1954837"/>
            <a:ext cx="284380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Quanto ao meio em que se propagam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20FF3E-57F4-4913-9091-88D723811EA9}"/>
              </a:ext>
            </a:extLst>
          </p:cNvPr>
          <p:cNvSpPr/>
          <p:nvPr/>
        </p:nvSpPr>
        <p:spPr>
          <a:xfrm>
            <a:off x="894163" y="3769757"/>
            <a:ext cx="183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perturbação oscila de maneira perpendicular à</a:t>
            </a:r>
          </a:p>
          <a:p>
            <a:r>
              <a:rPr lang="pt-BR"/>
              <a:t>propagação.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36981EC-FA06-4EF3-AD95-74C285C7EA6B}"/>
              </a:ext>
            </a:extLst>
          </p:cNvPr>
          <p:cNvSpPr/>
          <p:nvPr/>
        </p:nvSpPr>
        <p:spPr>
          <a:xfrm>
            <a:off x="3458172" y="3797930"/>
            <a:ext cx="183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A oscilação e a propagação têm a mesma direção.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94F239B-1E6B-4FD4-9A38-E7A7472F22CE}"/>
              </a:ext>
            </a:extLst>
          </p:cNvPr>
          <p:cNvSpPr/>
          <p:nvPr/>
        </p:nvSpPr>
        <p:spPr>
          <a:xfrm>
            <a:off x="6524031" y="3788048"/>
            <a:ext cx="208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Depende de um meio material para se propagar (como uma corda).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9417AB7-8CEA-4517-B875-E4A2BC2E9D33}"/>
              </a:ext>
            </a:extLst>
          </p:cNvPr>
          <p:cNvSpPr/>
          <p:nvPr/>
        </p:nvSpPr>
        <p:spPr>
          <a:xfrm>
            <a:off x="9124954" y="3788807"/>
            <a:ext cx="20859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/>
              <a:t>Não depende de um meio material para se propagar (propaga-se mesmo no vácuo).</a:t>
            </a:r>
          </a:p>
        </p:txBody>
      </p: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8E7C38B9-5B93-4DC7-9F03-9EFE829D67ED}"/>
              </a:ext>
            </a:extLst>
          </p:cNvPr>
          <p:cNvCxnSpPr>
            <a:cxnSpLocks/>
          </p:cNvCxnSpPr>
          <p:nvPr/>
        </p:nvCxnSpPr>
        <p:spPr>
          <a:xfrm rot="5400000">
            <a:off x="2081967" y="2352372"/>
            <a:ext cx="797704" cy="1315934"/>
          </a:xfrm>
          <a:prstGeom prst="bentConnector3">
            <a:avLst>
              <a:gd name="adj1" fmla="val 535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Angulado 21">
            <a:extLst>
              <a:ext uri="{FF2B5EF4-FFF2-40B4-BE49-F238E27FC236}">
                <a16:creationId xmlns:a16="http://schemas.microsoft.com/office/drawing/2014/main" id="{F25B4278-DE2F-4622-9F97-03A0A20F3EC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13204" y="2410137"/>
            <a:ext cx="883474" cy="12480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EFD88CEA-0766-4D7A-91A8-85B5E8E8CAB7}"/>
              </a:ext>
            </a:extLst>
          </p:cNvPr>
          <p:cNvCxnSpPr>
            <a:cxnSpLocks/>
          </p:cNvCxnSpPr>
          <p:nvPr/>
        </p:nvCxnSpPr>
        <p:spPr>
          <a:xfrm rot="5400000">
            <a:off x="7687050" y="2339012"/>
            <a:ext cx="866329" cy="13528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C59908B7-3472-4046-B26A-11B2847C73F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978938" y="2390446"/>
            <a:ext cx="883474" cy="12480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1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402BA65-16EE-4A49-93C9-595538D8D744}"/>
              </a:ext>
            </a:extLst>
          </p:cNvPr>
          <p:cNvSpPr/>
          <p:nvPr/>
        </p:nvSpPr>
        <p:spPr>
          <a:xfrm>
            <a:off x="3458172" y="3418121"/>
            <a:ext cx="1838325" cy="3798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Longitudinal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81B048A-BC0C-43FC-A6CF-8302D9AFC8B1}"/>
              </a:ext>
            </a:extLst>
          </p:cNvPr>
          <p:cNvSpPr/>
          <p:nvPr/>
        </p:nvSpPr>
        <p:spPr>
          <a:xfrm>
            <a:off x="894164" y="3418716"/>
            <a:ext cx="183832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Transversal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102370-7C7F-4D2F-B583-7D46D809B89C}"/>
              </a:ext>
            </a:extLst>
          </p:cNvPr>
          <p:cNvSpPr/>
          <p:nvPr/>
        </p:nvSpPr>
        <p:spPr>
          <a:xfrm>
            <a:off x="6524626" y="3418716"/>
            <a:ext cx="208597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Mecânica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2FC94A-C96D-4964-82F0-B135A76C8BF1}"/>
              </a:ext>
            </a:extLst>
          </p:cNvPr>
          <p:cNvSpPr/>
          <p:nvPr/>
        </p:nvSpPr>
        <p:spPr>
          <a:xfrm>
            <a:off x="9125549" y="3419475"/>
            <a:ext cx="209430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/>
              <a:t>Eletromagnética</a:t>
            </a:r>
          </a:p>
        </p:txBody>
      </p:sp>
    </p:spTree>
    <p:extLst>
      <p:ext uri="{BB962C8B-B14F-4D97-AF65-F5344CB8AC3E}">
        <p14:creationId xmlns:p14="http://schemas.microsoft.com/office/powerpoint/2010/main" val="4100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DEFFD-6AAE-4F37-8970-E286BFF2C42B}"/>
              </a:ext>
            </a:extLst>
          </p:cNvPr>
          <p:cNvSpPr txBox="1">
            <a:spLocks/>
          </p:cNvSpPr>
          <p:nvPr/>
        </p:nvSpPr>
        <p:spPr>
          <a:xfrm>
            <a:off x="0" y="715530"/>
            <a:ext cx="120777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Ondas transversais e longitudinais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E16813-44B0-41D6-A7E0-48440232E83E}"/>
              </a:ext>
            </a:extLst>
          </p:cNvPr>
          <p:cNvSpPr/>
          <p:nvPr/>
        </p:nvSpPr>
        <p:spPr>
          <a:xfrm>
            <a:off x="4077325" y="4969385"/>
            <a:ext cx="73086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YOUNG, Hugh D.; FREEDMAN, Roger A.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Física II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termodinâmica e ondas. 14. ed. São Paulo: Pearson, 2016. p. 114.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E-book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 sz="140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de uma onda transversal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e de uma onda longitudinal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com o mesmo comprimento. As setas verdes indicam o sentido de propagação das ondas.</a:t>
            </a:r>
            <a:endParaRPr lang="pt-BR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E64AE4-C907-13A3-A19E-6D74CA8D0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325" y="1818422"/>
            <a:ext cx="7308622" cy="316213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7503834-6249-6E2F-3D8B-ABE7D71F0D86}"/>
              </a:ext>
            </a:extLst>
          </p:cNvPr>
          <p:cNvSpPr txBox="1"/>
          <p:nvPr/>
        </p:nvSpPr>
        <p:spPr>
          <a:xfrm>
            <a:off x="582536" y="2504489"/>
            <a:ext cx="30600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</a:rPr>
              <a:t>Em uma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onda transversal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a perturbação oscila de maneira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perpendicular à propagação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</a:t>
            </a:r>
          </a:p>
          <a:p>
            <a:pPr algn="l"/>
            <a:endParaRPr lang="pt-BR" sz="1800" b="0" i="0" u="none" strike="noStrike" baseline="0" dirty="0">
              <a:solidFill>
                <a:srgbClr val="2F2F2E"/>
              </a:solidFill>
            </a:endParaRPr>
          </a:p>
          <a:p>
            <a:r>
              <a:rPr lang="pt-BR" sz="1800" b="0" i="0" u="none" strike="noStrike" baseline="0" dirty="0">
                <a:solidFill>
                  <a:srgbClr val="2F2F2E"/>
                </a:solidFill>
              </a:rPr>
              <a:t>Em uma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onda longitudinal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, a oscilação e a propagação têm a </a:t>
            </a:r>
            <a:r>
              <a:rPr lang="pt-BR" sz="1800" b="1" i="0" u="none" strike="noStrike" baseline="0" dirty="0">
                <a:solidFill>
                  <a:srgbClr val="2F2F2E"/>
                </a:solidFill>
              </a:rPr>
              <a:t>mesma direção</a:t>
            </a:r>
            <a:r>
              <a:rPr lang="pt-BR" sz="1800" b="0" i="0" u="none" strike="noStrike" baseline="0" dirty="0">
                <a:solidFill>
                  <a:srgbClr val="2F2F2E"/>
                </a:solidFill>
              </a:rPr>
              <a:t>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96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CD8E5-9529-4477-8A27-6A5C50283E0B}"/>
              </a:ext>
            </a:extLst>
          </p:cNvPr>
          <p:cNvSpPr txBox="1">
            <a:spLocks/>
          </p:cNvSpPr>
          <p:nvPr/>
        </p:nvSpPr>
        <p:spPr>
          <a:xfrm>
            <a:off x="57150" y="694498"/>
            <a:ext cx="12077700" cy="7334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 das ondas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03D78F-4280-4FFF-AE4B-DF70671E3172}"/>
              </a:ext>
            </a:extLst>
          </p:cNvPr>
          <p:cNvSpPr/>
          <p:nvPr/>
        </p:nvSpPr>
        <p:spPr>
          <a:xfrm>
            <a:off x="8443911" y="5933653"/>
            <a:ext cx="3748089" cy="369332"/>
          </a:xfrm>
          <a:prstGeom prst="rect">
            <a:avLst/>
          </a:prstGeom>
          <a:solidFill>
            <a:srgbClr val="A8E2D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>
                <a:solidFill>
                  <a:schemeClr val="tx1"/>
                </a:solidFill>
              </a:rPr>
              <a:t>As ondas não transportam matéria.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6C133E8-B461-406B-AC89-DCADF67CFA5D}"/>
              </a:ext>
            </a:extLst>
          </p:cNvPr>
          <p:cNvSpPr/>
          <p:nvPr/>
        </p:nvSpPr>
        <p:spPr>
          <a:xfrm>
            <a:off x="342900" y="1498944"/>
            <a:ext cx="963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>
                <a:solidFill>
                  <a:srgbClr val="2F2F2E"/>
                </a:solidFill>
              </a:rPr>
              <a:t>O barco se movimenta apenas na vertical quando uma onda passa por ele, não se deslocando.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F46978E-4920-FDFF-A27E-F7604713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267" y="1911258"/>
            <a:ext cx="8215166" cy="36830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6905EB-D80E-6D2E-FCFD-5BE66B8A4B0D}"/>
              </a:ext>
            </a:extLst>
          </p:cNvPr>
          <p:cNvSpPr txBox="1"/>
          <p:nvPr/>
        </p:nvSpPr>
        <p:spPr>
          <a:xfrm>
            <a:off x="2076450" y="5557658"/>
            <a:ext cx="7905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Representação de barco se deslocando para cima e para baixo quando uma onda passa por ele.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765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89EB8-88DF-4311-B3DE-959844F55C8D}"/>
              </a:ext>
            </a:extLst>
          </p:cNvPr>
          <p:cNvSpPr txBox="1">
            <a:spLocks/>
          </p:cNvSpPr>
          <p:nvPr/>
        </p:nvSpPr>
        <p:spPr>
          <a:xfrm>
            <a:off x="-259467" y="613737"/>
            <a:ext cx="12077700" cy="7486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Som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F8B6382-AF5C-4AE4-B356-44A12152BDE7}"/>
              </a:ext>
            </a:extLst>
          </p:cNvPr>
          <p:cNvSpPr/>
          <p:nvPr/>
        </p:nvSpPr>
        <p:spPr>
          <a:xfrm>
            <a:off x="390526" y="1470231"/>
            <a:ext cx="3190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som </a:t>
            </a:r>
            <a:r>
              <a:rPr lang="pt-BR" dirty="0"/>
              <a:t>é uma sensação que temos quando as </a:t>
            </a:r>
            <a:r>
              <a:rPr lang="pt-BR" b="1" dirty="0"/>
              <a:t>ondas sonoras </a:t>
            </a:r>
            <a:r>
              <a:rPr lang="pt-BR" dirty="0"/>
              <a:t>são captadas pelas orelhas e interpretadas pelo cérebro.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ondas sonoras são ondas </a:t>
            </a:r>
            <a:r>
              <a:rPr lang="pt-BR" b="1" dirty="0"/>
              <a:t>mecânicas</a:t>
            </a:r>
            <a:r>
              <a:rPr lang="pt-BR" dirty="0"/>
              <a:t>, pois dependem de um meio material (ar ou a água) para se propagar.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Também são </a:t>
            </a:r>
            <a:r>
              <a:rPr lang="pt-BR" b="1" dirty="0"/>
              <a:t>longitudinais</a:t>
            </a:r>
            <a:r>
              <a:rPr lang="pt-BR" dirty="0"/>
              <a:t>, pois as oscilações (compressões e expansões) ocorrem na mesma direção que a propagação da onda.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5422631" y="6178443"/>
            <a:ext cx="356752" cy="1569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280CAF9-86B6-DD0D-DC15-BE54E72C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1470231"/>
            <a:ext cx="6198394" cy="398557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57A91FB-2809-F434-CE30-EF3FD3FCAAA6}"/>
              </a:ext>
            </a:extLst>
          </p:cNvPr>
          <p:cNvSpPr txBox="1"/>
          <p:nvPr/>
        </p:nvSpPr>
        <p:spPr>
          <a:xfrm>
            <a:off x="4048125" y="5387236"/>
            <a:ext cx="6430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produção do som no tambor. Quando é golpeada, a membrana vibra e transfere a vibração para o ar, originando ondas sonoras.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A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Detalhe da chegada das ondas sonoras à orelha. (</a:t>
            </a:r>
            <a:r>
              <a:rPr lang="pt-BR" sz="1400" b="1" i="0" u="none" strike="noStrike" baseline="0" dirty="0">
                <a:solidFill>
                  <a:srgbClr val="2F2F2E"/>
                </a:solidFill>
              </a:rPr>
              <a:t>B</a:t>
            </a:r>
            <a:r>
              <a:rPr lang="pt-BR" sz="1400" b="0" i="0" u="none" strike="noStrike" baseline="0" dirty="0">
                <a:solidFill>
                  <a:srgbClr val="2F2F2E"/>
                </a:solidFill>
              </a:rPr>
              <a:t>) Representação das zonas de compressão e expansão do ar; os pontinhos representam as moléculas que compõem os gases do ar.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8FD6BA6-33FA-2F08-1A47-23FA1173FA07}"/>
              </a:ext>
            </a:extLst>
          </p:cNvPr>
          <p:cNvSpPr txBox="1"/>
          <p:nvPr/>
        </p:nvSpPr>
        <p:spPr>
          <a:xfrm>
            <a:off x="10246519" y="3555650"/>
            <a:ext cx="155495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TORTORA, Gerard J.; DERRICKSON, Bryan.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Corpo humano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: fundamentos de </a:t>
            </a:r>
            <a:r>
              <a:rPr lang="it-IT" sz="1200" b="0" i="0" u="none" strike="noStrike" baseline="0" dirty="0">
                <a:solidFill>
                  <a:srgbClr val="2F2F2E"/>
                </a:solidFill>
              </a:rPr>
              <a:t>anatomia e fisiologia. 10. ed. Porto Alegre: Artmed, 2017. p. 311</a:t>
            </a:r>
            <a:r>
              <a:rPr lang="it-IT" sz="1800" b="0" i="0" u="none" strike="noStrike" baseline="0" dirty="0">
                <a:solidFill>
                  <a:srgbClr val="2F2F2E"/>
                </a:solidFill>
              </a:rPr>
              <a:t>.</a:t>
            </a:r>
            <a:endParaRPr lang="pt-BR" sz="1800" b="0" i="0" u="none" strike="noStrike" baseline="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824EE-CEA9-4CEC-9902-BF6242EDA906}"/>
              </a:ext>
            </a:extLst>
          </p:cNvPr>
          <p:cNvSpPr txBox="1">
            <a:spLocks/>
          </p:cNvSpPr>
          <p:nvPr/>
        </p:nvSpPr>
        <p:spPr>
          <a:xfrm>
            <a:off x="333375" y="651914"/>
            <a:ext cx="11515726" cy="679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Espectro sonoro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943B898-4204-4AED-A88D-EE59FE11385D}"/>
              </a:ext>
            </a:extLst>
          </p:cNvPr>
          <p:cNvSpPr/>
          <p:nvPr/>
        </p:nvSpPr>
        <p:spPr>
          <a:xfrm>
            <a:off x="557212" y="1330975"/>
            <a:ext cx="1143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conjunto de todas as frequências possíveis para as ondas sonoras compõe o </a:t>
            </a:r>
            <a:r>
              <a:rPr lang="pt-BR" b="1" dirty="0"/>
              <a:t>espectro sonoro</a:t>
            </a:r>
            <a:r>
              <a:rPr lang="pt-BR" dirty="0"/>
              <a:t>. O sistema auditivo humano é capaz de captar ondas sonoras com frequência entre 20 Hz e 20 000 Hz, que compõem o </a:t>
            </a:r>
            <a:r>
              <a:rPr lang="pt-BR" b="1" dirty="0"/>
              <a:t>espectro audível</a:t>
            </a:r>
            <a:r>
              <a:rPr lang="pt-BR" dirty="0"/>
              <a:t>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E5C13A0-3EF5-4688-BA8D-F3F741EC02E5}"/>
              </a:ext>
            </a:extLst>
          </p:cNvPr>
          <p:cNvSpPr/>
          <p:nvPr/>
        </p:nvSpPr>
        <p:spPr>
          <a:xfrm>
            <a:off x="557212" y="3765287"/>
            <a:ext cx="2124075" cy="147732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/>
              <a:t>Muitos animais são capazes de produzir</a:t>
            </a:r>
          </a:p>
          <a:p>
            <a:r>
              <a:rPr lang="pt-BR"/>
              <a:t>sons no espectro do </a:t>
            </a:r>
            <a:r>
              <a:rPr lang="pt-BR" b="1"/>
              <a:t>infrassom</a:t>
            </a:r>
            <a:r>
              <a:rPr lang="pt-BR"/>
              <a:t> e do </a:t>
            </a:r>
            <a:r>
              <a:rPr lang="pt-BR" b="1"/>
              <a:t>ultrassom</a:t>
            </a:r>
            <a:r>
              <a:rPr lang="pt-BR"/>
              <a:t>.</a:t>
            </a:r>
            <a:endParaRPr lang="pt-BR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5C9FD6-5C07-EEF3-DF28-D7405505C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2293264"/>
            <a:ext cx="8834438" cy="308426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D589683-CCB0-B857-ECF3-E87FEB073862}"/>
              </a:ext>
            </a:extLst>
          </p:cNvPr>
          <p:cNvSpPr txBox="1"/>
          <p:nvPr/>
        </p:nvSpPr>
        <p:spPr>
          <a:xfrm>
            <a:off x="2757487" y="5361578"/>
            <a:ext cx="883443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FAY, Richard R.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Hearing</a:t>
            </a:r>
            <a:r>
              <a:rPr lang="pt-BR" sz="1200" b="1" i="0" u="none" strike="noStrike" baseline="0">
                <a:solidFill>
                  <a:srgbClr val="2F2F2E"/>
                </a:solidFill>
              </a:rPr>
              <a:t> in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vertebrates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a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psychophysics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databook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</a:t>
            </a:r>
            <a:r>
              <a:rPr lang="pt-BR" sz="1200" b="0" i="0" u="none" strike="noStrike" baseline="0" err="1">
                <a:solidFill>
                  <a:srgbClr val="2F2F2E"/>
                </a:solidFill>
              </a:rPr>
              <a:t>Winnetka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: Hill-Fay Associates, 1988.</a:t>
            </a:r>
          </a:p>
          <a:p>
            <a:pPr algn="l"/>
            <a:endParaRPr lang="pt-BR" sz="1200" b="0" i="0" u="none" strike="noStrike" baseline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>
                <a:solidFill>
                  <a:srgbClr val="2F2F2E"/>
                </a:solidFill>
              </a:rPr>
              <a:t>Intervalos audíveis do espectro sonoro (conjunto de frequências) para algumas espécies.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62491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034C2-A9D4-4A0C-A0CC-F77E2ACC0688}"/>
              </a:ext>
            </a:extLst>
          </p:cNvPr>
          <p:cNvSpPr txBox="1">
            <a:spLocks/>
          </p:cNvSpPr>
          <p:nvPr/>
        </p:nvSpPr>
        <p:spPr>
          <a:xfrm>
            <a:off x="0" y="757412"/>
            <a:ext cx="12192000" cy="791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Propriedades do som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F2CB18F-000D-4DAE-A444-BBBBDEAC939D}"/>
              </a:ext>
            </a:extLst>
          </p:cNvPr>
          <p:cNvSpPr txBox="1">
            <a:spLocks/>
          </p:cNvSpPr>
          <p:nvPr/>
        </p:nvSpPr>
        <p:spPr>
          <a:xfrm>
            <a:off x="355578" y="1680125"/>
            <a:ext cx="5740422" cy="15815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>
                <a:latin typeface="+mn-lt"/>
              </a:rPr>
              <a:t>Velocidade de propagação</a:t>
            </a:r>
          </a:p>
          <a:p>
            <a:endParaRPr lang="pt-BR" sz="1800">
              <a:latin typeface="+mn-lt"/>
            </a:endParaRPr>
          </a:p>
          <a:p>
            <a:r>
              <a:rPr lang="pt-BR" sz="1800">
                <a:latin typeface="+mn-lt"/>
              </a:rPr>
              <a:t>A velocidade</a:t>
            </a:r>
            <a:r>
              <a:rPr lang="pt-BR" sz="1800" b="1">
                <a:latin typeface="+mn-lt"/>
              </a:rPr>
              <a:t> </a:t>
            </a:r>
            <a:r>
              <a:rPr lang="pt-BR" sz="1800">
                <a:latin typeface="+mn-lt"/>
              </a:rPr>
              <a:t>das ondas sonoras depende do </a:t>
            </a:r>
            <a:r>
              <a:rPr lang="pt-BR" sz="1800" b="1">
                <a:latin typeface="+mn-lt"/>
              </a:rPr>
              <a:t>meio</a:t>
            </a:r>
            <a:r>
              <a:rPr lang="pt-BR" sz="1800">
                <a:latin typeface="+mn-lt"/>
              </a:rPr>
              <a:t> em que se propagam. É favorecida quando as partículas do meio estão mais próximas e mais aderidas entre si.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88F1F6-0B9F-40E6-A6D1-EA9CF13376D7}"/>
              </a:ext>
            </a:extLst>
          </p:cNvPr>
          <p:cNvSpPr/>
          <p:nvPr/>
        </p:nvSpPr>
        <p:spPr>
          <a:xfrm>
            <a:off x="6822692" y="1680125"/>
            <a:ext cx="30482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Altura</a:t>
            </a:r>
          </a:p>
          <a:p>
            <a:endParaRPr lang="pt-BR" dirty="0"/>
          </a:p>
          <a:p>
            <a:r>
              <a:rPr lang="pt-BR" dirty="0"/>
              <a:t>A </a:t>
            </a:r>
            <a:r>
              <a:rPr lang="pt-BR" b="1" dirty="0"/>
              <a:t>altura </a:t>
            </a:r>
            <a:r>
              <a:rPr lang="pt-BR" dirty="0"/>
              <a:t>diz respeito à </a:t>
            </a:r>
            <a:r>
              <a:rPr lang="pt-BR" b="1" dirty="0"/>
              <a:t>frequência</a:t>
            </a:r>
            <a:r>
              <a:rPr lang="pt-BR" dirty="0"/>
              <a:t> das ondas sonoras.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Sons altos são aqueles com frequências elevadas, que são percebidos como </a:t>
            </a:r>
            <a:r>
              <a:rPr lang="pt-BR" b="1" dirty="0"/>
              <a:t>agudos</a:t>
            </a:r>
            <a:r>
              <a:rPr lang="pt-B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Assobios ou o miado de um gato são agudos (altos).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Sons com frequências baixas são percebidos como </a:t>
            </a:r>
            <a:r>
              <a:rPr lang="pt-BR" b="1" dirty="0"/>
              <a:t>graves</a:t>
            </a:r>
            <a:r>
              <a:rPr lang="pt-BR" dirty="0"/>
              <a:t>, como o trovão.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48234" y="2968416"/>
            <a:ext cx="561146" cy="162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07807" y="3662523"/>
            <a:ext cx="177204" cy="42827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34B901D8-33F9-5BAC-A87C-F42C2253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923" y="3127551"/>
            <a:ext cx="3203927" cy="1708761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BC3922A3-A42F-1D22-1E3B-6BA6FAAFA64B}"/>
              </a:ext>
            </a:extLst>
          </p:cNvPr>
          <p:cNvSpPr txBox="1"/>
          <p:nvPr/>
        </p:nvSpPr>
        <p:spPr>
          <a:xfrm>
            <a:off x="355578" y="4967149"/>
            <a:ext cx="5740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/>
              <a:t>Fonte dos dados: UNIVERSIDADE FEDERAL DA BAHIA. </a:t>
            </a:r>
            <a:r>
              <a:rPr lang="pt-BR" sz="1200" b="1"/>
              <a:t>Velocidade das ondas sonoras no ar.</a:t>
            </a:r>
            <a:r>
              <a:rPr lang="pt-BR" sz="1200"/>
              <a:t> Salvador: UFBA, [2019?]. Disponível em: http://www2.fis.ufba.br/</a:t>
            </a:r>
            <a:r>
              <a:rPr lang="pt-BR" sz="1200" err="1"/>
              <a:t>dfg</a:t>
            </a:r>
            <a:r>
              <a:rPr lang="pt-BR" sz="1200"/>
              <a:t>/fis2/Velocidade_som.pdf.</a:t>
            </a:r>
          </a:p>
          <a:p>
            <a:pPr algn="r"/>
            <a:r>
              <a:rPr lang="pt-BR" sz="1200"/>
              <a:t>UNIVERSIDADE FEDERAL DE MINAS GERAIS. </a:t>
            </a:r>
            <a:r>
              <a:rPr lang="pt-BR" sz="1200" b="1"/>
              <a:t>Velocidade do som em metais</a:t>
            </a:r>
            <a:r>
              <a:rPr lang="pt-BR" sz="1200"/>
              <a:t>. Belo Horizonte: UFMG, [2019?]. Disponível em: https://www.fisica.ufmg.br/ciclo-</a:t>
            </a:r>
            <a:r>
              <a:rPr lang="pt-BR" sz="1200" err="1"/>
              <a:t>basico</a:t>
            </a:r>
            <a:r>
              <a:rPr lang="pt-BR" sz="1200"/>
              <a:t>/</a:t>
            </a:r>
            <a:r>
              <a:rPr lang="pt-BR" sz="1200" err="1"/>
              <a:t>wp-content</a:t>
            </a:r>
            <a:r>
              <a:rPr lang="pt-BR" sz="1200"/>
              <a:t>/uploads/sites/4/2020/05/Velocidade_do_som_em_metais.pdf. Acessos em: 6 maio 2022.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CDCA94AC-8166-FFFB-EA86-3E7F2E0BB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50" y="699652"/>
            <a:ext cx="1574694" cy="3053800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83A5C2DD-4D85-B6E4-CA02-C7966D681056}"/>
              </a:ext>
            </a:extLst>
          </p:cNvPr>
          <p:cNvSpPr txBox="1"/>
          <p:nvPr/>
        </p:nvSpPr>
        <p:spPr>
          <a:xfrm>
            <a:off x="10267950" y="3811212"/>
            <a:ext cx="17366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Diapasão em vibração. Ao ser batido, ele vibra sempre na mesma frequência – 440 Hz na maioria dos modelos, o que corresponde à nota musical Lá.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965858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2309</Words>
  <Application>Microsoft Office PowerPoint</Application>
  <PresentationFormat>Widescreen</PresentationFormat>
  <Paragraphs>166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Apresentação 2 – ONDA SONORA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Apresentação 3 – ONDAS ELETROMAGNÉTICAS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2023-08-04T14:24:32Z</dcterms:modified>
</cp:coreProperties>
</file>