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3" r:id="rId2"/>
    <p:sldId id="257" r:id="rId3"/>
    <p:sldId id="258" r:id="rId4"/>
    <p:sldId id="259" r:id="rId5"/>
    <p:sldId id="337" r:id="rId6"/>
    <p:sldId id="338" r:id="rId7"/>
    <p:sldId id="260" r:id="rId8"/>
    <p:sldId id="340" r:id="rId9"/>
    <p:sldId id="261" r:id="rId10"/>
    <p:sldId id="336" r:id="rId11"/>
    <p:sldId id="341" r:id="rId12"/>
    <p:sldId id="262" r:id="rId13"/>
    <p:sldId id="267" r:id="rId14"/>
    <p:sldId id="266" r:id="rId15"/>
    <p:sldId id="264" r:id="rId16"/>
    <p:sldId id="339" r:id="rId17"/>
    <p:sldId id="342" r:id="rId18"/>
    <p:sldId id="34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6" clrIdx="0"/>
  <p:cmAuthor id="2" name="Lilian Semenichin Nogueira" initials="LSN" lastIdx="40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5EBFF"/>
    <a:srgbClr val="ECD9FF"/>
    <a:srgbClr val="DCB9FF"/>
    <a:srgbClr val="CC99FF"/>
    <a:srgbClr val="CC66FF"/>
    <a:srgbClr val="DAEBF8"/>
    <a:srgbClr val="A8E2DC"/>
    <a:srgbClr val="61CBC1"/>
    <a:srgbClr val="68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2E105-187C-47A1-8EA4-97D75581EA64}" v="4819" dt="2023-05-16T20:06:57.274"/>
    <p1510:client id="{D3DFDAC4-1BCB-45B1-8655-4D29CF591D60}" v="7439" dt="2023-05-16T21:38:11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17239-F3D9-2D4C-A0F3-13ADD4BDCF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44F9C-D032-864C-AAC8-48067553CE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7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86E95-79CB-054C-AACA-5E12EEE813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545D-C2A6-FD4B-ADF6-F2D93FB5E8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0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EB1D0-8C9D-4F9A-866A-B18955908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FB92C6-9E0B-41CE-B2CE-0ECA448F0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A513A-8A41-427E-BA5F-DEEFCB41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BC-A3BF-AB44-82E2-7C4C22A3F62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71466C-4DA2-4597-B932-EA4DD740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C95A3-028F-4AA0-AB1B-46CD489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6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8D3C-7E66-41EA-AA7B-643039D7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753417-B7DE-4D48-89CE-4CB943B61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47E985-1950-4183-A649-9C1454F8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A52-9675-5449-ACAF-4AC73BF06D81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EA45DB-8D1A-4547-A024-5A95E98D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15972-1258-4AA4-8DE5-8490E11F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83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C1C5C4-1D8F-4170-9682-898629B92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01A4F1-4B0F-45BC-8995-F32D2EF11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89137-2196-4A97-A2D9-31725322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18A8-F5D1-1840-906F-EB71929066D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E497E-F016-47AE-BF7F-741E4E02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DB77FC-60A9-444F-AE6B-E9A81329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7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C9C09-DC90-4DF6-93B3-F404CE3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A9742D-897F-4CE1-A086-3514AF0C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3D03D6-9F9D-4D4C-958C-E50C2C2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A1B-CC72-D545-ABA6-7F86D5F23942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D05DB2-D327-47C1-B76F-EA1330DD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F276C0-000A-4EFA-AB87-7E5CD508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68514-C332-4422-A28C-02DC190F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7C741F-C1BD-4B7A-A387-A3D054B1D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24FB6-C11A-48EB-B06F-01E27584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621B-DE47-6146-9958-58056125CF5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9AAB1E-A637-4F2E-86A2-E7AF404F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2A412-9982-4072-BFB8-FE67FFD4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1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65A03-BBF4-485F-A91D-B5036782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233A2-697E-4BB9-8476-5FC2C56DB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8C55F5-9A35-457A-B6D8-5C266B0AE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42B05E-ABE5-4131-9380-86D598AA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62E7-1574-E443-BF0D-3610B5D74931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4DC5E-28DE-49A4-BFBE-47ECDBCA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41FEB0-F064-4EC3-AC40-EB9FDD77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5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16B25-55D5-45CF-860B-E29C5472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59E8C6-D366-4423-A5A8-0E54F6931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791944-25D2-471D-A5E8-0BDE5FEC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0A8555-71B1-49A8-B5F8-580CFEAF6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9D8AD5-CACF-439B-A454-3A15DB49B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1BCB2D-5448-4E33-BB52-4FDAE282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886E-6DC3-064A-AE7A-F40778DB9D26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B06676-32B3-4D3A-AA82-91B32000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8D8ABC-11B5-4225-94EF-34595203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F2A4C-CF02-4FAF-BD07-30C16857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AC4141-1D17-4483-8474-8B61B91B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4581-ACE6-1C42-A2D9-9A1C068196F9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D4D4F8-1550-4539-BF88-7B37AA2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D88C3E-2DF2-479F-BEE6-6FE8B319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5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AF488D-B3AD-4128-B463-F0B492AF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BA1-BF1D-CF4C-8531-A8604DA7EE3B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86C02-F919-4E16-A3AC-89B6D4A1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C48AED-B9EB-4560-AEBD-FECB1A93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04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D630F-4A16-4225-A345-7DFA25F0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C2EF9-FCA9-499E-9373-F54B792C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5A4F2B-D25A-42AF-9617-79988E62C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6BA1E5-001F-4840-B63A-7EE5A4BA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9B8B-8644-8843-B06A-329D59A7CA8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41E71F-8AAA-465A-8006-77C8B172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0537E6-73A2-44E2-A782-849BCC8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36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0D177-0C6B-40B8-B110-3B39169E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49301B-9E89-474E-9FF8-5394A678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FB0B1A-85AD-4BA6-B984-5C63B1C44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3E2FE7-555E-44C9-A41D-B83A167D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CBEC-F83D-2745-8F66-5855C33E1E62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EE1D7F-73A0-4D59-9DC8-E1507EEA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2A3011-E089-47E4-961B-621265A8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76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635D79-C004-4335-AFEA-458D9653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1059E6-FCE2-4DBE-AF75-1A8F6C738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7DE792-9E71-486B-B1BF-0767FB15A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4DA8-5E6E-2042-A980-5A1264D1191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B0BE60-5C6A-4BCA-9559-E9CEB2268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D45AF5-B2FA-4628-BF83-23690F937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1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7"/>
          <a:stretch/>
        </p:blipFill>
        <p:spPr>
          <a:xfrm>
            <a:off x="0" y="1"/>
            <a:ext cx="9261446" cy="67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35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00F1CC-079B-1509-AD1E-3F37FB96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10</a:t>
            </a:fld>
            <a:endParaRPr lang="pt-BR"/>
          </a:p>
        </p:txBody>
      </p:sp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526DACF0-8E20-D5DA-E6BC-FDDF0799A7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CD1B5C2-2FE6-1C0B-CEF7-1B03CF391695}"/>
              </a:ext>
            </a:extLst>
          </p:cNvPr>
          <p:cNvSpPr txBox="1"/>
          <p:nvPr/>
        </p:nvSpPr>
        <p:spPr>
          <a:xfrm>
            <a:off x="8834722" y="1954947"/>
            <a:ext cx="265891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A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tabela periódica 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organiza os elementos químicos em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grupos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(colunas) e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períodos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(linhas). Elementos de um mesmo grupo apresentam propriedades semelhantes, e estas variam de forma gradativa ao longo de cada período. Porém, o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hidrogênio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(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H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) é o único elemento químico que não é classificado em um grupo.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75613F-A90A-91BA-AEF8-AE9A99DC1927}"/>
              </a:ext>
            </a:extLst>
          </p:cNvPr>
          <p:cNvSpPr txBox="1"/>
          <p:nvPr/>
        </p:nvSpPr>
        <p:spPr>
          <a:xfrm>
            <a:off x="304080" y="561975"/>
            <a:ext cx="11548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0" i="0" u="none" strike="noStrike" baseline="0">
                <a:solidFill>
                  <a:srgbClr val="2F2F2E"/>
                </a:solidFill>
              </a:rPr>
              <a:t>Classificação dos elementos qu</a:t>
            </a:r>
            <a:r>
              <a:rPr lang="pt-BR" sz="4800">
                <a:solidFill>
                  <a:srgbClr val="2F2F2E"/>
                </a:solidFill>
              </a:rPr>
              <a:t>í</a:t>
            </a:r>
            <a:r>
              <a:rPr lang="pt-BR" sz="4800" b="0" i="0" u="none" strike="noStrike" baseline="0">
                <a:solidFill>
                  <a:srgbClr val="2F2F2E"/>
                </a:solidFill>
              </a:rPr>
              <a:t>micos</a:t>
            </a:r>
            <a:endParaRPr lang="pt-BR" sz="48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47F586-A003-6191-6F35-3C1A6BF10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04105" y="-38155"/>
            <a:ext cx="2618313" cy="52073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CFB47A0-8A8E-D79E-C466-3B2E62EC0F06}"/>
              </a:ext>
            </a:extLst>
          </p:cNvPr>
          <p:cNvSpPr txBox="1"/>
          <p:nvPr/>
        </p:nvSpPr>
        <p:spPr>
          <a:xfrm>
            <a:off x="3473931" y="3984555"/>
            <a:ext cx="2361481" cy="2031325"/>
          </a:xfrm>
          <a:custGeom>
            <a:avLst/>
            <a:gdLst>
              <a:gd name="connsiteX0" fmla="*/ 0 w 2361481"/>
              <a:gd name="connsiteY0" fmla="*/ 0 h 2031325"/>
              <a:gd name="connsiteX1" fmla="*/ 637600 w 2361481"/>
              <a:gd name="connsiteY1" fmla="*/ 0 h 2031325"/>
              <a:gd name="connsiteX2" fmla="*/ 1204355 w 2361481"/>
              <a:gd name="connsiteY2" fmla="*/ 0 h 2031325"/>
              <a:gd name="connsiteX3" fmla="*/ 1841955 w 2361481"/>
              <a:gd name="connsiteY3" fmla="*/ 0 h 2031325"/>
              <a:gd name="connsiteX4" fmla="*/ 2361481 w 2361481"/>
              <a:gd name="connsiteY4" fmla="*/ 0 h 2031325"/>
              <a:gd name="connsiteX5" fmla="*/ 2361481 w 2361481"/>
              <a:gd name="connsiteY5" fmla="*/ 548458 h 2031325"/>
              <a:gd name="connsiteX6" fmla="*/ 2361481 w 2361481"/>
              <a:gd name="connsiteY6" fmla="*/ 1076602 h 2031325"/>
              <a:gd name="connsiteX7" fmla="*/ 2361481 w 2361481"/>
              <a:gd name="connsiteY7" fmla="*/ 1564120 h 2031325"/>
              <a:gd name="connsiteX8" fmla="*/ 2361481 w 2361481"/>
              <a:gd name="connsiteY8" fmla="*/ 2031325 h 2031325"/>
              <a:gd name="connsiteX9" fmla="*/ 1747496 w 2361481"/>
              <a:gd name="connsiteY9" fmla="*/ 2031325 h 2031325"/>
              <a:gd name="connsiteX10" fmla="*/ 1109896 w 2361481"/>
              <a:gd name="connsiteY10" fmla="*/ 2031325 h 2031325"/>
              <a:gd name="connsiteX11" fmla="*/ 519526 w 2361481"/>
              <a:gd name="connsiteY11" fmla="*/ 2031325 h 2031325"/>
              <a:gd name="connsiteX12" fmla="*/ 0 w 2361481"/>
              <a:gd name="connsiteY12" fmla="*/ 2031325 h 2031325"/>
              <a:gd name="connsiteX13" fmla="*/ 0 w 2361481"/>
              <a:gd name="connsiteY13" fmla="*/ 1543807 h 2031325"/>
              <a:gd name="connsiteX14" fmla="*/ 0 w 2361481"/>
              <a:gd name="connsiteY14" fmla="*/ 995349 h 2031325"/>
              <a:gd name="connsiteX15" fmla="*/ 0 w 2361481"/>
              <a:gd name="connsiteY15" fmla="*/ 548458 h 2031325"/>
              <a:gd name="connsiteX16" fmla="*/ 0 w 2361481"/>
              <a:gd name="connsiteY16" fmla="*/ 0 h 2031325"/>
              <a:gd name="connsiteX0" fmla="*/ 2464536 w 2361481"/>
              <a:gd name="connsiteY0" fmla="*/ 0 h 2031325"/>
              <a:gd name="connsiteX1" fmla="*/ 2464536 w 2361481"/>
              <a:gd name="connsiteY1" fmla="*/ 548458 h 2031325"/>
              <a:gd name="connsiteX2" fmla="*/ 2464536 w 2361481"/>
              <a:gd name="connsiteY2" fmla="*/ 1056289 h 2031325"/>
              <a:gd name="connsiteX3" fmla="*/ 2464536 w 2361481"/>
              <a:gd name="connsiteY3" fmla="*/ 1523494 h 2031325"/>
              <a:gd name="connsiteX4" fmla="*/ 2464536 w 2361481"/>
              <a:gd name="connsiteY4" fmla="*/ 2031325 h 2031325"/>
              <a:gd name="connsiteX5" fmla="*/ 2464536 w 2361481"/>
              <a:gd name="connsiteY5" fmla="*/ 1503181 h 2031325"/>
              <a:gd name="connsiteX6" fmla="*/ 2464536 w 2361481"/>
              <a:gd name="connsiteY6" fmla="*/ 975036 h 2031325"/>
              <a:gd name="connsiteX7" fmla="*/ 2464536 w 2361481"/>
              <a:gd name="connsiteY7" fmla="*/ 467205 h 2031325"/>
              <a:gd name="connsiteX8" fmla="*/ 2464536 w 2361481"/>
              <a:gd name="connsiteY8" fmla="*/ 0 h 2031325"/>
              <a:gd name="connsiteX0" fmla="*/ 2464536 w 2361481"/>
              <a:gd name="connsiteY0" fmla="*/ -69512 h 2031325"/>
              <a:gd name="connsiteX1" fmla="*/ 2515551 w 2361481"/>
              <a:gd name="connsiteY1" fmla="*/ -624063 h 2031325"/>
              <a:gd name="connsiteX2" fmla="*/ 2565121 w 2361481"/>
              <a:gd name="connsiteY2" fmla="*/ -1162918 h 2031325"/>
              <a:gd name="connsiteX3" fmla="*/ 2608917 w 2361481"/>
              <a:gd name="connsiteY3" fmla="*/ -1638995 h 2031325"/>
              <a:gd name="connsiteX4" fmla="*/ 2957316 w 2361481"/>
              <a:gd name="connsiteY4" fmla="*/ -1635192 h 2031325"/>
              <a:gd name="connsiteX5" fmla="*/ 3278916 w 2361481"/>
              <a:gd name="connsiteY5" fmla="*/ -1631682 h 20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481" h="2031325" extrusionOk="0">
                <a:moveTo>
                  <a:pt x="0" y="0"/>
                </a:moveTo>
                <a:cubicBezTo>
                  <a:pt x="151217" y="-72891"/>
                  <a:pt x="349237" y="68252"/>
                  <a:pt x="637600" y="0"/>
                </a:cubicBezTo>
                <a:cubicBezTo>
                  <a:pt x="925963" y="-68252"/>
                  <a:pt x="965649" y="65828"/>
                  <a:pt x="1204355" y="0"/>
                </a:cubicBezTo>
                <a:cubicBezTo>
                  <a:pt x="1443062" y="-65828"/>
                  <a:pt x="1545377" y="49232"/>
                  <a:pt x="1841955" y="0"/>
                </a:cubicBezTo>
                <a:cubicBezTo>
                  <a:pt x="2138533" y="-49232"/>
                  <a:pt x="2174515" y="39332"/>
                  <a:pt x="2361481" y="0"/>
                </a:cubicBezTo>
                <a:cubicBezTo>
                  <a:pt x="2390187" y="117743"/>
                  <a:pt x="2333103" y="425806"/>
                  <a:pt x="2361481" y="548458"/>
                </a:cubicBezTo>
                <a:cubicBezTo>
                  <a:pt x="2389859" y="671110"/>
                  <a:pt x="2321257" y="829825"/>
                  <a:pt x="2361481" y="1076602"/>
                </a:cubicBezTo>
                <a:cubicBezTo>
                  <a:pt x="2401705" y="1323379"/>
                  <a:pt x="2358534" y="1414949"/>
                  <a:pt x="2361481" y="1564120"/>
                </a:cubicBezTo>
                <a:cubicBezTo>
                  <a:pt x="2364428" y="1713291"/>
                  <a:pt x="2355994" y="1919936"/>
                  <a:pt x="2361481" y="2031325"/>
                </a:cubicBezTo>
                <a:cubicBezTo>
                  <a:pt x="2108823" y="2069405"/>
                  <a:pt x="1874857" y="1971338"/>
                  <a:pt x="1747496" y="2031325"/>
                </a:cubicBezTo>
                <a:cubicBezTo>
                  <a:pt x="1620136" y="2091312"/>
                  <a:pt x="1319832" y="1978262"/>
                  <a:pt x="1109896" y="2031325"/>
                </a:cubicBezTo>
                <a:cubicBezTo>
                  <a:pt x="899960" y="2084388"/>
                  <a:pt x="684549" y="2026545"/>
                  <a:pt x="519526" y="2031325"/>
                </a:cubicBezTo>
                <a:cubicBezTo>
                  <a:pt x="354503" y="2036105"/>
                  <a:pt x="221879" y="1982403"/>
                  <a:pt x="0" y="2031325"/>
                </a:cubicBezTo>
                <a:cubicBezTo>
                  <a:pt x="-39733" y="1849480"/>
                  <a:pt x="17068" y="1762465"/>
                  <a:pt x="0" y="1543807"/>
                </a:cubicBezTo>
                <a:cubicBezTo>
                  <a:pt x="-17068" y="1325149"/>
                  <a:pt x="46679" y="1127439"/>
                  <a:pt x="0" y="995349"/>
                </a:cubicBezTo>
                <a:cubicBezTo>
                  <a:pt x="-46679" y="863259"/>
                  <a:pt x="3725" y="639510"/>
                  <a:pt x="0" y="548458"/>
                </a:cubicBezTo>
                <a:cubicBezTo>
                  <a:pt x="-3725" y="457406"/>
                  <a:pt x="52166" y="141615"/>
                  <a:pt x="0" y="0"/>
                </a:cubicBezTo>
                <a:close/>
              </a:path>
              <a:path w="2361481" h="2031325" fill="none" extrusionOk="0">
                <a:moveTo>
                  <a:pt x="2464536" y="0"/>
                </a:moveTo>
                <a:cubicBezTo>
                  <a:pt x="2523891" y="142353"/>
                  <a:pt x="2453463" y="429977"/>
                  <a:pt x="2464536" y="548458"/>
                </a:cubicBezTo>
                <a:cubicBezTo>
                  <a:pt x="2475609" y="666939"/>
                  <a:pt x="2405981" y="877186"/>
                  <a:pt x="2464536" y="1056289"/>
                </a:cubicBezTo>
                <a:cubicBezTo>
                  <a:pt x="2523091" y="1235392"/>
                  <a:pt x="2453261" y="1293499"/>
                  <a:pt x="2464536" y="1523494"/>
                </a:cubicBezTo>
                <a:cubicBezTo>
                  <a:pt x="2475811" y="1753490"/>
                  <a:pt x="2404600" y="1831846"/>
                  <a:pt x="2464536" y="2031325"/>
                </a:cubicBezTo>
                <a:cubicBezTo>
                  <a:pt x="2452734" y="1861834"/>
                  <a:pt x="2517553" y="1700540"/>
                  <a:pt x="2464536" y="1503181"/>
                </a:cubicBezTo>
                <a:cubicBezTo>
                  <a:pt x="2411519" y="1305822"/>
                  <a:pt x="2521426" y="1082995"/>
                  <a:pt x="2464536" y="975036"/>
                </a:cubicBezTo>
                <a:cubicBezTo>
                  <a:pt x="2407646" y="867078"/>
                  <a:pt x="2468909" y="631889"/>
                  <a:pt x="2464536" y="467205"/>
                </a:cubicBezTo>
                <a:cubicBezTo>
                  <a:pt x="2460163" y="302521"/>
                  <a:pt x="2497032" y="134915"/>
                  <a:pt x="2464536" y="0"/>
                </a:cubicBezTo>
                <a:close/>
              </a:path>
              <a:path w="2361481" h="2031325" fill="none" extrusionOk="0">
                <a:moveTo>
                  <a:pt x="2464536" y="-69512"/>
                </a:moveTo>
                <a:cubicBezTo>
                  <a:pt x="2478233" y="-306534"/>
                  <a:pt x="2527387" y="-446357"/>
                  <a:pt x="2515551" y="-624063"/>
                </a:cubicBezTo>
                <a:cubicBezTo>
                  <a:pt x="2503715" y="-801769"/>
                  <a:pt x="2570415" y="-969577"/>
                  <a:pt x="2565121" y="-1162918"/>
                </a:cubicBezTo>
                <a:cubicBezTo>
                  <a:pt x="2559828" y="-1356259"/>
                  <a:pt x="2607371" y="-1529781"/>
                  <a:pt x="2608917" y="-1638995"/>
                </a:cubicBezTo>
                <a:cubicBezTo>
                  <a:pt x="2770501" y="-1660650"/>
                  <a:pt x="2832994" y="-1599998"/>
                  <a:pt x="2957316" y="-1635192"/>
                </a:cubicBezTo>
                <a:cubicBezTo>
                  <a:pt x="3081638" y="-1670386"/>
                  <a:pt x="3187323" y="-1630971"/>
                  <a:pt x="3278916" y="-1631682"/>
                </a:cubicBezTo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508940291">
                  <a:prstGeom prst="accentBorderCallout2">
                    <a:avLst>
                      <a:gd name="adj1" fmla="val -3422"/>
                      <a:gd name="adj2" fmla="val 104364"/>
                      <a:gd name="adj3" fmla="val -80686"/>
                      <a:gd name="adj4" fmla="val 110478"/>
                      <a:gd name="adj5" fmla="val -80326"/>
                      <a:gd name="adj6" fmla="val 13885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má condutividade de calor e de eletricidade;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baixa ductilidade e maleabilidade;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ausência de brilho característico;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temperaturas de fusão e de ebulição variáveis;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densidade variável.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5F9CC21-9DF2-260B-AF6C-3455841DC4B9}"/>
              </a:ext>
            </a:extLst>
          </p:cNvPr>
          <p:cNvSpPr txBox="1"/>
          <p:nvPr/>
        </p:nvSpPr>
        <p:spPr>
          <a:xfrm>
            <a:off x="6517975" y="4001215"/>
            <a:ext cx="1797890" cy="1600438"/>
          </a:xfrm>
          <a:custGeom>
            <a:avLst/>
            <a:gdLst>
              <a:gd name="connsiteX0" fmla="*/ 0 w 1797890"/>
              <a:gd name="connsiteY0" fmla="*/ 0 h 1600438"/>
              <a:gd name="connsiteX1" fmla="*/ 599297 w 1797890"/>
              <a:gd name="connsiteY1" fmla="*/ 0 h 1600438"/>
              <a:gd name="connsiteX2" fmla="*/ 1162636 w 1797890"/>
              <a:gd name="connsiteY2" fmla="*/ 0 h 1600438"/>
              <a:gd name="connsiteX3" fmla="*/ 1797890 w 1797890"/>
              <a:gd name="connsiteY3" fmla="*/ 0 h 1600438"/>
              <a:gd name="connsiteX4" fmla="*/ 1797890 w 1797890"/>
              <a:gd name="connsiteY4" fmla="*/ 501471 h 1600438"/>
              <a:gd name="connsiteX5" fmla="*/ 1797890 w 1797890"/>
              <a:gd name="connsiteY5" fmla="*/ 1066959 h 1600438"/>
              <a:gd name="connsiteX6" fmla="*/ 1797890 w 1797890"/>
              <a:gd name="connsiteY6" fmla="*/ 1600438 h 1600438"/>
              <a:gd name="connsiteX7" fmla="*/ 1162636 w 1797890"/>
              <a:gd name="connsiteY7" fmla="*/ 1600438 h 1600438"/>
              <a:gd name="connsiteX8" fmla="*/ 581318 w 1797890"/>
              <a:gd name="connsiteY8" fmla="*/ 1600438 h 1600438"/>
              <a:gd name="connsiteX9" fmla="*/ 0 w 1797890"/>
              <a:gd name="connsiteY9" fmla="*/ 1600438 h 1600438"/>
              <a:gd name="connsiteX10" fmla="*/ 0 w 1797890"/>
              <a:gd name="connsiteY10" fmla="*/ 1114972 h 1600438"/>
              <a:gd name="connsiteX11" fmla="*/ 0 w 1797890"/>
              <a:gd name="connsiteY11" fmla="*/ 597497 h 1600438"/>
              <a:gd name="connsiteX12" fmla="*/ 0 w 1797890"/>
              <a:gd name="connsiteY12" fmla="*/ 0 h 1600438"/>
              <a:gd name="connsiteX0" fmla="*/ 1979225 w 1797890"/>
              <a:gd name="connsiteY0" fmla="*/ 0 h 1600438"/>
              <a:gd name="connsiteX1" fmla="*/ 1979225 w 1797890"/>
              <a:gd name="connsiteY1" fmla="*/ 565488 h 1600438"/>
              <a:gd name="connsiteX2" fmla="*/ 1979225 w 1797890"/>
              <a:gd name="connsiteY2" fmla="*/ 1066959 h 1600438"/>
              <a:gd name="connsiteX3" fmla="*/ 1979225 w 1797890"/>
              <a:gd name="connsiteY3" fmla="*/ 1600438 h 1600438"/>
              <a:gd name="connsiteX4" fmla="*/ 1979225 w 1797890"/>
              <a:gd name="connsiteY4" fmla="*/ 1082963 h 1600438"/>
              <a:gd name="connsiteX5" fmla="*/ 1979225 w 1797890"/>
              <a:gd name="connsiteY5" fmla="*/ 549484 h 1600438"/>
              <a:gd name="connsiteX6" fmla="*/ 1979225 w 1797890"/>
              <a:gd name="connsiteY6" fmla="*/ 0 h 1600438"/>
              <a:gd name="connsiteX0" fmla="*/ 1979225 w 1797890"/>
              <a:gd name="connsiteY0" fmla="*/ 13476 h 1600438"/>
              <a:gd name="connsiteX1" fmla="*/ 1619935 w 1797890"/>
              <a:gd name="connsiteY1" fmla="*/ -323166 h 1600438"/>
              <a:gd name="connsiteX2" fmla="*/ 1282202 w 1797890"/>
              <a:gd name="connsiteY2" fmla="*/ -639609 h 1600438"/>
              <a:gd name="connsiteX3" fmla="*/ 901354 w 1797890"/>
              <a:gd name="connsiteY3" fmla="*/ -996449 h 1600438"/>
              <a:gd name="connsiteX4" fmla="*/ 889540 w 1797890"/>
              <a:gd name="connsiteY4" fmla="*/ -1493429 h 1600438"/>
              <a:gd name="connsiteX5" fmla="*/ 878413 w 1797890"/>
              <a:gd name="connsiteY5" fmla="*/ -1961460 h 1600438"/>
              <a:gd name="connsiteX6" fmla="*/ 866943 w 1797890"/>
              <a:gd name="connsiteY6" fmla="*/ -2443965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890" h="1600438" extrusionOk="0">
                <a:moveTo>
                  <a:pt x="0" y="0"/>
                </a:moveTo>
                <a:cubicBezTo>
                  <a:pt x="288667" y="1721"/>
                  <a:pt x="349437" y="26769"/>
                  <a:pt x="599297" y="0"/>
                </a:cubicBezTo>
                <a:cubicBezTo>
                  <a:pt x="849157" y="-26769"/>
                  <a:pt x="991271" y="3830"/>
                  <a:pt x="1162636" y="0"/>
                </a:cubicBezTo>
                <a:cubicBezTo>
                  <a:pt x="1334001" y="-3830"/>
                  <a:pt x="1534255" y="-23904"/>
                  <a:pt x="1797890" y="0"/>
                </a:cubicBezTo>
                <a:cubicBezTo>
                  <a:pt x="1810964" y="108702"/>
                  <a:pt x="1798818" y="278086"/>
                  <a:pt x="1797890" y="501471"/>
                </a:cubicBezTo>
                <a:cubicBezTo>
                  <a:pt x="1796962" y="724856"/>
                  <a:pt x="1800117" y="912546"/>
                  <a:pt x="1797890" y="1066959"/>
                </a:cubicBezTo>
                <a:cubicBezTo>
                  <a:pt x="1795663" y="1221372"/>
                  <a:pt x="1777789" y="1336963"/>
                  <a:pt x="1797890" y="1600438"/>
                </a:cubicBezTo>
                <a:cubicBezTo>
                  <a:pt x="1494921" y="1630687"/>
                  <a:pt x="1415311" y="1625426"/>
                  <a:pt x="1162636" y="1600438"/>
                </a:cubicBezTo>
                <a:cubicBezTo>
                  <a:pt x="909961" y="1575450"/>
                  <a:pt x="856789" y="1619475"/>
                  <a:pt x="581318" y="1600438"/>
                </a:cubicBezTo>
                <a:cubicBezTo>
                  <a:pt x="305847" y="1581401"/>
                  <a:pt x="149029" y="1580706"/>
                  <a:pt x="0" y="1600438"/>
                </a:cubicBezTo>
                <a:cubicBezTo>
                  <a:pt x="21702" y="1367484"/>
                  <a:pt x="-19008" y="1357138"/>
                  <a:pt x="0" y="1114972"/>
                </a:cubicBezTo>
                <a:cubicBezTo>
                  <a:pt x="19008" y="872806"/>
                  <a:pt x="-4966" y="804787"/>
                  <a:pt x="0" y="597497"/>
                </a:cubicBezTo>
                <a:cubicBezTo>
                  <a:pt x="4966" y="390208"/>
                  <a:pt x="20259" y="158933"/>
                  <a:pt x="0" y="0"/>
                </a:cubicBezTo>
                <a:close/>
              </a:path>
              <a:path w="1797890" h="1600438" fill="none" extrusionOk="0">
                <a:moveTo>
                  <a:pt x="1979225" y="0"/>
                </a:moveTo>
                <a:cubicBezTo>
                  <a:pt x="1963057" y="115266"/>
                  <a:pt x="1974744" y="285875"/>
                  <a:pt x="1979225" y="565488"/>
                </a:cubicBezTo>
                <a:cubicBezTo>
                  <a:pt x="1983706" y="845101"/>
                  <a:pt x="1982400" y="853657"/>
                  <a:pt x="1979225" y="1066959"/>
                </a:cubicBezTo>
                <a:cubicBezTo>
                  <a:pt x="1976050" y="1280261"/>
                  <a:pt x="1974598" y="1465499"/>
                  <a:pt x="1979225" y="1600438"/>
                </a:cubicBezTo>
                <a:cubicBezTo>
                  <a:pt x="1981766" y="1380984"/>
                  <a:pt x="1991886" y="1208021"/>
                  <a:pt x="1979225" y="1082963"/>
                </a:cubicBezTo>
                <a:cubicBezTo>
                  <a:pt x="1966564" y="957906"/>
                  <a:pt x="1992211" y="665062"/>
                  <a:pt x="1979225" y="549484"/>
                </a:cubicBezTo>
                <a:cubicBezTo>
                  <a:pt x="1966239" y="433906"/>
                  <a:pt x="1972018" y="166757"/>
                  <a:pt x="1979225" y="0"/>
                </a:cubicBezTo>
                <a:close/>
              </a:path>
              <a:path w="1797890" h="1600438" fill="none" extrusionOk="0">
                <a:moveTo>
                  <a:pt x="1979225" y="13476"/>
                </a:moveTo>
                <a:cubicBezTo>
                  <a:pt x="1828847" y="-101171"/>
                  <a:pt x="1709083" y="-238879"/>
                  <a:pt x="1619935" y="-323166"/>
                </a:cubicBezTo>
                <a:cubicBezTo>
                  <a:pt x="1530787" y="-407453"/>
                  <a:pt x="1364571" y="-590481"/>
                  <a:pt x="1282202" y="-639609"/>
                </a:cubicBezTo>
                <a:cubicBezTo>
                  <a:pt x="1199833" y="-688737"/>
                  <a:pt x="1071707" y="-847122"/>
                  <a:pt x="901354" y="-996449"/>
                </a:cubicBezTo>
                <a:cubicBezTo>
                  <a:pt x="917402" y="-1186761"/>
                  <a:pt x="880386" y="-1389757"/>
                  <a:pt x="889540" y="-1493429"/>
                </a:cubicBezTo>
                <a:cubicBezTo>
                  <a:pt x="898694" y="-1597101"/>
                  <a:pt x="885529" y="-1757195"/>
                  <a:pt x="878413" y="-1961460"/>
                </a:cubicBezTo>
                <a:cubicBezTo>
                  <a:pt x="871298" y="-2165725"/>
                  <a:pt x="847912" y="-2299525"/>
                  <a:pt x="866943" y="-2443965"/>
                </a:cubicBezTo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022647564">
                  <a:prstGeom prst="accentBorderCallout2">
                    <a:avLst>
                      <a:gd name="adj1" fmla="val 842"/>
                      <a:gd name="adj2" fmla="val 110086"/>
                      <a:gd name="adj3" fmla="val -62261"/>
                      <a:gd name="adj4" fmla="val 50134"/>
                      <a:gd name="adj5" fmla="val -152706"/>
                      <a:gd name="adj6" fmla="val 482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2F2F2E"/>
                </a:solidFill>
              </a:rPr>
              <a:t>e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stáveis;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aixa reatividade;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 dirty="0">
                <a:solidFill>
                  <a:srgbClr val="2F2F2E"/>
                </a:solidFill>
              </a:rPr>
              <a:t>encontrados em quantidade considerável na atmosfera terrestre.</a:t>
            </a:r>
            <a:endParaRPr lang="pt-BR" sz="1400" dirty="0"/>
          </a:p>
        </p:txBody>
      </p:sp>
      <p:sp>
        <p:nvSpPr>
          <p:cNvPr id="19" name="Texto Explicativo: Linha Dobrada com Borda e Ênfase 18">
            <a:extLst>
              <a:ext uri="{FF2B5EF4-FFF2-40B4-BE49-F238E27FC236}">
                <a16:creationId xmlns:a16="http://schemas.microsoft.com/office/drawing/2014/main" id="{9A95BACB-40E5-6115-15DD-CBC9CA9DE215}"/>
              </a:ext>
            </a:extLst>
          </p:cNvPr>
          <p:cNvSpPr/>
          <p:nvPr/>
        </p:nvSpPr>
        <p:spPr>
          <a:xfrm>
            <a:off x="265267" y="3984555"/>
            <a:ext cx="2581450" cy="2677656"/>
          </a:xfrm>
          <a:custGeom>
            <a:avLst/>
            <a:gdLst>
              <a:gd name="connsiteX0" fmla="*/ 0 w 2581450"/>
              <a:gd name="connsiteY0" fmla="*/ 0 h 2677656"/>
              <a:gd name="connsiteX1" fmla="*/ 2581450 w 2581450"/>
              <a:gd name="connsiteY1" fmla="*/ 0 h 2677656"/>
              <a:gd name="connsiteX2" fmla="*/ 2581450 w 2581450"/>
              <a:gd name="connsiteY2" fmla="*/ 2677656 h 2677656"/>
              <a:gd name="connsiteX3" fmla="*/ 0 w 2581450"/>
              <a:gd name="connsiteY3" fmla="*/ 2677656 h 2677656"/>
              <a:gd name="connsiteX4" fmla="*/ 0 w 2581450"/>
              <a:gd name="connsiteY4" fmla="*/ 0 h 2677656"/>
              <a:gd name="connsiteX0" fmla="*/ -143038 w 2581450"/>
              <a:gd name="connsiteY0" fmla="*/ 0 h 2677656"/>
              <a:gd name="connsiteX1" fmla="*/ -143038 w 2581450"/>
              <a:gd name="connsiteY1" fmla="*/ 2677656 h 2677656"/>
              <a:gd name="connsiteX2" fmla="*/ -143038 w 2581450"/>
              <a:gd name="connsiteY2" fmla="*/ 0 h 2677656"/>
              <a:gd name="connsiteX0" fmla="*/ -143038 w 2581450"/>
              <a:gd name="connsiteY0" fmla="*/ -57061 h 2677656"/>
              <a:gd name="connsiteX1" fmla="*/ 3731099 w 2581450"/>
              <a:gd name="connsiteY1" fmla="*/ -1057272 h 2677656"/>
              <a:gd name="connsiteX2" fmla="*/ 4390892 w 2581450"/>
              <a:gd name="connsiteY2" fmla="*/ -1068331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1450" h="2677656" extrusionOk="0">
                <a:moveTo>
                  <a:pt x="0" y="0"/>
                </a:moveTo>
                <a:cubicBezTo>
                  <a:pt x="321728" y="98998"/>
                  <a:pt x="2212008" y="28575"/>
                  <a:pt x="2581450" y="0"/>
                </a:cubicBezTo>
                <a:cubicBezTo>
                  <a:pt x="2418014" y="1138479"/>
                  <a:pt x="2464330" y="2249261"/>
                  <a:pt x="2581450" y="2677656"/>
                </a:cubicBezTo>
                <a:cubicBezTo>
                  <a:pt x="2309896" y="2766246"/>
                  <a:pt x="1012952" y="2597231"/>
                  <a:pt x="0" y="2677656"/>
                </a:cubicBezTo>
                <a:cubicBezTo>
                  <a:pt x="93951" y="1692858"/>
                  <a:pt x="-119904" y="942382"/>
                  <a:pt x="0" y="0"/>
                </a:cubicBezTo>
                <a:close/>
              </a:path>
              <a:path w="2581450" h="2677656" fill="none" extrusionOk="0">
                <a:moveTo>
                  <a:pt x="-143038" y="0"/>
                </a:moveTo>
                <a:cubicBezTo>
                  <a:pt x="-140969" y="1151798"/>
                  <a:pt x="-202292" y="1863362"/>
                  <a:pt x="-143038" y="2677656"/>
                </a:cubicBezTo>
                <a:cubicBezTo>
                  <a:pt x="-143544" y="1358456"/>
                  <a:pt x="-87671" y="790018"/>
                  <a:pt x="-143038" y="0"/>
                </a:cubicBezTo>
                <a:close/>
              </a:path>
              <a:path w="2581450" h="2677656" fill="none" extrusionOk="0">
                <a:moveTo>
                  <a:pt x="-143038" y="-57061"/>
                </a:moveTo>
                <a:cubicBezTo>
                  <a:pt x="522973" y="-317255"/>
                  <a:pt x="1949147" y="-570055"/>
                  <a:pt x="3731099" y="-1057272"/>
                </a:cubicBezTo>
                <a:cubicBezTo>
                  <a:pt x="3798776" y="-1021306"/>
                  <a:pt x="4074148" y="-1090162"/>
                  <a:pt x="4390892" y="-1068331"/>
                </a:cubicBezTo>
              </a:path>
            </a:pathLst>
          </a:custGeom>
          <a:noFill/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767830514">
                  <a:prstGeom prst="accentBorderCallout2">
                    <a:avLst>
                      <a:gd name="adj1" fmla="val -2131"/>
                      <a:gd name="adj2" fmla="val -5541"/>
                      <a:gd name="adj3" fmla="val -39485"/>
                      <a:gd name="adj4" fmla="val 144535"/>
                      <a:gd name="adj5" fmla="val -39898"/>
                      <a:gd name="adj6" fmla="val 17009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>
                <a:solidFill>
                  <a:srgbClr val="2F2F2E"/>
                </a:solidFill>
              </a:rPr>
              <a:t>boa condutividade, tanto de calor quanto de eletricidade;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>
                <a:solidFill>
                  <a:srgbClr val="2F2F2E"/>
                </a:solidFill>
              </a:rPr>
              <a:t>ductilidade (facilidade de serem transformados em fios) e maleabilidade (facilidade de serem transformados em lâminas);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>
                <a:solidFill>
                  <a:srgbClr val="2F2F2E"/>
                </a:solidFill>
              </a:rPr>
              <a:t>brilho característico;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>
                <a:solidFill>
                  <a:srgbClr val="2F2F2E"/>
                </a:solidFill>
              </a:rPr>
              <a:t>altas temperaturas de fusão e de ebulição;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>
                <a:solidFill>
                  <a:srgbClr val="2F2F2E"/>
                </a:solidFill>
              </a:rPr>
              <a:t>alta densidade.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25557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00F1CC-079B-1509-AD1E-3F37FB96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11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C190B4-CFD0-FC7E-F157-3BF4BD1AE1DA}"/>
              </a:ext>
            </a:extLst>
          </p:cNvPr>
          <p:cNvSpPr txBox="1"/>
          <p:nvPr/>
        </p:nvSpPr>
        <p:spPr>
          <a:xfrm>
            <a:off x="8317133" y="3607231"/>
            <a:ext cx="35628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PERIODIC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Table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of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Elements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Internacional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union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of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pure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and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applied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chemistry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(IUPAC)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Carolina do Norte, 4 maio 2022. Disponível em: https://iupac.org/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whatwe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-do/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periodic-table-of-elements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/.</a:t>
            </a:r>
          </a:p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MEIJA, Juris et al. Atomic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weights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of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the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elements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2013 (IUPAC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Technical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Report). Pure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and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Applied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Chemistry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, v. 88, n. 3, p. 265-291, mar. 2016. Disponível em: http://www.degruyter.com/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view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/j/pac.2016.88.issue-3/pac-2015-0305/pac-2015-0305.xml. Acessos em: 10 jun. 2022.</a:t>
            </a:r>
          </a:p>
        </p:txBody>
      </p:sp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526DACF0-8E20-D5DA-E6BC-FDDF0799A7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75613F-A90A-91BA-AEF8-AE9A99DC1927}"/>
              </a:ext>
            </a:extLst>
          </p:cNvPr>
          <p:cNvSpPr txBox="1"/>
          <p:nvPr/>
        </p:nvSpPr>
        <p:spPr>
          <a:xfrm>
            <a:off x="304080" y="561975"/>
            <a:ext cx="11548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0" i="0" u="none" strike="noStrike" baseline="0">
                <a:solidFill>
                  <a:srgbClr val="2F2F2E"/>
                </a:solidFill>
              </a:rPr>
              <a:t>Tabela Periódica</a:t>
            </a:r>
            <a:endParaRPr lang="pt-BR" sz="480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401FDC6-F497-0DAF-3195-677FF918BCB9}"/>
              </a:ext>
            </a:extLst>
          </p:cNvPr>
          <p:cNvSpPr txBox="1"/>
          <p:nvPr/>
        </p:nvSpPr>
        <p:spPr>
          <a:xfrm>
            <a:off x="0" y="6538831"/>
            <a:ext cx="101633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100" b="0" i="0" u="none" strike="noStrike" baseline="0" dirty="0">
                <a:solidFill>
                  <a:srgbClr val="2F2F2E"/>
                </a:solidFill>
              </a:rPr>
              <a:t>* Os valores da massa atômica foram arredondados para facilitar a leitura. Os valores que aparecem entre parênteses referem-se à massa do isótopo mais estável do elemento.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8277E4E-B066-C502-AF38-3D7B89869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82315" y="4008"/>
            <a:ext cx="5064484" cy="80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5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7757C1-A618-90FE-1DA8-B163BFD194F3}"/>
              </a:ext>
            </a:extLst>
          </p:cNvPr>
          <p:cNvSpPr txBox="1"/>
          <p:nvPr/>
        </p:nvSpPr>
        <p:spPr>
          <a:xfrm>
            <a:off x="6214409" y="4994002"/>
            <a:ext cx="5257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dos átomos de hidrogênio e oxigênio, e das moléculas de algumas substâncias que eles formam.</a:t>
            </a:r>
            <a:endParaRPr lang="pt-BR" sz="14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7A2B17F-3457-0E96-B767-075D8CF2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548" y="1961966"/>
            <a:ext cx="5306304" cy="30303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00E98B-81C3-43DD-A0C3-35BD45C44429}"/>
              </a:ext>
            </a:extLst>
          </p:cNvPr>
          <p:cNvSpPr txBox="1">
            <a:spLocks/>
          </p:cNvSpPr>
          <p:nvPr/>
        </p:nvSpPr>
        <p:spPr>
          <a:xfrm>
            <a:off x="2843727" y="684002"/>
            <a:ext cx="6438181" cy="797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Transformações químicas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DE51A3C-D691-4B1B-A9E6-DBF753D229C0}"/>
              </a:ext>
            </a:extLst>
          </p:cNvPr>
          <p:cNvSpPr/>
          <p:nvPr/>
        </p:nvSpPr>
        <p:spPr>
          <a:xfrm>
            <a:off x="314639" y="1602388"/>
            <a:ext cx="11496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</a:t>
            </a:r>
            <a:r>
              <a:rPr lang="pt-BR" b="1" dirty="0"/>
              <a:t>transformações químicas </a:t>
            </a:r>
            <a:r>
              <a:rPr lang="pt-BR" dirty="0"/>
              <a:t>envolvem a formação de novas substâncias.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63642AF-B541-4D70-9DE6-62667FAEA6FC}"/>
              </a:ext>
            </a:extLst>
          </p:cNvPr>
          <p:cNvSpPr/>
          <p:nvPr/>
        </p:nvSpPr>
        <p:spPr>
          <a:xfrm>
            <a:off x="314639" y="2092243"/>
            <a:ext cx="55594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As </a:t>
            </a:r>
            <a:r>
              <a:rPr lang="pt-BR" b="1" dirty="0">
                <a:solidFill>
                  <a:srgbClr val="2F2F2E"/>
                </a:solidFill>
              </a:rPr>
              <a:t>substâncias químicas </a:t>
            </a:r>
            <a:r>
              <a:rPr lang="pt-BR" dirty="0">
                <a:solidFill>
                  <a:srgbClr val="2F2F2E"/>
                </a:solidFill>
              </a:rPr>
              <a:t>são formadas por combinações entre os </a:t>
            </a:r>
            <a:r>
              <a:rPr lang="pt-BR" dirty="0"/>
              <a:t>diferente elementos químicos ou por átomos de um mesmo elemento químico.</a:t>
            </a:r>
          </a:p>
          <a:p>
            <a:endParaRPr lang="pt-BR" dirty="0"/>
          </a:p>
          <a:p>
            <a:r>
              <a:rPr lang="pt-BR" dirty="0"/>
              <a:t>Cada substância é representada por uma </a:t>
            </a:r>
            <a:r>
              <a:rPr lang="pt-BR" b="1" dirty="0"/>
              <a:t>fórmula química </a:t>
            </a:r>
            <a:r>
              <a:rPr lang="pt-BR" dirty="0"/>
              <a:t>própria, que informa os elementos químicos que a compõem, bem como a quantidade de cada um.</a:t>
            </a:r>
          </a:p>
          <a:p>
            <a:endParaRPr lang="pt-BR" dirty="0"/>
          </a:p>
          <a:p>
            <a:r>
              <a:rPr lang="pt-BR" dirty="0"/>
              <a:t>Uma </a:t>
            </a:r>
            <a:r>
              <a:rPr lang="pt-BR" b="1" dirty="0"/>
              <a:t>molécula</a:t>
            </a:r>
            <a:r>
              <a:rPr lang="pt-BR" dirty="0"/>
              <a:t> de gás oxigênio é formada por dois átomos do elemento químico oxigênio (O), e sua fórmula química é </a:t>
            </a:r>
            <a:r>
              <a:rPr lang="pt-BR" b="1" dirty="0"/>
              <a:t>O</a:t>
            </a:r>
            <a:r>
              <a:rPr lang="pt-BR" b="1" baseline="-25000" dirty="0"/>
              <a:t>2</a:t>
            </a:r>
            <a:r>
              <a:rPr lang="pt-BR" dirty="0"/>
              <a:t>. </a:t>
            </a:r>
          </a:p>
          <a:p>
            <a:r>
              <a:rPr lang="pt-BR" dirty="0"/>
              <a:t>A água é formada por dois átomos de hidrogênio (H) combinados a um átomo de oxigênio (O); a fórmula química da água é </a:t>
            </a:r>
            <a:r>
              <a:rPr lang="pt-BR" b="1" dirty="0"/>
              <a:t>H</a:t>
            </a:r>
            <a:r>
              <a:rPr lang="pt-BR" b="1" baseline="-25000" dirty="0"/>
              <a:t>2</a:t>
            </a:r>
            <a:r>
              <a:rPr lang="pt-BR" b="1" dirty="0"/>
              <a:t>O</a:t>
            </a:r>
            <a:r>
              <a:rPr lang="pt-B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12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3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F3B6C-710E-4864-A03E-BBD0549D0231}"/>
              </a:ext>
            </a:extLst>
          </p:cNvPr>
          <p:cNvSpPr txBox="1">
            <a:spLocks/>
          </p:cNvSpPr>
          <p:nvPr/>
        </p:nvSpPr>
        <p:spPr>
          <a:xfrm>
            <a:off x="3550427" y="626538"/>
            <a:ext cx="4704908" cy="664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+mn-lt"/>
              </a:rPr>
              <a:t>Ligações químicas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7008078-44FD-4B69-995E-45529A1E8B63}"/>
              </a:ext>
            </a:extLst>
          </p:cNvPr>
          <p:cNvSpPr/>
          <p:nvPr/>
        </p:nvSpPr>
        <p:spPr>
          <a:xfrm>
            <a:off x="1069675" y="1390263"/>
            <a:ext cx="10049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Os átomos podem formar combinações entre si por meio de </a:t>
            </a:r>
            <a:r>
              <a:rPr lang="pt-BR" b="1"/>
              <a:t>ligações químicas</a:t>
            </a:r>
            <a:r>
              <a:rPr lang="pt-BR"/>
              <a:t>, que envolvem a transferência ou o compartilhamento de elétrons. Dependendo de como ocorre, uma ligação química pode ser classificada em três categorias: </a:t>
            </a:r>
            <a:r>
              <a:rPr lang="pt-BR" b="1"/>
              <a:t>iônica</a:t>
            </a:r>
            <a:r>
              <a:rPr lang="pt-BR"/>
              <a:t>, </a:t>
            </a:r>
            <a:r>
              <a:rPr lang="pt-BR" b="1"/>
              <a:t>covalente</a:t>
            </a:r>
            <a:r>
              <a:rPr lang="pt-BR"/>
              <a:t> ou </a:t>
            </a:r>
            <a:r>
              <a:rPr lang="pt-BR" b="1"/>
              <a:t>metálica</a:t>
            </a:r>
            <a:r>
              <a:rPr lang="pt-BR"/>
              <a:t>.</a:t>
            </a:r>
          </a:p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9E099E-486F-4D28-8E23-216804E6C48C}"/>
              </a:ext>
            </a:extLst>
          </p:cNvPr>
          <p:cNvSpPr/>
          <p:nvPr/>
        </p:nvSpPr>
        <p:spPr>
          <a:xfrm>
            <a:off x="4891177" y="4712261"/>
            <a:ext cx="6228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As </a:t>
            </a:r>
            <a:r>
              <a:rPr lang="pt-BR" b="1"/>
              <a:t>ligações iônicas </a:t>
            </a:r>
            <a:r>
              <a:rPr lang="pt-BR"/>
              <a:t>ocorrem sempre entre </a:t>
            </a:r>
            <a:r>
              <a:rPr lang="pt-BR" b="1"/>
              <a:t>cátions</a:t>
            </a:r>
            <a:r>
              <a:rPr lang="pt-BR"/>
              <a:t> e </a:t>
            </a:r>
            <a:r>
              <a:rPr lang="pt-BR" b="1"/>
              <a:t>ânions</a:t>
            </a:r>
            <a:r>
              <a:rPr lang="pt-BR"/>
              <a:t> e dão origem a compostos iônicos, ou substâncias iônicas. Esse tipo de ligação mantém os elementos químicos fortemente unidos e geralmente ocorre entre um metal e um não metal.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13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DF21A1D-2A08-E085-F7AD-7874E9D77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60" y="2361765"/>
            <a:ext cx="9698042" cy="17510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110BBDB-63A6-07A9-2A29-63BFCF8A35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51"/>
          <a:stretch/>
        </p:blipFill>
        <p:spPr>
          <a:xfrm>
            <a:off x="1648454" y="4279651"/>
            <a:ext cx="2794150" cy="20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AF477C7-243E-44EB-B586-C97707DA9551}"/>
              </a:ext>
            </a:extLst>
          </p:cNvPr>
          <p:cNvSpPr txBox="1">
            <a:spLocks/>
          </p:cNvSpPr>
          <p:nvPr/>
        </p:nvSpPr>
        <p:spPr>
          <a:xfrm>
            <a:off x="-1" y="647062"/>
            <a:ext cx="12192000" cy="7078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Ligação covalente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E2B87EF-B9D9-4806-AE30-47B241890D8C}"/>
              </a:ext>
            </a:extLst>
          </p:cNvPr>
          <p:cNvSpPr/>
          <p:nvPr/>
        </p:nvSpPr>
        <p:spPr>
          <a:xfrm>
            <a:off x="1069675" y="1505688"/>
            <a:ext cx="10053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Nas </a:t>
            </a:r>
            <a:r>
              <a:rPr lang="pt-BR" b="1"/>
              <a:t>ligações covalentes</a:t>
            </a:r>
            <a:r>
              <a:rPr lang="pt-BR"/>
              <a:t>, os átomos compartilham um ou mais elétrons entre si. Nenhum dos elementos químicos cede ou recebe elétrons do outro. Esse tipo de ligação ocorre em moléculas formadas por </a:t>
            </a:r>
            <a:r>
              <a:rPr lang="pt-BR" b="1"/>
              <a:t>não metais</a:t>
            </a:r>
            <a:r>
              <a:rPr lang="pt-BR"/>
              <a:t> e dá origem a </a:t>
            </a:r>
            <a:r>
              <a:rPr lang="pt-BR" b="1"/>
              <a:t>substâncias covalentes</a:t>
            </a:r>
            <a:r>
              <a:rPr lang="pt-BR"/>
              <a:t>, ou </a:t>
            </a:r>
            <a:r>
              <a:rPr lang="pt-BR" b="1"/>
              <a:t>substâncias moleculares</a:t>
            </a:r>
            <a:r>
              <a:rPr lang="pt-BR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14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C5E06-A692-8F8B-8FD5-A908E6909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75" y="2705446"/>
            <a:ext cx="9816861" cy="21234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3E7BFF4-7BEA-951C-2466-537E87C59711}"/>
              </a:ext>
            </a:extLst>
          </p:cNvPr>
          <p:cNvSpPr txBox="1"/>
          <p:nvPr/>
        </p:nvSpPr>
        <p:spPr>
          <a:xfrm>
            <a:off x="1069674" y="5153401"/>
            <a:ext cx="10053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0" i="0" u="none" strike="noStrike" baseline="0" err="1">
                <a:solidFill>
                  <a:srgbClr val="2F2F2E"/>
                </a:solidFill>
              </a:rPr>
              <a:t>Elaborado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 com base </a:t>
            </a:r>
            <a:r>
              <a:rPr lang="en-US" sz="1200" b="0" i="0" u="none" strike="noStrike" baseline="0" err="1">
                <a:solidFill>
                  <a:srgbClr val="2F2F2E"/>
                </a:solidFill>
              </a:rPr>
              <a:t>em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: COMMONS, Chris (org.). </a:t>
            </a:r>
            <a:r>
              <a:rPr lang="en-US" sz="1200" b="1" i="0" u="none" strike="noStrike" baseline="0">
                <a:solidFill>
                  <a:srgbClr val="2F2F2E"/>
                </a:solidFill>
              </a:rPr>
              <a:t>Heinemann Chemistry 1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. 5. ed. Melbourne: Pearson, 2016. p. 43.</a:t>
            </a:r>
          </a:p>
          <a:p>
            <a:pPr algn="l"/>
            <a:endParaRPr lang="pt-BR" sz="1400" b="0" i="0" u="none" strike="noStrike" baseline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da ligação covalente entre dois átomos de oxigênio (O), originando o gás oxigênio (O</a:t>
            </a:r>
            <a:r>
              <a:rPr lang="pt-BR" sz="1400" b="0" i="0" u="none" strike="noStrike" baseline="-25000">
                <a:solidFill>
                  <a:srgbClr val="2F2F2E"/>
                </a:solidFill>
              </a:rPr>
              <a:t>2</a:t>
            </a:r>
            <a:r>
              <a:rPr lang="pt-BR" sz="1400" b="0" i="0" u="none" strike="noStrike" baseline="0">
                <a:solidFill>
                  <a:srgbClr val="2F2F2E"/>
                </a:solidFill>
              </a:rPr>
              <a:t>).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15176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F75F4-367B-4F1B-A38F-1BA811DA635C}"/>
              </a:ext>
            </a:extLst>
          </p:cNvPr>
          <p:cNvSpPr txBox="1">
            <a:spLocks/>
          </p:cNvSpPr>
          <p:nvPr/>
        </p:nvSpPr>
        <p:spPr>
          <a:xfrm>
            <a:off x="0" y="69388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Ligação metálica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98EC321-B094-48AD-A2F8-D14A44833BA1}"/>
              </a:ext>
            </a:extLst>
          </p:cNvPr>
          <p:cNvSpPr/>
          <p:nvPr/>
        </p:nvSpPr>
        <p:spPr>
          <a:xfrm>
            <a:off x="353682" y="1503765"/>
            <a:ext cx="43218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Ocorre entre elementos químicos do </a:t>
            </a:r>
            <a:r>
              <a:rPr lang="pt-BR" b="1"/>
              <a:t>grupo dos metais</a:t>
            </a:r>
            <a:r>
              <a:rPr lang="pt-BR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Nos átomos da maioria dos metais, a atração entre o núcleo e os elétrons mais distantes dele é </a:t>
            </a:r>
            <a:r>
              <a:rPr lang="pt-BR" b="1"/>
              <a:t>fraca</a:t>
            </a:r>
            <a:r>
              <a:rPr lang="pt-BR"/>
              <a:t>. Esses átomos podem transferir elétrons facilmente, tornando-se </a:t>
            </a:r>
            <a:r>
              <a:rPr lang="pt-BR" b="1"/>
              <a:t>cátions</a:t>
            </a:r>
            <a:r>
              <a:rPr lang="pt-BR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Os </a:t>
            </a:r>
            <a:r>
              <a:rPr lang="pt-BR" b="1"/>
              <a:t>elétrons livres </a:t>
            </a:r>
            <a:r>
              <a:rPr lang="pt-BR"/>
              <a:t>formam uma “nuvem eletrônica”, que é responsável por manter os cátions fortemente aderidos entre 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A abundância de elétrons livres está relacionada à boa </a:t>
            </a:r>
            <a:r>
              <a:rPr lang="pt-BR" b="1"/>
              <a:t>condutibilidade</a:t>
            </a:r>
            <a:r>
              <a:rPr lang="pt-BR"/>
              <a:t> de calor e de eletricidade.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191577-F751-43DB-B7C5-1B5FA91BB560}"/>
              </a:ext>
            </a:extLst>
          </p:cNvPr>
          <p:cNvSpPr/>
          <p:nvPr/>
        </p:nvSpPr>
        <p:spPr>
          <a:xfrm>
            <a:off x="5453826" y="5197083"/>
            <a:ext cx="59402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err="1"/>
              <a:t>Elaborado</a:t>
            </a:r>
            <a:r>
              <a:rPr lang="en-US" sz="1200"/>
              <a:t> com base </a:t>
            </a:r>
            <a:r>
              <a:rPr lang="en-US" sz="1200" err="1"/>
              <a:t>em</a:t>
            </a:r>
            <a:r>
              <a:rPr lang="en-US" sz="1200"/>
              <a:t>: COMMONS, Chris (org.). </a:t>
            </a:r>
            <a:r>
              <a:rPr lang="en-US" sz="1200" b="1"/>
              <a:t>Heinemann Chemistry 1</a:t>
            </a:r>
            <a:r>
              <a:rPr lang="en-US" sz="1200"/>
              <a:t>. 5. ed. Melbourne: Pearson, 2016. p. 61.</a:t>
            </a:r>
            <a:endParaRPr lang="pt-BR" sz="1200"/>
          </a:p>
          <a:p>
            <a:endParaRPr lang="pt-BR" sz="1400"/>
          </a:p>
          <a:p>
            <a:r>
              <a:rPr lang="pt-BR" sz="1400"/>
              <a:t>Representação da estrutura de uma barra de sódio. Note que cada átomo cede um elétron, tornando-se um cátion.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15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23C98F8-17CE-6DB5-D766-3D2DDA8F9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862" y="1680532"/>
            <a:ext cx="6242022" cy="33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09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7FF4BB7-0776-90B0-B053-A8E17A10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16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219A39C-CCC5-D977-07F3-CF84A3343137}"/>
              </a:ext>
            </a:extLst>
          </p:cNvPr>
          <p:cNvSpPr txBox="1">
            <a:spLocks/>
          </p:cNvSpPr>
          <p:nvPr/>
        </p:nvSpPr>
        <p:spPr>
          <a:xfrm>
            <a:off x="0" y="71793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Reações químicas</a:t>
            </a:r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F832CF9E-56B8-716B-71C5-8D57C78544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1BBF5B5-BBF8-74F3-3312-7AA86EDD01CB}"/>
              </a:ext>
            </a:extLst>
          </p:cNvPr>
          <p:cNvSpPr txBox="1"/>
          <p:nvPr/>
        </p:nvSpPr>
        <p:spPr>
          <a:xfrm>
            <a:off x="380999" y="1667642"/>
            <a:ext cx="11496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As reações químicas levam à formação de uma ou mais substâncias a partir de outra(s).</a:t>
            </a:r>
          </a:p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As substâncias formadas são os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produtos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, enquanto as substâncias que as formaram são os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reagentes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DC4B59-2FD6-C562-0A3C-97F33A4CD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867025"/>
            <a:ext cx="7753350" cy="21907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9D1AFF4-D26C-47C5-1883-7CD2D05AA862}"/>
              </a:ext>
            </a:extLst>
          </p:cNvPr>
          <p:cNvSpPr txBox="1"/>
          <p:nvPr/>
        </p:nvSpPr>
        <p:spPr>
          <a:xfrm>
            <a:off x="2514600" y="4903886"/>
            <a:ext cx="5838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de reação química na formação do gás carbônico.</a:t>
            </a:r>
            <a:endParaRPr lang="pt-BR" sz="140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FA1DD70-9D59-E403-615B-3588AA88A83C}"/>
              </a:ext>
            </a:extLst>
          </p:cNvPr>
          <p:cNvSpPr txBox="1"/>
          <p:nvPr/>
        </p:nvSpPr>
        <p:spPr>
          <a:xfrm>
            <a:off x="9039223" y="2903339"/>
            <a:ext cx="28384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Nas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reações de síntese 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(ou adição), um produto e formado pela reação entre dois ou mais reagentes. </a:t>
            </a:r>
          </a:p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Nas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reações de decomposição 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(ou análise), um reagente da origem a dois ou mais produtos.</a:t>
            </a:r>
          </a:p>
        </p:txBody>
      </p:sp>
    </p:spTree>
    <p:extLst>
      <p:ext uri="{BB962C8B-B14F-4D97-AF65-F5344CB8AC3E}">
        <p14:creationId xmlns:p14="http://schemas.microsoft.com/office/powerpoint/2010/main" val="343220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19270B2-6868-EF3E-1703-A6793FD2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17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B5F2B0E-704A-1079-1DB9-3A74DD5B40B3}"/>
              </a:ext>
            </a:extLst>
          </p:cNvPr>
          <p:cNvSpPr txBox="1">
            <a:spLocks/>
          </p:cNvSpPr>
          <p:nvPr/>
        </p:nvSpPr>
        <p:spPr>
          <a:xfrm>
            <a:off x="0" y="72040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Leis de Lavoisier e Proust</a:t>
            </a:r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113B3F08-4422-0BD7-28C0-CD4980AFA4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72AC64-1082-A86A-BB3A-E2D6B46DE4FD}"/>
              </a:ext>
            </a:extLst>
          </p:cNvPr>
          <p:cNvSpPr txBox="1"/>
          <p:nvPr/>
        </p:nvSpPr>
        <p:spPr>
          <a:xfrm>
            <a:off x="1126332" y="16316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As reações químicas seguem as leis de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Lavoisier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 e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Proust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.</a:t>
            </a:r>
            <a:endParaRPr lang="pt-BR">
              <a:solidFill>
                <a:srgbClr val="2F2F2E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E10D4E8-1F11-C628-B376-C8324A8DF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2" y="2409438"/>
            <a:ext cx="1600200" cy="27336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A8547BF-F3B4-45BF-04D8-F76670CFC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062" y="1219613"/>
            <a:ext cx="2066925" cy="24765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3160DA87-0A24-09AF-0983-583B25F294C3}"/>
              </a:ext>
            </a:extLst>
          </p:cNvPr>
          <p:cNvSpPr txBox="1"/>
          <p:nvPr/>
        </p:nvSpPr>
        <p:spPr>
          <a:xfrm>
            <a:off x="2220516" y="39469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>
                <a:solidFill>
                  <a:srgbClr val="2F2F2E"/>
                </a:solidFill>
              </a:rPr>
              <a:t>Conforme a </a:t>
            </a:r>
            <a:r>
              <a:rPr lang="pt-BR" b="1">
                <a:solidFill>
                  <a:srgbClr val="2F2F2E"/>
                </a:solidFill>
              </a:rPr>
              <a:t>lei das proporções definidas</a:t>
            </a:r>
            <a:r>
              <a:rPr lang="pt-BR">
                <a:solidFill>
                  <a:srgbClr val="2F2F2E"/>
                </a:solidFill>
              </a:rPr>
              <a:t> (1797), 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as massas dos reagentes e as massas dos produtos que participam da reação obedecem sempre a uma proporção constante.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9F48C47-82D6-BCA5-B8C3-6267AB2BA495}"/>
              </a:ext>
            </a:extLst>
          </p:cNvPr>
          <p:cNvSpPr txBox="1"/>
          <p:nvPr/>
        </p:nvSpPr>
        <p:spPr>
          <a:xfrm>
            <a:off x="3548062" y="27156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b="0" i="0" u="none" strike="noStrike" baseline="0">
                <a:solidFill>
                  <a:srgbClr val="2F2F2E"/>
                </a:solidFill>
              </a:rPr>
              <a:t>Segundo a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lei de conservação da massa </a:t>
            </a:r>
            <a:r>
              <a:rPr lang="pt-BR" sz="1800" i="0" u="none" strike="noStrike" baseline="0">
                <a:solidFill>
                  <a:srgbClr val="2F2F2E"/>
                </a:solidFill>
              </a:rPr>
              <a:t>(1760)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, a soma das massas dos reagentes é igual à soma das massas dos produtos.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EF410AB-7C38-21A2-77DC-5631702B9431}"/>
              </a:ext>
            </a:extLst>
          </p:cNvPr>
          <p:cNvSpPr txBox="1"/>
          <p:nvPr/>
        </p:nvSpPr>
        <p:spPr>
          <a:xfrm>
            <a:off x="326232" y="5551592"/>
            <a:ext cx="11541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  <a:latin typeface="FrutigerLTStd-Light"/>
              </a:rPr>
              <a:t>Tanto a lei de conservação da massa quanto a lei das proporções definidas tem relação com o fato de que, nas reações químicas, os </a:t>
            </a:r>
            <a:r>
              <a:rPr lang="pt-BR" sz="1800" b="1" i="0" u="none" strike="noStrike" baseline="0">
                <a:solidFill>
                  <a:srgbClr val="2F2F2E"/>
                </a:solidFill>
                <a:latin typeface="FrutigerLTStd-Light"/>
              </a:rPr>
              <a:t>átomos não se alteram</a:t>
            </a:r>
            <a:r>
              <a:rPr lang="pt-BR" sz="1800" b="0" i="0" u="none" strike="noStrike" baseline="0">
                <a:solidFill>
                  <a:srgbClr val="2F2F2E"/>
                </a:solidFill>
                <a:latin typeface="FrutigerLTStd-Light"/>
              </a:rPr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29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F9CA73E-4FCA-E6E2-CC40-16E0C3D7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18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40E5E63-A08A-35DB-9754-525442830CF2}"/>
              </a:ext>
            </a:extLst>
          </p:cNvPr>
          <p:cNvSpPr txBox="1">
            <a:spLocks/>
          </p:cNvSpPr>
          <p:nvPr/>
        </p:nvSpPr>
        <p:spPr>
          <a:xfrm>
            <a:off x="0" y="68595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Balanceamento de reações químicas</a:t>
            </a:r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F464E2B0-6E8B-E284-00CA-A9B7E6278E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B684D3-1BA9-2A6E-2C18-065B5D32E3CC}"/>
              </a:ext>
            </a:extLst>
          </p:cNvPr>
          <p:cNvSpPr txBox="1"/>
          <p:nvPr/>
        </p:nvSpPr>
        <p:spPr>
          <a:xfrm>
            <a:off x="426240" y="1415697"/>
            <a:ext cx="3249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</a:rPr>
              <a:t>B</a:t>
            </a:r>
            <a:r>
              <a:rPr lang="pt-BR" sz="1800" i="0" u="none" strike="noStrike" baseline="0">
                <a:solidFill>
                  <a:srgbClr val="2F2F2E"/>
                </a:solidFill>
              </a:rPr>
              <a:t>alanceamento por tentativa:</a:t>
            </a:r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7DDD978-345B-3889-EB38-93082821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9" y="2072754"/>
            <a:ext cx="2200275" cy="6000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AACCEBB-0D37-F837-977A-4BEB870C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1756108"/>
            <a:ext cx="5276850" cy="1028700"/>
          </a:xfrm>
          <a:prstGeom prst="rect">
            <a:avLst/>
          </a:prstGeom>
        </p:spPr>
      </p:pic>
      <p:sp>
        <p:nvSpPr>
          <p:cNvPr id="13" name="Chave Direita 12">
            <a:extLst>
              <a:ext uri="{FF2B5EF4-FFF2-40B4-BE49-F238E27FC236}">
                <a16:creationId xmlns:a16="http://schemas.microsoft.com/office/drawing/2014/main" id="{7CFFC761-76CD-B451-4645-52CEA657A45B}"/>
              </a:ext>
            </a:extLst>
          </p:cNvPr>
          <p:cNvSpPr/>
          <p:nvPr/>
        </p:nvSpPr>
        <p:spPr>
          <a:xfrm>
            <a:off x="8839200" y="1879469"/>
            <a:ext cx="381000" cy="986648"/>
          </a:xfrm>
          <a:custGeom>
            <a:avLst/>
            <a:gdLst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  <a:gd name="connsiteX7" fmla="*/ 0 w 381000"/>
              <a:gd name="connsiteY7" fmla="*/ 0 h 986648"/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986648" stroke="0" extrusionOk="0">
                <a:moveTo>
                  <a:pt x="0" y="0"/>
                </a:moveTo>
                <a:cubicBezTo>
                  <a:pt x="105408" y="840"/>
                  <a:pt x="190821" y="13166"/>
                  <a:pt x="190500" y="31749"/>
                </a:cubicBezTo>
                <a:cubicBezTo>
                  <a:pt x="226053" y="203725"/>
                  <a:pt x="183609" y="278543"/>
                  <a:pt x="190500" y="461575"/>
                </a:cubicBezTo>
                <a:cubicBezTo>
                  <a:pt x="198339" y="470526"/>
                  <a:pt x="271894" y="491541"/>
                  <a:pt x="381000" y="493324"/>
                </a:cubicBezTo>
                <a:cubicBezTo>
                  <a:pt x="276365" y="490600"/>
                  <a:pt x="191630" y="506488"/>
                  <a:pt x="190500" y="525073"/>
                </a:cubicBezTo>
                <a:cubicBezTo>
                  <a:pt x="156206" y="673015"/>
                  <a:pt x="161901" y="767151"/>
                  <a:pt x="190500" y="954899"/>
                </a:cubicBezTo>
                <a:cubicBezTo>
                  <a:pt x="186820" y="971633"/>
                  <a:pt x="99805" y="984986"/>
                  <a:pt x="0" y="986648"/>
                </a:cubicBezTo>
                <a:cubicBezTo>
                  <a:pt x="-53206" y="669820"/>
                  <a:pt x="-44986" y="294447"/>
                  <a:pt x="0" y="0"/>
                </a:cubicBezTo>
                <a:close/>
              </a:path>
              <a:path w="381000" h="986648" fill="none" extrusionOk="0">
                <a:moveTo>
                  <a:pt x="0" y="0"/>
                </a:moveTo>
                <a:cubicBezTo>
                  <a:pt x="102309" y="1045"/>
                  <a:pt x="191633" y="12875"/>
                  <a:pt x="190500" y="31749"/>
                </a:cubicBezTo>
                <a:cubicBezTo>
                  <a:pt x="189231" y="137000"/>
                  <a:pt x="211894" y="378294"/>
                  <a:pt x="190500" y="461575"/>
                </a:cubicBezTo>
                <a:cubicBezTo>
                  <a:pt x="188596" y="479682"/>
                  <a:pt x="276794" y="495715"/>
                  <a:pt x="381000" y="493324"/>
                </a:cubicBezTo>
                <a:cubicBezTo>
                  <a:pt x="276046" y="492422"/>
                  <a:pt x="190441" y="504640"/>
                  <a:pt x="190500" y="525073"/>
                </a:cubicBezTo>
                <a:cubicBezTo>
                  <a:pt x="168003" y="692664"/>
                  <a:pt x="194581" y="818765"/>
                  <a:pt x="190500" y="954899"/>
                </a:cubicBezTo>
                <a:cubicBezTo>
                  <a:pt x="174546" y="975741"/>
                  <a:pt x="112670" y="980615"/>
                  <a:pt x="0" y="986648"/>
                </a:cubicBezTo>
              </a:path>
              <a:path w="381000" h="986648" fill="none" stroke="0" extrusionOk="0">
                <a:moveTo>
                  <a:pt x="0" y="0"/>
                </a:moveTo>
                <a:cubicBezTo>
                  <a:pt x="104762" y="545"/>
                  <a:pt x="192196" y="15175"/>
                  <a:pt x="190500" y="31749"/>
                </a:cubicBezTo>
                <a:cubicBezTo>
                  <a:pt x="213936" y="221817"/>
                  <a:pt x="186305" y="252234"/>
                  <a:pt x="190500" y="461575"/>
                </a:cubicBezTo>
                <a:cubicBezTo>
                  <a:pt x="194121" y="481537"/>
                  <a:pt x="276618" y="490991"/>
                  <a:pt x="381000" y="493324"/>
                </a:cubicBezTo>
                <a:cubicBezTo>
                  <a:pt x="275625" y="493512"/>
                  <a:pt x="192178" y="507223"/>
                  <a:pt x="190500" y="525073"/>
                </a:cubicBezTo>
                <a:cubicBezTo>
                  <a:pt x="219528" y="591928"/>
                  <a:pt x="160993" y="821261"/>
                  <a:pt x="190500" y="954899"/>
                </a:cubicBezTo>
                <a:cubicBezTo>
                  <a:pt x="193932" y="975819"/>
                  <a:pt x="111659" y="995723"/>
                  <a:pt x="0" y="986648"/>
                </a:cubicBezTo>
              </a:path>
            </a:pathLst>
          </a:custGeom>
          <a:ln w="28575">
            <a:solidFill>
              <a:srgbClr val="61CBC1"/>
            </a:solidFill>
            <a:extLst>
              <a:ext uri="{C807C97D-BFC1-408E-A445-0C87EB9F89A2}">
                <ask:lineSketchStyleProps xmlns:ask="http://schemas.microsoft.com/office/drawing/2018/sketchyshapes" sd="2282997348">
                  <a:prstGeom prst="rightBrac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20DA05-B7CD-C8C2-1408-DB10DDFA3E86}"/>
              </a:ext>
            </a:extLst>
          </p:cNvPr>
          <p:cNvSpPr txBox="1"/>
          <p:nvPr/>
        </p:nvSpPr>
        <p:spPr>
          <a:xfrm>
            <a:off x="9333009" y="1495628"/>
            <a:ext cx="25860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dirty="0"/>
              <a:t>A equação química não está balanceada p</a:t>
            </a:r>
            <a:r>
              <a:rPr lang="pt-BR" sz="1800" b="0" i="0" u="none" strike="noStrike" baseline="0" dirty="0"/>
              <a:t>orque a quantidade de átomos de oxigênio no lado dos produtos é menor do que no lado dos reagentes.</a:t>
            </a:r>
            <a:endParaRPr lang="pt-BR" dirty="0"/>
          </a:p>
        </p:txBody>
      </p:sp>
      <p:sp>
        <p:nvSpPr>
          <p:cNvPr id="17" name="Chave Direita 16">
            <a:extLst>
              <a:ext uri="{FF2B5EF4-FFF2-40B4-BE49-F238E27FC236}">
                <a16:creationId xmlns:a16="http://schemas.microsoft.com/office/drawing/2014/main" id="{46A1892D-2A8A-6433-4C63-507950272933}"/>
              </a:ext>
            </a:extLst>
          </p:cNvPr>
          <p:cNvSpPr/>
          <p:nvPr/>
        </p:nvSpPr>
        <p:spPr>
          <a:xfrm rot="10800000">
            <a:off x="2990850" y="1879468"/>
            <a:ext cx="381000" cy="986648"/>
          </a:xfrm>
          <a:custGeom>
            <a:avLst/>
            <a:gdLst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  <a:gd name="connsiteX7" fmla="*/ 0 w 381000"/>
              <a:gd name="connsiteY7" fmla="*/ 0 h 986648"/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986648" stroke="0" extrusionOk="0">
                <a:moveTo>
                  <a:pt x="0" y="0"/>
                </a:moveTo>
                <a:cubicBezTo>
                  <a:pt x="103778" y="986"/>
                  <a:pt x="192075" y="12566"/>
                  <a:pt x="190500" y="31749"/>
                </a:cubicBezTo>
                <a:cubicBezTo>
                  <a:pt x="214319" y="244418"/>
                  <a:pt x="160510" y="312080"/>
                  <a:pt x="190500" y="461575"/>
                </a:cubicBezTo>
                <a:cubicBezTo>
                  <a:pt x="205035" y="474907"/>
                  <a:pt x="274155" y="493835"/>
                  <a:pt x="381000" y="493324"/>
                </a:cubicBezTo>
                <a:cubicBezTo>
                  <a:pt x="276369" y="494907"/>
                  <a:pt x="188816" y="507059"/>
                  <a:pt x="190500" y="525073"/>
                </a:cubicBezTo>
                <a:cubicBezTo>
                  <a:pt x="211456" y="638121"/>
                  <a:pt x="213581" y="789444"/>
                  <a:pt x="190500" y="954899"/>
                </a:cubicBezTo>
                <a:cubicBezTo>
                  <a:pt x="183125" y="957429"/>
                  <a:pt x="103302" y="990227"/>
                  <a:pt x="0" y="986648"/>
                </a:cubicBezTo>
                <a:cubicBezTo>
                  <a:pt x="-73104" y="716181"/>
                  <a:pt x="80197" y="349826"/>
                  <a:pt x="0" y="0"/>
                </a:cubicBezTo>
                <a:close/>
              </a:path>
              <a:path w="381000" h="986648" fill="none" extrusionOk="0">
                <a:moveTo>
                  <a:pt x="0" y="0"/>
                </a:moveTo>
                <a:cubicBezTo>
                  <a:pt x="102917" y="1886"/>
                  <a:pt x="190166" y="14533"/>
                  <a:pt x="190500" y="31749"/>
                </a:cubicBezTo>
                <a:cubicBezTo>
                  <a:pt x="215303" y="194667"/>
                  <a:pt x="164104" y="302050"/>
                  <a:pt x="190500" y="461575"/>
                </a:cubicBezTo>
                <a:cubicBezTo>
                  <a:pt x="197014" y="473700"/>
                  <a:pt x="264856" y="485915"/>
                  <a:pt x="381000" y="493324"/>
                </a:cubicBezTo>
                <a:cubicBezTo>
                  <a:pt x="272400" y="493432"/>
                  <a:pt x="190899" y="506967"/>
                  <a:pt x="190500" y="525073"/>
                </a:cubicBezTo>
                <a:cubicBezTo>
                  <a:pt x="219592" y="667018"/>
                  <a:pt x="210082" y="819932"/>
                  <a:pt x="190500" y="954899"/>
                </a:cubicBezTo>
                <a:cubicBezTo>
                  <a:pt x="193856" y="976824"/>
                  <a:pt x="101911" y="979377"/>
                  <a:pt x="0" y="986648"/>
                </a:cubicBezTo>
              </a:path>
              <a:path w="381000" h="986648" fill="none" stroke="0" extrusionOk="0">
                <a:moveTo>
                  <a:pt x="0" y="0"/>
                </a:moveTo>
                <a:cubicBezTo>
                  <a:pt x="103789" y="-2841"/>
                  <a:pt x="188934" y="13627"/>
                  <a:pt x="190500" y="31749"/>
                </a:cubicBezTo>
                <a:cubicBezTo>
                  <a:pt x="208239" y="130970"/>
                  <a:pt x="220023" y="403492"/>
                  <a:pt x="190500" y="461575"/>
                </a:cubicBezTo>
                <a:cubicBezTo>
                  <a:pt x="191135" y="474946"/>
                  <a:pt x="279797" y="478773"/>
                  <a:pt x="381000" y="493324"/>
                </a:cubicBezTo>
                <a:cubicBezTo>
                  <a:pt x="273408" y="491826"/>
                  <a:pt x="188743" y="506076"/>
                  <a:pt x="190500" y="525073"/>
                </a:cubicBezTo>
                <a:cubicBezTo>
                  <a:pt x="167028" y="663397"/>
                  <a:pt x="218020" y="750452"/>
                  <a:pt x="190500" y="954899"/>
                </a:cubicBezTo>
                <a:cubicBezTo>
                  <a:pt x="179801" y="965405"/>
                  <a:pt x="93532" y="978563"/>
                  <a:pt x="0" y="986648"/>
                </a:cubicBezTo>
              </a:path>
            </a:pathLst>
          </a:custGeom>
          <a:ln w="28575">
            <a:solidFill>
              <a:srgbClr val="61CBC1"/>
            </a:solidFill>
            <a:extLst>
              <a:ext uri="{C807C97D-BFC1-408E-A445-0C87EB9F89A2}">
                <ask:lineSketchStyleProps xmlns:ask="http://schemas.microsoft.com/office/drawing/2018/sketchyshapes" sd="1699263135">
                  <a:prstGeom prst="rightBrac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8656962-7A7D-9CCF-4265-9A9D55D20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0" y="3196688"/>
            <a:ext cx="4667250" cy="80962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92FBD84-01AD-7B21-A287-791DCCEDDB0F}"/>
              </a:ext>
            </a:extLst>
          </p:cNvPr>
          <p:cNvSpPr txBox="1"/>
          <p:nvPr/>
        </p:nvSpPr>
        <p:spPr>
          <a:xfrm>
            <a:off x="6887213" y="3323172"/>
            <a:ext cx="2565903" cy="919401"/>
          </a:xfrm>
          <a:custGeom>
            <a:avLst/>
            <a:gdLst>
              <a:gd name="connsiteX0" fmla="*/ 0 w 2565903"/>
              <a:gd name="connsiteY0" fmla="*/ 153237 h 919401"/>
              <a:gd name="connsiteX1" fmla="*/ 153237 w 2565903"/>
              <a:gd name="connsiteY1" fmla="*/ 0 h 919401"/>
              <a:gd name="connsiteX2" fmla="*/ 2412666 w 2565903"/>
              <a:gd name="connsiteY2" fmla="*/ 0 h 919401"/>
              <a:gd name="connsiteX3" fmla="*/ 2565903 w 2565903"/>
              <a:gd name="connsiteY3" fmla="*/ 153237 h 919401"/>
              <a:gd name="connsiteX4" fmla="*/ 2565903 w 2565903"/>
              <a:gd name="connsiteY4" fmla="*/ 766164 h 919401"/>
              <a:gd name="connsiteX5" fmla="*/ 2412666 w 2565903"/>
              <a:gd name="connsiteY5" fmla="*/ 919401 h 919401"/>
              <a:gd name="connsiteX6" fmla="*/ 153237 w 2565903"/>
              <a:gd name="connsiteY6" fmla="*/ 919401 h 919401"/>
              <a:gd name="connsiteX7" fmla="*/ 0 w 2565903"/>
              <a:gd name="connsiteY7" fmla="*/ 766164 h 919401"/>
              <a:gd name="connsiteX8" fmla="*/ 0 w 2565903"/>
              <a:gd name="connsiteY8" fmla="*/ 153237 h 919401"/>
              <a:gd name="connsiteX0" fmla="*/ 153237 w 2565903"/>
              <a:gd name="connsiteY0" fmla="*/ 919401 h 919401"/>
              <a:gd name="connsiteX1" fmla="*/ 0 w 2565903"/>
              <a:gd name="connsiteY1" fmla="*/ 766164 h 919401"/>
              <a:gd name="connsiteX2" fmla="*/ 0 w 2565903"/>
              <a:gd name="connsiteY2" fmla="*/ 153237 h 919401"/>
              <a:gd name="connsiteX3" fmla="*/ 153237 w 2565903"/>
              <a:gd name="connsiteY3" fmla="*/ 0 h 919401"/>
              <a:gd name="connsiteX4" fmla="*/ 2412666 w 2565903"/>
              <a:gd name="connsiteY4" fmla="*/ 0 h 919401"/>
              <a:gd name="connsiteX5" fmla="*/ 2565903 w 2565903"/>
              <a:gd name="connsiteY5" fmla="*/ 153237 h 919401"/>
              <a:gd name="connsiteX6" fmla="*/ 2565903 w 2565903"/>
              <a:gd name="connsiteY6" fmla="*/ 766164 h 919401"/>
              <a:gd name="connsiteX7" fmla="*/ 2412666 w 2565903"/>
              <a:gd name="connsiteY7" fmla="*/ 919401 h 91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5903" h="919401" stroke="0" extrusionOk="0">
                <a:moveTo>
                  <a:pt x="0" y="153237"/>
                </a:moveTo>
                <a:cubicBezTo>
                  <a:pt x="-965" y="79141"/>
                  <a:pt x="67427" y="-3600"/>
                  <a:pt x="153237" y="0"/>
                </a:cubicBezTo>
                <a:cubicBezTo>
                  <a:pt x="655072" y="-110552"/>
                  <a:pt x="1943909" y="-34882"/>
                  <a:pt x="2412666" y="0"/>
                </a:cubicBezTo>
                <a:cubicBezTo>
                  <a:pt x="2500532" y="-2257"/>
                  <a:pt x="2565129" y="66686"/>
                  <a:pt x="2565903" y="153237"/>
                </a:cubicBezTo>
                <a:cubicBezTo>
                  <a:pt x="2620603" y="323943"/>
                  <a:pt x="2514091" y="487505"/>
                  <a:pt x="2565903" y="766164"/>
                </a:cubicBezTo>
                <a:cubicBezTo>
                  <a:pt x="2568345" y="840588"/>
                  <a:pt x="2512598" y="920138"/>
                  <a:pt x="2412666" y="919401"/>
                </a:cubicBezTo>
                <a:cubicBezTo>
                  <a:pt x="1841216" y="1077517"/>
                  <a:pt x="1217747" y="1034214"/>
                  <a:pt x="153237" y="919401"/>
                </a:cubicBezTo>
                <a:cubicBezTo>
                  <a:pt x="72733" y="919703"/>
                  <a:pt x="2495" y="848317"/>
                  <a:pt x="0" y="766164"/>
                </a:cubicBezTo>
                <a:cubicBezTo>
                  <a:pt x="38020" y="519919"/>
                  <a:pt x="38831" y="280163"/>
                  <a:pt x="0" y="153237"/>
                </a:cubicBezTo>
                <a:close/>
              </a:path>
              <a:path w="2565903" h="919401" fill="none" extrusionOk="0">
                <a:moveTo>
                  <a:pt x="153237" y="919401"/>
                </a:moveTo>
                <a:cubicBezTo>
                  <a:pt x="65706" y="920757"/>
                  <a:pt x="-8840" y="842388"/>
                  <a:pt x="0" y="766164"/>
                </a:cubicBezTo>
                <a:cubicBezTo>
                  <a:pt x="52778" y="692825"/>
                  <a:pt x="24014" y="281117"/>
                  <a:pt x="0" y="153237"/>
                </a:cubicBezTo>
                <a:cubicBezTo>
                  <a:pt x="9418" y="76085"/>
                  <a:pt x="66677" y="12142"/>
                  <a:pt x="153237" y="0"/>
                </a:cubicBezTo>
                <a:moveTo>
                  <a:pt x="2412666" y="0"/>
                </a:moveTo>
                <a:cubicBezTo>
                  <a:pt x="2498295" y="2589"/>
                  <a:pt x="2567246" y="79273"/>
                  <a:pt x="2565903" y="153237"/>
                </a:cubicBezTo>
                <a:cubicBezTo>
                  <a:pt x="2515666" y="274162"/>
                  <a:pt x="2619183" y="608682"/>
                  <a:pt x="2565903" y="766164"/>
                </a:cubicBezTo>
                <a:cubicBezTo>
                  <a:pt x="2564662" y="851152"/>
                  <a:pt x="2482942" y="915849"/>
                  <a:pt x="2412666" y="919401"/>
                </a:cubicBezTo>
              </a:path>
            </a:pathLst>
          </a:custGeom>
          <a:noFill/>
          <a:ln w="28575">
            <a:solidFill>
              <a:srgbClr val="61CBC1"/>
            </a:solidFill>
            <a:extLst>
              <a:ext uri="{C807C97D-BFC1-408E-A445-0C87EB9F89A2}">
                <ask:lineSketchStyleProps xmlns:ask="http://schemas.microsoft.com/office/drawing/2018/sketchyshapes" sd="1507712947">
                  <a:prstGeom prst="bracketPai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pt-BR" sz="1600" b="0" i="0" u="none" strike="noStrike" baseline="0">
                <a:solidFill>
                  <a:srgbClr val="2F2F2E"/>
                </a:solidFill>
              </a:rPr>
              <a:t>Comece pelo elemento químico que se encontra desbalanceado</a:t>
            </a:r>
            <a:endParaRPr lang="pt-BR" sz="1600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9027130F-6A77-3CC5-1829-76AAC1D01848}"/>
              </a:ext>
            </a:extLst>
          </p:cNvPr>
          <p:cNvSpPr/>
          <p:nvPr/>
        </p:nvSpPr>
        <p:spPr>
          <a:xfrm rot="9907496">
            <a:off x="4338191" y="2252052"/>
            <a:ext cx="4234753" cy="1127646"/>
          </a:xfrm>
          <a:custGeom>
            <a:avLst/>
            <a:gdLst>
              <a:gd name="connsiteX0" fmla="*/ 523688 w 4234753"/>
              <a:gd name="connsiteY0" fmla="*/ 192604 h 1127646"/>
              <a:gd name="connsiteX1" fmla="*/ 2129655 w 4234753"/>
              <a:gd name="connsiteY1" fmla="*/ 10 h 1127646"/>
              <a:gd name="connsiteX2" fmla="*/ 3848776 w 4234753"/>
              <a:gd name="connsiteY2" fmla="*/ 239270 h 1127646"/>
              <a:gd name="connsiteX3" fmla="*/ 2117377 w 4234753"/>
              <a:gd name="connsiteY3" fmla="*/ 563823 h 1127646"/>
              <a:gd name="connsiteX4" fmla="*/ 523688 w 4234753"/>
              <a:gd name="connsiteY4" fmla="*/ 192604 h 1127646"/>
              <a:gd name="connsiteX0" fmla="*/ 523688 w 4234753"/>
              <a:gd name="connsiteY0" fmla="*/ 192604 h 1127646"/>
              <a:gd name="connsiteX1" fmla="*/ 2129655 w 4234753"/>
              <a:gd name="connsiteY1" fmla="*/ 10 h 1127646"/>
              <a:gd name="connsiteX2" fmla="*/ 3848776 w 4234753"/>
              <a:gd name="connsiteY2" fmla="*/ 239270 h 112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4753" h="1127646" stroke="0" extrusionOk="0">
                <a:moveTo>
                  <a:pt x="523688" y="192604"/>
                </a:moveTo>
                <a:cubicBezTo>
                  <a:pt x="979295" y="38575"/>
                  <a:pt x="1608520" y="-5713"/>
                  <a:pt x="2129655" y="10"/>
                </a:cubicBezTo>
                <a:cubicBezTo>
                  <a:pt x="2833840" y="5570"/>
                  <a:pt x="3427415" y="27085"/>
                  <a:pt x="3848776" y="239270"/>
                </a:cubicBezTo>
                <a:cubicBezTo>
                  <a:pt x="3135453" y="303018"/>
                  <a:pt x="2368055" y="443117"/>
                  <a:pt x="2117377" y="563823"/>
                </a:cubicBezTo>
                <a:cubicBezTo>
                  <a:pt x="1901762" y="555879"/>
                  <a:pt x="1232465" y="465703"/>
                  <a:pt x="523688" y="192604"/>
                </a:cubicBezTo>
                <a:close/>
              </a:path>
              <a:path w="4234753" h="1127646" fill="none" extrusionOk="0">
                <a:moveTo>
                  <a:pt x="523688" y="192604"/>
                </a:moveTo>
                <a:cubicBezTo>
                  <a:pt x="1014848" y="13562"/>
                  <a:pt x="1504996" y="-34665"/>
                  <a:pt x="2129655" y="10"/>
                </a:cubicBezTo>
                <a:cubicBezTo>
                  <a:pt x="2759014" y="-53771"/>
                  <a:pt x="3529762" y="87803"/>
                  <a:pt x="3848776" y="239270"/>
                </a:cubicBezTo>
              </a:path>
            </a:pathLst>
          </a:custGeom>
          <a:noFill/>
          <a:ln w="28575">
            <a:solidFill>
              <a:srgbClr val="61CBC1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780508822">
                  <a:prstGeom prst="arc">
                    <a:avLst>
                      <a:gd name="adj1" fmla="val 11586729"/>
                      <a:gd name="adj2" fmla="val 2096298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C2BCE70-46FE-9035-796A-AE3F46B8DFB3}"/>
              </a:ext>
            </a:extLst>
          </p:cNvPr>
          <p:cNvSpPr txBox="1"/>
          <p:nvPr/>
        </p:nvSpPr>
        <p:spPr>
          <a:xfrm>
            <a:off x="766437" y="4336884"/>
            <a:ext cx="22654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O coeficiente vai multiplicar tanto os átomos de hidrogênio quanto o de oxigênio da molécula de água. </a:t>
            </a:r>
            <a:endParaRPr lang="pt-BR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CA9F0F26-7C48-AB60-8819-C25265472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462" y="4502475"/>
            <a:ext cx="5153025" cy="10287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BDE5969-8244-A336-208E-4B351CCCB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650" y="5266326"/>
            <a:ext cx="2190750" cy="59055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CBB6806A-8BE6-857C-6965-6960AB9DC234}"/>
              </a:ext>
            </a:extLst>
          </p:cNvPr>
          <p:cNvSpPr txBox="1"/>
          <p:nvPr/>
        </p:nvSpPr>
        <p:spPr>
          <a:xfrm>
            <a:off x="5372099" y="5640760"/>
            <a:ext cx="3093119" cy="943511"/>
          </a:xfrm>
          <a:custGeom>
            <a:avLst/>
            <a:gdLst>
              <a:gd name="connsiteX0" fmla="*/ 0 w 3093119"/>
              <a:gd name="connsiteY0" fmla="*/ 197864 h 943511"/>
              <a:gd name="connsiteX1" fmla="*/ 197864 w 3093119"/>
              <a:gd name="connsiteY1" fmla="*/ 0 h 943511"/>
              <a:gd name="connsiteX2" fmla="*/ 2895255 w 3093119"/>
              <a:gd name="connsiteY2" fmla="*/ 0 h 943511"/>
              <a:gd name="connsiteX3" fmla="*/ 3093119 w 3093119"/>
              <a:gd name="connsiteY3" fmla="*/ 197864 h 943511"/>
              <a:gd name="connsiteX4" fmla="*/ 3093119 w 3093119"/>
              <a:gd name="connsiteY4" fmla="*/ 745647 h 943511"/>
              <a:gd name="connsiteX5" fmla="*/ 2895255 w 3093119"/>
              <a:gd name="connsiteY5" fmla="*/ 943511 h 943511"/>
              <a:gd name="connsiteX6" fmla="*/ 197864 w 3093119"/>
              <a:gd name="connsiteY6" fmla="*/ 943511 h 943511"/>
              <a:gd name="connsiteX7" fmla="*/ 0 w 3093119"/>
              <a:gd name="connsiteY7" fmla="*/ 745647 h 943511"/>
              <a:gd name="connsiteX8" fmla="*/ 0 w 3093119"/>
              <a:gd name="connsiteY8" fmla="*/ 197864 h 943511"/>
              <a:gd name="connsiteX0" fmla="*/ 197864 w 3093119"/>
              <a:gd name="connsiteY0" fmla="*/ 943511 h 943511"/>
              <a:gd name="connsiteX1" fmla="*/ 0 w 3093119"/>
              <a:gd name="connsiteY1" fmla="*/ 745647 h 943511"/>
              <a:gd name="connsiteX2" fmla="*/ 0 w 3093119"/>
              <a:gd name="connsiteY2" fmla="*/ 197864 h 943511"/>
              <a:gd name="connsiteX3" fmla="*/ 197864 w 3093119"/>
              <a:gd name="connsiteY3" fmla="*/ 0 h 943511"/>
              <a:gd name="connsiteX4" fmla="*/ 2895255 w 3093119"/>
              <a:gd name="connsiteY4" fmla="*/ 0 h 943511"/>
              <a:gd name="connsiteX5" fmla="*/ 3093119 w 3093119"/>
              <a:gd name="connsiteY5" fmla="*/ 197864 h 943511"/>
              <a:gd name="connsiteX6" fmla="*/ 3093119 w 3093119"/>
              <a:gd name="connsiteY6" fmla="*/ 745647 h 943511"/>
              <a:gd name="connsiteX7" fmla="*/ 2895255 w 3093119"/>
              <a:gd name="connsiteY7" fmla="*/ 943511 h 94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3119" h="943511" stroke="0" extrusionOk="0">
                <a:moveTo>
                  <a:pt x="0" y="197864"/>
                </a:moveTo>
                <a:cubicBezTo>
                  <a:pt x="-1993" y="100891"/>
                  <a:pt x="91083" y="18016"/>
                  <a:pt x="197864" y="0"/>
                </a:cubicBezTo>
                <a:cubicBezTo>
                  <a:pt x="515150" y="-157223"/>
                  <a:pt x="2241154" y="-97920"/>
                  <a:pt x="2895255" y="0"/>
                </a:cubicBezTo>
                <a:cubicBezTo>
                  <a:pt x="2991105" y="14979"/>
                  <a:pt x="3094493" y="89504"/>
                  <a:pt x="3093119" y="197864"/>
                </a:cubicBezTo>
                <a:cubicBezTo>
                  <a:pt x="3048017" y="436482"/>
                  <a:pt x="3116502" y="607801"/>
                  <a:pt x="3093119" y="745647"/>
                </a:cubicBezTo>
                <a:cubicBezTo>
                  <a:pt x="3089962" y="854349"/>
                  <a:pt x="3003997" y="949006"/>
                  <a:pt x="2895255" y="943511"/>
                </a:cubicBezTo>
                <a:cubicBezTo>
                  <a:pt x="2380044" y="984924"/>
                  <a:pt x="746260" y="944769"/>
                  <a:pt x="197864" y="943511"/>
                </a:cubicBezTo>
                <a:cubicBezTo>
                  <a:pt x="89927" y="945495"/>
                  <a:pt x="-891" y="852458"/>
                  <a:pt x="0" y="745647"/>
                </a:cubicBezTo>
                <a:cubicBezTo>
                  <a:pt x="15256" y="549320"/>
                  <a:pt x="-5080" y="429448"/>
                  <a:pt x="0" y="197864"/>
                </a:cubicBezTo>
                <a:close/>
              </a:path>
              <a:path w="3093119" h="943511" fill="none" extrusionOk="0">
                <a:moveTo>
                  <a:pt x="197864" y="943511"/>
                </a:moveTo>
                <a:cubicBezTo>
                  <a:pt x="80545" y="956046"/>
                  <a:pt x="5052" y="855748"/>
                  <a:pt x="0" y="745647"/>
                </a:cubicBezTo>
                <a:cubicBezTo>
                  <a:pt x="12472" y="614923"/>
                  <a:pt x="-29553" y="315938"/>
                  <a:pt x="0" y="197864"/>
                </a:cubicBezTo>
                <a:cubicBezTo>
                  <a:pt x="186" y="101076"/>
                  <a:pt x="93577" y="244"/>
                  <a:pt x="197864" y="0"/>
                </a:cubicBezTo>
                <a:moveTo>
                  <a:pt x="2895255" y="0"/>
                </a:moveTo>
                <a:cubicBezTo>
                  <a:pt x="3012397" y="1504"/>
                  <a:pt x="3096341" y="85215"/>
                  <a:pt x="3093119" y="197864"/>
                </a:cubicBezTo>
                <a:cubicBezTo>
                  <a:pt x="3096209" y="434237"/>
                  <a:pt x="3046213" y="572774"/>
                  <a:pt x="3093119" y="745647"/>
                </a:cubicBezTo>
                <a:cubicBezTo>
                  <a:pt x="3106835" y="855079"/>
                  <a:pt x="2994943" y="949385"/>
                  <a:pt x="2895255" y="943511"/>
                </a:cubicBezTo>
              </a:path>
            </a:pathLst>
          </a:custGeom>
          <a:noFill/>
          <a:ln w="28575">
            <a:solidFill>
              <a:srgbClr val="90DCD5"/>
            </a:solidFill>
            <a:extLst>
              <a:ext uri="{C807C97D-BFC1-408E-A445-0C87EB9F89A2}">
                <ask:lineSketchStyleProps xmlns:ask="http://schemas.microsoft.com/office/drawing/2018/sketchyshapes" sd="435249306">
                  <a:prstGeom prst="bracketPair">
                    <a:avLst>
                      <a:gd name="adj" fmla="val 209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pt-BR" sz="1600" b="0" i="0" u="none" strike="noStrike" baseline="0">
                <a:solidFill>
                  <a:srgbClr val="2F2F2E"/>
                </a:solidFill>
              </a:rPr>
              <a:t>Os átomos do hidrogênio foram desbalanceados. O próximo passo será balanceá-lo.</a:t>
            </a:r>
            <a:endParaRPr lang="pt-BR" sz="1600"/>
          </a:p>
        </p:txBody>
      </p:sp>
      <p:sp>
        <p:nvSpPr>
          <p:cNvPr id="31" name="Arco 30">
            <a:extLst>
              <a:ext uri="{FF2B5EF4-FFF2-40B4-BE49-F238E27FC236}">
                <a16:creationId xmlns:a16="http://schemas.microsoft.com/office/drawing/2014/main" id="{055282CF-E4B1-35AD-BAE8-E0E3D941660A}"/>
              </a:ext>
            </a:extLst>
          </p:cNvPr>
          <p:cNvSpPr/>
          <p:nvPr/>
        </p:nvSpPr>
        <p:spPr>
          <a:xfrm rot="11126251">
            <a:off x="7146046" y="4434693"/>
            <a:ext cx="3229878" cy="1127646"/>
          </a:xfrm>
          <a:custGeom>
            <a:avLst/>
            <a:gdLst>
              <a:gd name="connsiteX0" fmla="*/ 1081679 w 3229878"/>
              <a:gd name="connsiteY0" fmla="*/ 31625 h 1127646"/>
              <a:gd name="connsiteX1" fmla="*/ 1788068 w 3229878"/>
              <a:gd name="connsiteY1" fmla="*/ 3249 h 1127646"/>
              <a:gd name="connsiteX2" fmla="*/ 3037765 w 3229878"/>
              <a:gd name="connsiteY2" fmla="*/ 297111 h 1127646"/>
              <a:gd name="connsiteX3" fmla="*/ 1614939 w 3229878"/>
              <a:gd name="connsiteY3" fmla="*/ 563823 h 1127646"/>
              <a:gd name="connsiteX4" fmla="*/ 1081679 w 3229878"/>
              <a:gd name="connsiteY4" fmla="*/ 31625 h 1127646"/>
              <a:gd name="connsiteX0" fmla="*/ 1081679 w 3229878"/>
              <a:gd name="connsiteY0" fmla="*/ 31625 h 1127646"/>
              <a:gd name="connsiteX1" fmla="*/ 1788068 w 3229878"/>
              <a:gd name="connsiteY1" fmla="*/ 3249 h 1127646"/>
              <a:gd name="connsiteX2" fmla="*/ 3037765 w 3229878"/>
              <a:gd name="connsiteY2" fmla="*/ 297111 h 112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9878" h="1127646" stroke="0" extrusionOk="0">
                <a:moveTo>
                  <a:pt x="1081679" y="31625"/>
                </a:moveTo>
                <a:cubicBezTo>
                  <a:pt x="1344613" y="-18146"/>
                  <a:pt x="1554144" y="-5969"/>
                  <a:pt x="1788068" y="3249"/>
                </a:cubicBezTo>
                <a:cubicBezTo>
                  <a:pt x="2373056" y="35855"/>
                  <a:pt x="2779286" y="118482"/>
                  <a:pt x="3037765" y="297111"/>
                </a:cubicBezTo>
                <a:cubicBezTo>
                  <a:pt x="2573494" y="267892"/>
                  <a:pt x="2053975" y="356194"/>
                  <a:pt x="1614939" y="563823"/>
                </a:cubicBezTo>
                <a:cubicBezTo>
                  <a:pt x="1400884" y="370199"/>
                  <a:pt x="1193971" y="68602"/>
                  <a:pt x="1081679" y="31625"/>
                </a:cubicBezTo>
                <a:close/>
              </a:path>
              <a:path w="3229878" h="1127646" fill="none" extrusionOk="0">
                <a:moveTo>
                  <a:pt x="1081679" y="31625"/>
                </a:moveTo>
                <a:cubicBezTo>
                  <a:pt x="1332869" y="-12005"/>
                  <a:pt x="1546550" y="-15951"/>
                  <a:pt x="1788068" y="3249"/>
                </a:cubicBezTo>
                <a:cubicBezTo>
                  <a:pt x="2289780" y="-4825"/>
                  <a:pt x="2798685" y="132740"/>
                  <a:pt x="3037765" y="297111"/>
                </a:cubicBezTo>
              </a:path>
            </a:pathLst>
          </a:custGeom>
          <a:noFill/>
          <a:ln w="28575">
            <a:solidFill>
              <a:srgbClr val="90DCD5"/>
            </a:solidFill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780508822">
                  <a:prstGeom prst="arc">
                    <a:avLst>
                      <a:gd name="adj1" fmla="val 13496573"/>
                      <a:gd name="adj2" fmla="val 2096298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6825C68E-A66F-85EB-8933-1F5C4D11AEFE}"/>
              </a:ext>
            </a:extLst>
          </p:cNvPr>
          <p:cNvSpPr/>
          <p:nvPr/>
        </p:nvSpPr>
        <p:spPr>
          <a:xfrm rot="10800000">
            <a:off x="3032384" y="4544527"/>
            <a:ext cx="381000" cy="986648"/>
          </a:xfrm>
          <a:custGeom>
            <a:avLst/>
            <a:gdLst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  <a:gd name="connsiteX7" fmla="*/ 0 w 381000"/>
              <a:gd name="connsiteY7" fmla="*/ 0 h 986648"/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986648" stroke="0" extrusionOk="0">
                <a:moveTo>
                  <a:pt x="0" y="0"/>
                </a:moveTo>
                <a:cubicBezTo>
                  <a:pt x="105408" y="840"/>
                  <a:pt x="190821" y="13166"/>
                  <a:pt x="190500" y="31749"/>
                </a:cubicBezTo>
                <a:cubicBezTo>
                  <a:pt x="226053" y="203725"/>
                  <a:pt x="183609" y="278543"/>
                  <a:pt x="190500" y="461575"/>
                </a:cubicBezTo>
                <a:cubicBezTo>
                  <a:pt x="198339" y="470526"/>
                  <a:pt x="271894" y="491541"/>
                  <a:pt x="381000" y="493324"/>
                </a:cubicBezTo>
                <a:cubicBezTo>
                  <a:pt x="276365" y="490600"/>
                  <a:pt x="191630" y="506488"/>
                  <a:pt x="190500" y="525073"/>
                </a:cubicBezTo>
                <a:cubicBezTo>
                  <a:pt x="156206" y="673015"/>
                  <a:pt x="161901" y="767151"/>
                  <a:pt x="190500" y="954899"/>
                </a:cubicBezTo>
                <a:cubicBezTo>
                  <a:pt x="186820" y="971633"/>
                  <a:pt x="99805" y="984986"/>
                  <a:pt x="0" y="986648"/>
                </a:cubicBezTo>
                <a:cubicBezTo>
                  <a:pt x="-53206" y="669820"/>
                  <a:pt x="-44986" y="294447"/>
                  <a:pt x="0" y="0"/>
                </a:cubicBezTo>
                <a:close/>
              </a:path>
              <a:path w="381000" h="986648" fill="none" extrusionOk="0">
                <a:moveTo>
                  <a:pt x="0" y="0"/>
                </a:moveTo>
                <a:cubicBezTo>
                  <a:pt x="102309" y="1045"/>
                  <a:pt x="191633" y="12875"/>
                  <a:pt x="190500" y="31749"/>
                </a:cubicBezTo>
                <a:cubicBezTo>
                  <a:pt x="189231" y="137000"/>
                  <a:pt x="211894" y="378294"/>
                  <a:pt x="190500" y="461575"/>
                </a:cubicBezTo>
                <a:cubicBezTo>
                  <a:pt x="188596" y="479682"/>
                  <a:pt x="276794" y="495715"/>
                  <a:pt x="381000" y="493324"/>
                </a:cubicBezTo>
                <a:cubicBezTo>
                  <a:pt x="276046" y="492422"/>
                  <a:pt x="190441" y="504640"/>
                  <a:pt x="190500" y="525073"/>
                </a:cubicBezTo>
                <a:cubicBezTo>
                  <a:pt x="168003" y="692664"/>
                  <a:pt x="194581" y="818765"/>
                  <a:pt x="190500" y="954899"/>
                </a:cubicBezTo>
                <a:cubicBezTo>
                  <a:pt x="174546" y="975741"/>
                  <a:pt x="112670" y="980615"/>
                  <a:pt x="0" y="986648"/>
                </a:cubicBezTo>
              </a:path>
              <a:path w="381000" h="986648" fill="none" stroke="0" extrusionOk="0">
                <a:moveTo>
                  <a:pt x="0" y="0"/>
                </a:moveTo>
                <a:cubicBezTo>
                  <a:pt x="104762" y="545"/>
                  <a:pt x="192196" y="15175"/>
                  <a:pt x="190500" y="31749"/>
                </a:cubicBezTo>
                <a:cubicBezTo>
                  <a:pt x="213936" y="221817"/>
                  <a:pt x="186305" y="252234"/>
                  <a:pt x="190500" y="461575"/>
                </a:cubicBezTo>
                <a:cubicBezTo>
                  <a:pt x="194121" y="481537"/>
                  <a:pt x="276618" y="490991"/>
                  <a:pt x="381000" y="493324"/>
                </a:cubicBezTo>
                <a:cubicBezTo>
                  <a:pt x="275625" y="493512"/>
                  <a:pt x="192178" y="507223"/>
                  <a:pt x="190500" y="525073"/>
                </a:cubicBezTo>
                <a:cubicBezTo>
                  <a:pt x="219528" y="591928"/>
                  <a:pt x="160993" y="821261"/>
                  <a:pt x="190500" y="954899"/>
                </a:cubicBezTo>
                <a:cubicBezTo>
                  <a:pt x="193932" y="975819"/>
                  <a:pt x="111659" y="995723"/>
                  <a:pt x="0" y="986648"/>
                </a:cubicBezTo>
              </a:path>
            </a:pathLst>
          </a:custGeom>
          <a:ln w="28575">
            <a:solidFill>
              <a:srgbClr val="61CBC1"/>
            </a:solidFill>
            <a:extLst>
              <a:ext uri="{C807C97D-BFC1-408E-A445-0C87EB9F89A2}">
                <ask:lineSketchStyleProps xmlns:ask="http://schemas.microsoft.com/office/drawing/2018/sketchyshapes" sd="2282997348">
                  <a:prstGeom prst="rightBrac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25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054725"/>
            <a:ext cx="9144000" cy="122536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4800">
                <a:latin typeface="+mn-lt"/>
              </a:rPr>
              <a:t>Apresentação 1 –</a:t>
            </a:r>
            <a:r>
              <a:rPr lang="pt-BR" sz="4800" b="1">
                <a:latin typeface="+mn-lt"/>
              </a:rPr>
              <a:t> MATÉRIA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484218"/>
            <a:ext cx="9144000" cy="2489517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+mn-lt"/>
              </a:rPr>
              <a:t>Estrutura da matéria</a:t>
            </a:r>
          </a:p>
          <a:p>
            <a:r>
              <a:rPr lang="pt-BR" sz="4000" b="1" dirty="0">
                <a:latin typeface="+mn-lt"/>
              </a:rPr>
              <a:t>Átomos e elementos químicos</a:t>
            </a:r>
          </a:p>
          <a:p>
            <a:r>
              <a:rPr lang="pt-BR" sz="4000" b="1" dirty="0">
                <a:latin typeface="+mn-lt"/>
              </a:rPr>
              <a:t>Transformações da matéria (no modelo microscópico e em reações químicas)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6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402136-F913-49C4-BBAC-4BE920632834}"/>
              </a:ext>
            </a:extLst>
          </p:cNvPr>
          <p:cNvSpPr txBox="1">
            <a:spLocks/>
          </p:cNvSpPr>
          <p:nvPr/>
        </p:nvSpPr>
        <p:spPr>
          <a:xfrm>
            <a:off x="467807" y="644384"/>
            <a:ext cx="10969798" cy="7258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Estados físicos da matéria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97DBFD0-F538-4F2A-92E1-8FB619ED9B51}"/>
              </a:ext>
            </a:extLst>
          </p:cNvPr>
          <p:cNvSpPr/>
          <p:nvPr/>
        </p:nvSpPr>
        <p:spPr>
          <a:xfrm>
            <a:off x="495371" y="2611860"/>
            <a:ext cx="3117259" cy="3416320"/>
          </a:xfrm>
          <a:prstGeom prst="rect">
            <a:avLst/>
          </a:prstGeom>
          <a:solidFill>
            <a:srgbClr val="DAEBF8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 matéria é formada por átomos, </a:t>
            </a:r>
            <a:r>
              <a:rPr lang="pt-BR" dirty="0"/>
              <a:t>partículas </a:t>
            </a:r>
            <a:r>
              <a:rPr lang="pt-BR" dirty="0" err="1"/>
              <a:t>submicroscópicas</a:t>
            </a:r>
            <a:r>
              <a:rPr lang="pt-BR" dirty="0"/>
              <a:t> de tamanho tão reduzido que não podem ser observadas por microscópios convencionais.</a:t>
            </a:r>
          </a:p>
          <a:p>
            <a:endParaRPr lang="pt-BR" dirty="0"/>
          </a:p>
          <a:p>
            <a:r>
              <a:rPr lang="pt-BR" dirty="0">
                <a:solidFill>
                  <a:srgbClr val="2F2F2E"/>
                </a:solidFill>
              </a:rPr>
              <a:t>A matéria pode se apresentar nos estados </a:t>
            </a:r>
            <a:r>
              <a:rPr lang="pt-BR" b="1" dirty="0">
                <a:solidFill>
                  <a:srgbClr val="2F2F2E"/>
                </a:solidFill>
              </a:rPr>
              <a:t>sólido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líquido </a:t>
            </a:r>
            <a:r>
              <a:rPr lang="pt-BR" dirty="0">
                <a:solidFill>
                  <a:srgbClr val="2F2F2E"/>
                </a:solidFill>
              </a:rPr>
              <a:t>e </a:t>
            </a:r>
            <a:r>
              <a:rPr lang="pt-BR" b="1" dirty="0">
                <a:solidFill>
                  <a:srgbClr val="2F2F2E"/>
                </a:solidFill>
              </a:rPr>
              <a:t>gasoso</a:t>
            </a:r>
            <a:r>
              <a:rPr lang="pt-BR" dirty="0">
                <a:solidFill>
                  <a:srgbClr val="2F2F2E"/>
                </a:solidFill>
              </a:rPr>
              <a:t>. Em cada estado físico, as partículas estão em maior ou menor movimento.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3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262B83-E578-F666-D4D2-B847412FF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5644" r="5975" b="9871"/>
          <a:stretch/>
        </p:blipFill>
        <p:spPr bwMode="auto">
          <a:xfrm>
            <a:off x="3979387" y="1709304"/>
            <a:ext cx="6262777" cy="22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55FDB10-F4B1-DDF8-0118-48A3D6368902}"/>
              </a:ext>
            </a:extLst>
          </p:cNvPr>
          <p:cNvSpPr txBox="1"/>
          <p:nvPr/>
        </p:nvSpPr>
        <p:spPr>
          <a:xfrm>
            <a:off x="8401624" y="4043819"/>
            <a:ext cx="21664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/>
              <a:t>No </a:t>
            </a:r>
            <a:r>
              <a:rPr lang="pt-BR" sz="1400" b="1" i="0" u="none" strike="noStrike" baseline="0" dirty="0"/>
              <a:t>estado gasoso</a:t>
            </a:r>
            <a:r>
              <a:rPr lang="pt-BR" sz="1400" b="0" i="0" u="none" strike="noStrike" baseline="0" dirty="0"/>
              <a:t>, como no ar atmosférico:</a:t>
            </a:r>
          </a:p>
          <a:p>
            <a:pPr algn="l"/>
            <a:r>
              <a:rPr lang="pt-BR" sz="1400" b="1" i="0" u="none" strike="noStrike" baseline="0" dirty="0"/>
              <a:t>• </a:t>
            </a:r>
            <a:r>
              <a:rPr lang="pt-BR" sz="1400" b="0" i="0" u="none" strike="noStrike" baseline="0" dirty="0"/>
              <a:t>as partículas estão afastadas umas das outras;</a:t>
            </a:r>
          </a:p>
          <a:p>
            <a:pPr algn="l"/>
            <a:r>
              <a:rPr lang="pt-BR" sz="1400" b="1" i="0" u="none" strike="noStrike" baseline="0" dirty="0"/>
              <a:t>• </a:t>
            </a:r>
            <a:r>
              <a:rPr lang="pt-BR" sz="1400" b="0" i="0" u="none" strike="noStrike" baseline="0" dirty="0"/>
              <a:t>as partículas têm interação fraca entre si, o que permite intensa movimentação;</a:t>
            </a:r>
          </a:p>
          <a:p>
            <a:pPr algn="l"/>
            <a:r>
              <a:rPr lang="pt-BR" sz="1400" b="1" i="0" u="none" strike="noStrike" baseline="0" dirty="0"/>
              <a:t>• </a:t>
            </a:r>
            <a:r>
              <a:rPr lang="pt-BR" sz="1400" b="0" i="0" u="none" strike="noStrike" baseline="0" dirty="0"/>
              <a:t>essa interação possibilita que os gases não apresentem volume nem forma definidos.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676586B-0022-6EE7-C1A6-87E0D75C5445}"/>
              </a:ext>
            </a:extLst>
          </p:cNvPr>
          <p:cNvSpPr txBox="1"/>
          <p:nvPr/>
        </p:nvSpPr>
        <p:spPr>
          <a:xfrm>
            <a:off x="5931300" y="4043819"/>
            <a:ext cx="23589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/>
              <a:t>No </a:t>
            </a:r>
            <a:r>
              <a:rPr lang="pt-BR" sz="1400" b="1" i="0" u="none" strike="noStrike" baseline="0"/>
              <a:t>estado líquido</a:t>
            </a:r>
            <a:r>
              <a:rPr lang="pt-BR" sz="1400" b="0" i="0" u="none" strike="noStrike" baseline="0"/>
              <a:t>, como na água: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as partículas estão um pouco afastadas umas das outras; 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a interação entre as partículas possibilita movimentos;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essa interação mantém os líquidos com volume constante, mas com a forma do recipiente que os contém.</a:t>
            </a:r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13D5C39-AAC0-DB62-57A7-38AE9CF2AF30}"/>
              </a:ext>
            </a:extLst>
          </p:cNvPr>
          <p:cNvSpPr txBox="1"/>
          <p:nvPr/>
        </p:nvSpPr>
        <p:spPr>
          <a:xfrm>
            <a:off x="3858644" y="4043819"/>
            <a:ext cx="20940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/>
              <a:t>No </a:t>
            </a:r>
            <a:r>
              <a:rPr lang="pt-BR" sz="1400" b="1" i="0" u="none" strike="noStrike" baseline="0"/>
              <a:t>estado sólido</a:t>
            </a:r>
            <a:r>
              <a:rPr lang="pt-BR" sz="1400" b="0" i="0" u="none" strike="noStrike" baseline="0"/>
              <a:t>, como no gelo: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as partículas estão próximas umas das outras;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as partículas têm forte interação entre si, o que limita bastante sua movimentação;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essa interação mantém os sólidos com volume e forma constantes.</a:t>
            </a:r>
            <a:endParaRPr lang="pt-BR" sz="40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93A0C34-7946-228B-E357-1AFEA78D6DAA}"/>
              </a:ext>
            </a:extLst>
          </p:cNvPr>
          <p:cNvSpPr txBox="1"/>
          <p:nvPr/>
        </p:nvSpPr>
        <p:spPr>
          <a:xfrm>
            <a:off x="10242164" y="2104827"/>
            <a:ext cx="14783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Elaborados com base em: DORLING KINDERSLEY; SMITHSONIAN INSTITUTION. </a:t>
            </a:r>
            <a:r>
              <a:rPr lang="en-US" sz="1200" b="1" i="0" u="none" strike="noStrike" baseline="0" dirty="0">
                <a:solidFill>
                  <a:srgbClr val="2F2F2E"/>
                </a:solidFill>
              </a:rPr>
              <a:t>Super Simple Physics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: the ultimate bitesize study guide. Nova York: DK Children, 2021. p. 212.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1961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C1C65-13F4-4344-BC61-A3C0B1F7F16F}"/>
              </a:ext>
            </a:extLst>
          </p:cNvPr>
          <p:cNvSpPr txBox="1">
            <a:spLocks/>
          </p:cNvSpPr>
          <p:nvPr/>
        </p:nvSpPr>
        <p:spPr>
          <a:xfrm>
            <a:off x="1148751" y="707546"/>
            <a:ext cx="9894498" cy="8022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Mudanças no estado físico da matéria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4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EFEC2C-BA9C-D423-8743-0FF5E406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8" y="1926178"/>
            <a:ext cx="6866768" cy="36637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2F44F2-960F-ED59-E86C-8E7D06B88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545" y="2018610"/>
            <a:ext cx="3839310" cy="274071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484FE4-56F4-397E-2254-55C961233A2F}"/>
              </a:ext>
            </a:extLst>
          </p:cNvPr>
          <p:cNvSpPr txBox="1"/>
          <p:nvPr/>
        </p:nvSpPr>
        <p:spPr>
          <a:xfrm>
            <a:off x="7987595" y="4819172"/>
            <a:ext cx="38393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Gelo-seco no processo de sublimação em temperatura ambiente, produzindo uma fumaça branca e fria que logo se dissipa no ambiente.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8AC389-67D7-1180-6D49-88927B59A7A5}"/>
              </a:ext>
            </a:extLst>
          </p:cNvPr>
          <p:cNvSpPr txBox="1"/>
          <p:nvPr/>
        </p:nvSpPr>
        <p:spPr>
          <a:xfrm>
            <a:off x="10466275" y="4543879"/>
            <a:ext cx="14557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0" i="0" u="none" strike="noStrike" baseline="0">
                <a:solidFill>
                  <a:schemeClr val="bg1"/>
                </a:solidFill>
              </a:rPr>
              <a:t>INSTANTS/E+/GETTY IMAGES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B1D74FB-0D4D-C5B6-E7C6-2AF23D420259}"/>
              </a:ext>
            </a:extLst>
          </p:cNvPr>
          <p:cNvSpPr txBox="1"/>
          <p:nvPr/>
        </p:nvSpPr>
        <p:spPr>
          <a:xfrm>
            <a:off x="761281" y="5589917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Diagrama das mudanças de estado físico da matéria.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78396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2910292-6A6E-CDB4-C104-5C23C3C2D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4"/>
          <a:stretch/>
        </p:blipFill>
        <p:spPr>
          <a:xfrm>
            <a:off x="7341550" y="2691416"/>
            <a:ext cx="3106119" cy="2754442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22794B1-B9A0-C4FE-871E-CA42DC0B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5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7DDED6A-B07A-BB0A-5486-A3EF51FE2AE8}"/>
              </a:ext>
            </a:extLst>
          </p:cNvPr>
          <p:cNvSpPr txBox="1">
            <a:spLocks/>
          </p:cNvSpPr>
          <p:nvPr/>
        </p:nvSpPr>
        <p:spPr>
          <a:xfrm>
            <a:off x="2168285" y="693965"/>
            <a:ext cx="7855429" cy="7597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Modelo atômico de Dalton</a:t>
            </a:r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5A7AE95D-5B07-8C4F-1D1C-10299AED85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F6D29E3-F95F-A768-6E89-F62F7EC4C743}"/>
              </a:ext>
            </a:extLst>
          </p:cNvPr>
          <p:cNvSpPr txBox="1"/>
          <p:nvPr/>
        </p:nvSpPr>
        <p:spPr>
          <a:xfrm>
            <a:off x="336430" y="1672767"/>
            <a:ext cx="58314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u="none" strike="noStrike" baseline="0"/>
              <a:t>No início do século XIX, Dalton </a:t>
            </a:r>
            <a:r>
              <a:rPr lang="pt-BR">
                <a:solidFill>
                  <a:srgbClr val="2F2F2E"/>
                </a:solidFill>
              </a:rPr>
              <a:t>(1766-1844)</a:t>
            </a:r>
            <a:r>
              <a:rPr lang="pt-BR"/>
              <a:t>, propôs </a:t>
            </a:r>
            <a:r>
              <a:rPr lang="pt-BR" b="0" i="0" u="none" strike="noStrike" baseline="0"/>
              <a:t>uma teoria sobre as propriedades dos átomos com base em diversas hipóteses que podiam ser testadas experimentalmente</a:t>
            </a:r>
            <a:r>
              <a:rPr lang="pt-BR"/>
              <a:t>. Seus estudos deram origem à nossa compreensão atual sobre os </a:t>
            </a:r>
            <a:r>
              <a:rPr lang="pt-BR" b="1"/>
              <a:t>elementos químicos</a:t>
            </a:r>
            <a:r>
              <a:rPr lang="pt-BR"/>
              <a:t>.</a:t>
            </a:r>
            <a:endParaRPr lang="pt-BR" b="1"/>
          </a:p>
          <a:p>
            <a:r>
              <a:rPr lang="pt-BR" b="0" i="0" u="none" strike="noStrike" baseline="0"/>
              <a:t>Seus principais fundamentos eram:</a:t>
            </a:r>
          </a:p>
          <a:p>
            <a:endParaRPr lang="pt-BR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>
                <a:solidFill>
                  <a:srgbClr val="2F2F2E"/>
                </a:solidFill>
              </a:rPr>
              <a:t>a matéria é formada por partículas fundamentais − os átomos;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>
                <a:solidFill>
                  <a:srgbClr val="2F2F2E"/>
                </a:solidFill>
              </a:rPr>
              <a:t>os átomos são partículas maciças e indivisíveis, não podendo ser criadas nem destruídas;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>
                <a:solidFill>
                  <a:srgbClr val="2F2F2E"/>
                </a:solidFill>
              </a:rPr>
              <a:t>cada elemento químico corresponde a determinado tipo de átomo;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>
                <a:solidFill>
                  <a:srgbClr val="2F2F2E"/>
                </a:solidFill>
              </a:rPr>
              <a:t>os átomos de elementos distintos apresentam diferentes propriedades, tamanhos e massas.</a:t>
            </a:r>
            <a:endParaRPr lang="pt-BR"/>
          </a:p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6E99D49-1D78-1684-7E24-1CBD0E2A9244}"/>
              </a:ext>
            </a:extLst>
          </p:cNvPr>
          <p:cNvSpPr txBox="1"/>
          <p:nvPr/>
        </p:nvSpPr>
        <p:spPr>
          <a:xfrm>
            <a:off x="7341550" y="5492369"/>
            <a:ext cx="3201658" cy="7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Símbolos que Dalton propôs para representar alguns elementos químicos conhecidos à época.</a:t>
            </a:r>
            <a:endParaRPr lang="pt-BR" sz="14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4BE0ABC-BDEC-A499-DA08-2B6EDBE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076"/>
          <a:stretch/>
        </p:blipFill>
        <p:spPr>
          <a:xfrm>
            <a:off x="9982200" y="640068"/>
            <a:ext cx="2209800" cy="22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2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1F969C8-02B1-7860-0EE7-A0541C97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6</a:t>
            </a:fld>
            <a:endParaRPr lang="pt-BR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17762B35-7304-A4A7-D72E-2755A8359C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E02DC09-3151-FF58-A682-AFE24E58D076}"/>
              </a:ext>
            </a:extLst>
          </p:cNvPr>
          <p:cNvSpPr txBox="1">
            <a:spLocks/>
          </p:cNvSpPr>
          <p:nvPr/>
        </p:nvSpPr>
        <p:spPr>
          <a:xfrm>
            <a:off x="347662" y="658502"/>
            <a:ext cx="11496675" cy="7597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Modelo atômico de Thomson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349F99-394F-1618-48A3-54106D19B00E}"/>
              </a:ext>
            </a:extLst>
          </p:cNvPr>
          <p:cNvSpPr txBox="1"/>
          <p:nvPr/>
        </p:nvSpPr>
        <p:spPr>
          <a:xfrm>
            <a:off x="974785" y="1883709"/>
            <a:ext cx="45116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Algum tempo após a teoria de Dalton, o físico inglês Joseph John Thomson (1856-1940) demonstrou que o átomo era formado por partículas bem menores, que eram carregadas negativamente e foram denominadas posteriormente de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elétrons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.</a:t>
            </a:r>
          </a:p>
          <a:p>
            <a:pPr algn="l"/>
            <a:endParaRPr lang="pt-BR">
              <a:solidFill>
                <a:srgbClr val="2F2F2E"/>
              </a:solidFill>
            </a:endParaRPr>
          </a:p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O desenvolvimento dos estudos sobre eletricidade foi essencial para que Thomson pudesse chegar às suas conclusões.</a:t>
            </a:r>
          </a:p>
          <a:p>
            <a:pPr algn="l"/>
            <a:endParaRPr lang="pt-BR" sz="1800" b="0" i="0" u="none" strike="noStrike" baseline="0">
              <a:solidFill>
                <a:srgbClr val="2F2F2E"/>
              </a:solidFill>
            </a:endParaRPr>
          </a:p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Se os átomos eram eletricamente neutros, deveria haver uma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carga positiva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 que neutralizasse a carga negativa dos elétrons.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2F90390-CCA3-206A-5570-7DA197326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304" y="2169685"/>
            <a:ext cx="3866073" cy="282825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4ECB6D-800D-9EA9-72F4-14E1BE055416}"/>
              </a:ext>
            </a:extLst>
          </p:cNvPr>
          <p:cNvSpPr txBox="1"/>
          <p:nvPr/>
        </p:nvSpPr>
        <p:spPr>
          <a:xfrm>
            <a:off x="6528758" y="5094466"/>
            <a:ext cx="377261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BROWN, Theodore L. </a:t>
            </a:r>
            <a:r>
              <a:rPr lang="pt-BR" sz="1200" b="0" i="1" u="none" strike="noStrike" baseline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Química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a ciência central. 13. ed. São Paulo: 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Pearson Education do </a:t>
            </a:r>
            <a:r>
              <a:rPr lang="en-US" sz="1200" b="0" i="0" u="none" strike="noStrike" baseline="0" err="1">
                <a:solidFill>
                  <a:srgbClr val="2F2F2E"/>
                </a:solidFill>
              </a:rPr>
              <a:t>Brasil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, 2016. p. 48.</a:t>
            </a:r>
          </a:p>
          <a:p>
            <a:pPr algn="r"/>
            <a:endParaRPr lang="en-US" sz="1200">
              <a:solidFill>
                <a:srgbClr val="2F2F2E"/>
              </a:solidFill>
            </a:endParaRPr>
          </a:p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Modelo atômico proposto por Joseph John Thomson.</a:t>
            </a:r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A300D2B-771B-4A4F-571A-8849835E2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076"/>
          <a:stretch/>
        </p:blipFill>
        <p:spPr>
          <a:xfrm>
            <a:off x="10162159" y="565720"/>
            <a:ext cx="2029842" cy="206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3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7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648A1E-A078-CE98-8064-E5999B701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76"/>
          <a:stretch/>
        </p:blipFill>
        <p:spPr>
          <a:xfrm>
            <a:off x="10448718" y="1134274"/>
            <a:ext cx="1743282" cy="1773818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914DC60-6B36-F85A-2E24-9D18384BE7EE}"/>
              </a:ext>
            </a:extLst>
          </p:cNvPr>
          <p:cNvSpPr txBox="1"/>
          <p:nvPr/>
        </p:nvSpPr>
        <p:spPr>
          <a:xfrm>
            <a:off x="3244502" y="5486155"/>
            <a:ext cx="73252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TIPLER, Paul A.; LLEWELLYN, Ralph A.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Física moderna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3. ed. Rio de Janeiro: LTC, 2001. p. 117.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modelo atômico de Rutherford-Bohr.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C18C55-CA36-D749-E5BF-CF3EC072529B}"/>
              </a:ext>
            </a:extLst>
          </p:cNvPr>
          <p:cNvSpPr txBox="1"/>
          <p:nvPr/>
        </p:nvSpPr>
        <p:spPr>
          <a:xfrm>
            <a:off x="336429" y="1460298"/>
            <a:ext cx="8660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  <a:latin typeface="FrutigerLTStd-Cn"/>
              </a:rPr>
              <a:t>Para </a:t>
            </a:r>
            <a:r>
              <a:rPr lang="pt-BR" sz="1800" b="1" i="0" u="none" strike="noStrike" baseline="0">
                <a:solidFill>
                  <a:srgbClr val="2F2F2E"/>
                </a:solidFill>
                <a:latin typeface="FrutigerLTStd-Cn"/>
              </a:rPr>
              <a:t>Rutherford</a:t>
            </a:r>
            <a:r>
              <a:rPr lang="pt-BR" sz="1800" b="0" i="0" u="none" strike="noStrike" baseline="0">
                <a:solidFill>
                  <a:srgbClr val="2F2F2E"/>
                </a:solidFill>
                <a:latin typeface="FrutigerLTStd-Cn"/>
              </a:rPr>
              <a:t>, os elétrons movem se na </a:t>
            </a:r>
            <a:r>
              <a:rPr lang="pt-BR" sz="1800" b="1" i="0" u="none" strike="noStrike" baseline="0">
                <a:solidFill>
                  <a:srgbClr val="2F2F2E"/>
                </a:solidFill>
                <a:latin typeface="FrutigerLTStd-Cn"/>
              </a:rPr>
              <a:t>eletrosfera</a:t>
            </a:r>
            <a:r>
              <a:rPr lang="pt-BR" sz="1800" b="0" i="0" u="none" strike="noStrike" baseline="0">
                <a:solidFill>
                  <a:srgbClr val="2F2F2E"/>
                </a:solidFill>
                <a:latin typeface="FrutigerLTStd-Cn"/>
              </a:rPr>
              <a:t>, circundando o núcleo formado por prótons e nêutrons.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969E96-A0FF-44B5-9998-90E0E7B4CC29}"/>
              </a:ext>
            </a:extLst>
          </p:cNvPr>
          <p:cNvSpPr txBox="1">
            <a:spLocks/>
          </p:cNvSpPr>
          <p:nvPr/>
        </p:nvSpPr>
        <p:spPr>
          <a:xfrm>
            <a:off x="0" y="629560"/>
            <a:ext cx="12192000" cy="7597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Modelo atômico de Rutherford-Bohr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D4F10BA-2F9C-8323-304C-D0A3DC491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052" y="2276254"/>
            <a:ext cx="7601714" cy="305265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353618F-14CF-4782-BF0B-A5EFEFEE921E}"/>
              </a:ext>
            </a:extLst>
          </p:cNvPr>
          <p:cNvSpPr/>
          <p:nvPr/>
        </p:nvSpPr>
        <p:spPr>
          <a:xfrm>
            <a:off x="336429" y="2106629"/>
            <a:ext cx="27432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Cn"/>
              </a:rPr>
              <a:t>No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Cn"/>
              </a:rPr>
              <a:t>modelo atômico 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Cn"/>
              </a:rPr>
              <a:t>proposto por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Cn"/>
              </a:rPr>
              <a:t>Bohr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Cn"/>
              </a:rPr>
              <a:t>, os elétrons organizam-se em camadas (ou níveis) ao redor do núcleo.</a:t>
            </a:r>
          </a:p>
          <a:p>
            <a:pPr algn="l"/>
            <a:endParaRPr lang="pt-BR" dirty="0">
              <a:solidFill>
                <a:srgbClr val="2F2F2E"/>
              </a:solidFill>
              <a:latin typeface="FrutigerLTStd-Cn"/>
            </a:endParaRPr>
          </a:p>
          <a:p>
            <a:r>
              <a:rPr lang="pt-BR" dirty="0">
                <a:solidFill>
                  <a:srgbClr val="2F2F2E"/>
                </a:solidFill>
              </a:rPr>
              <a:t>Demostrou-se que o átomo é formado por </a:t>
            </a:r>
            <a:r>
              <a:rPr lang="pt-BR" b="1" dirty="0">
                <a:solidFill>
                  <a:srgbClr val="2F2F2E"/>
                </a:solidFill>
              </a:rPr>
              <a:t>prótons</a:t>
            </a:r>
            <a:r>
              <a:rPr lang="pt-BR" dirty="0">
                <a:solidFill>
                  <a:srgbClr val="2F2F2E"/>
                </a:solidFill>
              </a:rPr>
              <a:t> (carga positiva), </a:t>
            </a:r>
            <a:r>
              <a:rPr lang="pt-BR" b="1" dirty="0">
                <a:solidFill>
                  <a:srgbClr val="2F2F2E"/>
                </a:solidFill>
              </a:rPr>
              <a:t>nêutrons</a:t>
            </a:r>
            <a:r>
              <a:rPr lang="pt-BR" dirty="0">
                <a:solidFill>
                  <a:srgbClr val="2F2F2E"/>
                </a:solidFill>
              </a:rPr>
              <a:t> (carga neutra) e </a:t>
            </a:r>
            <a:r>
              <a:rPr lang="pt-BR" b="1" dirty="0">
                <a:solidFill>
                  <a:srgbClr val="2F2F2E"/>
                </a:solidFill>
              </a:rPr>
              <a:t>elétrons</a:t>
            </a:r>
            <a:r>
              <a:rPr lang="pt-BR" dirty="0">
                <a:solidFill>
                  <a:srgbClr val="2F2F2E"/>
                </a:solidFill>
              </a:rPr>
              <a:t> (carga negativa).</a:t>
            </a:r>
          </a:p>
          <a:p>
            <a:endParaRPr lang="pt-BR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8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0FB77B5-E363-CB1B-4778-56F67C63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BBAF95-8780-81E7-A55D-FD0F158C54CD}"/>
              </a:ext>
            </a:extLst>
          </p:cNvPr>
          <p:cNvSpPr txBox="1"/>
          <p:nvPr/>
        </p:nvSpPr>
        <p:spPr>
          <a:xfrm>
            <a:off x="336430" y="1622568"/>
            <a:ext cx="11516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</a:rPr>
              <a:t>O </a:t>
            </a:r>
            <a:r>
              <a:rPr lang="pt-BR" b="1">
                <a:solidFill>
                  <a:srgbClr val="2F2F2E"/>
                </a:solidFill>
              </a:rPr>
              <a:t>número de prótons </a:t>
            </a:r>
            <a:r>
              <a:rPr lang="pt-BR">
                <a:solidFill>
                  <a:srgbClr val="2F2F2E"/>
                </a:solidFill>
              </a:rPr>
              <a:t>no núcleo define o </a:t>
            </a:r>
            <a:r>
              <a:rPr lang="pt-BR" b="1">
                <a:solidFill>
                  <a:srgbClr val="2F2F2E"/>
                </a:solidFill>
              </a:rPr>
              <a:t>elemento químico</a:t>
            </a:r>
            <a:r>
              <a:rPr lang="pt-BR">
                <a:solidFill>
                  <a:srgbClr val="2F2F2E"/>
                </a:solidFill>
              </a:rPr>
              <a:t>.</a:t>
            </a:r>
          </a:p>
          <a:p>
            <a:endParaRPr lang="pt-BR">
              <a:solidFill>
                <a:srgbClr val="2F2F2E"/>
              </a:solidFill>
            </a:endParaRPr>
          </a:p>
          <a:p>
            <a:r>
              <a:rPr lang="pt-BR">
                <a:solidFill>
                  <a:srgbClr val="2F2F2E"/>
                </a:solidFill>
              </a:rPr>
              <a:t>Denominamos </a:t>
            </a:r>
            <a:r>
              <a:rPr lang="pt-BR" b="1">
                <a:solidFill>
                  <a:srgbClr val="2F2F2E"/>
                </a:solidFill>
              </a:rPr>
              <a:t>número atômico</a:t>
            </a:r>
            <a:r>
              <a:rPr lang="pt-BR">
                <a:solidFill>
                  <a:srgbClr val="2F2F2E"/>
                </a:solidFill>
              </a:rPr>
              <a:t>, representado pela letra </a:t>
            </a:r>
            <a:r>
              <a:rPr lang="pt-BR" b="1">
                <a:solidFill>
                  <a:srgbClr val="2F2F2E"/>
                </a:solidFill>
              </a:rPr>
              <a:t>Z</a:t>
            </a:r>
            <a:r>
              <a:rPr lang="pt-BR">
                <a:solidFill>
                  <a:srgbClr val="2F2F2E"/>
                </a:solidFill>
              </a:rPr>
              <a:t>, o número de prótons (</a:t>
            </a:r>
            <a:r>
              <a:rPr lang="pt-BR" b="1">
                <a:solidFill>
                  <a:srgbClr val="2F2F2E"/>
                </a:solidFill>
              </a:rPr>
              <a:t>p</a:t>
            </a:r>
            <a:r>
              <a:rPr lang="pt-BR">
                <a:solidFill>
                  <a:srgbClr val="2F2F2E"/>
                </a:solidFill>
              </a:rPr>
              <a:t>) presentes nos átomos de determinado elemento químico:</a:t>
            </a:r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FA8F7C16-5D58-FD7E-4331-10EB740248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32D8CF0-B6B6-1638-40AE-887D87CE5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177" y="2618720"/>
            <a:ext cx="1178764" cy="6461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A6B0BAD-0452-1080-1504-4C82F0D0A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486" y="3883490"/>
            <a:ext cx="1768146" cy="65329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220CAD0-F326-48DB-9A21-0E5257AAE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461" y="5235432"/>
            <a:ext cx="4302197" cy="76993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F726878-5875-0213-8236-5D7C09A3B133}"/>
              </a:ext>
            </a:extLst>
          </p:cNvPr>
          <p:cNvSpPr txBox="1"/>
          <p:nvPr/>
        </p:nvSpPr>
        <p:spPr>
          <a:xfrm>
            <a:off x="336429" y="3432329"/>
            <a:ext cx="11516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</a:rPr>
              <a:t>A soma dos prótons (</a:t>
            </a:r>
            <a:r>
              <a:rPr lang="pt-BR" b="1">
                <a:solidFill>
                  <a:srgbClr val="2F2F2E"/>
                </a:solidFill>
              </a:rPr>
              <a:t>p</a:t>
            </a:r>
            <a:r>
              <a:rPr lang="pt-BR">
                <a:solidFill>
                  <a:srgbClr val="2F2F2E"/>
                </a:solidFill>
              </a:rPr>
              <a:t>) e nêutrons (</a:t>
            </a:r>
            <a:r>
              <a:rPr lang="pt-BR" b="1">
                <a:solidFill>
                  <a:srgbClr val="2F2F2E"/>
                </a:solidFill>
              </a:rPr>
              <a:t>n</a:t>
            </a:r>
            <a:r>
              <a:rPr lang="pt-BR">
                <a:solidFill>
                  <a:srgbClr val="2F2F2E"/>
                </a:solidFill>
              </a:rPr>
              <a:t>) de um átomo é reconhecida como o </a:t>
            </a:r>
            <a:r>
              <a:rPr lang="pt-BR" b="1">
                <a:solidFill>
                  <a:srgbClr val="2F2F2E"/>
                </a:solidFill>
              </a:rPr>
              <a:t>número de massa</a:t>
            </a:r>
            <a:r>
              <a:rPr lang="pt-BR">
                <a:solidFill>
                  <a:srgbClr val="2F2F2E"/>
                </a:solidFill>
              </a:rPr>
              <a:t>, representado pela letra </a:t>
            </a:r>
            <a:r>
              <a:rPr lang="pt-BR" b="1">
                <a:solidFill>
                  <a:srgbClr val="2F2F2E"/>
                </a:solidFill>
              </a:rPr>
              <a:t>A</a:t>
            </a:r>
            <a:r>
              <a:rPr lang="pt-BR">
                <a:solidFill>
                  <a:srgbClr val="2F2F2E"/>
                </a:solidFill>
              </a:rPr>
              <a:t>. Portanto: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3E9B3B7-F246-D9AF-BC90-15ADAC68C3F4}"/>
              </a:ext>
            </a:extLst>
          </p:cNvPr>
          <p:cNvSpPr txBox="1"/>
          <p:nvPr/>
        </p:nvSpPr>
        <p:spPr>
          <a:xfrm>
            <a:off x="336429" y="4688092"/>
            <a:ext cx="11516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Por convenção, um elemento químico pode ser representado de acordo com a notação a seguir:</a:t>
            </a:r>
            <a:endParaRPr lang="pt-BR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961B3DD6-030F-C4FE-D1CC-F0681722893C}"/>
              </a:ext>
            </a:extLst>
          </p:cNvPr>
          <p:cNvSpPr txBox="1">
            <a:spLocks/>
          </p:cNvSpPr>
          <p:nvPr/>
        </p:nvSpPr>
        <p:spPr>
          <a:xfrm>
            <a:off x="1936232" y="675093"/>
            <a:ext cx="8316654" cy="6760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Constituição dos átomos</a:t>
            </a:r>
          </a:p>
        </p:txBody>
      </p:sp>
    </p:spTree>
    <p:extLst>
      <p:ext uri="{BB962C8B-B14F-4D97-AF65-F5344CB8AC3E}">
        <p14:creationId xmlns:p14="http://schemas.microsoft.com/office/powerpoint/2010/main" val="159388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EDBC9-79BC-4433-9206-B34B1DE7AA5A}"/>
              </a:ext>
            </a:extLst>
          </p:cNvPr>
          <p:cNvSpPr txBox="1">
            <a:spLocks/>
          </p:cNvSpPr>
          <p:nvPr/>
        </p:nvSpPr>
        <p:spPr>
          <a:xfrm>
            <a:off x="1937673" y="622072"/>
            <a:ext cx="8316654" cy="6760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Elementos químicos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A529F17-7004-4ADF-9E8F-A724D134B44F}"/>
              </a:ext>
            </a:extLst>
          </p:cNvPr>
          <p:cNvSpPr/>
          <p:nvPr/>
        </p:nvSpPr>
        <p:spPr>
          <a:xfrm>
            <a:off x="352425" y="1443242"/>
            <a:ext cx="11491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2F2F2E"/>
                </a:solidFill>
              </a:rPr>
              <a:t>Elemento químico</a:t>
            </a:r>
            <a:r>
              <a:rPr lang="pt-BR">
                <a:solidFill>
                  <a:srgbClr val="2F2F2E"/>
                </a:solidFill>
              </a:rPr>
              <a:t> é um conjunto de átomos com características semelhantes; é </a:t>
            </a:r>
            <a:r>
              <a:rPr lang="pt-BR"/>
              <a:t>representado por um </a:t>
            </a:r>
            <a:r>
              <a:rPr lang="pt-BR" b="1"/>
              <a:t>símbolo</a:t>
            </a:r>
            <a:r>
              <a:rPr lang="pt-BR"/>
              <a:t> formado por uma ou duas letras, sempre com a inicial em maiúscula.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9</a:t>
            </a:fld>
            <a:endParaRPr lang="pt-BR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636EB97-788C-6149-0941-968E596BD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429000"/>
            <a:ext cx="6100135" cy="209473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6DB7EB-0535-02DE-2BE6-50C6302E2666}"/>
              </a:ext>
            </a:extLst>
          </p:cNvPr>
          <p:cNvSpPr txBox="1"/>
          <p:nvPr/>
        </p:nvSpPr>
        <p:spPr>
          <a:xfrm>
            <a:off x="432758" y="5554027"/>
            <a:ext cx="61001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BROWN, Theodore L. </a:t>
            </a:r>
            <a:r>
              <a:rPr lang="pt-BR" sz="1200" b="0" i="1" u="none" strike="noStrike" baseline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Química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a ciência central. 13. ed. São Paulo: 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Pearson Education do </a:t>
            </a:r>
            <a:r>
              <a:rPr lang="en-US" sz="1200" b="0" i="0" u="none" strike="noStrike" baseline="0" err="1">
                <a:solidFill>
                  <a:srgbClr val="2F2F2E"/>
                </a:solidFill>
              </a:rPr>
              <a:t>Brasil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, 2016. p. 529.</a:t>
            </a:r>
          </a:p>
          <a:p>
            <a:pPr algn="l"/>
            <a:endParaRPr lang="en-US" sz="120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Detalhe da ponta de um lápis (</a:t>
            </a:r>
            <a:r>
              <a:rPr lang="pt-BR" sz="1400" b="1" i="0" u="none" strike="noStrike" baseline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>
                <a:solidFill>
                  <a:srgbClr val="2F2F2E"/>
                </a:solidFill>
              </a:rPr>
              <a:t>), modelo representativo da organização dos átomos de carbono na grafita (</a:t>
            </a:r>
            <a:r>
              <a:rPr lang="pt-BR" sz="1400" b="1" i="0" u="none" strike="noStrike" baseline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>
                <a:solidFill>
                  <a:srgbClr val="2F2F2E"/>
                </a:solidFill>
              </a:rPr>
              <a:t>) e representação e um átomo de carbono (</a:t>
            </a:r>
            <a:r>
              <a:rPr lang="pt-BR" sz="1400" b="1" i="0" u="none" strike="noStrike" baseline="0">
                <a:solidFill>
                  <a:srgbClr val="2F2F2E"/>
                </a:solidFill>
              </a:rPr>
              <a:t>C</a:t>
            </a:r>
            <a:r>
              <a:rPr lang="pt-BR" sz="1400" i="0" u="none" strike="noStrike" baseline="0">
                <a:solidFill>
                  <a:srgbClr val="2F2F2E"/>
                </a:solidFill>
              </a:rPr>
              <a:t>).</a:t>
            </a:r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7A66BE8-BEA3-77EE-4B2B-A9FC5604A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2211661"/>
            <a:ext cx="10382250" cy="93345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347E845-BCFA-73B7-FED9-D5B760570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177" y="4675046"/>
            <a:ext cx="5345250" cy="113268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26DBB613-563A-771A-20DA-CB3AD8242C82}"/>
              </a:ext>
            </a:extLst>
          </p:cNvPr>
          <p:cNvSpPr txBox="1"/>
          <p:nvPr/>
        </p:nvSpPr>
        <p:spPr>
          <a:xfrm>
            <a:off x="6719177" y="5870803"/>
            <a:ext cx="5038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elemento químico carbono na tabela periódica.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3547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1845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FrutigerLTStd-Cn</vt:lpstr>
      <vt:lpstr>FrutigerLTStd-Light</vt:lpstr>
      <vt:lpstr>Tema do Office</vt:lpstr>
      <vt:lpstr>Apresentação do PowerPoint</vt:lpstr>
      <vt:lpstr>Apresentação 1 – MATÉRIA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9º ano - CIÊNCIAS Apresentação 1 MATÉRIA</dc:title>
  <dc:creator>Maria Carolina Dias Carreira</dc:creator>
  <cp:lastModifiedBy> </cp:lastModifiedBy>
  <cp:revision>6</cp:revision>
  <dcterms:created xsi:type="dcterms:W3CDTF">2019-04-10T16:27:23Z</dcterms:created>
  <dcterms:modified xsi:type="dcterms:W3CDTF">2023-08-04T14:22:11Z</dcterms:modified>
</cp:coreProperties>
</file>