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349" r:id="rId2"/>
    <p:sldId id="340" r:id="rId3"/>
    <p:sldId id="341" r:id="rId4"/>
    <p:sldId id="342" r:id="rId5"/>
    <p:sldId id="344" r:id="rId6"/>
    <p:sldId id="345" r:id="rId7"/>
    <p:sldId id="346" r:id="rId8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66" clrIdx="0"/>
  <p:cmAuthor id="1" name="Lilian Semenichin Nogueira" initials="LSN" lastIdx="26" clrIdx="1"/>
  <p:cmAuthor id="2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79" autoAdjust="0"/>
    <p:restoredTop sz="93969" autoAdjust="0"/>
  </p:normalViewPr>
  <p:slideViewPr>
    <p:cSldViewPr snapToGrid="0">
      <p:cViewPr varScale="1">
        <p:scale>
          <a:sx n="72" d="100"/>
          <a:sy n="72" d="100"/>
        </p:scale>
        <p:origin x="3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2658A-69C2-2A4D-A96A-5C890336693A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59E09-063B-4549-8BC4-57E2B8854CF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51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991-FF92-4132-B96B-4A2A477007F4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CF1FE-8CE7-41A1-AE6B-DE8FD14A6A61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41A2E-9254-4AAA-BB7A-D6558743C9B1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6641-98DA-4281-8300-DE1FC25462F2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29A-47A0-469E-A52C-FD910AF81967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4AD99-6110-457E-BF51-407711E2B91A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45CF-08C9-481E-9E03-27D801BAD1B3}" type="datetime1">
              <a:rPr lang="pt-BR" smtClean="0"/>
              <a:t>22/06/2023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FFF5-EF5F-4128-ACEF-95E77D7A3735}" type="datetime1">
              <a:rPr lang="pt-BR" smtClean="0"/>
              <a:t>22/06/2023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9962-30EE-463E-9EF0-322DBD520B06}" type="datetime1">
              <a:rPr lang="pt-BR" smtClean="0"/>
              <a:t>22/06/2023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7450-E870-4C25-BD8B-8CBC1246CE7F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9FC88-EF07-4C46-B6DF-F9BE20F9DAD4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7B91C-BB98-4079-9A6C-73690289C5F8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C0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88"/>
          <a:stretch/>
        </p:blipFill>
        <p:spPr>
          <a:xfrm>
            <a:off x="-14990" y="0"/>
            <a:ext cx="9401452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897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8</a:t>
            </a:r>
          </a:p>
          <a:p>
            <a:r>
              <a:rPr lang="pt-BR" sz="2800" dirty="0">
                <a:latin typeface="Roboto"/>
              </a:rPr>
              <a:t>Medidas de volume e de capacidade</a:t>
            </a:r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7DC1C91-C9B2-7347-82F2-D81673A72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1679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66995"/>
            <a:ext cx="11926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Medidas de volume e medidas de capacidade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FB563E2E-46AF-4AE7-A977-E6BD34E07878}"/>
              </a:ext>
            </a:extLst>
          </p:cNvPr>
          <p:cNvSpPr/>
          <p:nvPr/>
        </p:nvSpPr>
        <p:spPr>
          <a:xfrm>
            <a:off x="9144000" y="3062385"/>
            <a:ext cx="2241629" cy="120517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09BE5669-B238-46FD-96E2-2F0CA5FA19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371" y="1748781"/>
            <a:ext cx="2990997" cy="329190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70109BC2-3A86-4545-9B14-8272F82BA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4185" y="2530560"/>
            <a:ext cx="2830999" cy="2496320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8E1BC969-3F03-46E1-9A96-3208A375A0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7442" y="2767372"/>
            <a:ext cx="3361978" cy="2163885"/>
          </a:xfrm>
          <a:prstGeom prst="rect">
            <a:avLst/>
          </a:prstGeom>
        </p:spPr>
      </p:pic>
      <p:pic>
        <p:nvPicPr>
          <p:cNvPr id="11" name="Google Shape;67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B91BE904-D314-CD26-7C95-FDF808AC5CC9}"/>
              </a:ext>
            </a:extLst>
          </p:cNvPr>
          <p:cNvSpPr/>
          <p:nvPr/>
        </p:nvSpPr>
        <p:spPr>
          <a:xfrm>
            <a:off x="1466034" y="5240308"/>
            <a:ext cx="1671670" cy="430887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Roboto"/>
              </a:rPr>
              <a:t>1 dm³ = 1 L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304BEE20-9152-03B6-4798-8B577077E2E2}"/>
              </a:ext>
            </a:extLst>
          </p:cNvPr>
          <p:cNvSpPr/>
          <p:nvPr/>
        </p:nvSpPr>
        <p:spPr>
          <a:xfrm>
            <a:off x="5186794" y="5240308"/>
            <a:ext cx="1865779" cy="430887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Roboto"/>
              </a:rPr>
              <a:t>1 cm³ = 1 </a:t>
            </a:r>
            <a:r>
              <a:rPr lang="pt-BR" sz="2200" dirty="0" err="1">
                <a:latin typeface="Roboto"/>
              </a:rPr>
              <a:t>mL</a:t>
            </a:r>
            <a:endParaRPr lang="pt-BR" sz="2200" dirty="0">
              <a:latin typeface="Roboto"/>
            </a:endParaRP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A0D563AF-445C-3D21-28E2-AE94B2615AA2}"/>
              </a:ext>
            </a:extLst>
          </p:cNvPr>
          <p:cNvSpPr/>
          <p:nvPr/>
        </p:nvSpPr>
        <p:spPr>
          <a:xfrm>
            <a:off x="8828602" y="5240308"/>
            <a:ext cx="2259657" cy="430887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Roboto"/>
              </a:rPr>
              <a:t>1 m³ = 1 000mL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7B172A3-473F-0F37-3733-D39A72973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748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0" y="671070"/>
            <a:ext cx="11926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Medidas de volume e medidas de capacidade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FB563E2E-46AF-4AE7-A977-E6BD34E07878}"/>
              </a:ext>
            </a:extLst>
          </p:cNvPr>
          <p:cNvSpPr/>
          <p:nvPr/>
        </p:nvSpPr>
        <p:spPr>
          <a:xfrm>
            <a:off x="9144000" y="3062385"/>
            <a:ext cx="2241629" cy="120517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73EF7ACE-4358-4A52-A110-5463A23308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190383"/>
              </p:ext>
            </p:extLst>
          </p:nvPr>
        </p:nvGraphicFramePr>
        <p:xfrm>
          <a:off x="727586" y="1640770"/>
          <a:ext cx="11002297" cy="1752600"/>
        </p:xfrm>
        <a:graphic>
          <a:graphicData uri="http://schemas.openxmlformats.org/drawingml/2006/table">
            <a:tbl>
              <a:tblPr firstRow="1">
                <a:tableStyleId>{ED083AE6-46FA-4A59-8FB0-9F97EB10719F}</a:tableStyleId>
              </a:tblPr>
              <a:tblGrid>
                <a:gridCol w="1386348">
                  <a:extLst>
                    <a:ext uri="{9D8B030D-6E8A-4147-A177-3AD203B41FA5}">
                      <a16:colId xmlns:a16="http://schemas.microsoft.com/office/drawing/2014/main" val="2091538977"/>
                    </a:ext>
                  </a:extLst>
                </a:gridCol>
                <a:gridCol w="1519084">
                  <a:extLst>
                    <a:ext uri="{9D8B030D-6E8A-4147-A177-3AD203B41FA5}">
                      <a16:colId xmlns:a16="http://schemas.microsoft.com/office/drawing/2014/main" val="4229978005"/>
                    </a:ext>
                  </a:extLst>
                </a:gridCol>
                <a:gridCol w="1530978">
                  <a:extLst>
                    <a:ext uri="{9D8B030D-6E8A-4147-A177-3AD203B41FA5}">
                      <a16:colId xmlns:a16="http://schemas.microsoft.com/office/drawing/2014/main" val="295562540"/>
                    </a:ext>
                  </a:extLst>
                </a:gridCol>
                <a:gridCol w="2116167">
                  <a:extLst>
                    <a:ext uri="{9D8B030D-6E8A-4147-A177-3AD203B41FA5}">
                      <a16:colId xmlns:a16="http://schemas.microsoft.com/office/drawing/2014/main" val="3202417582"/>
                    </a:ext>
                  </a:extLst>
                </a:gridCol>
                <a:gridCol w="1306206">
                  <a:extLst>
                    <a:ext uri="{9D8B030D-6E8A-4147-A177-3AD203B41FA5}">
                      <a16:colId xmlns:a16="http://schemas.microsoft.com/office/drawing/2014/main" val="3011326830"/>
                    </a:ext>
                  </a:extLst>
                </a:gridCol>
                <a:gridCol w="1571757">
                  <a:extLst>
                    <a:ext uri="{9D8B030D-6E8A-4147-A177-3AD203B41FA5}">
                      <a16:colId xmlns:a16="http://schemas.microsoft.com/office/drawing/2014/main" val="1834425934"/>
                    </a:ext>
                  </a:extLst>
                </a:gridCol>
                <a:gridCol w="1571757">
                  <a:extLst>
                    <a:ext uri="{9D8B030D-6E8A-4147-A177-3AD203B41FA5}">
                      <a16:colId xmlns:a16="http://schemas.microsoft.com/office/drawing/2014/main" val="63326300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Múltiplos do litro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Unidade</a:t>
                      </a:r>
                    </a:p>
                    <a:p>
                      <a:pPr algn="ctr"/>
                      <a:r>
                        <a:rPr lang="pt-BR" dirty="0">
                          <a:latin typeface="Roboto"/>
                        </a:rPr>
                        <a:t>fundamental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Roboto"/>
                          <a:ea typeface="+mn-ea"/>
                          <a:cs typeface="+mn-cs"/>
                        </a:rPr>
                        <a:t>Submúltiplos do litro</a:t>
                      </a:r>
                      <a:endParaRPr lang="pt-BR" dirty="0">
                        <a:latin typeface="Roboto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79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latin typeface="Roboto"/>
                        </a:rPr>
                        <a:t>quilolitro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latin typeface="Roboto"/>
                        </a:rPr>
                        <a:t>hectolitro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latin typeface="Roboto"/>
                        </a:rPr>
                        <a:t>decalitro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litro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decilitro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centilitro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latin typeface="Roboto"/>
                        </a:rPr>
                        <a:t>mililitro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5550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err="1">
                          <a:latin typeface="Roboto"/>
                        </a:rPr>
                        <a:t>kL</a:t>
                      </a:r>
                      <a:endParaRPr lang="pt-BR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>
                          <a:latin typeface="Roboto"/>
                        </a:rPr>
                        <a:t>hL</a:t>
                      </a:r>
                      <a:endParaRPr lang="pt-BR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>
                          <a:latin typeface="Roboto"/>
                        </a:rPr>
                        <a:t>daL</a:t>
                      </a:r>
                      <a:endParaRPr lang="pt-BR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>
                          <a:latin typeface="Roboto"/>
                        </a:rPr>
                        <a:t>dL</a:t>
                      </a:r>
                      <a:endParaRPr lang="pt-BR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>
                          <a:latin typeface="Roboto"/>
                        </a:rPr>
                        <a:t>cL</a:t>
                      </a:r>
                      <a:endParaRPr lang="pt-BR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>
                          <a:latin typeface="Roboto"/>
                        </a:rPr>
                        <a:t>mL</a:t>
                      </a:r>
                      <a:endParaRPr lang="pt-BR" dirty="0">
                        <a:latin typeface="Robot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05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1000 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100 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10 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1 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0,1 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0,01 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0,001 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239892"/>
                  </a:ext>
                </a:extLst>
              </a:tr>
            </a:tbl>
          </a:graphicData>
        </a:graphic>
      </p:graphicFrame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C7F48C5B-EE31-C350-99DA-9682344B3C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274974"/>
              </p:ext>
            </p:extLst>
          </p:nvPr>
        </p:nvGraphicFramePr>
        <p:xfrm>
          <a:off x="541256" y="3894420"/>
          <a:ext cx="11374957" cy="1960880"/>
        </p:xfrm>
        <a:graphic>
          <a:graphicData uri="http://schemas.openxmlformats.org/drawingml/2006/table">
            <a:tbl>
              <a:tblPr firstRow="1">
                <a:tableStyleId>{ED083AE6-46FA-4A59-8FB0-9F97EB10719F}</a:tableStyleId>
              </a:tblPr>
              <a:tblGrid>
                <a:gridCol w="2007881">
                  <a:extLst>
                    <a:ext uri="{9D8B030D-6E8A-4147-A177-3AD203B41FA5}">
                      <a16:colId xmlns:a16="http://schemas.microsoft.com/office/drawing/2014/main" val="2091538977"/>
                    </a:ext>
                  </a:extLst>
                </a:gridCol>
                <a:gridCol w="1592826">
                  <a:extLst>
                    <a:ext uri="{9D8B030D-6E8A-4147-A177-3AD203B41FA5}">
                      <a16:colId xmlns:a16="http://schemas.microsoft.com/office/drawing/2014/main" val="4229978005"/>
                    </a:ext>
                  </a:extLst>
                </a:gridCol>
                <a:gridCol w="1248135">
                  <a:extLst>
                    <a:ext uri="{9D8B030D-6E8A-4147-A177-3AD203B41FA5}">
                      <a16:colId xmlns:a16="http://schemas.microsoft.com/office/drawing/2014/main" val="295562540"/>
                    </a:ext>
                  </a:extLst>
                </a:gridCol>
                <a:gridCol w="1631528">
                  <a:extLst>
                    <a:ext uri="{9D8B030D-6E8A-4147-A177-3AD203B41FA5}">
                      <a16:colId xmlns:a16="http://schemas.microsoft.com/office/drawing/2014/main" val="3202417582"/>
                    </a:ext>
                  </a:extLst>
                </a:gridCol>
                <a:gridCol w="1509545">
                  <a:extLst>
                    <a:ext uri="{9D8B030D-6E8A-4147-A177-3AD203B41FA5}">
                      <a16:colId xmlns:a16="http://schemas.microsoft.com/office/drawing/2014/main" val="3011326830"/>
                    </a:ext>
                  </a:extLst>
                </a:gridCol>
                <a:gridCol w="1540042">
                  <a:extLst>
                    <a:ext uri="{9D8B030D-6E8A-4147-A177-3AD203B41FA5}">
                      <a16:colId xmlns:a16="http://schemas.microsoft.com/office/drawing/2014/main" val="1834425934"/>
                    </a:ext>
                  </a:extLst>
                </a:gridCol>
                <a:gridCol w="1845000">
                  <a:extLst>
                    <a:ext uri="{9D8B030D-6E8A-4147-A177-3AD203B41FA5}">
                      <a16:colId xmlns:a16="http://schemas.microsoft.com/office/drawing/2014/main" val="63326300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Múltiplos do metro cúbico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Unidade</a:t>
                      </a:r>
                    </a:p>
                    <a:p>
                      <a:pPr algn="ctr"/>
                      <a:r>
                        <a:rPr lang="pt-BR" dirty="0">
                          <a:latin typeface="Roboto"/>
                        </a:rPr>
                        <a:t>fundamental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Roboto"/>
                          <a:ea typeface="+mn-ea"/>
                          <a:cs typeface="+mn-cs"/>
                        </a:rPr>
                        <a:t>Submúltiplos do metro cúbico</a:t>
                      </a:r>
                      <a:endParaRPr lang="pt-BR" dirty="0">
                        <a:latin typeface="Roboto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79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Quilômetro</a:t>
                      </a:r>
                    </a:p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cúbico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Hectômetro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cúbico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Decâmetro cúbico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Metro cúbico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Decímetro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cúbico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Centímetro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cúbico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Milímetro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cúbico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5550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>
                          <a:latin typeface="Roboto"/>
                        </a:rPr>
                        <a:t>km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h</a:t>
                      </a:r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da</a:t>
                      </a:r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d</a:t>
                      </a:r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c</a:t>
                      </a:r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m</a:t>
                      </a:r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05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1.000.000.000 </a:t>
                      </a:r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1.000.000 </a:t>
                      </a:r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1.000 </a:t>
                      </a:r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1 </a:t>
                      </a:r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0,001 </a:t>
                      </a:r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0,000001 </a:t>
                      </a:r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0,000000001 </a:t>
                      </a:r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239892"/>
                  </a:ext>
                </a:extLst>
              </a:tr>
            </a:tbl>
          </a:graphicData>
        </a:graphic>
      </p:graphicFrame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703301B-EABE-6E27-5CD9-CD3D25A09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5027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0" y="702739"/>
            <a:ext cx="11926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Volume do bloco retangular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FB563E2E-46AF-4AE7-A977-E6BD34E07878}"/>
              </a:ext>
            </a:extLst>
          </p:cNvPr>
          <p:cNvSpPr/>
          <p:nvPr/>
        </p:nvSpPr>
        <p:spPr>
          <a:xfrm>
            <a:off x="9144000" y="3062385"/>
            <a:ext cx="2241629" cy="120517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C1343AA6-95BD-43B7-997A-02391B41D757}"/>
              </a:ext>
            </a:extLst>
          </p:cNvPr>
          <p:cNvSpPr/>
          <p:nvPr/>
        </p:nvSpPr>
        <p:spPr>
          <a:xfrm>
            <a:off x="452244" y="1441465"/>
            <a:ext cx="98832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Para calcular o volume de um bloco retangular, multiplicamos as medidas das três dimensões: </a:t>
            </a:r>
            <a:r>
              <a:rPr lang="pt-BR" b="1" dirty="0">
                <a:latin typeface="Roboto"/>
              </a:rPr>
              <a:t>comprimento, largura </a:t>
            </a:r>
            <a:r>
              <a:rPr lang="pt-BR" dirty="0">
                <a:latin typeface="Roboto"/>
              </a:rPr>
              <a:t>e </a:t>
            </a:r>
            <a:r>
              <a:rPr lang="pt-BR" b="1" dirty="0">
                <a:latin typeface="Roboto"/>
              </a:rPr>
              <a:t>altura</a:t>
            </a:r>
            <a:r>
              <a:rPr lang="pt-BR" dirty="0">
                <a:latin typeface="Roboto"/>
              </a:rPr>
              <a:t>.</a:t>
            </a:r>
            <a:endParaRPr lang="pt-BR" sz="2400" b="1" dirty="0">
              <a:latin typeface="Roboto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1EEE0DD4-5C8C-4D65-8DC1-B96CF42C5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170" y="2478956"/>
            <a:ext cx="4177130" cy="2291249"/>
          </a:xfrm>
          <a:prstGeom prst="rect">
            <a:avLst/>
          </a:prstGeom>
        </p:spPr>
      </p:pic>
      <p:pic>
        <p:nvPicPr>
          <p:cNvPr id="15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61C4D8F2-04D5-CC62-8293-629552164B96}"/>
              </a:ext>
            </a:extLst>
          </p:cNvPr>
          <p:cNvSpPr/>
          <p:nvPr/>
        </p:nvSpPr>
        <p:spPr>
          <a:xfrm>
            <a:off x="5332776" y="4985648"/>
            <a:ext cx="1526448" cy="430887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Roboto"/>
              </a:rPr>
              <a:t>V = c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pt-BR" sz="2200" dirty="0">
                <a:latin typeface="Roboto"/>
              </a:rPr>
              <a:t> l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pt-BR" sz="2200" dirty="0">
                <a:latin typeface="Roboto"/>
              </a:rPr>
              <a:t> a</a:t>
            </a: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C79D017-C880-A50E-42E0-F354C242C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8194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0" y="688335"/>
            <a:ext cx="11926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Volume do bloco retangular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FB563E2E-46AF-4AE7-A977-E6BD34E07878}"/>
              </a:ext>
            </a:extLst>
          </p:cNvPr>
          <p:cNvSpPr/>
          <p:nvPr/>
        </p:nvSpPr>
        <p:spPr>
          <a:xfrm>
            <a:off x="8950394" y="3106273"/>
            <a:ext cx="2241629" cy="120517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B43717E6-B971-4D60-A552-2671AD5D5C15}"/>
              </a:ext>
            </a:extLst>
          </p:cNvPr>
          <p:cNvSpPr/>
          <p:nvPr/>
        </p:nvSpPr>
        <p:spPr>
          <a:xfrm>
            <a:off x="490133" y="1334266"/>
            <a:ext cx="98377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Como o cubo é um caso particular de bloco retangular, em que as </a:t>
            </a:r>
            <a:r>
              <a:rPr lang="pt-BR" b="1" dirty="0">
                <a:latin typeface="Roboto"/>
              </a:rPr>
              <a:t>arestas têm medidas iguais</a:t>
            </a:r>
            <a:r>
              <a:rPr lang="pt-BR" dirty="0">
                <a:latin typeface="Roboto"/>
              </a:rPr>
              <a:t>, calculamos seu volume da mesma maneira.</a:t>
            </a:r>
            <a:endParaRPr lang="pt-BR" sz="2400" b="1" dirty="0">
              <a:latin typeface="Roboto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1F93ED18-E33D-4DD6-91BB-D028023F48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2778" y="2338050"/>
            <a:ext cx="3251913" cy="2743876"/>
          </a:xfrm>
          <a:prstGeom prst="rect">
            <a:avLst/>
          </a:prstGeom>
        </p:spPr>
      </p:pic>
      <p:pic>
        <p:nvPicPr>
          <p:cNvPr id="10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5A598F43-F8CF-A240-D0CE-5E2A422822F0}"/>
              </a:ext>
            </a:extLst>
          </p:cNvPr>
          <p:cNvSpPr/>
          <p:nvPr/>
        </p:nvSpPr>
        <p:spPr>
          <a:xfrm>
            <a:off x="4699752" y="5292901"/>
            <a:ext cx="3057966" cy="461665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Roboto"/>
              </a:rPr>
              <a:t>V = 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  </a:t>
            </a:r>
            <a:r>
              <a:rPr lang="pt-BR" sz="2200" dirty="0">
                <a:latin typeface="Roboto"/>
              </a:rPr>
              <a:t>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  </a:t>
            </a:r>
            <a:r>
              <a:rPr lang="pt-BR" sz="2200" dirty="0">
                <a:latin typeface="Roboto"/>
              </a:rPr>
              <a:t>a ou V = a³</a:t>
            </a: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34F70F8-85D5-CC3B-4292-31DA4F36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5114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0" y="686258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Volume do cilindro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FB563E2E-46AF-4AE7-A977-E6BD34E07878}"/>
              </a:ext>
            </a:extLst>
          </p:cNvPr>
          <p:cNvSpPr/>
          <p:nvPr/>
        </p:nvSpPr>
        <p:spPr>
          <a:xfrm>
            <a:off x="9144000" y="3062385"/>
            <a:ext cx="2241629" cy="120517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C1343AA6-95BD-43B7-997A-02391B41D757}"/>
              </a:ext>
            </a:extLst>
          </p:cNvPr>
          <p:cNvSpPr/>
          <p:nvPr/>
        </p:nvSpPr>
        <p:spPr>
          <a:xfrm>
            <a:off x="414059" y="1371660"/>
            <a:ext cx="85775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Para calcular o volume de um cilindro, podemos multiplicar a área de sua base </a:t>
            </a:r>
            <a:r>
              <a:rPr lang="pt-BR" dirty="0" err="1">
                <a:latin typeface="Roboto"/>
              </a:rPr>
              <a:t>A</a:t>
            </a:r>
            <a:r>
              <a:rPr lang="pt-BR" baseline="-25000" dirty="0" err="1">
                <a:latin typeface="Roboto"/>
              </a:rPr>
              <a:t>b</a:t>
            </a:r>
            <a:r>
              <a:rPr lang="pt-BR" dirty="0">
                <a:latin typeface="Roboto"/>
              </a:rPr>
              <a:t> e sua altura </a:t>
            </a:r>
            <a:r>
              <a:rPr lang="pt-BR" i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:</a:t>
            </a:r>
            <a:endParaRPr lang="pt-BR" sz="2400" b="1" dirty="0">
              <a:latin typeface="Roboto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D835EB10-A171-4C5A-889E-76B793799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5482" y="2180173"/>
            <a:ext cx="2286501" cy="3353626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0C4C701D-AB74-42BE-A69B-EB11B6C426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5755" y="5714429"/>
            <a:ext cx="1625956" cy="457313"/>
          </a:xfrm>
          <a:prstGeom prst="rect">
            <a:avLst/>
          </a:prstGeom>
        </p:spPr>
      </p:pic>
      <p:pic>
        <p:nvPicPr>
          <p:cNvPr id="10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6B5E44-37A8-2AE8-F8C8-498950008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72548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9915</TotalTime>
  <Words>224</Words>
  <Application>Microsoft Office PowerPoint</Application>
  <PresentationFormat>Widescreen</PresentationFormat>
  <Paragraphs>77</Paragraphs>
  <Slides>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Roboto</vt:lpstr>
      <vt:lpstr>Times New Roman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169</cp:revision>
  <dcterms:created xsi:type="dcterms:W3CDTF">2019-03-06T17:56:01Z</dcterms:created>
  <dcterms:modified xsi:type="dcterms:W3CDTF">2023-06-22T15:52:54Z</dcterms:modified>
</cp:coreProperties>
</file>