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49" r:id="rId2"/>
    <p:sldId id="318" r:id="rId3"/>
    <p:sldId id="319" r:id="rId4"/>
    <p:sldId id="320" r:id="rId5"/>
    <p:sldId id="321" r:id="rId6"/>
    <p:sldId id="322" r:id="rId7"/>
    <p:sldId id="298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6</a:t>
            </a:r>
          </a:p>
          <a:p>
            <a:r>
              <a:rPr lang="pt-BR" sz="2800" dirty="0">
                <a:latin typeface="Roboto"/>
              </a:rPr>
              <a:t>Área de figuras planas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9D6B20-4D84-3A54-8634-0E7A1672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96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896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Área de quadriláteros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66D3C6B-135A-4505-BA48-FC79F596C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60" y="1723123"/>
            <a:ext cx="2845424" cy="185465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0B3C2B-ED71-4278-9180-33ABB9936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237" y="2619662"/>
            <a:ext cx="2010155" cy="185465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EC16300-C925-422E-AFC8-5EA2B85188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483" y="3811170"/>
            <a:ext cx="3902860" cy="1689131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D8CEE19F-E7F5-B57C-1E56-8B389AD8DD91}"/>
              </a:ext>
            </a:extLst>
          </p:cNvPr>
          <p:cNvSpPr/>
          <p:nvPr/>
        </p:nvSpPr>
        <p:spPr>
          <a:xfrm>
            <a:off x="855205" y="3694770"/>
            <a:ext cx="2761618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A =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b ou A = b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80C1909-4ADF-ED05-0CF9-7416A96839D8}"/>
              </a:ext>
            </a:extLst>
          </p:cNvPr>
          <p:cNvSpPr/>
          <p:nvPr/>
        </p:nvSpPr>
        <p:spPr>
          <a:xfrm>
            <a:off x="1532686" y="1390689"/>
            <a:ext cx="14066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retângulo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6403F1D-A484-AC5E-2C14-0AD8BC34CAEC}"/>
              </a:ext>
            </a:extLst>
          </p:cNvPr>
          <p:cNvSpPr/>
          <p:nvPr/>
        </p:nvSpPr>
        <p:spPr>
          <a:xfrm>
            <a:off x="4527299" y="4474320"/>
            <a:ext cx="2478601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A =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a ou A = a²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94E23323-11C7-F8A7-37AD-FAC419393CEC}"/>
              </a:ext>
            </a:extLst>
          </p:cNvPr>
          <p:cNvSpPr/>
          <p:nvPr/>
        </p:nvSpPr>
        <p:spPr>
          <a:xfrm>
            <a:off x="5063272" y="2271836"/>
            <a:ext cx="14066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quadrado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36BE24FC-3B0A-C2FB-D255-C7101D981E53}"/>
              </a:ext>
            </a:extLst>
          </p:cNvPr>
          <p:cNvSpPr/>
          <p:nvPr/>
        </p:nvSpPr>
        <p:spPr>
          <a:xfrm>
            <a:off x="8311495" y="5589494"/>
            <a:ext cx="2812836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A = b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h ou A = h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b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8FB5BEC-C334-D8DF-C2E8-9B5F685539D8}"/>
              </a:ext>
            </a:extLst>
          </p:cNvPr>
          <p:cNvSpPr/>
          <p:nvPr/>
        </p:nvSpPr>
        <p:spPr>
          <a:xfrm>
            <a:off x="8712836" y="3568312"/>
            <a:ext cx="201015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paralelogramo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7E26041D-FCD5-814C-2BAD-8D5E3B174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34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68916186-2B5D-48BD-9CE0-B635DF5A6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724" y="2531910"/>
            <a:ext cx="3201101" cy="2096016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E972C581-9F28-41B5-90BE-2FA2F8CDD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370" y="4788835"/>
            <a:ext cx="1620750" cy="706203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E0197C9A-7C47-426A-A495-962D4BC82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489" y="2502838"/>
            <a:ext cx="3027649" cy="1856628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C366DAE4-0E11-445F-B6C3-39B4F237E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9138" y="4416894"/>
            <a:ext cx="2489746" cy="734078"/>
          </a:xfrm>
          <a:prstGeom prst="rect">
            <a:avLst/>
          </a:prstGeom>
        </p:spPr>
      </p:pic>
      <p:pic>
        <p:nvPicPr>
          <p:cNvPr id="8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B58D3E0-5BC7-B1C3-1FEC-D78C2ED16B65}"/>
              </a:ext>
            </a:extLst>
          </p:cNvPr>
          <p:cNvSpPr/>
          <p:nvPr/>
        </p:nvSpPr>
        <p:spPr>
          <a:xfrm>
            <a:off x="265471" y="722884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Área de quadriláteros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F502032-435D-E5FB-F28F-7C042064E3D4}"/>
              </a:ext>
            </a:extLst>
          </p:cNvPr>
          <p:cNvSpPr/>
          <p:nvPr/>
        </p:nvSpPr>
        <p:spPr>
          <a:xfrm>
            <a:off x="3069548" y="2101023"/>
            <a:ext cx="118545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losango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25A376-7F3E-CB1F-5A6C-3112CA6CF0C5}"/>
              </a:ext>
            </a:extLst>
          </p:cNvPr>
          <p:cNvSpPr/>
          <p:nvPr/>
        </p:nvSpPr>
        <p:spPr>
          <a:xfrm>
            <a:off x="8079199" y="2078371"/>
            <a:ext cx="126422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trapézio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231DC1-AE55-4936-00BD-3BF9E979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80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59747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Área do triângulo</a:t>
            </a: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B31A90A8-9D49-4B87-9B67-7959C9DF3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126" y="1800296"/>
            <a:ext cx="1575145" cy="787594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FC68CAFC-7233-4DEA-9537-EB61C28B7379}"/>
              </a:ext>
            </a:extLst>
          </p:cNvPr>
          <p:cNvSpPr/>
          <p:nvPr/>
        </p:nvSpPr>
        <p:spPr>
          <a:xfrm>
            <a:off x="454332" y="3629572"/>
            <a:ext cx="878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Também podemos utilizar a </a:t>
            </a:r>
            <a:r>
              <a:rPr lang="pt-BR" b="1" dirty="0">
                <a:latin typeface="Roboto"/>
              </a:rPr>
              <a:t>fórmula de </a:t>
            </a:r>
            <a:r>
              <a:rPr lang="pt-BR" b="1" dirty="0" err="1">
                <a:latin typeface="Roboto"/>
              </a:rPr>
              <a:t>Herão</a:t>
            </a:r>
            <a:r>
              <a:rPr lang="pt-BR" b="1" dirty="0">
                <a:latin typeface="Roboto"/>
              </a:rPr>
              <a:t> </a:t>
            </a:r>
            <a:r>
              <a:rPr lang="pt-BR" dirty="0">
                <a:latin typeface="Roboto"/>
              </a:rPr>
              <a:t>para calcular a área de um triângulo, conhecendo a medida de seus lados: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</a:t>
            </a:r>
            <a:r>
              <a:rPr lang="pt-BR" b="1" dirty="0">
                <a:latin typeface="Roboto"/>
              </a:rPr>
              <a:t> </a:t>
            </a:r>
            <a:r>
              <a:rPr lang="pt-BR" i="1" dirty="0">
                <a:latin typeface="Roboto"/>
              </a:rPr>
              <a:t>b</a:t>
            </a:r>
            <a:r>
              <a:rPr lang="pt-BR" b="1" dirty="0">
                <a:latin typeface="Roboto"/>
              </a:rPr>
              <a:t> </a:t>
            </a:r>
            <a:r>
              <a:rPr lang="pt-BR" dirty="0">
                <a:latin typeface="Roboto"/>
              </a:rPr>
              <a:t>e</a:t>
            </a:r>
            <a:r>
              <a:rPr lang="pt-BR" b="1" dirty="0">
                <a:latin typeface="Roboto"/>
              </a:rPr>
              <a:t> </a:t>
            </a:r>
            <a:r>
              <a:rPr lang="pt-BR" i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9A5C8B45-8831-4CE6-B943-E83FDF38B993}"/>
              </a:ext>
            </a:extLst>
          </p:cNvPr>
          <p:cNvSpPr/>
          <p:nvPr/>
        </p:nvSpPr>
        <p:spPr>
          <a:xfrm>
            <a:off x="454332" y="5560478"/>
            <a:ext cx="4818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Na fórmula, </a:t>
            </a:r>
            <a:r>
              <a:rPr lang="pt-BR" i="1" dirty="0">
                <a:latin typeface="Roboto"/>
              </a:rPr>
              <a:t>s</a:t>
            </a:r>
            <a:r>
              <a:rPr lang="pt-BR" b="1" dirty="0">
                <a:latin typeface="Roboto"/>
              </a:rPr>
              <a:t> </a:t>
            </a:r>
            <a:r>
              <a:rPr lang="pt-BR" dirty="0">
                <a:latin typeface="Roboto"/>
              </a:rPr>
              <a:t>é o semiperímetro do triângulo.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B84A1008-AA1C-4DC8-BBBD-B3B65399C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1319" y="4705674"/>
            <a:ext cx="4471380" cy="495422"/>
          </a:xfrm>
          <a:prstGeom prst="rect">
            <a:avLst/>
          </a:prstGeom>
        </p:spPr>
      </p:pic>
      <p:pic>
        <p:nvPicPr>
          <p:cNvPr id="15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3EFAEA0-3594-633A-6718-8195B5CC5C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8973" y="1590129"/>
            <a:ext cx="2952750" cy="1638300"/>
          </a:xfrm>
          <a:prstGeom prst="rect">
            <a:avLst/>
          </a:prstGeom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756D1C-F438-E77D-ED1C-6AE9C29A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66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B03A1BA8-D856-4A90-A370-DA8E9BC5BEE1}"/>
              </a:ext>
            </a:extLst>
          </p:cNvPr>
          <p:cNvSpPr/>
          <p:nvPr/>
        </p:nvSpPr>
        <p:spPr>
          <a:xfrm>
            <a:off x="420287" y="1224612"/>
            <a:ext cx="8326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calcular a </a:t>
            </a:r>
            <a:r>
              <a:rPr lang="pt-BR" b="1" dirty="0">
                <a:latin typeface="Roboto"/>
              </a:rPr>
              <a:t>área de um polígono regular </a:t>
            </a:r>
            <a:r>
              <a:rPr lang="pt-BR" dirty="0">
                <a:latin typeface="Roboto"/>
              </a:rPr>
              <a:t>de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lados podemos decompô-lo em </a:t>
            </a:r>
            <a:r>
              <a:rPr lang="pt-BR" b="1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</a:t>
            </a:r>
            <a:r>
              <a:rPr lang="pt-BR" b="1" dirty="0">
                <a:latin typeface="Roboto"/>
              </a:rPr>
              <a:t>triângulos</a:t>
            </a:r>
            <a:r>
              <a:rPr lang="pt-BR" dirty="0">
                <a:latin typeface="Roboto"/>
              </a:rPr>
              <a:t> congruentes.</a:t>
            </a:r>
          </a:p>
          <a:p>
            <a:pPr algn="just"/>
            <a:endParaRPr lang="pt-BR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Veja o exemplo a seguir: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3D0D005-2739-4FC3-AB6A-C76F3EC48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52" y="2862217"/>
            <a:ext cx="2602927" cy="228846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1AF171-1E56-4CDB-AAAE-F46E5EEDD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309" y="3281580"/>
            <a:ext cx="6485387" cy="152874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DF400482-DDB3-4A29-A035-2F7FF49A5638}"/>
              </a:ext>
            </a:extLst>
          </p:cNvPr>
          <p:cNvSpPr/>
          <p:nvPr/>
        </p:nvSpPr>
        <p:spPr>
          <a:xfrm>
            <a:off x="265470" y="631683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Área de um polígono regular</a:t>
            </a:r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7484E8C-2BF6-8EA3-3D8D-9E14DE8D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9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094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Área do círculo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5A82AC5-B100-48BB-B366-C538F5894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93" r="16141"/>
          <a:stretch/>
        </p:blipFill>
        <p:spPr>
          <a:xfrm>
            <a:off x="906682" y="1803560"/>
            <a:ext cx="2733965" cy="2896313"/>
          </a:xfrm>
          <a:prstGeom prst="rect">
            <a:avLst/>
          </a:prstGeom>
        </p:spPr>
      </p:pic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8A746D01-04FB-42C0-A6A3-ED28E13C310D}"/>
              </a:ext>
            </a:extLst>
          </p:cNvPr>
          <p:cNvSpPr/>
          <p:nvPr/>
        </p:nvSpPr>
        <p:spPr>
          <a:xfrm>
            <a:off x="4120852" y="3082556"/>
            <a:ext cx="719004" cy="33832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77D042B-36AA-45D0-B800-2EBB7AAB47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402" y="2099752"/>
            <a:ext cx="6605447" cy="264225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B65E975-72AB-4CE2-B7E3-BC34F245B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2694" y="5663522"/>
            <a:ext cx="2438934" cy="533531"/>
          </a:xfrm>
          <a:prstGeom prst="rect">
            <a:avLst/>
          </a:prstGeom>
        </p:spPr>
      </p:pic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3411E9D0-3A16-47F5-BB56-E9DCC22B9331}"/>
              </a:ext>
            </a:extLst>
          </p:cNvPr>
          <p:cNvSpPr/>
          <p:nvPr/>
        </p:nvSpPr>
        <p:spPr>
          <a:xfrm rot="5400000">
            <a:off x="8154330" y="4970972"/>
            <a:ext cx="647588" cy="338323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77769853-B127-4C7C-84AA-B972C0D0A208}"/>
              </a:ext>
            </a:extLst>
          </p:cNvPr>
          <p:cNvSpPr/>
          <p:nvPr/>
        </p:nvSpPr>
        <p:spPr>
          <a:xfrm rot="10800000">
            <a:off x="3770396" y="5751551"/>
            <a:ext cx="2438934" cy="357473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1354193-DEA0-45D9-A7CA-C80954DBF2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014" y="5733390"/>
            <a:ext cx="457300" cy="393797"/>
          </a:xfrm>
          <a:prstGeom prst="rect">
            <a:avLst/>
          </a:prstGeom>
        </p:spPr>
      </p:pic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E23E791E-F763-459A-B51A-ED87AA946C3B}"/>
              </a:ext>
            </a:extLst>
          </p:cNvPr>
          <p:cNvSpPr/>
          <p:nvPr/>
        </p:nvSpPr>
        <p:spPr>
          <a:xfrm rot="16200000">
            <a:off x="1806591" y="4970970"/>
            <a:ext cx="757171" cy="33832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749A838-7FB2-4FB7-BDCF-1FDDAB15A501}"/>
              </a:ext>
            </a:extLst>
          </p:cNvPr>
          <p:cNvSpPr/>
          <p:nvPr/>
        </p:nvSpPr>
        <p:spPr>
          <a:xfrm>
            <a:off x="1219156" y="5663524"/>
            <a:ext cx="1932039" cy="533531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C6BF57BD-ED55-4727-B6F8-733FA91AADA3}"/>
              </a:ext>
            </a:extLst>
          </p:cNvPr>
          <p:cNvSpPr/>
          <p:nvPr/>
        </p:nvSpPr>
        <p:spPr>
          <a:xfrm>
            <a:off x="7061065" y="5663522"/>
            <a:ext cx="2759156" cy="533531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aralelogramo 1">
            <a:extLst>
              <a:ext uri="{FF2B5EF4-FFF2-40B4-BE49-F238E27FC236}">
                <a16:creationId xmlns:a16="http://schemas.microsoft.com/office/drawing/2014/main" id="{9BA733A0-8F3B-B8AA-B111-8413AB2D0D43}"/>
              </a:ext>
            </a:extLst>
          </p:cNvPr>
          <p:cNvSpPr/>
          <p:nvPr/>
        </p:nvSpPr>
        <p:spPr>
          <a:xfrm>
            <a:off x="5911273" y="2410690"/>
            <a:ext cx="5449455" cy="1671782"/>
          </a:xfrm>
          <a:prstGeom prst="parallelogram">
            <a:avLst>
              <a:gd name="adj" fmla="val 1947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579DF60-C1D9-6404-D055-0CEA3F6DD1F1}"/>
              </a:ext>
            </a:extLst>
          </p:cNvPr>
          <p:cNvSpPr/>
          <p:nvPr/>
        </p:nvSpPr>
        <p:spPr>
          <a:xfrm>
            <a:off x="449164" y="1224348"/>
            <a:ext cx="9927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calcular a </a:t>
            </a:r>
            <a:r>
              <a:rPr lang="pt-BR" b="1" dirty="0">
                <a:latin typeface="Roboto"/>
              </a:rPr>
              <a:t>área do círculo</a:t>
            </a:r>
            <a:r>
              <a:rPr lang="pt-BR" dirty="0">
                <a:latin typeface="Roboto"/>
              </a:rPr>
              <a:t>, divide-se o círculo em</a:t>
            </a:r>
            <a:r>
              <a:rPr lang="pt-BR" b="1" dirty="0">
                <a:latin typeface="Roboto"/>
              </a:rPr>
              <a:t>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partes iguais. Ao reorganizar as partes, temos uma figura que se aproxima de um paralelogramo, cuja fórmula da área conhecemos.</a:t>
            </a:r>
          </a:p>
        </p:txBody>
      </p:sp>
      <p:sp>
        <p:nvSpPr>
          <p:cNvPr id="11" name="Espaço Reservado para Número de Slide 10">
            <a:extLst>
              <a:ext uri="{FF2B5EF4-FFF2-40B4-BE49-F238E27FC236}">
                <a16:creationId xmlns:a16="http://schemas.microsoft.com/office/drawing/2014/main" id="{D2132CDE-4719-606B-2912-1D2648D6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73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165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2023-06-22T15:51:17Z</dcterms:modified>
</cp:coreProperties>
</file>