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49" r:id="rId2"/>
    <p:sldId id="323" r:id="rId3"/>
    <p:sldId id="332" r:id="rId4"/>
    <p:sldId id="331" r:id="rId5"/>
    <p:sldId id="333" r:id="rId6"/>
    <p:sldId id="334" r:id="rId7"/>
    <p:sldId id="335" r:id="rId8"/>
    <p:sldId id="336" r:id="rId9"/>
    <p:sldId id="337" r:id="rId10"/>
    <p:sldId id="339" r:id="rId11"/>
    <p:sldId id="338" r:id="rId12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3701" y="657822"/>
            <a:ext cx="119282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Pesquisa estatística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D64D119F-1939-43D5-82D4-D0294E8D4796}"/>
              </a:ext>
            </a:extLst>
          </p:cNvPr>
          <p:cNvSpPr/>
          <p:nvPr/>
        </p:nvSpPr>
        <p:spPr>
          <a:xfrm>
            <a:off x="439029" y="1248694"/>
            <a:ext cx="8277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Existem diversas técnicas de </a:t>
            </a:r>
            <a:r>
              <a:rPr lang="pt-BR" b="1" dirty="0">
                <a:latin typeface="Roboto"/>
              </a:rPr>
              <a:t>amostragem</a:t>
            </a:r>
            <a:r>
              <a:rPr lang="pt-BR" dirty="0">
                <a:latin typeface="Roboto"/>
              </a:rPr>
              <a:t>, ou seja, de selecionar os elementos da população para compor a amostra.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750C57B-6ACA-4BB5-9520-236FF50D6481}"/>
              </a:ext>
            </a:extLst>
          </p:cNvPr>
          <p:cNvSpPr/>
          <p:nvPr/>
        </p:nvSpPr>
        <p:spPr>
          <a:xfrm>
            <a:off x="2383336" y="2168828"/>
            <a:ext cx="3082413" cy="61332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Amostra casual simples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90BAC82-B822-4F78-9361-F5600159CCCB}"/>
              </a:ext>
            </a:extLst>
          </p:cNvPr>
          <p:cNvSpPr/>
          <p:nvPr/>
        </p:nvSpPr>
        <p:spPr>
          <a:xfrm>
            <a:off x="4416192" y="2960880"/>
            <a:ext cx="3082413" cy="61332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Amostra estratificada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4F4BA36D-EFF8-4943-8882-A3AB8185A977}"/>
              </a:ext>
            </a:extLst>
          </p:cNvPr>
          <p:cNvSpPr/>
          <p:nvPr/>
        </p:nvSpPr>
        <p:spPr>
          <a:xfrm>
            <a:off x="444746" y="4528680"/>
            <a:ext cx="34872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Etapas de uma pesquisa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208DB44F-057D-4579-BFBA-A1453D4581C4}"/>
              </a:ext>
            </a:extLst>
          </p:cNvPr>
          <p:cNvSpPr/>
          <p:nvPr/>
        </p:nvSpPr>
        <p:spPr>
          <a:xfrm>
            <a:off x="6159834" y="3728465"/>
            <a:ext cx="3082413" cy="61332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Amostra sistemática</a:t>
            </a:r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id="{C4DB1152-4365-E009-622A-D4706ACE9FC9}"/>
              </a:ext>
            </a:extLst>
          </p:cNvPr>
          <p:cNvGrpSpPr/>
          <p:nvPr/>
        </p:nvGrpSpPr>
        <p:grpSpPr>
          <a:xfrm>
            <a:off x="1293239" y="5066761"/>
            <a:ext cx="9605522" cy="1021556"/>
            <a:chOff x="529391" y="4061613"/>
            <a:chExt cx="9605522" cy="1021556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C48A24C5-7034-3809-54EA-1A987DCE87F9}"/>
                </a:ext>
              </a:extLst>
            </p:cNvPr>
            <p:cNvSpPr txBox="1"/>
            <p:nvPr/>
          </p:nvSpPr>
          <p:spPr>
            <a:xfrm>
              <a:off x="529391" y="4214847"/>
              <a:ext cx="1790298" cy="715089"/>
            </a:xfrm>
            <a:prstGeom prst="flowChartAlternateProcess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lang="pt-BR" sz="1800" dirty="0">
                  <a:solidFill>
                    <a:schemeClr val="tx1"/>
                  </a:solidFill>
                  <a:latin typeface="Roboto"/>
                </a:rPr>
                <a:t>Elaboração do questionário</a:t>
              </a: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E3BA2E19-928E-E0D8-C7B6-D5E765A530D2}"/>
                </a:ext>
              </a:extLst>
            </p:cNvPr>
            <p:cNvSpPr txBox="1"/>
            <p:nvPr/>
          </p:nvSpPr>
          <p:spPr>
            <a:xfrm>
              <a:off x="6322388" y="4214847"/>
              <a:ext cx="1617025" cy="715089"/>
            </a:xfrm>
            <a:prstGeom prst="flowChartAlternateProcess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>
              <a:defPPr lvl="0">
                <a:defRPr lang="pt-BR"/>
              </a:defPPr>
              <a:lvl1pPr>
                <a:defRPr>
                  <a:latin typeface="Roboto"/>
                </a:defRPr>
              </a:lvl1pPr>
            </a:lstStyle>
            <a:p>
              <a:r>
                <a:rPr lang="pt-BR" dirty="0"/>
                <a:t>Organização dos dados</a:t>
              </a: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835BF839-CD8D-F919-6399-60E1D2DDB6ED}"/>
                </a:ext>
              </a:extLst>
            </p:cNvPr>
            <p:cNvSpPr txBox="1"/>
            <p:nvPr/>
          </p:nvSpPr>
          <p:spPr>
            <a:xfrm>
              <a:off x="4722925" y="4214191"/>
              <a:ext cx="1292994" cy="716400"/>
            </a:xfrm>
            <a:prstGeom prst="flowChartAlternateProcess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>
              <a:defPPr lvl="0">
                <a:defRPr lang="pt-BR"/>
              </a:defPPr>
              <a:lvl1pPr>
                <a:defRPr>
                  <a:latin typeface="Roboto"/>
                </a:defRPr>
              </a:lvl1pPr>
            </a:lstStyle>
            <a:p>
              <a:r>
                <a:rPr lang="pt-BR" dirty="0"/>
                <a:t>Coleta de dados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1A059077-6E20-4429-2017-57FC15F376DA}"/>
                </a:ext>
              </a:extLst>
            </p:cNvPr>
            <p:cNvSpPr txBox="1"/>
            <p:nvPr/>
          </p:nvSpPr>
          <p:spPr>
            <a:xfrm>
              <a:off x="2626158" y="4061613"/>
              <a:ext cx="1790298" cy="1021556"/>
            </a:xfrm>
            <a:prstGeom prst="flowChartAlternateProcess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>
              <a:defPPr lvl="0">
                <a:defRPr lang="pt-BR"/>
              </a:defPPr>
              <a:lvl1pPr>
                <a:defRPr>
                  <a:latin typeface="Roboto"/>
                </a:defRPr>
              </a:lvl1pPr>
            </a:lstStyle>
            <a:p>
              <a:r>
                <a:rPr lang="pt-BR" dirty="0"/>
                <a:t>Definição do público entrevistado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6C3B414B-ECC4-CAF5-8FB7-94E7D698723D}"/>
                </a:ext>
              </a:extLst>
            </p:cNvPr>
            <p:cNvSpPr txBox="1"/>
            <p:nvPr/>
          </p:nvSpPr>
          <p:spPr>
            <a:xfrm>
              <a:off x="8245884" y="4061613"/>
              <a:ext cx="1889029" cy="1021556"/>
            </a:xfrm>
            <a:prstGeom prst="flowChartAlternateProcess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>
              <a:defPPr lvl="0">
                <a:defRPr lang="pt-BR"/>
              </a:defPPr>
              <a:lvl1pPr>
                <a:defRPr>
                  <a:latin typeface="Roboto"/>
                </a:defRPr>
              </a:lvl1pPr>
            </a:lstStyle>
            <a:p>
              <a:r>
                <a:rPr lang="pt-BR" dirty="0"/>
                <a:t>Análise e Apresentação dos resultados</a:t>
              </a:r>
            </a:p>
          </p:txBody>
        </p:sp>
        <p:cxnSp>
          <p:nvCxnSpPr>
            <p:cNvPr id="21" name="Conector de Seta Reta 20">
              <a:extLst>
                <a:ext uri="{FF2B5EF4-FFF2-40B4-BE49-F238E27FC236}">
                  <a16:creationId xmlns:a16="http://schemas.microsoft.com/office/drawing/2014/main" id="{B3A09FF0-AD21-F3B8-99C5-26FC40B6B2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19689" y="4575345"/>
              <a:ext cx="30646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de Seta Reta 21">
              <a:extLst>
                <a:ext uri="{FF2B5EF4-FFF2-40B4-BE49-F238E27FC236}">
                  <a16:creationId xmlns:a16="http://schemas.microsoft.com/office/drawing/2014/main" id="{F858AAD4-B034-8C87-E3B9-8AAD4F927C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30120" y="4575345"/>
              <a:ext cx="30646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de Seta Reta 22">
              <a:extLst>
                <a:ext uri="{FF2B5EF4-FFF2-40B4-BE49-F238E27FC236}">
                  <a16:creationId xmlns:a16="http://schemas.microsoft.com/office/drawing/2014/main" id="{6DBD9834-18BB-4990-2692-72236E24AD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11880" y="4575345"/>
              <a:ext cx="30646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de Seta Reta 23">
              <a:extLst>
                <a:ext uri="{FF2B5EF4-FFF2-40B4-BE49-F238E27FC236}">
                  <a16:creationId xmlns:a16="http://schemas.microsoft.com/office/drawing/2014/main" id="{219B0966-C1FD-7B39-8C00-1C5A249A9E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53077" y="4575345"/>
              <a:ext cx="30646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Espaço Reservado para Número de Slide 10">
            <a:extLst>
              <a:ext uri="{FF2B5EF4-FFF2-40B4-BE49-F238E27FC236}">
                <a16:creationId xmlns:a16="http://schemas.microsoft.com/office/drawing/2014/main" id="{21AD32C7-3767-D9D7-50BB-FE88160E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819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4016"/>
            <a:ext cx="6109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Probabilidade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D64D119F-1939-43D5-82D4-D0294E8D4796}"/>
              </a:ext>
            </a:extLst>
          </p:cNvPr>
          <p:cNvSpPr/>
          <p:nvPr/>
        </p:nvSpPr>
        <p:spPr>
          <a:xfrm>
            <a:off x="1167997" y="2942100"/>
            <a:ext cx="5127651" cy="2585323"/>
          </a:xfrm>
          <a:prstGeom prst="rect">
            <a:avLst/>
          </a:prstGeom>
          <a:ln w="28575">
            <a:solidFill>
              <a:schemeClr val="accent4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Bárbara e Giovana foram a uma lanchonete para cada uma delas tomar um suco e comer um lanche natural. Pediram o cardápio e verificaram que podiam escolher entre três tipos de suco (laranja, melancia e uva) e dois tipos de lanche natural (simples ou completo).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De quantas maneiras diferentes cada uma delas pode escolher um suco e um lanche?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76FB076-2EA7-4650-84B8-0F4EFBA94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050" y="2231379"/>
            <a:ext cx="4460385" cy="4006764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3BBB48D-F810-4F37-A70F-37899BB67817}"/>
              </a:ext>
            </a:extLst>
          </p:cNvPr>
          <p:cNvSpPr/>
          <p:nvPr/>
        </p:nvSpPr>
        <p:spPr>
          <a:xfrm>
            <a:off x="413565" y="155198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Roboto"/>
              </a:rPr>
              <a:t>Dado um experimento aleatório, </a:t>
            </a:r>
            <a:r>
              <a:rPr lang="pt-BR" b="1" dirty="0">
                <a:latin typeface="Roboto"/>
              </a:rPr>
              <a:t>o espaço amostral </a:t>
            </a:r>
            <a:r>
              <a:rPr lang="pt-BR" dirty="0">
                <a:latin typeface="Roboto"/>
              </a:rPr>
              <a:t>S é o conjunto de todas as possibilidades de resultado daquele experimento.</a:t>
            </a:r>
          </a:p>
        </p:txBody>
      </p:sp>
      <p:sp>
        <p:nvSpPr>
          <p:cNvPr id="21" name="Subtítulo 4">
            <a:extLst>
              <a:ext uri="{FF2B5EF4-FFF2-40B4-BE49-F238E27FC236}">
                <a16:creationId xmlns:a16="http://schemas.microsoft.com/office/drawing/2014/main" id="{E35AA5C4-3413-4CDA-BC41-76BFCF6880BB}"/>
              </a:ext>
            </a:extLst>
          </p:cNvPr>
          <p:cNvSpPr txBox="1">
            <a:spLocks/>
          </p:cNvSpPr>
          <p:nvPr/>
        </p:nvSpPr>
        <p:spPr>
          <a:xfrm>
            <a:off x="7469417" y="1000724"/>
            <a:ext cx="559636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</a:t>
            </a:r>
          </a:p>
        </p:txBody>
      </p:sp>
      <p:sp>
        <p:nvSpPr>
          <p:cNvPr id="22" name="Subtítulo 4">
            <a:extLst>
              <a:ext uri="{FF2B5EF4-FFF2-40B4-BE49-F238E27FC236}">
                <a16:creationId xmlns:a16="http://schemas.microsoft.com/office/drawing/2014/main" id="{3C14BB2F-B830-4F10-AC02-A12C33B8577B}"/>
              </a:ext>
            </a:extLst>
          </p:cNvPr>
          <p:cNvSpPr txBox="1">
            <a:spLocks/>
          </p:cNvSpPr>
          <p:nvPr/>
        </p:nvSpPr>
        <p:spPr>
          <a:xfrm>
            <a:off x="8008816" y="947064"/>
            <a:ext cx="559636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sp>
        <p:nvSpPr>
          <p:cNvPr id="23" name="Subtítulo 4">
            <a:extLst>
              <a:ext uri="{FF2B5EF4-FFF2-40B4-BE49-F238E27FC236}">
                <a16:creationId xmlns:a16="http://schemas.microsoft.com/office/drawing/2014/main" id="{94596413-63E5-4C2A-A916-0EED343D11BA}"/>
              </a:ext>
            </a:extLst>
          </p:cNvPr>
          <p:cNvSpPr txBox="1">
            <a:spLocks/>
          </p:cNvSpPr>
          <p:nvPr/>
        </p:nvSpPr>
        <p:spPr>
          <a:xfrm>
            <a:off x="8769988" y="947063"/>
            <a:ext cx="559636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</a:p>
        </p:txBody>
      </p:sp>
      <p:sp>
        <p:nvSpPr>
          <p:cNvPr id="24" name="Subtítulo 4">
            <a:extLst>
              <a:ext uri="{FF2B5EF4-FFF2-40B4-BE49-F238E27FC236}">
                <a16:creationId xmlns:a16="http://schemas.microsoft.com/office/drawing/2014/main" id="{B6819C36-6FAC-4D7D-83DD-D5EEE4A176CF}"/>
              </a:ext>
            </a:extLst>
          </p:cNvPr>
          <p:cNvSpPr txBox="1">
            <a:spLocks/>
          </p:cNvSpPr>
          <p:nvPr/>
        </p:nvSpPr>
        <p:spPr>
          <a:xfrm>
            <a:off x="9686474" y="947063"/>
            <a:ext cx="559636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</a:p>
        </p:txBody>
      </p:sp>
      <p:sp>
        <p:nvSpPr>
          <p:cNvPr id="25" name="Subtítulo 4">
            <a:extLst>
              <a:ext uri="{FF2B5EF4-FFF2-40B4-BE49-F238E27FC236}">
                <a16:creationId xmlns:a16="http://schemas.microsoft.com/office/drawing/2014/main" id="{64F2AEB3-3BC8-40C5-8051-9AF2331EDA1C}"/>
              </a:ext>
            </a:extLst>
          </p:cNvPr>
          <p:cNvSpPr txBox="1">
            <a:spLocks/>
          </p:cNvSpPr>
          <p:nvPr/>
        </p:nvSpPr>
        <p:spPr>
          <a:xfrm>
            <a:off x="10557758" y="962397"/>
            <a:ext cx="559636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6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9F10AE5-B469-43A4-8743-E65314CB2BC9}"/>
              </a:ext>
            </a:extLst>
          </p:cNvPr>
          <p:cNvSpPr/>
          <p:nvPr/>
        </p:nvSpPr>
        <p:spPr>
          <a:xfrm>
            <a:off x="7417317" y="869423"/>
            <a:ext cx="663837" cy="1872929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E9B0B56D-6583-4E5B-A529-4A9CE757F33A}"/>
              </a:ext>
            </a:extLst>
          </p:cNvPr>
          <p:cNvSpPr/>
          <p:nvPr/>
        </p:nvSpPr>
        <p:spPr>
          <a:xfrm>
            <a:off x="8496114" y="867073"/>
            <a:ext cx="1167078" cy="1872929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5F2B09B3-E961-48FC-9FA7-F1A2FAB4F387}"/>
              </a:ext>
            </a:extLst>
          </p:cNvPr>
          <p:cNvSpPr/>
          <p:nvPr/>
        </p:nvSpPr>
        <p:spPr>
          <a:xfrm>
            <a:off x="10200909" y="874768"/>
            <a:ext cx="1273335" cy="1750445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: para a Direita 28">
            <a:extLst>
              <a:ext uri="{FF2B5EF4-FFF2-40B4-BE49-F238E27FC236}">
                <a16:creationId xmlns:a16="http://schemas.microsoft.com/office/drawing/2014/main" id="{2CC677F8-072D-4186-BCB0-F9E6B5CDA3D6}"/>
              </a:ext>
            </a:extLst>
          </p:cNvPr>
          <p:cNvSpPr/>
          <p:nvPr/>
        </p:nvSpPr>
        <p:spPr>
          <a:xfrm>
            <a:off x="6615120" y="4065600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5E6B312-3F95-92B9-B5B4-73DBF8AB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05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7</a:t>
            </a:r>
          </a:p>
          <a:p>
            <a:r>
              <a:rPr lang="pt-BR" sz="2800" dirty="0">
                <a:latin typeface="Roboto"/>
              </a:rPr>
              <a:t>Estatística e probabilidade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D4C6D7-AEB4-06AC-CE96-86F2C091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96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8126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Gráfico de colunas e gráfico de barras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348518" y="1228700"/>
            <a:ext cx="913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facilitar visualmente a comparação, entre si, dos dados obtidos em uma pesquisa, podemos utilizar o </a:t>
            </a:r>
            <a:r>
              <a:rPr lang="pt-BR" b="1" dirty="0">
                <a:latin typeface="Roboto"/>
              </a:rPr>
              <a:t>gráfico de colunas </a:t>
            </a:r>
            <a:r>
              <a:rPr lang="pt-BR" dirty="0">
                <a:latin typeface="Roboto"/>
              </a:rPr>
              <a:t>ou o </a:t>
            </a:r>
            <a:r>
              <a:rPr lang="pt-BR" b="1" dirty="0">
                <a:latin typeface="Roboto"/>
              </a:rPr>
              <a:t>gráfico de barras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F069DD7-4111-126E-A242-517474D29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82" y="1918956"/>
            <a:ext cx="5554859" cy="326264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B8293CD-1A1C-2E14-63A2-C7330A63EF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4723" y="2632364"/>
            <a:ext cx="6005743" cy="3682421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CE3AD542-0508-405A-B946-0A121329E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82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7927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Gráfico de segmentos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384529" y="1297099"/>
            <a:ext cx="9849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queremos representar os dados obtidos em uma pesquisa de maneira a facilitar a observação de como tais dados se comportam ou variam no decorrer do tempo, podemos utilizar o </a:t>
            </a:r>
            <a:r>
              <a:rPr lang="pt-BR" b="1" dirty="0">
                <a:latin typeface="Roboto"/>
              </a:rPr>
              <a:t>gráfico de segmentos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014F9EAE-BA10-CD7B-2E75-18E691845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776" y="2502452"/>
            <a:ext cx="8486775" cy="3571875"/>
          </a:xfrm>
          <a:prstGeom prst="rect">
            <a:avLst/>
          </a:prstGeom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D0430F6-A75A-0EAC-D9B7-D297F6EC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09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88982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Gráfico de setores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387114" y="1339209"/>
            <a:ext cx="89313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queremos comparar as partes de um conjunto de dados de uma pesquisa com o todo e entre si, podemos utilizar o </a:t>
            </a:r>
            <a:r>
              <a:rPr lang="pt-BR" b="1" dirty="0">
                <a:latin typeface="Roboto"/>
              </a:rPr>
              <a:t>gráfico de setores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768E516-7464-E606-31DA-FC882033F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346" y="2304184"/>
            <a:ext cx="8931307" cy="2997016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131F477D-0831-FE3A-DAB5-87150F2B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69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3426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tendência central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418639" y="1300448"/>
            <a:ext cx="93329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média </a:t>
            </a:r>
            <a:r>
              <a:rPr lang="pt-BR" dirty="0">
                <a:latin typeface="Roboto"/>
              </a:rPr>
              <a:t>ou</a:t>
            </a:r>
            <a:r>
              <a:rPr lang="pt-BR" b="1" dirty="0">
                <a:latin typeface="Roboto"/>
              </a:rPr>
              <a:t> média aritmética </a:t>
            </a:r>
            <a:r>
              <a:rPr lang="pt-BR" dirty="0">
                <a:latin typeface="Roboto"/>
              </a:rPr>
              <a:t>é uma medida de tendência central que pode ser usada para apresentar de maneira resumida um conjunto de dados.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Para calcular a média de dois ou mais números, adicionamos esses números e dividimos a soma obtida por essa quantidade de números.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A7BE625-BF17-4927-8560-AEB675EA1E84}"/>
              </a:ext>
            </a:extLst>
          </p:cNvPr>
          <p:cNvSpPr/>
          <p:nvPr/>
        </p:nvSpPr>
        <p:spPr>
          <a:xfrm>
            <a:off x="2300435" y="2990094"/>
            <a:ext cx="6843561" cy="923330"/>
          </a:xfrm>
          <a:prstGeom prst="rect">
            <a:avLst/>
          </a:prstGeom>
          <a:ln w="28575">
            <a:solidFill>
              <a:schemeClr val="accent4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Rodrigo está preocupado com o consumo de água em sua casa que, nesse mês, foi de 21 m</a:t>
            </a:r>
            <a:r>
              <a:rPr lang="pt-BR" baseline="30000" dirty="0">
                <a:latin typeface="Roboto"/>
              </a:rPr>
              <a:t>3</a:t>
            </a:r>
            <a:r>
              <a:rPr lang="pt-BR" dirty="0">
                <a:latin typeface="Roboto"/>
              </a:rPr>
              <a:t>. Observe abaixo o consumo de água na casa de Rodrigo nos seis meses anteriores.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DCEA038-2B3E-4994-A8F9-53C741757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208" y="4121581"/>
            <a:ext cx="4522014" cy="1202696"/>
          </a:xfrm>
          <a:prstGeom prst="rect">
            <a:avLst/>
          </a:prstGeom>
          <a:ln w="28575">
            <a:solidFill>
              <a:schemeClr val="accent4"/>
            </a:solidFill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8B5A0B7-E86F-4E41-B7D9-6F03CFF72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2803" y="5532434"/>
            <a:ext cx="8058823" cy="788912"/>
          </a:xfrm>
          <a:prstGeom prst="rect">
            <a:avLst/>
          </a:prstGeom>
        </p:spPr>
      </p:pic>
      <p:pic>
        <p:nvPicPr>
          <p:cNvPr id="10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D25AB3CE-6A2E-FB23-E048-E216ED5B3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2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18105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tendência central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5847FFF1-C906-4AAE-965A-6731D9CFC992}"/>
              </a:ext>
            </a:extLst>
          </p:cNvPr>
          <p:cNvSpPr/>
          <p:nvPr/>
        </p:nvSpPr>
        <p:spPr>
          <a:xfrm>
            <a:off x="381560" y="1425812"/>
            <a:ext cx="9383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moda</a:t>
            </a:r>
            <a:r>
              <a:rPr lang="pt-BR" dirty="0">
                <a:latin typeface="Roboto"/>
              </a:rPr>
              <a:t> é uma medida de tendência central que corresponde ao dado de maior frequência entre aqueles de um conjunto de dados de uma pesquisa.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47B17098-09EF-44EC-86DF-1B622F122748}"/>
              </a:ext>
            </a:extLst>
          </p:cNvPr>
          <p:cNvSpPr/>
          <p:nvPr/>
        </p:nvSpPr>
        <p:spPr>
          <a:xfrm>
            <a:off x="3140563" y="2374706"/>
            <a:ext cx="5910874" cy="1200329"/>
          </a:xfrm>
          <a:prstGeom prst="rect">
            <a:avLst/>
          </a:prstGeom>
          <a:ln w="28575">
            <a:solidFill>
              <a:schemeClr val="accent4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Rodrigo está preocupado com o consumo de água em sua casa que, nesse mês, foi de 21 m</a:t>
            </a:r>
            <a:r>
              <a:rPr lang="pt-BR" baseline="30000" dirty="0">
                <a:latin typeface="Roboto"/>
              </a:rPr>
              <a:t>3</a:t>
            </a:r>
            <a:r>
              <a:rPr lang="pt-BR" dirty="0">
                <a:latin typeface="Roboto"/>
              </a:rPr>
              <a:t>. Observe abaixo o consumo de água na casa de Rodrigo nos seis meses anteriores.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0AE03851-FE81-49B3-B6D5-D6D319F53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184" y="3877598"/>
            <a:ext cx="4776247" cy="1270313"/>
          </a:xfrm>
          <a:prstGeom prst="rect">
            <a:avLst/>
          </a:prstGeom>
          <a:ln w="28575">
            <a:solidFill>
              <a:schemeClr val="accent4"/>
            </a:solidFill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EE2BFE4-C123-4375-AE5E-092F707903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551" b="-112"/>
          <a:stretch/>
        </p:blipFill>
        <p:spPr>
          <a:xfrm>
            <a:off x="5206803" y="5477870"/>
            <a:ext cx="1733011" cy="470543"/>
          </a:xfrm>
          <a:prstGeom prst="rect">
            <a:avLst/>
          </a:prstGeom>
        </p:spPr>
      </p:pic>
      <p:pic>
        <p:nvPicPr>
          <p:cNvPr id="13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61A373-F6B4-3CAF-F381-D9E4242A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92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69" y="639878"/>
            <a:ext cx="11926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tendência central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9FD2AF4-31CD-47C1-908C-A2510D50F34C}"/>
              </a:ext>
            </a:extLst>
          </p:cNvPr>
          <p:cNvSpPr/>
          <p:nvPr/>
        </p:nvSpPr>
        <p:spPr>
          <a:xfrm>
            <a:off x="499963" y="1241001"/>
            <a:ext cx="96632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mediana</a:t>
            </a:r>
            <a:r>
              <a:rPr lang="pt-BR" dirty="0">
                <a:latin typeface="Roboto"/>
              </a:rPr>
              <a:t> é uma medida de tendência central que, para ser determinada, é necessário que os dados da pesquisa estejam organizados em ordem crescente ou decrescente.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Quando a quantidade de dados é ímpar, a mediana corresponde ao dado central. Já quando a quantidade de dados é par, a mediana corresponde à média dos dois dados centrais.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3DBA6919-A639-401E-B673-159018E188D2}"/>
              </a:ext>
            </a:extLst>
          </p:cNvPr>
          <p:cNvSpPr/>
          <p:nvPr/>
        </p:nvSpPr>
        <p:spPr>
          <a:xfrm>
            <a:off x="3136116" y="2898211"/>
            <a:ext cx="5919764" cy="1200329"/>
          </a:xfrm>
          <a:prstGeom prst="rect">
            <a:avLst/>
          </a:prstGeom>
          <a:ln w="28575">
            <a:solidFill>
              <a:schemeClr val="accent4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Rodrigo está preocupado com o consumo de água em sua casa que, nesse mês, foi de 21 m</a:t>
            </a:r>
            <a:r>
              <a:rPr lang="pt-BR" baseline="30000" dirty="0">
                <a:latin typeface="Roboto"/>
              </a:rPr>
              <a:t>3</a:t>
            </a:r>
            <a:r>
              <a:rPr lang="pt-BR" dirty="0">
                <a:latin typeface="Roboto"/>
              </a:rPr>
              <a:t>. Observe abaixo o consumo de água na casa de Rodrigo nos seis meses anteriores.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F236FD3E-ED84-46B5-81FD-9CCD9E6DB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876" y="4288540"/>
            <a:ext cx="4776247" cy="1270313"/>
          </a:xfrm>
          <a:prstGeom prst="rect">
            <a:avLst/>
          </a:prstGeom>
          <a:ln w="28575">
            <a:solidFill>
              <a:schemeClr val="accent4"/>
            </a:solidFill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2FF96AA-9CB2-409D-831F-395E66ACA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233" y="5743794"/>
            <a:ext cx="5743531" cy="712028"/>
          </a:xfrm>
          <a:prstGeom prst="rect">
            <a:avLst/>
          </a:prstGeom>
        </p:spPr>
      </p:pic>
      <p:pic>
        <p:nvPicPr>
          <p:cNvPr id="10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31A1688-7E55-C25C-9F62-9D553E35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867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378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Distribuição de frequência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D64D119F-1939-43D5-82D4-D0294E8D4796}"/>
              </a:ext>
            </a:extLst>
          </p:cNvPr>
          <p:cNvSpPr/>
          <p:nvPr/>
        </p:nvSpPr>
        <p:spPr>
          <a:xfrm>
            <a:off x="491507" y="1308815"/>
            <a:ext cx="3900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Na aula de Geografia, o professor organizou os estudantes de uma turma do 8º ano em grupos para que pesquisassem informações sobre o estado de Sergipe.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O grupo de Alisson fez uma pesquisa na internet registrou em no quadro ao lado a </a:t>
            </a:r>
            <a:r>
              <a:rPr lang="pt-BR" b="1" dirty="0">
                <a:latin typeface="Roboto"/>
              </a:rPr>
              <a:t>extensão territorial </a:t>
            </a:r>
            <a:r>
              <a:rPr lang="pt-BR" dirty="0">
                <a:latin typeface="Roboto"/>
              </a:rPr>
              <a:t>aproximada de cada um dos </a:t>
            </a:r>
            <a:r>
              <a:rPr lang="pt-BR" b="1" dirty="0">
                <a:latin typeface="Roboto"/>
              </a:rPr>
              <a:t>75 municípios </a:t>
            </a:r>
            <a:r>
              <a:rPr lang="pt-BR" dirty="0">
                <a:latin typeface="Roboto"/>
              </a:rPr>
              <a:t>desse estado, em </a:t>
            </a:r>
            <a:r>
              <a:rPr lang="pt-BR" b="1" dirty="0">
                <a:latin typeface="Roboto"/>
              </a:rPr>
              <a:t>quilômetros quadrados</a:t>
            </a:r>
            <a:r>
              <a:rPr lang="pt-BR" dirty="0">
                <a:latin typeface="Roboto"/>
              </a:rPr>
              <a:t>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Depois, o grupo construiu a tabela de distribuição de frequência ao lado.</a:t>
            </a:r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8832490-22B4-2DCB-601B-4C481A685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1350" y="1322438"/>
            <a:ext cx="6917195" cy="216732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C0BFF3F-86D0-F1E9-B799-739C26E659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3858" y="3676360"/>
            <a:ext cx="5972175" cy="2638425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1304A980-9CA3-3877-AC65-9F14B16E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A0BD52D4-1950-49FA-99BA-50C262625503}"/>
              </a:ext>
            </a:extLst>
          </p:cNvPr>
          <p:cNvSpPr/>
          <p:nvPr/>
        </p:nvSpPr>
        <p:spPr>
          <a:xfrm rot="5400000">
            <a:off x="7995973" y="3314499"/>
            <a:ext cx="227947" cy="495774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4589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9915</TotalTime>
  <Words>599</Words>
  <Application>Microsoft Office PowerPoint</Application>
  <PresentationFormat>Widescreen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2023-06-22T15:51:59Z</dcterms:modified>
</cp:coreProperties>
</file>