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49" r:id="rId2"/>
    <p:sldId id="309" r:id="rId3"/>
    <p:sldId id="299" r:id="rId4"/>
    <p:sldId id="300" r:id="rId5"/>
    <p:sldId id="301" r:id="rId6"/>
    <p:sldId id="312" r:id="rId7"/>
    <p:sldId id="313" r:id="rId8"/>
    <p:sldId id="314" r:id="rId9"/>
    <p:sldId id="315" r:id="rId10"/>
    <p:sldId id="316" r:id="rId11"/>
    <p:sldId id="317" r:id="rId12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6" clrIdx="0"/>
  <p:cmAuthor id="1" name="Lilian Semenichin Nogueira" initials="LSN" lastIdx="26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88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658A-69C2-2A4D-A96A-5C890336693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9E09-063B-4549-8BC4-57E2B8854C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991-FF92-4132-B96B-4A2A477007F4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F1FE-8CE7-41A1-AE6B-DE8FD14A6A6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1A2E-9254-4AAA-BB7A-D6558743C9B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6641-98DA-4281-8300-DE1FC25462F2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29A-47A0-469E-A52C-FD910AF81967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AD99-6110-457E-BF51-407711E2B91A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45CF-08C9-481E-9E03-27D801BAD1B3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FF5-EF5F-4128-ACEF-95E77D7A3735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9962-30EE-463E-9EF0-322DBD520B06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7450-E870-4C25-BD8B-8CBC1246CE7F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FC88-EF07-4C46-B6DF-F9BE20F9DAD4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B91C-BB98-4079-9A6C-73690289C5F8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3" Type="http://schemas.openxmlformats.org/officeDocument/2006/relationships/image" Target="../media/image36.emf"/><Relationship Id="rId7" Type="http://schemas.openxmlformats.org/officeDocument/2006/relationships/image" Target="../media/image40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emf"/><Relationship Id="rId5" Type="http://schemas.openxmlformats.org/officeDocument/2006/relationships/image" Target="../media/image38.emf"/><Relationship Id="rId10" Type="http://schemas.openxmlformats.org/officeDocument/2006/relationships/image" Target="../media/image2.png"/><Relationship Id="rId4" Type="http://schemas.openxmlformats.org/officeDocument/2006/relationships/image" Target="../media/image37.emf"/><Relationship Id="rId9" Type="http://schemas.openxmlformats.org/officeDocument/2006/relationships/image" Target="../media/image4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7" Type="http://schemas.openxmlformats.org/officeDocument/2006/relationships/image" Target="../media/image2.png"/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emf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10" Type="http://schemas.openxmlformats.org/officeDocument/2006/relationships/image" Target="../media/image2.png"/><Relationship Id="rId4" Type="http://schemas.openxmlformats.org/officeDocument/2006/relationships/image" Target="../media/image16.emf"/><Relationship Id="rId9" Type="http://schemas.openxmlformats.org/officeDocument/2006/relationships/image" Target="../media/image2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8"/>
          <a:stretch/>
        </p:blipFill>
        <p:spPr>
          <a:xfrm>
            <a:off x="-14990" y="0"/>
            <a:ext cx="940145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7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m 21">
            <a:extLst>
              <a:ext uri="{FF2B5EF4-FFF2-40B4-BE49-F238E27FC236}">
                <a16:creationId xmlns:a16="http://schemas.microsoft.com/office/drawing/2014/main" id="{0C0D6508-E74C-492B-9B0A-28FB7BF16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298" y="4929156"/>
            <a:ext cx="2294962" cy="134379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E0E6F2EB-2571-4256-8E92-DD62CCE81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1167" y="1876570"/>
            <a:ext cx="2067446" cy="1288743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47006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Quadriláteros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421327" y="1318092"/>
            <a:ext cx="4060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Paralelogramo</a:t>
            </a:r>
          </a:p>
          <a:p>
            <a:pPr algn="just"/>
            <a:r>
              <a:rPr lang="pt-BR" dirty="0">
                <a:latin typeface="Roboto"/>
              </a:rPr>
              <a:t>Quadrilátero com dois pares de lados</a:t>
            </a:r>
          </a:p>
          <a:p>
            <a:pPr algn="just"/>
            <a:r>
              <a:rPr lang="pt-BR" dirty="0">
                <a:latin typeface="Roboto"/>
              </a:rPr>
              <a:t>opostos paralelos.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88378F2-434E-4326-B06E-BA53A7BCE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571" y="2150188"/>
            <a:ext cx="2782417" cy="1429892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3197967-0357-4B87-9E9D-B6955F784C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1803" y="1651075"/>
            <a:ext cx="2836887" cy="1528159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7121D3B8-F8EB-47CD-A3F5-26A0D405DC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61090" y="1512787"/>
            <a:ext cx="1835351" cy="1648750"/>
          </a:xfrm>
          <a:prstGeom prst="rect">
            <a:avLst/>
          </a:prstGeom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878837C9-12C9-46C9-AF1A-CD546A8A957C}"/>
              </a:ext>
            </a:extLst>
          </p:cNvPr>
          <p:cNvSpPr/>
          <p:nvPr/>
        </p:nvSpPr>
        <p:spPr>
          <a:xfrm>
            <a:off x="4763729" y="1492048"/>
            <a:ext cx="7008081" cy="1974221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992E827D-6C19-4DEE-977E-6A1EEBA4F78B}"/>
              </a:ext>
            </a:extLst>
          </p:cNvPr>
          <p:cNvSpPr/>
          <p:nvPr/>
        </p:nvSpPr>
        <p:spPr>
          <a:xfrm>
            <a:off x="579686" y="4063664"/>
            <a:ext cx="39016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Roboto"/>
              </a:rPr>
              <a:t>Trapézio</a:t>
            </a:r>
          </a:p>
          <a:p>
            <a:pPr algn="just"/>
            <a:r>
              <a:rPr lang="pt-BR" dirty="0">
                <a:latin typeface="Roboto"/>
              </a:rPr>
              <a:t>Quadrilátero com apenas um par de lados paralelos.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FBF97DB7-240E-483E-B5B9-7E472CD919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0643" y="4748263"/>
            <a:ext cx="2219348" cy="1239410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C1FC8183-BBD9-44E3-813A-C5281A9508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52462" y="4702753"/>
            <a:ext cx="2219348" cy="1284920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id="{569B37C6-48F5-400A-B9D4-3BCA909143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45063" y="4748263"/>
            <a:ext cx="2232327" cy="1239410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id="{C5AFC574-77A9-4851-ACA9-919422EE3400}"/>
              </a:ext>
            </a:extLst>
          </p:cNvPr>
          <p:cNvSpPr/>
          <p:nvPr/>
        </p:nvSpPr>
        <p:spPr>
          <a:xfrm>
            <a:off x="4799904" y="4219452"/>
            <a:ext cx="7008081" cy="2053502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1" name="Google Shape;67;p1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41FE2442-EEF9-5F89-064E-BEB7B90F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005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xograma: Conector fora de Página 6">
            <a:extLst>
              <a:ext uri="{FF2B5EF4-FFF2-40B4-BE49-F238E27FC236}">
                <a16:creationId xmlns:a16="http://schemas.microsoft.com/office/drawing/2014/main" id="{5A0E312A-DF87-43A8-AF29-9B74A0B735BD}"/>
              </a:ext>
            </a:extLst>
          </p:cNvPr>
          <p:cNvSpPr/>
          <p:nvPr/>
        </p:nvSpPr>
        <p:spPr>
          <a:xfrm>
            <a:off x="3811505" y="1446929"/>
            <a:ext cx="1961535" cy="459063"/>
          </a:xfrm>
          <a:prstGeom prst="flowChartOffpageConnector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Roboto"/>
              </a:rPr>
              <a:t>círculo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46800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 círculo e a circunferência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7E568F18-16C1-459E-B100-EA551FF586A8}"/>
                  </a:ext>
                </a:extLst>
              </p:cNvPr>
              <p:cNvSpPr/>
              <p:nvPr/>
            </p:nvSpPr>
            <p:spPr>
              <a:xfrm>
                <a:off x="562541" y="4244923"/>
                <a:ext cx="10420998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Se dividirmos o comprimento </a:t>
                </a:r>
                <a:r>
                  <a:rPr lang="pt-BR" b="1" dirty="0">
                    <a:latin typeface="Roboto"/>
                  </a:rPr>
                  <a:t>C</a:t>
                </a:r>
                <a:r>
                  <a:rPr lang="pt-BR" dirty="0">
                    <a:latin typeface="Roboto"/>
                  </a:rPr>
                  <a:t> de uma circunferência pelo comprimento </a:t>
                </a:r>
                <a:r>
                  <a:rPr lang="pt-BR" b="1" dirty="0">
                    <a:latin typeface="Roboto"/>
                  </a:rPr>
                  <a:t>2r</a:t>
                </a:r>
                <a:r>
                  <a:rPr lang="pt-BR" dirty="0">
                    <a:latin typeface="Roboto"/>
                  </a:rPr>
                  <a:t> de seu diâmetro, encontraremos uma aproximação do número irracional </a:t>
                </a:r>
                <a14:m>
                  <m:oMath xmlns:m="http://schemas.openxmlformats.org/officeDocument/2006/math">
                    <m:r>
                      <a:rPr lang="pt-B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pt-BR" sz="2400" dirty="0">
                    <a:latin typeface="Roboto"/>
                  </a:rPr>
                  <a:t>.</a:t>
                </a:r>
              </a:p>
            </p:txBody>
          </p:sp>
        </mc:Choice>
        <mc:Fallback xmlns=""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7E568F18-16C1-459E-B100-EA551FF586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41" y="4244923"/>
                <a:ext cx="10420998" cy="738664"/>
              </a:xfrm>
              <a:prstGeom prst="rect">
                <a:avLst/>
              </a:prstGeom>
              <a:blipFill>
                <a:blip r:embed="rId2"/>
                <a:stretch>
                  <a:fillRect l="-468" t="-3279" b="-180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m 1">
            <a:extLst>
              <a:ext uri="{FF2B5EF4-FFF2-40B4-BE49-F238E27FC236}">
                <a16:creationId xmlns:a16="http://schemas.microsoft.com/office/drawing/2014/main" id="{6448C2FF-EC02-4B52-9AF0-4C306DDBA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213" y="1941333"/>
            <a:ext cx="2830508" cy="204526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F3CD51C-8661-40AD-BE87-191CB4F723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4740" y="1934987"/>
            <a:ext cx="2215067" cy="2109645"/>
          </a:xfrm>
          <a:prstGeom prst="rect">
            <a:avLst/>
          </a:prstGeom>
        </p:spPr>
      </p:pic>
      <p:sp>
        <p:nvSpPr>
          <p:cNvPr id="21" name="Fluxograma: Conector fora de Página 20">
            <a:extLst>
              <a:ext uri="{FF2B5EF4-FFF2-40B4-BE49-F238E27FC236}">
                <a16:creationId xmlns:a16="http://schemas.microsoft.com/office/drawing/2014/main" id="{69A3ACD2-886D-4832-BE58-9A2B120F8074}"/>
              </a:ext>
            </a:extLst>
          </p:cNvPr>
          <p:cNvSpPr/>
          <p:nvPr/>
        </p:nvSpPr>
        <p:spPr>
          <a:xfrm>
            <a:off x="6541699" y="1446929"/>
            <a:ext cx="1961535" cy="459063"/>
          </a:xfrm>
          <a:prstGeom prst="flowChartOffpageConnector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Roboto"/>
              </a:rPr>
              <a:t>circunferência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CBCDB8CB-286C-4F83-B903-D925A42A36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5421" y="5122916"/>
            <a:ext cx="1219467" cy="825703"/>
          </a:xfrm>
          <a:prstGeom prst="rect">
            <a:avLst/>
          </a:prstGeom>
        </p:spPr>
      </p:pic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5DBD3187-3867-4474-AAE1-429AD7853DFE}"/>
              </a:ext>
            </a:extLst>
          </p:cNvPr>
          <p:cNvSpPr/>
          <p:nvPr/>
        </p:nvSpPr>
        <p:spPr>
          <a:xfrm>
            <a:off x="6037005" y="5366604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65623446-0402-44DC-B14C-42972255DB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2579" y="5046695"/>
            <a:ext cx="1219467" cy="978141"/>
          </a:xfrm>
          <a:prstGeom prst="rect">
            <a:avLst/>
          </a:prstGeom>
        </p:spPr>
      </p:pic>
      <p:pic>
        <p:nvPicPr>
          <p:cNvPr id="1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D425DC6-24BF-0F22-6C25-D07C0842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04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5</a:t>
            </a:r>
          </a:p>
          <a:p>
            <a:r>
              <a:rPr lang="pt-BR" sz="2800" dirty="0">
                <a:latin typeface="Roboto"/>
              </a:rPr>
              <a:t>Polígonos e círculo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7DE24E-5AA9-B85B-7761-B3B25461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03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85903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Triângulos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C0E2710-AB70-4BA5-B6C7-5872C940866A}"/>
              </a:ext>
            </a:extLst>
          </p:cNvPr>
          <p:cNvSpPr/>
          <p:nvPr/>
        </p:nvSpPr>
        <p:spPr>
          <a:xfrm>
            <a:off x="422028" y="1445489"/>
            <a:ext cx="9058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Dado o triângulo a seguir podemos destacar os seguintes </a:t>
            </a:r>
            <a:r>
              <a:rPr lang="pt-BR" b="1" dirty="0">
                <a:latin typeface="Roboto"/>
              </a:rPr>
              <a:t>elementos de um triângulo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1CB0596-C8E9-44AC-97DF-8E1517195A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20" t="-2149" r="-2483" b="2149"/>
          <a:stretch/>
        </p:blipFill>
        <p:spPr>
          <a:xfrm>
            <a:off x="834710" y="2153009"/>
            <a:ext cx="5074000" cy="322659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868E130-0509-45D0-99CC-323F117D8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971" y="2896878"/>
            <a:ext cx="3861646" cy="41920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BEBE13C-2793-41B1-8E0E-0CCB1582F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8440" y="3420161"/>
            <a:ext cx="3302724" cy="38109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C00617C-070E-4964-9D9B-3E534E2763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4825" y="3933647"/>
            <a:ext cx="4064891" cy="39379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D985F88-6637-4325-9BA9-2CE6BD3AE3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4423182"/>
            <a:ext cx="4064891" cy="431906"/>
          </a:xfrm>
          <a:prstGeom prst="rect">
            <a:avLst/>
          </a:prstGeom>
        </p:spPr>
      </p:pic>
      <p:pic>
        <p:nvPicPr>
          <p:cNvPr id="14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EE521FA-11FA-1111-251D-07A65B5F6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63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739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Relações envolvendo os ângulos internos e externos de um triângulo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C0E2710-AB70-4BA5-B6C7-5872C940866A}"/>
              </a:ext>
            </a:extLst>
          </p:cNvPr>
          <p:cNvSpPr/>
          <p:nvPr/>
        </p:nvSpPr>
        <p:spPr>
          <a:xfrm>
            <a:off x="519009" y="1449153"/>
            <a:ext cx="60508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No triângulo representado ao lado, </a:t>
            </a:r>
            <a:r>
              <a:rPr lang="pt-BR" i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, </a:t>
            </a:r>
            <a:r>
              <a:rPr lang="pt-BR" i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e </a:t>
            </a:r>
            <a:r>
              <a:rPr lang="pt-BR" i="1" dirty="0">
                <a:latin typeface="Roboto"/>
              </a:rPr>
              <a:t>c</a:t>
            </a:r>
            <a:r>
              <a:rPr lang="pt-BR" dirty="0">
                <a:latin typeface="Roboto"/>
              </a:rPr>
              <a:t> correspondem às medidas dos </a:t>
            </a:r>
            <a:r>
              <a:rPr lang="pt-BR" b="1" dirty="0">
                <a:latin typeface="Roboto"/>
              </a:rPr>
              <a:t>ângulos internos </a:t>
            </a:r>
            <a:r>
              <a:rPr lang="pt-BR" dirty="0">
                <a:latin typeface="Roboto"/>
              </a:rPr>
              <a:t>e </a:t>
            </a:r>
            <a:r>
              <a:rPr lang="pt-BR" i="1" dirty="0">
                <a:latin typeface="Roboto"/>
              </a:rPr>
              <a:t>e</a:t>
            </a:r>
            <a:r>
              <a:rPr lang="pt-BR" dirty="0">
                <a:latin typeface="Roboto"/>
              </a:rPr>
              <a:t>, </a:t>
            </a:r>
            <a:r>
              <a:rPr lang="pt-BR" i="1" dirty="0">
                <a:latin typeface="Roboto"/>
              </a:rPr>
              <a:t>f</a:t>
            </a:r>
            <a:r>
              <a:rPr lang="pt-BR" dirty="0">
                <a:latin typeface="Roboto"/>
              </a:rPr>
              <a:t> e </a:t>
            </a:r>
            <a:r>
              <a:rPr lang="pt-BR" i="1" dirty="0">
                <a:latin typeface="Roboto"/>
              </a:rPr>
              <a:t>g</a:t>
            </a:r>
            <a:r>
              <a:rPr lang="pt-BR" dirty="0">
                <a:latin typeface="Roboto"/>
              </a:rPr>
              <a:t> às medidas dos </a:t>
            </a:r>
            <a:r>
              <a:rPr lang="pt-BR" b="1" dirty="0">
                <a:latin typeface="Roboto"/>
              </a:rPr>
              <a:t>ângulos externos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9D50A9C-006B-4D8B-8AC5-5FF4A04162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998"/>
          <a:stretch/>
        </p:blipFill>
        <p:spPr>
          <a:xfrm>
            <a:off x="6641932" y="1229202"/>
            <a:ext cx="4664559" cy="228656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5F123E4-471B-4EB4-9C50-2AEE56E38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009" y="2529901"/>
            <a:ext cx="2276846" cy="41920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EEB63A4F-FD78-4341-9BDC-F272777D5F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2919" y="2525404"/>
            <a:ext cx="1827560" cy="457313"/>
          </a:xfrm>
          <a:prstGeom prst="rect">
            <a:avLst/>
          </a:prstGeom>
        </p:spPr>
      </p:pic>
      <p:sp>
        <p:nvSpPr>
          <p:cNvPr id="14" name="Seta: da Esquerda para a Direita e para Cima 13">
            <a:extLst>
              <a:ext uri="{FF2B5EF4-FFF2-40B4-BE49-F238E27FC236}">
                <a16:creationId xmlns:a16="http://schemas.microsoft.com/office/drawing/2014/main" id="{C326C2B0-BECE-4803-BB13-D514ADB30905}"/>
              </a:ext>
            </a:extLst>
          </p:cNvPr>
          <p:cNvSpPr/>
          <p:nvPr/>
        </p:nvSpPr>
        <p:spPr>
          <a:xfrm rot="10800000">
            <a:off x="2954677" y="2641909"/>
            <a:ext cx="961253" cy="614390"/>
          </a:xfrm>
          <a:prstGeom prst="leftRightUp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12B8379B-3908-47A9-8A47-151462B93B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7842" y="3416659"/>
            <a:ext cx="2743801" cy="762188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1470610A-25C9-4886-8958-8BDCEF4A50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4324" y="4605392"/>
            <a:ext cx="3810835" cy="342984"/>
          </a:xfrm>
          <a:prstGeom prst="rect">
            <a:avLst/>
          </a:prstGeom>
        </p:spPr>
      </p:pic>
      <p:sp>
        <p:nvSpPr>
          <p:cNvPr id="18" name="Seta: para a Direita 17">
            <a:extLst>
              <a:ext uri="{FF2B5EF4-FFF2-40B4-BE49-F238E27FC236}">
                <a16:creationId xmlns:a16="http://schemas.microsoft.com/office/drawing/2014/main" id="{6A67DEF4-F13E-4B41-B108-F66D16F6AB10}"/>
              </a:ext>
            </a:extLst>
          </p:cNvPr>
          <p:cNvSpPr/>
          <p:nvPr/>
        </p:nvSpPr>
        <p:spPr>
          <a:xfrm rot="5400000">
            <a:off x="3284936" y="4053717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42F4DEBD-3CC6-42EB-A001-DFC050EB66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3218" y="5590216"/>
            <a:ext cx="1422712" cy="381094"/>
          </a:xfrm>
          <a:prstGeom prst="rect">
            <a:avLst/>
          </a:prstGeom>
        </p:spPr>
      </p:pic>
      <p:sp>
        <p:nvSpPr>
          <p:cNvPr id="20" name="Seta: para a Direita 19">
            <a:extLst>
              <a:ext uri="{FF2B5EF4-FFF2-40B4-BE49-F238E27FC236}">
                <a16:creationId xmlns:a16="http://schemas.microsoft.com/office/drawing/2014/main" id="{6DE6D9F3-44FB-4688-99E3-AC950A207AE0}"/>
              </a:ext>
            </a:extLst>
          </p:cNvPr>
          <p:cNvSpPr/>
          <p:nvPr/>
        </p:nvSpPr>
        <p:spPr>
          <a:xfrm rot="5400000">
            <a:off x="3284935" y="5105981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BD8D7887-E992-4E8C-9FA9-3CB3927CAD64}"/>
              </a:ext>
            </a:extLst>
          </p:cNvPr>
          <p:cNvSpPr/>
          <p:nvPr/>
        </p:nvSpPr>
        <p:spPr>
          <a:xfrm>
            <a:off x="4581643" y="5319098"/>
            <a:ext cx="5530027" cy="92333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 triângulo, a medida de um ângulo externo é igual à soma das medidas dos dois ângulos internos não adjacentes a ele.</a:t>
            </a:r>
          </a:p>
        </p:txBody>
      </p:sp>
      <p:pic>
        <p:nvPicPr>
          <p:cNvPr id="21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DF8024-B7C6-8BC2-049B-AF21F96DB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14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67028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Congruência de figuras 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C0E2710-AB70-4BA5-B6C7-5872C940866A}"/>
              </a:ext>
            </a:extLst>
          </p:cNvPr>
          <p:cNvSpPr/>
          <p:nvPr/>
        </p:nvSpPr>
        <p:spPr>
          <a:xfrm>
            <a:off x="382229" y="1300234"/>
            <a:ext cx="81116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Dois polígonos são congruentes quando seus lados e ângulos internos são, respectivamente, </a:t>
            </a:r>
            <a:r>
              <a:rPr lang="pt-BR" b="1" dirty="0">
                <a:latin typeface="Roboto"/>
              </a:rPr>
              <a:t>congruentes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E5E311B-B5DC-41DA-9200-936CFFB83006}"/>
              </a:ext>
            </a:extLst>
          </p:cNvPr>
          <p:cNvSpPr/>
          <p:nvPr/>
        </p:nvSpPr>
        <p:spPr>
          <a:xfrm>
            <a:off x="602298" y="2194756"/>
            <a:ext cx="2082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Roboto"/>
              </a:rPr>
              <a:t>LAL</a:t>
            </a:r>
            <a:r>
              <a:rPr lang="pt-BR" dirty="0">
                <a:latin typeface="Roboto"/>
              </a:rPr>
              <a:t>:</a:t>
            </a:r>
            <a:r>
              <a:rPr lang="pt-BR" b="1" dirty="0">
                <a:latin typeface="Roboto"/>
              </a:rPr>
              <a:t> </a:t>
            </a:r>
          </a:p>
          <a:p>
            <a:r>
              <a:rPr lang="pt-BR" dirty="0">
                <a:latin typeface="Roboto"/>
              </a:rPr>
              <a:t>Lado, ângulo, lado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59844808-D7A0-451A-8AE8-F4A1662F6A35}"/>
              </a:ext>
            </a:extLst>
          </p:cNvPr>
          <p:cNvSpPr/>
          <p:nvPr/>
        </p:nvSpPr>
        <p:spPr>
          <a:xfrm>
            <a:off x="586893" y="3501377"/>
            <a:ext cx="2287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Roboto"/>
              </a:rPr>
              <a:t>ALA</a:t>
            </a:r>
            <a:r>
              <a:rPr lang="pt-BR" dirty="0">
                <a:latin typeface="Roboto"/>
              </a:rPr>
              <a:t>: </a:t>
            </a:r>
          </a:p>
          <a:p>
            <a:r>
              <a:rPr lang="pt-BR" dirty="0">
                <a:latin typeface="Roboto"/>
              </a:rPr>
              <a:t>Ângulo, lado, ângulo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8DDF6193-08FC-41CA-84B4-6CFCE81F2CF6}"/>
              </a:ext>
            </a:extLst>
          </p:cNvPr>
          <p:cNvSpPr/>
          <p:nvPr/>
        </p:nvSpPr>
        <p:spPr>
          <a:xfrm>
            <a:off x="586893" y="4561350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Roboto"/>
              </a:rPr>
              <a:t>LLL</a:t>
            </a:r>
            <a:r>
              <a:rPr lang="pt-BR" dirty="0">
                <a:latin typeface="Roboto"/>
              </a:rPr>
              <a:t>: </a:t>
            </a:r>
          </a:p>
          <a:p>
            <a:r>
              <a:rPr lang="pt-BR" dirty="0">
                <a:latin typeface="Roboto"/>
              </a:rPr>
              <a:t>Lado, lado, lado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D2FB7640-6684-4195-9E17-6032A63F09E6}"/>
              </a:ext>
            </a:extLst>
          </p:cNvPr>
          <p:cNvSpPr/>
          <p:nvPr/>
        </p:nvSpPr>
        <p:spPr>
          <a:xfrm>
            <a:off x="586893" y="5698407"/>
            <a:ext cx="315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err="1">
                <a:latin typeface="Roboto"/>
              </a:rPr>
              <a:t>LAA</a:t>
            </a:r>
            <a:r>
              <a:rPr lang="pt-BR" b="1" baseline="-25000" dirty="0" err="1">
                <a:latin typeface="Roboto"/>
              </a:rPr>
              <a:t>o</a:t>
            </a:r>
            <a:r>
              <a:rPr lang="pt-BR" dirty="0">
                <a:latin typeface="Roboto"/>
              </a:rPr>
              <a:t>: </a:t>
            </a:r>
          </a:p>
          <a:p>
            <a:r>
              <a:rPr lang="pt-BR" dirty="0">
                <a:latin typeface="Roboto"/>
              </a:rPr>
              <a:t>Lado, ângulo, ângulo oposto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5904B026-70C5-438E-B4CA-0E7D6DD672B9}"/>
              </a:ext>
            </a:extLst>
          </p:cNvPr>
          <p:cNvSpPr/>
          <p:nvPr/>
        </p:nvSpPr>
        <p:spPr>
          <a:xfrm>
            <a:off x="3741064" y="2117643"/>
            <a:ext cx="49500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Dois triângulos são congruentes quando possuem dois lados e o ângulo interno formado por esses lados respectivamente congruentes.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2CADC40A-1DEA-4EAC-8C30-F012F0398B9B}"/>
              </a:ext>
            </a:extLst>
          </p:cNvPr>
          <p:cNvSpPr/>
          <p:nvPr/>
        </p:nvSpPr>
        <p:spPr>
          <a:xfrm>
            <a:off x="3725659" y="3425295"/>
            <a:ext cx="47879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Dois triângulos são congruentes quando possuem um lado e dois ângulos adjacentes a esse lado respectivamente congruentes.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A994BECF-854E-4815-9594-BF3A577F1E52}"/>
              </a:ext>
            </a:extLst>
          </p:cNvPr>
          <p:cNvSpPr/>
          <p:nvPr/>
        </p:nvSpPr>
        <p:spPr>
          <a:xfrm>
            <a:off x="3725659" y="4481468"/>
            <a:ext cx="4965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Dois triângulos são congruentes quando possuem os três lados respectivamente congruentes.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FECD3FF-373C-4A71-AD0E-18B510F46834}"/>
              </a:ext>
            </a:extLst>
          </p:cNvPr>
          <p:cNvSpPr/>
          <p:nvPr/>
        </p:nvSpPr>
        <p:spPr>
          <a:xfrm>
            <a:off x="3725659" y="5495274"/>
            <a:ext cx="4965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Dois triângulos são congruentes quando possuem um lado, um ângulo adjacente e o ângulo oposto a esse lado respectivamente congruentes.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C9027EDC-45EC-4EE2-B807-F3DEEFBFD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3842" y="5469402"/>
            <a:ext cx="1457558" cy="1070888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DA356B06-6BB9-4572-A897-8D9E0CF66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8158" y="5457435"/>
            <a:ext cx="1296488" cy="1156558"/>
          </a:xfrm>
          <a:prstGeom prst="rect">
            <a:avLst/>
          </a:prstGeom>
        </p:spPr>
      </p:pic>
      <p:pic>
        <p:nvPicPr>
          <p:cNvPr id="32" name="Imagem 31">
            <a:extLst>
              <a:ext uri="{FF2B5EF4-FFF2-40B4-BE49-F238E27FC236}">
                <a16:creationId xmlns:a16="http://schemas.microsoft.com/office/drawing/2014/main" id="{988D4251-8E30-4DE3-BCC7-6FD5D908A6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3615" y="4582671"/>
            <a:ext cx="1296489" cy="891360"/>
          </a:xfrm>
          <a:prstGeom prst="rect">
            <a:avLst/>
          </a:prstGeom>
        </p:spPr>
      </p:pic>
      <p:pic>
        <p:nvPicPr>
          <p:cNvPr id="33" name="Imagem 32">
            <a:extLst>
              <a:ext uri="{FF2B5EF4-FFF2-40B4-BE49-F238E27FC236}">
                <a16:creationId xmlns:a16="http://schemas.microsoft.com/office/drawing/2014/main" id="{DA6C52D1-F338-4D9C-AE8B-A95D2F3E4D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35476" y="4475353"/>
            <a:ext cx="1296488" cy="935560"/>
          </a:xfrm>
          <a:prstGeom prst="rect">
            <a:avLst/>
          </a:prstGeom>
        </p:spPr>
      </p:pic>
      <p:pic>
        <p:nvPicPr>
          <p:cNvPr id="34" name="Imagem 33">
            <a:extLst>
              <a:ext uri="{FF2B5EF4-FFF2-40B4-BE49-F238E27FC236}">
                <a16:creationId xmlns:a16="http://schemas.microsoft.com/office/drawing/2014/main" id="{017CED9F-2663-4433-9ADF-20BC9DE284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63444" y="3501587"/>
            <a:ext cx="1650077" cy="913460"/>
          </a:xfrm>
          <a:prstGeom prst="rect">
            <a:avLst/>
          </a:prstGeom>
        </p:spPr>
      </p:pic>
      <p:pic>
        <p:nvPicPr>
          <p:cNvPr id="35" name="Imagem 34">
            <a:extLst>
              <a:ext uri="{FF2B5EF4-FFF2-40B4-BE49-F238E27FC236}">
                <a16:creationId xmlns:a16="http://schemas.microsoft.com/office/drawing/2014/main" id="{DFB0D01C-B1C8-4571-B8B9-3687BBF85D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50889" y="3450021"/>
            <a:ext cx="1620610" cy="965026"/>
          </a:xfrm>
          <a:prstGeom prst="rect">
            <a:avLst/>
          </a:prstGeom>
        </p:spPr>
      </p:pic>
      <p:pic>
        <p:nvPicPr>
          <p:cNvPr id="36" name="Imagem 35">
            <a:extLst>
              <a:ext uri="{FF2B5EF4-FFF2-40B4-BE49-F238E27FC236}">
                <a16:creationId xmlns:a16="http://schemas.microsoft.com/office/drawing/2014/main" id="{A4FEE91D-6412-49FC-A495-F2C2C55E94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66964" y="2194756"/>
            <a:ext cx="2000495" cy="923330"/>
          </a:xfrm>
          <a:prstGeom prst="rect">
            <a:avLst/>
          </a:prstGeom>
        </p:spPr>
      </p:pic>
      <p:pic>
        <p:nvPicPr>
          <p:cNvPr id="37" name="Imagem 36">
            <a:extLst>
              <a:ext uri="{FF2B5EF4-FFF2-40B4-BE49-F238E27FC236}">
                <a16:creationId xmlns:a16="http://schemas.microsoft.com/office/drawing/2014/main" id="{A40165E0-CE41-459F-837C-A82DD44530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30923" y="1794473"/>
            <a:ext cx="1653373" cy="1240064"/>
          </a:xfrm>
          <a:prstGeom prst="rect">
            <a:avLst/>
          </a:prstGeom>
        </p:spPr>
      </p:pic>
      <p:pic>
        <p:nvPicPr>
          <p:cNvPr id="23" name="Google Shape;67;p1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08894BCA-B17F-1FC0-510B-6A7404B6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2621" y="6422331"/>
            <a:ext cx="2743200" cy="365125"/>
          </a:xfrm>
        </p:spPr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91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69528"/>
            <a:ext cx="7991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Pontos notáveis de um triângulo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676324" y="1422903"/>
            <a:ext cx="75806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</a:t>
            </a:r>
            <a:r>
              <a:rPr lang="pt-BR" b="1" dirty="0">
                <a:latin typeface="Roboto"/>
              </a:rPr>
              <a:t>mediatrizes</a:t>
            </a:r>
            <a:r>
              <a:rPr lang="pt-BR" dirty="0">
                <a:latin typeface="Roboto"/>
              </a:rPr>
              <a:t> de um triângulo são retas perpendiculares aos lados em seus respectivos pontos médios.</a:t>
            </a:r>
          </a:p>
        </p:txBody>
      </p:sp>
      <p:sp>
        <p:nvSpPr>
          <p:cNvPr id="35" name="Subtítulo 4">
            <a:extLst>
              <a:ext uri="{FF2B5EF4-FFF2-40B4-BE49-F238E27FC236}">
                <a16:creationId xmlns:a16="http://schemas.microsoft.com/office/drawing/2014/main" id="{C149E40D-5CD6-469F-919D-0295C38163DF}"/>
              </a:ext>
            </a:extLst>
          </p:cNvPr>
          <p:cNvSpPr txBox="1">
            <a:spLocks/>
          </p:cNvSpPr>
          <p:nvPr/>
        </p:nvSpPr>
        <p:spPr>
          <a:xfrm>
            <a:off x="7334679" y="3652460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CE7AF7C1-91DB-4967-8C0E-E5C59378FD85}"/>
              </a:ext>
            </a:extLst>
          </p:cNvPr>
          <p:cNvSpPr/>
          <p:nvPr/>
        </p:nvSpPr>
        <p:spPr>
          <a:xfrm rot="10800000" flipV="1">
            <a:off x="2673473" y="2432416"/>
            <a:ext cx="206744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151D5A16-AFDB-455A-941E-D46BB0D945AE}"/>
              </a:ext>
            </a:extLst>
          </p:cNvPr>
          <p:cNvSpPr/>
          <p:nvPr/>
        </p:nvSpPr>
        <p:spPr>
          <a:xfrm rot="10800000">
            <a:off x="2673474" y="3239840"/>
            <a:ext cx="205704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6198AF10-E90F-4010-8732-C749A0D4AE63}"/>
              </a:ext>
            </a:extLst>
          </p:cNvPr>
          <p:cNvSpPr/>
          <p:nvPr/>
        </p:nvSpPr>
        <p:spPr>
          <a:xfrm>
            <a:off x="2575152" y="2505970"/>
            <a:ext cx="56818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mediatrizes de um triângulo qualquer se cruzam em um único ponto, chamado </a:t>
            </a:r>
            <a:r>
              <a:rPr lang="pt-BR" b="1" dirty="0">
                <a:latin typeface="Roboto"/>
              </a:rPr>
              <a:t>circuncentro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F95017E-05DE-4565-ACB3-CDBCD6737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269" y="917094"/>
            <a:ext cx="3717801" cy="2893830"/>
          </a:xfrm>
          <a:prstGeom prst="rect">
            <a:avLst/>
          </a:prstGeom>
        </p:spPr>
      </p:pic>
      <p:sp>
        <p:nvSpPr>
          <p:cNvPr id="60" name="Retângulo 59">
            <a:extLst>
              <a:ext uri="{FF2B5EF4-FFF2-40B4-BE49-F238E27FC236}">
                <a16:creationId xmlns:a16="http://schemas.microsoft.com/office/drawing/2014/main" id="{8AAF38D0-3981-45CA-AF00-8E7C3CF7FF4F}"/>
              </a:ext>
            </a:extLst>
          </p:cNvPr>
          <p:cNvSpPr/>
          <p:nvPr/>
        </p:nvSpPr>
        <p:spPr>
          <a:xfrm>
            <a:off x="676324" y="3916333"/>
            <a:ext cx="75806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</a:t>
            </a:r>
            <a:r>
              <a:rPr lang="pt-BR" b="1" dirty="0">
                <a:latin typeface="Roboto"/>
              </a:rPr>
              <a:t>bissetrizes</a:t>
            </a:r>
            <a:r>
              <a:rPr lang="pt-BR" dirty="0">
                <a:latin typeface="Roboto"/>
              </a:rPr>
              <a:t> de um triângulo são os segmentos de reta que têm uma extremidade nos vértices, dividem os ângulos internos em dois ângulos congruentes e têm a outra extremidade nos lados opostos.</a:t>
            </a:r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30537AE1-CB7C-491C-B77E-F13235BBBCD9}"/>
              </a:ext>
            </a:extLst>
          </p:cNvPr>
          <p:cNvSpPr/>
          <p:nvPr/>
        </p:nvSpPr>
        <p:spPr>
          <a:xfrm rot="10800000" flipV="1">
            <a:off x="2673473" y="5220247"/>
            <a:ext cx="206744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8A05A924-DBFC-4383-9A33-AF74EA1CDE3A}"/>
              </a:ext>
            </a:extLst>
          </p:cNvPr>
          <p:cNvSpPr/>
          <p:nvPr/>
        </p:nvSpPr>
        <p:spPr>
          <a:xfrm rot="10800000">
            <a:off x="2673474" y="6182512"/>
            <a:ext cx="2057044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BE23CB48-BC3F-41D9-8F9F-F52C5659ED09}"/>
              </a:ext>
            </a:extLst>
          </p:cNvPr>
          <p:cNvSpPr/>
          <p:nvPr/>
        </p:nvSpPr>
        <p:spPr>
          <a:xfrm>
            <a:off x="2575152" y="5379612"/>
            <a:ext cx="56818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bissetrizes de um triângulo qualquer se cruzam em um único ponto, chamado </a:t>
            </a:r>
            <a:r>
              <a:rPr lang="pt-BR" b="1" dirty="0">
                <a:latin typeface="Roboto"/>
              </a:rPr>
              <a:t>incentro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E297B39-F93F-45FB-AD19-27A283E5E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4268" y="4032041"/>
            <a:ext cx="3717801" cy="2038850"/>
          </a:xfrm>
          <a:prstGeom prst="rect">
            <a:avLst/>
          </a:prstGeom>
        </p:spPr>
      </p:pic>
      <p:pic>
        <p:nvPicPr>
          <p:cNvPr id="19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B328DC-0F4F-E6DE-A404-8D0C89DCF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86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5EEF558E-67D6-4111-80FB-0F1481759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851" y="4706160"/>
            <a:ext cx="2168221" cy="2128422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0CC7D56-CFD4-4A11-AC43-AC5DD5D8B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668" y="4696628"/>
            <a:ext cx="2927987" cy="212596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8BA71CC6-1560-4F06-BBB7-9E28A6D407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7196" y="1231409"/>
            <a:ext cx="3419507" cy="1960694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482643" y="1242469"/>
            <a:ext cx="7738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</a:t>
            </a:r>
            <a:r>
              <a:rPr lang="pt-BR" b="1" dirty="0">
                <a:latin typeface="Roboto"/>
              </a:rPr>
              <a:t>medianas</a:t>
            </a:r>
            <a:r>
              <a:rPr lang="pt-BR" dirty="0">
                <a:latin typeface="Roboto"/>
              </a:rPr>
              <a:t> de um triângulo são os segmentos de reta que têm uma extremidade nos vértices e a outra nos pontos médios dos lados opostos.</a:t>
            </a:r>
          </a:p>
        </p:txBody>
      </p:sp>
      <p:sp>
        <p:nvSpPr>
          <p:cNvPr id="35" name="Subtítulo 4">
            <a:extLst>
              <a:ext uri="{FF2B5EF4-FFF2-40B4-BE49-F238E27FC236}">
                <a16:creationId xmlns:a16="http://schemas.microsoft.com/office/drawing/2014/main" id="{C149E40D-5CD6-469F-919D-0295C38163DF}"/>
              </a:ext>
            </a:extLst>
          </p:cNvPr>
          <p:cNvSpPr txBox="1">
            <a:spLocks/>
          </p:cNvSpPr>
          <p:nvPr/>
        </p:nvSpPr>
        <p:spPr>
          <a:xfrm>
            <a:off x="7334679" y="3652460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CE7AF7C1-91DB-4967-8C0E-E5C59378FD85}"/>
              </a:ext>
            </a:extLst>
          </p:cNvPr>
          <p:cNvSpPr/>
          <p:nvPr/>
        </p:nvSpPr>
        <p:spPr>
          <a:xfrm rot="10800000" flipV="1">
            <a:off x="2239782" y="2358169"/>
            <a:ext cx="199762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151D5A16-AFDB-455A-941E-D46BB0D945AE}"/>
              </a:ext>
            </a:extLst>
          </p:cNvPr>
          <p:cNvSpPr/>
          <p:nvPr/>
        </p:nvSpPr>
        <p:spPr>
          <a:xfrm rot="10800000">
            <a:off x="2239783" y="3108574"/>
            <a:ext cx="198757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6198AF10-E90F-4010-8732-C749A0D4AE63}"/>
              </a:ext>
            </a:extLst>
          </p:cNvPr>
          <p:cNvSpPr/>
          <p:nvPr/>
        </p:nvSpPr>
        <p:spPr>
          <a:xfrm>
            <a:off x="2141462" y="2402318"/>
            <a:ext cx="53464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medianas de um triângulo qualquer se cruzam em um único ponto, chamado </a:t>
            </a:r>
            <a:r>
              <a:rPr lang="pt-BR" b="1" dirty="0">
                <a:latin typeface="Roboto"/>
              </a:rPr>
              <a:t>baricentro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8AAF38D0-3981-45CA-AF00-8E7C3CF7FF4F}"/>
              </a:ext>
            </a:extLst>
          </p:cNvPr>
          <p:cNvSpPr/>
          <p:nvPr/>
        </p:nvSpPr>
        <p:spPr>
          <a:xfrm>
            <a:off x="606026" y="3449525"/>
            <a:ext cx="5788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</a:t>
            </a:r>
            <a:r>
              <a:rPr lang="pt-BR" b="1" dirty="0">
                <a:latin typeface="Roboto"/>
              </a:rPr>
              <a:t>alturas</a:t>
            </a:r>
            <a:r>
              <a:rPr lang="pt-BR" dirty="0">
                <a:latin typeface="Roboto"/>
              </a:rPr>
              <a:t> de um triângulo são os segmentos de reta que têm uma extremidade nos vértices e a outra nos lados opostos ou nos prolongamentos deles, formando com eles ângulos retos.</a:t>
            </a:r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30537AE1-CB7C-491C-B77E-F13235BBBCD9}"/>
              </a:ext>
            </a:extLst>
          </p:cNvPr>
          <p:cNvSpPr/>
          <p:nvPr/>
        </p:nvSpPr>
        <p:spPr>
          <a:xfrm rot="10800000" flipV="1">
            <a:off x="6729563" y="3514046"/>
            <a:ext cx="173537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8A05A924-DBFC-4383-9A33-AF74EA1CDE3A}"/>
              </a:ext>
            </a:extLst>
          </p:cNvPr>
          <p:cNvSpPr/>
          <p:nvPr/>
        </p:nvSpPr>
        <p:spPr>
          <a:xfrm rot="10800000">
            <a:off x="6729564" y="4519446"/>
            <a:ext cx="172664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BE23CB48-BC3F-41D9-8F9F-F52C5659ED09}"/>
              </a:ext>
            </a:extLst>
          </p:cNvPr>
          <p:cNvSpPr/>
          <p:nvPr/>
        </p:nvSpPr>
        <p:spPr>
          <a:xfrm>
            <a:off x="6631243" y="3558423"/>
            <a:ext cx="42307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As alturas de um triângulo qualquer, ou o prolongamento delas, se cruzam em um único ponto, chamado </a:t>
            </a:r>
            <a:r>
              <a:rPr lang="pt-BR" b="1" dirty="0">
                <a:latin typeface="Roboto"/>
              </a:rPr>
              <a:t>ortocentro</a:t>
            </a:r>
            <a:r>
              <a:rPr lang="pt-BR" dirty="0">
                <a:latin typeface="Roboto"/>
              </a:rPr>
              <a:t>.</a:t>
            </a:r>
            <a:endParaRPr lang="pt-BR" b="1" dirty="0">
              <a:latin typeface="Roboto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37ADDAFF-4805-4CF7-BCF1-D27F084B8B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4288" y="4650907"/>
            <a:ext cx="2927987" cy="1842107"/>
          </a:xfrm>
          <a:prstGeom prst="rect">
            <a:avLst/>
          </a:prstGeom>
        </p:spPr>
      </p:pic>
      <p:pic>
        <p:nvPicPr>
          <p:cNvPr id="21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9A2EB994-5CB9-44AB-A4C4-AE1B4FD6FE20}"/>
              </a:ext>
            </a:extLst>
          </p:cNvPr>
          <p:cNvSpPr/>
          <p:nvPr/>
        </p:nvSpPr>
        <p:spPr>
          <a:xfrm>
            <a:off x="265470" y="65644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Pontos notáveis de um triângulo 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4065C3-6B95-F5B4-6350-BD53539ED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55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85056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Polígonos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550252" y="1358691"/>
            <a:ext cx="6220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No polígono da figura ao lado, os segmentos AC, AD, BD, BE e CE são as suas </a:t>
            </a:r>
            <a:r>
              <a:rPr lang="pt-BR" b="1" dirty="0">
                <a:latin typeface="Roboto"/>
              </a:rPr>
              <a:t>diagonais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35" name="Subtítulo 4">
            <a:extLst>
              <a:ext uri="{FF2B5EF4-FFF2-40B4-BE49-F238E27FC236}">
                <a16:creationId xmlns:a16="http://schemas.microsoft.com/office/drawing/2014/main" id="{C149E40D-5CD6-469F-919D-0295C38163DF}"/>
              </a:ext>
            </a:extLst>
          </p:cNvPr>
          <p:cNvSpPr txBox="1">
            <a:spLocks/>
          </p:cNvSpPr>
          <p:nvPr/>
        </p:nvSpPr>
        <p:spPr>
          <a:xfrm>
            <a:off x="7334679" y="3652460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sz="1800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DB57B15-B963-4466-B6A4-03616A072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677" y="1183501"/>
            <a:ext cx="3406951" cy="2464669"/>
          </a:xfrm>
          <a:prstGeom prst="rect">
            <a:avLst/>
          </a:prstGeom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3A05D3A9-93C5-46EF-A1B9-1FB46E35D49A}"/>
              </a:ext>
            </a:extLst>
          </p:cNvPr>
          <p:cNvSpPr/>
          <p:nvPr/>
        </p:nvSpPr>
        <p:spPr>
          <a:xfrm>
            <a:off x="550253" y="2125224"/>
            <a:ext cx="5961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 polígono de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lados (ou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vértices), o </a:t>
            </a:r>
            <a:r>
              <a:rPr lang="pt-BR" b="1" dirty="0">
                <a:latin typeface="Roboto"/>
              </a:rPr>
              <a:t>número de diagonais </a:t>
            </a:r>
            <a:r>
              <a:rPr lang="pt-BR" i="1" dirty="0">
                <a:latin typeface="Roboto"/>
              </a:rPr>
              <a:t>d</a:t>
            </a:r>
            <a:r>
              <a:rPr lang="pt-BR" dirty="0">
                <a:latin typeface="Roboto"/>
              </a:rPr>
              <a:t> é dado por: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4CB548E-8D8F-4D14-AF2B-26D7134F0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5439" y="2985879"/>
            <a:ext cx="2286501" cy="813000"/>
          </a:xfrm>
          <a:prstGeom prst="rect">
            <a:avLst/>
          </a:prstGeom>
        </p:spPr>
      </p:pic>
      <p:sp>
        <p:nvSpPr>
          <p:cNvPr id="26" name="Retângulo 25">
            <a:extLst>
              <a:ext uri="{FF2B5EF4-FFF2-40B4-BE49-F238E27FC236}">
                <a16:creationId xmlns:a16="http://schemas.microsoft.com/office/drawing/2014/main" id="{530273CE-E9A0-485D-A680-068F318BE33F}"/>
              </a:ext>
            </a:extLst>
          </p:cNvPr>
          <p:cNvSpPr/>
          <p:nvPr/>
        </p:nvSpPr>
        <p:spPr>
          <a:xfrm rot="10800000" flipV="1">
            <a:off x="550253" y="4141240"/>
            <a:ext cx="32746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9163D5D1-B713-4C24-96C7-7243EC6203E1}"/>
              </a:ext>
            </a:extLst>
          </p:cNvPr>
          <p:cNvSpPr/>
          <p:nvPr/>
        </p:nvSpPr>
        <p:spPr>
          <a:xfrm>
            <a:off x="550253" y="4356062"/>
            <a:ext cx="5545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Sendo </a:t>
            </a:r>
            <a:r>
              <a:rPr lang="pt-BR" b="1" dirty="0">
                <a:latin typeface="Roboto"/>
              </a:rPr>
              <a:t>S</a:t>
            </a:r>
            <a:r>
              <a:rPr lang="pt-BR" b="1" baseline="-25000" dirty="0">
                <a:latin typeface="Roboto"/>
              </a:rPr>
              <a:t>i</a:t>
            </a:r>
            <a:r>
              <a:rPr lang="pt-BR" dirty="0">
                <a:latin typeface="Roboto"/>
              </a:rPr>
              <a:t> a soma das medidas dos </a:t>
            </a:r>
            <a:r>
              <a:rPr lang="pt-BR" b="1" dirty="0">
                <a:latin typeface="Roboto"/>
              </a:rPr>
              <a:t>ângulos internos</a:t>
            </a:r>
            <a:r>
              <a:rPr lang="pt-BR" dirty="0">
                <a:latin typeface="Roboto"/>
              </a:rPr>
              <a:t> de um polígono de </a:t>
            </a:r>
            <a:r>
              <a:rPr lang="pt-BR" b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lados, temos: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46E1AA2A-B381-45F3-8F59-A59B985E59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1251" y="5167587"/>
            <a:ext cx="2438934" cy="444609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id="{7D73F13B-2F41-42BC-9B98-D1D24ADE8F60}"/>
              </a:ext>
            </a:extLst>
          </p:cNvPr>
          <p:cNvSpPr/>
          <p:nvPr/>
        </p:nvSpPr>
        <p:spPr>
          <a:xfrm>
            <a:off x="550252" y="5777390"/>
            <a:ext cx="6220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soma das medidas dos </a:t>
            </a:r>
            <a:r>
              <a:rPr lang="pt-BR" b="1" dirty="0">
                <a:latin typeface="Roboto"/>
              </a:rPr>
              <a:t>ângulos externos </a:t>
            </a:r>
            <a:r>
              <a:rPr lang="pt-BR" dirty="0">
                <a:latin typeface="Roboto"/>
              </a:rPr>
              <a:t>de qualquer polígono é igual a 360°.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2ACDCBDB-808B-41C8-9DF0-6D06595BE8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2107" y="3965571"/>
            <a:ext cx="2997857" cy="2781985"/>
          </a:xfrm>
          <a:prstGeom prst="rect">
            <a:avLst/>
          </a:prstGeom>
        </p:spPr>
      </p:pic>
      <p:pic>
        <p:nvPicPr>
          <p:cNvPr id="18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D31A30-442F-F3A9-B94F-7EDC44BB4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37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711459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Polígonos regulares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435414" y="1607338"/>
            <a:ext cx="60216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</a:t>
            </a:r>
            <a:r>
              <a:rPr lang="pt-BR" b="1" dirty="0">
                <a:latin typeface="Roboto"/>
              </a:rPr>
              <a:t>polígono regular</a:t>
            </a:r>
            <a:r>
              <a:rPr lang="pt-BR" dirty="0">
                <a:latin typeface="Roboto"/>
              </a:rPr>
              <a:t> possui todos os lados e todos os ângulos internos com medidas iguais.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2089537-531B-4361-8DD5-1113CB3F6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0169" y="2090701"/>
            <a:ext cx="4320708" cy="3841971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C805D7F-4B67-415F-81E2-CC5827A0A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123" y="3002241"/>
            <a:ext cx="3048668" cy="91462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D55369E-628D-41F6-83E9-AEA6D22CA8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3828" y="4138965"/>
            <a:ext cx="2083257" cy="914625"/>
          </a:xfrm>
          <a:prstGeom prst="rect">
            <a:avLst/>
          </a:prstGeom>
        </p:spPr>
      </p:pic>
      <p:sp>
        <p:nvSpPr>
          <p:cNvPr id="25" name="Retângulo 24">
            <a:extLst>
              <a:ext uri="{FF2B5EF4-FFF2-40B4-BE49-F238E27FC236}">
                <a16:creationId xmlns:a16="http://schemas.microsoft.com/office/drawing/2014/main" id="{10DDBBD0-2BB4-4FBB-B81D-D4398AC8076E}"/>
              </a:ext>
            </a:extLst>
          </p:cNvPr>
          <p:cNvSpPr/>
          <p:nvPr/>
        </p:nvSpPr>
        <p:spPr>
          <a:xfrm>
            <a:off x="435414" y="2307055"/>
            <a:ext cx="4980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um polígono regular de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lados, temos:</a:t>
            </a:r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2E11ECC-20C4-19C9-9040-717068AF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619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9915</TotalTime>
  <Words>560</Words>
  <Application>Microsoft Office PowerPoint</Application>
  <PresentationFormat>Widescreen</PresentationFormat>
  <Paragraphs>60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169</cp:revision>
  <dcterms:created xsi:type="dcterms:W3CDTF">2019-03-06T17:56:01Z</dcterms:created>
  <dcterms:modified xsi:type="dcterms:W3CDTF">2023-06-22T15:48:02Z</dcterms:modified>
</cp:coreProperties>
</file>