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290" r:id="rId3"/>
    <p:sldId id="291" r:id="rId4"/>
    <p:sldId id="292" r:id="rId5"/>
    <p:sldId id="287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1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4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B046C-2939-4119-8D88-5D8E907B7F64}" type="doc">
      <dgm:prSet loTypeId="urn:microsoft.com/office/officeart/2005/8/layout/hChevron3" loCatId="process" qsTypeId="urn:microsoft.com/office/officeart/2005/8/quickstyle/simple4" qsCatId="simple" csTypeId="urn:microsoft.com/office/officeart/2005/8/colors/accent4_5" csCatId="accent4" phldr="1"/>
      <dgm:spPr/>
    </dgm:pt>
    <dgm:pt modelId="{32D7A41C-7EF7-498A-835F-48ABAB01573A}">
      <dgm:prSet phldrT="[Texto]"/>
      <dgm:spPr/>
      <dgm:t>
        <a:bodyPr/>
        <a:lstStyle/>
        <a:p>
          <a:pPr algn="ctr"/>
          <a:r>
            <a:rPr lang="pt-BR" dirty="0"/>
            <a:t>3</a:t>
          </a:r>
        </a:p>
      </dgm:t>
    </dgm:pt>
    <dgm:pt modelId="{2DD8ACDD-727D-405B-926C-65B53E4596CE}" type="parTrans" cxnId="{08292685-098C-466B-986E-32A48AE69347}">
      <dgm:prSet/>
      <dgm:spPr/>
      <dgm:t>
        <a:bodyPr/>
        <a:lstStyle/>
        <a:p>
          <a:pPr algn="ctr"/>
          <a:endParaRPr lang="pt-BR"/>
        </a:p>
      </dgm:t>
    </dgm:pt>
    <dgm:pt modelId="{280F3FFB-511D-49EF-83CD-8EEC2CD6747F}" type="sibTrans" cxnId="{08292685-098C-466B-986E-32A48AE69347}">
      <dgm:prSet/>
      <dgm:spPr/>
      <dgm:t>
        <a:bodyPr/>
        <a:lstStyle/>
        <a:p>
          <a:pPr algn="ctr"/>
          <a:endParaRPr lang="pt-BR"/>
        </a:p>
      </dgm:t>
    </dgm:pt>
    <dgm:pt modelId="{3151C10E-E0E2-4F24-B1B1-63299FD4BEDE}">
      <dgm:prSet phldrT="[Texto]"/>
      <dgm:spPr/>
      <dgm:t>
        <a:bodyPr/>
        <a:lstStyle/>
        <a:p>
          <a:pPr algn="ctr"/>
          <a:r>
            <a:rPr lang="pt-BR" dirty="0"/>
            <a:t>5</a:t>
          </a:r>
        </a:p>
      </dgm:t>
    </dgm:pt>
    <dgm:pt modelId="{63C110DE-9764-44DF-8988-491B329369FA}" type="parTrans" cxnId="{2AAB0D0C-EE3A-46B6-87CC-36A429BE83C8}">
      <dgm:prSet/>
      <dgm:spPr/>
      <dgm:t>
        <a:bodyPr/>
        <a:lstStyle/>
        <a:p>
          <a:pPr algn="ctr"/>
          <a:endParaRPr lang="pt-BR"/>
        </a:p>
      </dgm:t>
    </dgm:pt>
    <dgm:pt modelId="{2C556BCD-9FBD-443D-A985-37770004D6F6}" type="sibTrans" cxnId="{2AAB0D0C-EE3A-46B6-87CC-36A429BE83C8}">
      <dgm:prSet/>
      <dgm:spPr/>
      <dgm:t>
        <a:bodyPr/>
        <a:lstStyle/>
        <a:p>
          <a:pPr algn="ctr"/>
          <a:endParaRPr lang="pt-BR"/>
        </a:p>
      </dgm:t>
    </dgm:pt>
    <dgm:pt modelId="{10DE6F49-C7B2-4A1A-8358-5C418EE224BF}">
      <dgm:prSet phldrT="[Texto]"/>
      <dgm:spPr/>
      <dgm:t>
        <a:bodyPr/>
        <a:lstStyle/>
        <a:p>
          <a:pPr algn="ctr"/>
          <a:r>
            <a:rPr lang="pt-BR" dirty="0"/>
            <a:t>17</a:t>
          </a:r>
        </a:p>
      </dgm:t>
    </dgm:pt>
    <dgm:pt modelId="{6C23527F-1766-4EA9-A282-96B473F2E57F}" type="parTrans" cxnId="{E4F287AE-2162-430E-94AE-F7BA811D0D26}">
      <dgm:prSet/>
      <dgm:spPr/>
      <dgm:t>
        <a:bodyPr/>
        <a:lstStyle/>
        <a:p>
          <a:pPr algn="ctr"/>
          <a:endParaRPr lang="pt-BR"/>
        </a:p>
      </dgm:t>
    </dgm:pt>
    <dgm:pt modelId="{759DAAF9-94CF-4050-B877-AE6C0A61875D}" type="sibTrans" cxnId="{E4F287AE-2162-430E-94AE-F7BA811D0D26}">
      <dgm:prSet/>
      <dgm:spPr/>
      <dgm:t>
        <a:bodyPr/>
        <a:lstStyle/>
        <a:p>
          <a:pPr algn="ctr"/>
          <a:endParaRPr lang="pt-BR"/>
        </a:p>
      </dgm:t>
    </dgm:pt>
    <dgm:pt modelId="{BDC96832-7BD2-4C9F-AA4F-48E3582B89FC}">
      <dgm:prSet/>
      <dgm:spPr/>
      <dgm:t>
        <a:bodyPr/>
        <a:lstStyle/>
        <a:p>
          <a:pPr algn="ctr"/>
          <a:r>
            <a:rPr lang="pt-BR" dirty="0"/>
            <a:t>9</a:t>
          </a:r>
        </a:p>
      </dgm:t>
    </dgm:pt>
    <dgm:pt modelId="{04D194D1-2A40-4DF1-8C8A-EEA3BCC08C33}" type="parTrans" cxnId="{B8880113-364A-4863-975A-73C6B4F3B9D2}">
      <dgm:prSet/>
      <dgm:spPr/>
      <dgm:t>
        <a:bodyPr/>
        <a:lstStyle/>
        <a:p>
          <a:pPr algn="ctr"/>
          <a:endParaRPr lang="pt-BR"/>
        </a:p>
      </dgm:t>
    </dgm:pt>
    <dgm:pt modelId="{C52B6A6A-159D-43C2-90D9-23865C8EBA6B}" type="sibTrans" cxnId="{B8880113-364A-4863-975A-73C6B4F3B9D2}">
      <dgm:prSet/>
      <dgm:spPr/>
      <dgm:t>
        <a:bodyPr/>
        <a:lstStyle/>
        <a:p>
          <a:pPr algn="ctr"/>
          <a:endParaRPr lang="pt-BR"/>
        </a:p>
      </dgm:t>
    </dgm:pt>
    <dgm:pt modelId="{39BD073E-9A70-4839-AE3D-A49B699ABED3}" type="pres">
      <dgm:prSet presAssocID="{657B046C-2939-4119-8D88-5D8E907B7F64}" presName="Name0" presStyleCnt="0">
        <dgm:presLayoutVars>
          <dgm:dir/>
          <dgm:resizeHandles val="exact"/>
        </dgm:presLayoutVars>
      </dgm:prSet>
      <dgm:spPr/>
    </dgm:pt>
    <dgm:pt modelId="{F16DCD9A-FFE2-4648-93F3-73FEE83EB8AE}" type="pres">
      <dgm:prSet presAssocID="{32D7A41C-7EF7-498A-835F-48ABAB01573A}" presName="parTxOnly" presStyleLbl="node1" presStyleIdx="0" presStyleCnt="4">
        <dgm:presLayoutVars>
          <dgm:bulletEnabled val="1"/>
        </dgm:presLayoutVars>
      </dgm:prSet>
      <dgm:spPr/>
    </dgm:pt>
    <dgm:pt modelId="{859AFCA0-0C0B-401C-B5AD-BD0411BC41E1}" type="pres">
      <dgm:prSet presAssocID="{280F3FFB-511D-49EF-83CD-8EEC2CD6747F}" presName="parSpace" presStyleCnt="0"/>
      <dgm:spPr/>
    </dgm:pt>
    <dgm:pt modelId="{648927B1-DF08-4311-90BD-9FD07CDFC667}" type="pres">
      <dgm:prSet presAssocID="{3151C10E-E0E2-4F24-B1B1-63299FD4BEDE}" presName="parTxOnly" presStyleLbl="node1" presStyleIdx="1" presStyleCnt="4" custLinFactNeighborX="-1142" custLinFactNeighborY="158">
        <dgm:presLayoutVars>
          <dgm:bulletEnabled val="1"/>
        </dgm:presLayoutVars>
      </dgm:prSet>
      <dgm:spPr/>
    </dgm:pt>
    <dgm:pt modelId="{7D1325DD-AFE2-4700-98DF-B72183168904}" type="pres">
      <dgm:prSet presAssocID="{2C556BCD-9FBD-443D-A985-37770004D6F6}" presName="parSpace" presStyleCnt="0"/>
      <dgm:spPr/>
    </dgm:pt>
    <dgm:pt modelId="{A9C2C264-830D-45E4-89DB-073F46AD8B22}" type="pres">
      <dgm:prSet presAssocID="{BDC96832-7BD2-4C9F-AA4F-48E3582B89FC}" presName="parTxOnly" presStyleLbl="node1" presStyleIdx="2" presStyleCnt="4">
        <dgm:presLayoutVars>
          <dgm:bulletEnabled val="1"/>
        </dgm:presLayoutVars>
      </dgm:prSet>
      <dgm:spPr/>
    </dgm:pt>
    <dgm:pt modelId="{F5B912DF-863C-4486-BD33-839506530CF0}" type="pres">
      <dgm:prSet presAssocID="{C52B6A6A-159D-43C2-90D9-23865C8EBA6B}" presName="parSpace" presStyleCnt="0"/>
      <dgm:spPr/>
    </dgm:pt>
    <dgm:pt modelId="{98C0436D-A034-4FB4-B413-3FF1E336EA3E}" type="pres">
      <dgm:prSet presAssocID="{10DE6F49-C7B2-4A1A-8358-5C418EE224BF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EDC1C903-9094-4005-8F37-0387BC073D4A}" type="presOf" srcId="{657B046C-2939-4119-8D88-5D8E907B7F64}" destId="{39BD073E-9A70-4839-AE3D-A49B699ABED3}" srcOrd="0" destOrd="0" presId="urn:microsoft.com/office/officeart/2005/8/layout/hChevron3"/>
    <dgm:cxn modelId="{2AAB0D0C-EE3A-46B6-87CC-36A429BE83C8}" srcId="{657B046C-2939-4119-8D88-5D8E907B7F64}" destId="{3151C10E-E0E2-4F24-B1B1-63299FD4BEDE}" srcOrd="1" destOrd="0" parTransId="{63C110DE-9764-44DF-8988-491B329369FA}" sibTransId="{2C556BCD-9FBD-443D-A985-37770004D6F6}"/>
    <dgm:cxn modelId="{B8880113-364A-4863-975A-73C6B4F3B9D2}" srcId="{657B046C-2939-4119-8D88-5D8E907B7F64}" destId="{BDC96832-7BD2-4C9F-AA4F-48E3582B89FC}" srcOrd="2" destOrd="0" parTransId="{04D194D1-2A40-4DF1-8C8A-EEA3BCC08C33}" sibTransId="{C52B6A6A-159D-43C2-90D9-23865C8EBA6B}"/>
    <dgm:cxn modelId="{5E24601B-C9B6-451F-AC6D-E9AD8C092562}" type="presOf" srcId="{10DE6F49-C7B2-4A1A-8358-5C418EE224BF}" destId="{98C0436D-A034-4FB4-B413-3FF1E336EA3E}" srcOrd="0" destOrd="0" presId="urn:microsoft.com/office/officeart/2005/8/layout/hChevron3"/>
    <dgm:cxn modelId="{20502136-9504-431F-97D1-AA0F5F16CD96}" type="presOf" srcId="{BDC96832-7BD2-4C9F-AA4F-48E3582B89FC}" destId="{A9C2C264-830D-45E4-89DB-073F46AD8B22}" srcOrd="0" destOrd="0" presId="urn:microsoft.com/office/officeart/2005/8/layout/hChevron3"/>
    <dgm:cxn modelId="{08292685-098C-466B-986E-32A48AE69347}" srcId="{657B046C-2939-4119-8D88-5D8E907B7F64}" destId="{32D7A41C-7EF7-498A-835F-48ABAB01573A}" srcOrd="0" destOrd="0" parTransId="{2DD8ACDD-727D-405B-926C-65B53E4596CE}" sibTransId="{280F3FFB-511D-49EF-83CD-8EEC2CD6747F}"/>
    <dgm:cxn modelId="{E4F287AE-2162-430E-94AE-F7BA811D0D26}" srcId="{657B046C-2939-4119-8D88-5D8E907B7F64}" destId="{10DE6F49-C7B2-4A1A-8358-5C418EE224BF}" srcOrd="3" destOrd="0" parTransId="{6C23527F-1766-4EA9-A282-96B473F2E57F}" sibTransId="{759DAAF9-94CF-4050-B877-AE6C0A61875D}"/>
    <dgm:cxn modelId="{A0E3E2D9-D3FA-4327-9459-6EA7B4031092}" type="presOf" srcId="{3151C10E-E0E2-4F24-B1B1-63299FD4BEDE}" destId="{648927B1-DF08-4311-90BD-9FD07CDFC667}" srcOrd="0" destOrd="0" presId="urn:microsoft.com/office/officeart/2005/8/layout/hChevron3"/>
    <dgm:cxn modelId="{7F22CEF6-AC0F-4478-9291-E360235D9868}" type="presOf" srcId="{32D7A41C-7EF7-498A-835F-48ABAB01573A}" destId="{F16DCD9A-FFE2-4648-93F3-73FEE83EB8AE}" srcOrd="0" destOrd="0" presId="urn:microsoft.com/office/officeart/2005/8/layout/hChevron3"/>
    <dgm:cxn modelId="{D519A4B7-E7BA-4CDD-876F-26233A0BD11E}" type="presParOf" srcId="{39BD073E-9A70-4839-AE3D-A49B699ABED3}" destId="{F16DCD9A-FFE2-4648-93F3-73FEE83EB8AE}" srcOrd="0" destOrd="0" presId="urn:microsoft.com/office/officeart/2005/8/layout/hChevron3"/>
    <dgm:cxn modelId="{AE8586D9-9345-4DAB-A923-907D436A395D}" type="presParOf" srcId="{39BD073E-9A70-4839-AE3D-A49B699ABED3}" destId="{859AFCA0-0C0B-401C-B5AD-BD0411BC41E1}" srcOrd="1" destOrd="0" presId="urn:microsoft.com/office/officeart/2005/8/layout/hChevron3"/>
    <dgm:cxn modelId="{C7DFBFC5-83A8-48FB-9D37-A6F50B823131}" type="presParOf" srcId="{39BD073E-9A70-4839-AE3D-A49B699ABED3}" destId="{648927B1-DF08-4311-90BD-9FD07CDFC667}" srcOrd="2" destOrd="0" presId="urn:microsoft.com/office/officeart/2005/8/layout/hChevron3"/>
    <dgm:cxn modelId="{A052D72C-BA41-4FC5-81C6-1C8002C7D15D}" type="presParOf" srcId="{39BD073E-9A70-4839-AE3D-A49B699ABED3}" destId="{7D1325DD-AFE2-4700-98DF-B72183168904}" srcOrd="3" destOrd="0" presId="urn:microsoft.com/office/officeart/2005/8/layout/hChevron3"/>
    <dgm:cxn modelId="{35D29D6F-AFED-42A2-BD24-5A613D0B069F}" type="presParOf" srcId="{39BD073E-9A70-4839-AE3D-A49B699ABED3}" destId="{A9C2C264-830D-45E4-89DB-073F46AD8B22}" srcOrd="4" destOrd="0" presId="urn:microsoft.com/office/officeart/2005/8/layout/hChevron3"/>
    <dgm:cxn modelId="{7FBAC5E2-BE5E-4C9F-99DB-4919BFA1DACB}" type="presParOf" srcId="{39BD073E-9A70-4839-AE3D-A49B699ABED3}" destId="{F5B912DF-863C-4486-BD33-839506530CF0}" srcOrd="5" destOrd="0" presId="urn:microsoft.com/office/officeart/2005/8/layout/hChevron3"/>
    <dgm:cxn modelId="{62C7216F-8F05-48BD-B350-743342F86CBB}" type="presParOf" srcId="{39BD073E-9A70-4839-AE3D-A49B699ABED3}" destId="{98C0436D-A034-4FB4-B413-3FF1E336EA3E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DCD9A-FFE2-4648-93F3-73FEE83EB8AE}">
      <dsp:nvSpPr>
        <dsp:cNvPr id="0" name=""/>
        <dsp:cNvSpPr/>
      </dsp:nvSpPr>
      <dsp:spPr>
        <a:xfrm>
          <a:off x="1905" y="152842"/>
          <a:ext cx="1912158" cy="764863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026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3</a:t>
          </a:r>
        </a:p>
      </dsp:txBody>
      <dsp:txXfrm>
        <a:off x="1905" y="152842"/>
        <a:ext cx="1720942" cy="764863"/>
      </dsp:txXfrm>
    </dsp:sp>
    <dsp:sp modelId="{648927B1-DF08-4311-90BD-9FD07CDFC667}">
      <dsp:nvSpPr>
        <dsp:cNvPr id="0" name=""/>
        <dsp:cNvSpPr/>
      </dsp:nvSpPr>
      <dsp:spPr>
        <a:xfrm>
          <a:off x="1527265" y="154050"/>
          <a:ext cx="1912158" cy="764863"/>
        </a:xfrm>
        <a:prstGeom prst="chevron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5</a:t>
          </a:r>
        </a:p>
      </dsp:txBody>
      <dsp:txXfrm>
        <a:off x="1909697" y="154050"/>
        <a:ext cx="1147295" cy="764863"/>
      </dsp:txXfrm>
    </dsp:sp>
    <dsp:sp modelId="{A9C2C264-830D-45E4-89DB-073F46AD8B22}">
      <dsp:nvSpPr>
        <dsp:cNvPr id="0" name=""/>
        <dsp:cNvSpPr/>
      </dsp:nvSpPr>
      <dsp:spPr>
        <a:xfrm>
          <a:off x="3061360" y="152842"/>
          <a:ext cx="1912158" cy="764863"/>
        </a:xfrm>
        <a:prstGeom prst="chevron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9</a:t>
          </a:r>
        </a:p>
      </dsp:txBody>
      <dsp:txXfrm>
        <a:off x="3443792" y="152842"/>
        <a:ext cx="1147295" cy="764863"/>
      </dsp:txXfrm>
    </dsp:sp>
    <dsp:sp modelId="{98C0436D-A034-4FB4-B413-3FF1E336EA3E}">
      <dsp:nvSpPr>
        <dsp:cNvPr id="0" name=""/>
        <dsp:cNvSpPr/>
      </dsp:nvSpPr>
      <dsp:spPr>
        <a:xfrm>
          <a:off x="4591087" y="152842"/>
          <a:ext cx="1912158" cy="764863"/>
        </a:xfrm>
        <a:prstGeom prst="chevron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17</a:t>
          </a:r>
        </a:p>
      </dsp:txBody>
      <dsp:txXfrm>
        <a:off x="4973519" y="152842"/>
        <a:ext cx="1147295" cy="764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2.png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3</a:t>
            </a:r>
          </a:p>
          <a:p>
            <a:r>
              <a:rPr lang="pt-BR" sz="2800" dirty="0">
                <a:latin typeface="Roboto"/>
              </a:rPr>
              <a:t>Equação, sistema de equações e inequação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FD2762-C943-17C7-F46D-A20C8AF6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4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42373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Expressões algébricas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383459" y="1280504"/>
            <a:ext cx="8857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expressão matemática que apresenta números e letras, ou somente letras, é denominada </a:t>
            </a:r>
            <a:r>
              <a:rPr lang="pt-BR" b="1" dirty="0">
                <a:latin typeface="Roboto"/>
              </a:rPr>
              <a:t>expressão algébrica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literal</a:t>
            </a:r>
            <a:r>
              <a:rPr lang="pt-BR" dirty="0">
                <a:latin typeface="Roboto"/>
              </a:rPr>
              <a:t>. As letras, que normalmente representam números reais, são chamadas </a:t>
            </a:r>
            <a:r>
              <a:rPr lang="pt-BR" b="1" dirty="0">
                <a:latin typeface="Roboto"/>
              </a:rPr>
              <a:t>variáveis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São exemplos de expressões algébricas: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A3D4A99-B152-48F3-9C99-BC4FE848E852}"/>
              </a:ext>
            </a:extLst>
          </p:cNvPr>
          <p:cNvSpPr/>
          <p:nvPr/>
        </p:nvSpPr>
        <p:spPr>
          <a:xfrm>
            <a:off x="383459" y="4019979"/>
            <a:ext cx="9276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substituímos as variáveis de uma expressão algébrica por números e efetuamos os cálculos indicados, obtemos o </a:t>
            </a:r>
            <a:r>
              <a:rPr lang="pt-BR" b="1" dirty="0">
                <a:latin typeface="Roboto"/>
              </a:rPr>
              <a:t>valor numérico </a:t>
            </a:r>
            <a:r>
              <a:rPr lang="pt-BR" dirty="0">
                <a:latin typeface="Roboto"/>
              </a:rPr>
              <a:t>da expressão algébrica dada para esses números.</a:t>
            </a:r>
            <a:endParaRPr lang="pt-BR" b="1" dirty="0">
              <a:latin typeface="Roboto"/>
            </a:endParaRPr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200F0CA-71C5-5A5C-87CC-19EF27A26E0B}"/>
              </a:ext>
            </a:extLst>
          </p:cNvPr>
          <p:cNvSpPr/>
          <p:nvPr/>
        </p:nvSpPr>
        <p:spPr>
          <a:xfrm>
            <a:off x="2821857" y="3212571"/>
            <a:ext cx="54454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2x + 2y		a² + bc		40 + 1,50x</a:t>
            </a:r>
            <a:endParaRPr lang="pt-BR" sz="2200" b="1" dirty="0">
              <a:latin typeface="Roboto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65D3B81-25EC-10B9-1760-C87E71240AEF}"/>
              </a:ext>
            </a:extLst>
          </p:cNvPr>
          <p:cNvSpPr/>
          <p:nvPr/>
        </p:nvSpPr>
        <p:spPr>
          <a:xfrm>
            <a:off x="417587" y="4976158"/>
            <a:ext cx="95737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Por exemplo, para a = 20, b = 16 e 1 = 12, temos:</a:t>
            </a:r>
          </a:p>
          <a:p>
            <a:pPr algn="just"/>
            <a:r>
              <a:rPr lang="pt-BR" sz="2200" dirty="0">
                <a:latin typeface="Roboto"/>
              </a:rPr>
              <a:t>		</a:t>
            </a:r>
          </a:p>
          <a:p>
            <a:pPr algn="ctr"/>
            <a:r>
              <a:rPr lang="pt-BR" sz="2200" dirty="0">
                <a:latin typeface="Roboto"/>
              </a:rPr>
              <a:t>a² + bc	= 20² + 16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12 = 400 + 192 = </a:t>
            </a:r>
            <a:r>
              <a:rPr lang="pt-BR" sz="2200" dirty="0">
                <a:highlight>
                  <a:srgbClr val="FFFF00"/>
                </a:highlight>
                <a:latin typeface="Roboto"/>
              </a:rPr>
              <a:t>592</a:t>
            </a:r>
            <a:endParaRPr lang="pt-BR" sz="2200" b="1" dirty="0">
              <a:highlight>
                <a:srgbClr val="FFFF00"/>
              </a:highlight>
              <a:latin typeface="Roboto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73DB6D-1EE5-5A07-546E-FFBCDB73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1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5762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Sequências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D5C116D-660A-4FF0-9813-3905FAD3B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0" y="2734371"/>
            <a:ext cx="5015486" cy="2489813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C25EB4D2-31A2-45E1-AA15-4AE074FD7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4204975"/>
              </p:ext>
            </p:extLst>
          </p:nvPr>
        </p:nvGraphicFramePr>
        <p:xfrm>
          <a:off x="2843424" y="1540793"/>
          <a:ext cx="6505152" cy="1070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17D91D02-019A-450A-A7CC-BD0F7D9417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3075" y="3382617"/>
            <a:ext cx="6269927" cy="142275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3410F7C-8DE7-42F1-8DBE-4DE5E1C18CFF}"/>
              </a:ext>
            </a:extLst>
          </p:cNvPr>
          <p:cNvSpPr/>
          <p:nvPr/>
        </p:nvSpPr>
        <p:spPr>
          <a:xfrm>
            <a:off x="385350" y="5554043"/>
            <a:ext cx="1143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Com essa expressão, em que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é um número natural maior que zero, é possível obter um termo qualquer da sequência a partir do termo anterior. Assim, dizemos que essa sequência está definida de maneira </a:t>
            </a:r>
            <a:r>
              <a:rPr lang="pt-BR" b="1" dirty="0">
                <a:latin typeface="Roboto"/>
              </a:rPr>
              <a:t>recursiva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D4FC00D-E83F-A3D5-CA2F-F5F7495853EA}"/>
              </a:ext>
            </a:extLst>
          </p:cNvPr>
          <p:cNvSpPr/>
          <p:nvPr/>
        </p:nvSpPr>
        <p:spPr>
          <a:xfrm>
            <a:off x="342092" y="1174416"/>
            <a:ext cx="4251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Observe a sequência numérica a seguir: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BAC5CA5-D54A-8FAA-F6A6-7A78A3FA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74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3384A44-1C5F-403C-9969-2543AA188D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99"/>
          <a:stretch/>
        </p:blipFill>
        <p:spPr>
          <a:xfrm>
            <a:off x="1687115" y="1831688"/>
            <a:ext cx="9083237" cy="242892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C345E71-ED46-45F0-84AB-20F56BD70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186" y="4449581"/>
            <a:ext cx="4268135" cy="876516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C3C83AB7-6F02-4F75-9712-14446B7B4B51}"/>
              </a:ext>
            </a:extLst>
          </p:cNvPr>
          <p:cNvSpPr/>
          <p:nvPr/>
        </p:nvSpPr>
        <p:spPr>
          <a:xfrm>
            <a:off x="416345" y="5398738"/>
            <a:ext cx="11507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Note que, com essa expressão, é possível determinar qualquer termo da sequência sem que seja necessário conhecer termos anteriores. Assim, dizemos que essa sequência está definida de maneira </a:t>
            </a:r>
            <a:r>
              <a:rPr lang="pt-BR" b="1" dirty="0">
                <a:latin typeface="Roboto"/>
              </a:rPr>
              <a:t>não recursiva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3202F65-5A25-096C-B185-8182F7337219}"/>
              </a:ext>
            </a:extLst>
          </p:cNvPr>
          <p:cNvSpPr/>
          <p:nvPr/>
        </p:nvSpPr>
        <p:spPr>
          <a:xfrm>
            <a:off x="265471" y="67320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Sequências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9A6B92C-F57F-8712-A3AA-E8CB5A94E1CC}"/>
              </a:ext>
            </a:extLst>
          </p:cNvPr>
          <p:cNvSpPr/>
          <p:nvPr/>
        </p:nvSpPr>
        <p:spPr>
          <a:xfrm>
            <a:off x="349300" y="1349382"/>
            <a:ext cx="4251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Observe a sequência numérica a seguir: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01B25FE-D580-A5A3-870B-240E6664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57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88690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383459" y="1280504"/>
            <a:ext cx="9280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</a:t>
            </a:r>
            <a:r>
              <a:rPr lang="pt-BR" b="1" dirty="0">
                <a:latin typeface="Roboto"/>
              </a:rPr>
              <a:t>equação</a:t>
            </a:r>
            <a:r>
              <a:rPr lang="pt-BR" dirty="0">
                <a:latin typeface="Roboto"/>
              </a:rPr>
              <a:t> é uma sentença matemática expressa por uma </a:t>
            </a:r>
            <a:r>
              <a:rPr lang="pt-BR" b="1" dirty="0">
                <a:latin typeface="Roboto"/>
              </a:rPr>
              <a:t>igualdade</a:t>
            </a:r>
            <a:r>
              <a:rPr lang="pt-BR" dirty="0">
                <a:latin typeface="Roboto"/>
              </a:rPr>
              <a:t> em que as letras, que representam números desconhecidos, são chamadas </a:t>
            </a:r>
            <a:r>
              <a:rPr lang="pt-BR" b="1" dirty="0">
                <a:latin typeface="Roboto"/>
              </a:rPr>
              <a:t>incógnitas</a:t>
            </a:r>
            <a:r>
              <a:rPr lang="pt-BR" dirty="0">
                <a:latin typeface="Roboto"/>
              </a:rPr>
              <a:t>.</a:t>
            </a:r>
            <a:endParaRPr lang="pt-BR" b="1" dirty="0">
              <a:latin typeface="Roboto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A3D4A99-B152-48F3-9C99-BC4FE848E852}"/>
              </a:ext>
            </a:extLst>
          </p:cNvPr>
          <p:cNvSpPr/>
          <p:nvPr/>
        </p:nvSpPr>
        <p:spPr>
          <a:xfrm>
            <a:off x="383456" y="2053550"/>
            <a:ext cx="10367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Resolver uma equação consiste em encontrar o valor da incógnita que torna a sentença verdadeira, ou seja, encontrar a </a:t>
            </a:r>
            <a:r>
              <a:rPr lang="pt-BR" b="1" dirty="0">
                <a:latin typeface="Roboto"/>
              </a:rPr>
              <a:t>solução</a:t>
            </a:r>
            <a:r>
              <a:rPr lang="pt-BR" dirty="0">
                <a:latin typeface="Roboto"/>
              </a:rPr>
              <a:t> ou a </a:t>
            </a:r>
            <a:r>
              <a:rPr lang="pt-BR" b="1" dirty="0">
                <a:latin typeface="Roboto"/>
              </a:rPr>
              <a:t>raiz da equação</a:t>
            </a:r>
            <a:r>
              <a:rPr lang="pt-BR" dirty="0">
                <a:latin typeface="Roboto"/>
              </a:rPr>
              <a:t>. Observe os exemplos:</a:t>
            </a:r>
            <a:endParaRPr lang="pt-BR" b="1" dirty="0">
              <a:latin typeface="Robo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340C31F-6286-4705-9A8A-A2117026E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351" y="3768143"/>
            <a:ext cx="1981634" cy="43190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5591B48-C87B-4244-96D2-FC12E74EA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12" y="4410558"/>
            <a:ext cx="3251913" cy="393797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38565A91-CBBE-46CF-9D68-362B44FD8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8029" y="5098485"/>
            <a:ext cx="1270278" cy="77489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2DF15942-1402-441C-90F7-AE9804D749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4246" y="6070858"/>
            <a:ext cx="1117845" cy="393797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8A24832B-6F3D-4425-9219-59DCE0CD50C2}"/>
              </a:ext>
            </a:extLst>
          </p:cNvPr>
          <p:cNvSpPr/>
          <p:nvPr/>
        </p:nvSpPr>
        <p:spPr>
          <a:xfrm>
            <a:off x="383456" y="3090623"/>
            <a:ext cx="4219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Equação do </a:t>
            </a:r>
            <a:r>
              <a:rPr lang="pt-BR" b="1" dirty="0">
                <a:latin typeface="Roboto"/>
              </a:rPr>
              <a:t>1º grau </a:t>
            </a:r>
            <a:r>
              <a:rPr lang="pt-BR" dirty="0">
                <a:latin typeface="Roboto"/>
              </a:rPr>
              <a:t>com uma incógnita</a:t>
            </a:r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93FFDB10-7049-42F1-B2E1-9C454626CC26}"/>
              </a:ext>
            </a:extLst>
          </p:cNvPr>
          <p:cNvSpPr/>
          <p:nvPr/>
        </p:nvSpPr>
        <p:spPr>
          <a:xfrm rot="10800000">
            <a:off x="1140186" y="3541455"/>
            <a:ext cx="270596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97768CCB-7A91-436D-A01E-6200CBD50BCD}"/>
              </a:ext>
            </a:extLst>
          </p:cNvPr>
          <p:cNvSpPr/>
          <p:nvPr/>
        </p:nvSpPr>
        <p:spPr>
          <a:xfrm>
            <a:off x="6639260" y="3090623"/>
            <a:ext cx="4219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Equação do </a:t>
            </a:r>
            <a:r>
              <a:rPr lang="pt-BR" b="1" dirty="0">
                <a:latin typeface="Roboto"/>
              </a:rPr>
              <a:t>2º grau </a:t>
            </a:r>
            <a:r>
              <a:rPr lang="pt-BR" dirty="0">
                <a:latin typeface="Roboto"/>
              </a:rPr>
              <a:t>com uma incógnita</a:t>
            </a:r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F7B6BF2-29DD-4B54-86E1-4B91DCC88043}"/>
              </a:ext>
            </a:extLst>
          </p:cNvPr>
          <p:cNvSpPr/>
          <p:nvPr/>
        </p:nvSpPr>
        <p:spPr>
          <a:xfrm rot="10800000">
            <a:off x="7395989" y="3541455"/>
            <a:ext cx="270596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296C52E3-D385-4BE1-879E-608F078040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8966" y="3768143"/>
            <a:ext cx="1880012" cy="431906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CC41B21B-A385-4883-98D2-A1697CF5F9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4372" y="4316769"/>
            <a:ext cx="1829201" cy="85111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4CFCD51D-F0A9-4827-8A05-903018E6E2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63022" y="5167879"/>
            <a:ext cx="1371901" cy="381094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1916966E-EB0E-48D3-9BDE-B3A8336A15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2837" y="5708259"/>
            <a:ext cx="2184879" cy="558938"/>
          </a:xfrm>
          <a:prstGeom prst="rect">
            <a:avLst/>
          </a:prstGeom>
        </p:spPr>
      </p:pic>
      <p:pic>
        <p:nvPicPr>
          <p:cNvPr id="66" name="Imagem 65">
            <a:extLst>
              <a:ext uri="{FF2B5EF4-FFF2-40B4-BE49-F238E27FC236}">
                <a16:creationId xmlns:a16="http://schemas.microsoft.com/office/drawing/2014/main" id="{D1D1DDE4-F46F-40C5-BDBE-CA5C515470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71154" y="5746368"/>
            <a:ext cx="2540557" cy="482719"/>
          </a:xfrm>
          <a:prstGeom prst="rect">
            <a:avLst/>
          </a:prstGeom>
        </p:spPr>
      </p:pic>
      <p:pic>
        <p:nvPicPr>
          <p:cNvPr id="24" name="Google Shape;67;p1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BFE26B-33D1-BD28-22F4-20CB63C0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82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78593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Equação do 1º grau com duas incógnitas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4BCAD7E0-8382-430A-ACD8-1DB02241E8C3}"/>
                  </a:ext>
                </a:extLst>
              </p:cNvPr>
              <p:cNvSpPr/>
              <p:nvPr/>
            </p:nvSpPr>
            <p:spPr>
              <a:xfrm>
                <a:off x="489171" y="1294121"/>
                <a:ext cx="100679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Toda equação que pode ser reduzida a uma equação equivalente na forma </a:t>
                </a:r>
                <a:r>
                  <a:rPr lang="pt-BR" dirty="0" err="1">
                    <a:latin typeface="Roboto"/>
                  </a:rPr>
                  <a:t>ax</a:t>
                </a:r>
                <a:r>
                  <a:rPr lang="pt-BR" dirty="0">
                    <a:latin typeface="Roboto"/>
                  </a:rPr>
                  <a:t> + </a:t>
                </a:r>
                <a:r>
                  <a:rPr lang="pt-BR" dirty="0" err="1">
                    <a:latin typeface="Roboto"/>
                  </a:rPr>
                  <a:t>by</a:t>
                </a:r>
                <a:r>
                  <a:rPr lang="pt-BR" dirty="0">
                    <a:latin typeface="Roboto"/>
                  </a:rPr>
                  <a:t> = c, com </a:t>
                </a:r>
                <a:r>
                  <a:rPr lang="pt-BR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, </a:t>
                </a:r>
                <a:r>
                  <a:rPr lang="pt-BR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pt-BR" dirty="0">
                    <a:latin typeface="Roboto"/>
                  </a:rPr>
                  <a:t>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pt-BR" dirty="0">
                    <a:latin typeface="Roboto"/>
                  </a:rPr>
                  <a:t> e a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pt-BR" dirty="0">
                    <a:latin typeface="Roboto"/>
                  </a:rPr>
                  <a:t> 0, b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:r>
                  <a:rPr lang="pt-BR" dirty="0">
                    <a:latin typeface="Roboto"/>
                  </a:rPr>
                  <a:t> 0, é denominada </a:t>
                </a:r>
                <a:r>
                  <a:rPr lang="pt-BR" b="1" dirty="0">
                    <a:latin typeface="Roboto"/>
                  </a:rPr>
                  <a:t>equação do 1° grau com duas incógnitas</a:t>
                </a:r>
                <a:r>
                  <a:rPr lang="pt-BR" dirty="0">
                    <a:latin typeface="Roboto"/>
                  </a:rPr>
                  <a:t>. Por exemplo:</a:t>
                </a:r>
                <a:endParaRPr lang="pt-BR" b="1" dirty="0">
                  <a:latin typeface="Roboto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4BCAD7E0-8382-430A-ACD8-1DB02241E8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71" y="1294121"/>
                <a:ext cx="10067993" cy="646331"/>
              </a:xfrm>
              <a:prstGeom prst="rect">
                <a:avLst/>
              </a:prstGeom>
              <a:blipFill>
                <a:blip r:embed="rId2"/>
                <a:stretch>
                  <a:fillRect l="-484" t="-3774" r="-545" b="-15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>
            <a:extLst>
              <a:ext uri="{FF2B5EF4-FFF2-40B4-BE49-F238E27FC236}">
                <a16:creationId xmlns:a16="http://schemas.microsoft.com/office/drawing/2014/main" id="{1A3D4A99-B152-48F3-9C99-BC4FE848E852}"/>
              </a:ext>
            </a:extLst>
          </p:cNvPr>
          <p:cNvSpPr/>
          <p:nvPr/>
        </p:nvSpPr>
        <p:spPr>
          <a:xfrm>
            <a:off x="489171" y="3115578"/>
            <a:ext cx="66447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Dependendo do conjunto universo, uma equação do 1° grau com duas incógnitas, </a:t>
            </a:r>
            <a:r>
              <a:rPr lang="pt-BR" i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, por exemplo, pode ter infinitas soluções, cada uma delas indicada por um par ordenado de números: o primeiro número representa o valor da incógnita </a:t>
            </a:r>
            <a:r>
              <a:rPr lang="pt-BR" i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; o segundo representa sempre o valor da incógnita </a:t>
            </a:r>
            <a:r>
              <a:rPr lang="pt-BR" i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Essa ordem precisa ser respeitada.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Daí o nome par ordenado.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Indica-se: (x, y).</a:t>
            </a:r>
            <a:endParaRPr lang="pt-BR" b="1" dirty="0">
              <a:latin typeface="Roboto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6A24730-A408-4F98-A41B-130F1E4401E9}"/>
              </a:ext>
            </a:extLst>
          </p:cNvPr>
          <p:cNvSpPr/>
          <p:nvPr/>
        </p:nvSpPr>
        <p:spPr>
          <a:xfrm>
            <a:off x="7875639" y="3434745"/>
            <a:ext cx="4080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par ordenado (2, 5) é solução da equação 3x + 2y = 16.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BEFCEDC-DA19-422E-AFE3-4DDD0D72D677}"/>
              </a:ext>
            </a:extLst>
          </p:cNvPr>
          <p:cNvSpPr/>
          <p:nvPr/>
        </p:nvSpPr>
        <p:spPr>
          <a:xfrm>
            <a:off x="7580672" y="3146154"/>
            <a:ext cx="4122158" cy="3071645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DC1D520-1468-09E7-F59E-7DF2FA44C9D0}"/>
              </a:ext>
            </a:extLst>
          </p:cNvPr>
          <p:cNvSpPr/>
          <p:nvPr/>
        </p:nvSpPr>
        <p:spPr>
          <a:xfrm>
            <a:off x="5046778" y="2232832"/>
            <a:ext cx="1947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3x + 2y = 16</a:t>
            </a:r>
            <a:endParaRPr lang="pt-BR" sz="2200" b="1" dirty="0">
              <a:latin typeface="Roboto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849BADA-6347-32A9-ECE7-7B1BD19CBEFA}"/>
              </a:ext>
            </a:extLst>
          </p:cNvPr>
          <p:cNvSpPr/>
          <p:nvPr/>
        </p:nvSpPr>
        <p:spPr>
          <a:xfrm>
            <a:off x="7875639" y="4198283"/>
            <a:ext cx="339011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3x + 2y = 16</a:t>
            </a:r>
          </a:p>
          <a:p>
            <a:pPr algn="just"/>
            <a:endParaRPr lang="pt-BR" sz="2200" b="1" dirty="0">
              <a:latin typeface="Roboto"/>
            </a:endParaRPr>
          </a:p>
          <a:p>
            <a:pPr algn="just"/>
            <a:r>
              <a:rPr lang="pt-BR" sz="2200" dirty="0">
                <a:latin typeface="Roboto"/>
              </a:rPr>
              <a:t>3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(2) + 2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(5) = 16</a:t>
            </a:r>
          </a:p>
          <a:p>
            <a:pPr algn="just"/>
            <a:endParaRPr lang="pt-BR" sz="2200" dirty="0">
              <a:latin typeface="Roboto"/>
            </a:endParaRPr>
          </a:p>
          <a:p>
            <a:pPr algn="just"/>
            <a:r>
              <a:rPr lang="pt-BR" sz="2200" dirty="0">
                <a:latin typeface="Roboto"/>
              </a:rPr>
              <a:t>6 + 10 = 16 (verdadeira)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11EC33A1-7077-3144-16C3-948355CA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29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45608" y="628417"/>
            <a:ext cx="11946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Sistema de duas equações do 1º grau com duas incógnitas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383458" y="1280504"/>
            <a:ext cx="9910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duas equações de 1° grau com duas incógnitas são escritas ligadas pelo conectivo e, dizemos que há um </a:t>
            </a:r>
            <a:r>
              <a:rPr lang="pt-BR" b="1" dirty="0">
                <a:latin typeface="Roboto"/>
              </a:rPr>
              <a:t>sistema de duas equações do 1° grau com duas incógnitas </a:t>
            </a:r>
            <a:r>
              <a:rPr lang="pt-BR" dirty="0">
                <a:latin typeface="Roboto"/>
              </a:rPr>
              <a:t>(no caso,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).</a:t>
            </a:r>
            <a:endParaRPr lang="pt-BR" b="1" dirty="0">
              <a:latin typeface="Roboto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A3D4A99-B152-48F3-9C99-BC4FE848E852}"/>
              </a:ext>
            </a:extLst>
          </p:cNvPr>
          <p:cNvSpPr/>
          <p:nvPr/>
        </p:nvSpPr>
        <p:spPr>
          <a:xfrm>
            <a:off x="383458" y="3428799"/>
            <a:ext cx="6008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solução de um sistema de duas equações do 1º grau com duas incógnitas, </a:t>
            </a:r>
            <a:r>
              <a:rPr lang="pt-BR" i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, por exemplo, é um par ordenado (x, y) que é solução tanto da primeira equação como da segunda.</a:t>
            </a:r>
            <a:endParaRPr lang="pt-BR" b="1" dirty="0">
              <a:latin typeface="Roboto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6A24730-A408-4F98-A41B-130F1E4401E9}"/>
              </a:ext>
            </a:extLst>
          </p:cNvPr>
          <p:cNvSpPr/>
          <p:nvPr/>
        </p:nvSpPr>
        <p:spPr>
          <a:xfrm>
            <a:off x="6630242" y="3556771"/>
            <a:ext cx="43753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par ordenado (10, 4) é solução desse sistema, pois os valores verificam as duas equações ao mesmo tempo: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BEFCEDC-DA19-422E-AFE3-4DDD0D72D677}"/>
              </a:ext>
            </a:extLst>
          </p:cNvPr>
          <p:cNvSpPr/>
          <p:nvPr/>
        </p:nvSpPr>
        <p:spPr>
          <a:xfrm>
            <a:off x="6510120" y="3429000"/>
            <a:ext cx="4375351" cy="3055311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B2F324B-1BE7-409D-9AAA-0BD559A55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718" y="2289977"/>
            <a:ext cx="2083257" cy="914625"/>
          </a:xfrm>
          <a:prstGeom prst="rect">
            <a:avLst/>
          </a:prstGeom>
        </p:spPr>
      </p:pic>
      <p:pic>
        <p:nvPicPr>
          <p:cNvPr id="1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C8E49761-5811-ED1C-B240-2EF2020D760E}"/>
              </a:ext>
            </a:extLst>
          </p:cNvPr>
          <p:cNvSpPr/>
          <p:nvPr/>
        </p:nvSpPr>
        <p:spPr>
          <a:xfrm>
            <a:off x="6630242" y="4546543"/>
            <a:ext cx="339011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x + y = 14</a:t>
            </a:r>
          </a:p>
          <a:p>
            <a:pPr algn="just"/>
            <a:r>
              <a:rPr lang="pt-BR" sz="2200" dirty="0">
                <a:latin typeface="Roboto"/>
              </a:rPr>
              <a:t>10 + 4 = 14 (verdadeira)</a:t>
            </a:r>
          </a:p>
          <a:p>
            <a:pPr algn="just"/>
            <a:endParaRPr lang="pt-BR" sz="2200" dirty="0">
              <a:latin typeface="Roboto"/>
            </a:endParaRPr>
          </a:p>
          <a:p>
            <a:pPr algn="just"/>
            <a:r>
              <a:rPr lang="pt-BR" sz="2200" dirty="0">
                <a:latin typeface="Roboto"/>
              </a:rPr>
              <a:t>4x + 2y = 48</a:t>
            </a:r>
          </a:p>
          <a:p>
            <a:pPr algn="just"/>
            <a:r>
              <a:rPr lang="pt-BR" sz="2200" dirty="0">
                <a:latin typeface="Roboto"/>
              </a:rPr>
              <a:t>40 + 8 = 48 (verdadeira)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53F8D9-2A1F-434E-8428-F652ECC7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46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70524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Inequação do 1º grau com uma incógnita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30852" y="1273201"/>
            <a:ext cx="7759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Sentença matemática expressa por uma </a:t>
            </a:r>
            <a:r>
              <a:rPr lang="pt-BR" b="1" dirty="0">
                <a:latin typeface="Roboto"/>
              </a:rPr>
              <a:t>desigualdade</a:t>
            </a:r>
            <a:r>
              <a:rPr lang="pt-BR" dirty="0">
                <a:latin typeface="Roboto"/>
              </a:rPr>
              <a:t> com incógnitas.</a:t>
            </a:r>
            <a:endParaRPr lang="pt-BR" b="1" dirty="0">
              <a:latin typeface="Roboto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A3D4A99-B152-48F3-9C99-BC4FE848E852}"/>
              </a:ext>
            </a:extLst>
          </p:cNvPr>
          <p:cNvSpPr/>
          <p:nvPr/>
        </p:nvSpPr>
        <p:spPr>
          <a:xfrm>
            <a:off x="430852" y="3063656"/>
            <a:ext cx="9904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Para resolver essa inequação, isolamos a incógnita </a:t>
            </a:r>
            <a:r>
              <a:rPr lang="pt-BR" i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em um dos membros da desigualdade.</a:t>
            </a:r>
            <a:endParaRPr lang="pt-BR" b="1" dirty="0">
              <a:latin typeface="Robo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BEFCEDC-DA19-422E-AFE3-4DDD0D72D677}"/>
              </a:ext>
            </a:extLst>
          </p:cNvPr>
          <p:cNvSpPr/>
          <p:nvPr/>
        </p:nvSpPr>
        <p:spPr>
          <a:xfrm>
            <a:off x="880889" y="3873300"/>
            <a:ext cx="4965121" cy="19408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28873F7-4B61-4742-ACE4-7BF755260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620" y="2368892"/>
            <a:ext cx="1524334" cy="406500"/>
          </a:xfrm>
          <a:prstGeom prst="rect">
            <a:avLst/>
          </a:prstGeom>
        </p:spPr>
      </p:pic>
      <p:sp>
        <p:nvSpPr>
          <p:cNvPr id="8" name="Texto Explicativo: Linha Dobrada com Ênfase 7">
            <a:extLst>
              <a:ext uri="{FF2B5EF4-FFF2-40B4-BE49-F238E27FC236}">
                <a16:creationId xmlns:a16="http://schemas.microsoft.com/office/drawing/2014/main" id="{086A7E68-C53A-43D9-A597-CE61B683F493}"/>
              </a:ext>
            </a:extLst>
          </p:cNvPr>
          <p:cNvSpPr/>
          <p:nvPr/>
        </p:nvSpPr>
        <p:spPr>
          <a:xfrm>
            <a:off x="8416244" y="1899518"/>
            <a:ext cx="3116993" cy="84377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498"/>
              <a:gd name="adj6" fmla="val -6169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Essa inequação pode ser lida da seguinte maneira: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2x </a:t>
            </a:r>
            <a:r>
              <a:rPr lang="pt-BR" b="1" dirty="0">
                <a:solidFill>
                  <a:schemeClr val="tx1"/>
                </a:solidFill>
              </a:rPr>
              <a:t>maior do que </a:t>
            </a:r>
            <a:r>
              <a:rPr lang="pt-BR" dirty="0">
                <a:solidFill>
                  <a:schemeClr val="tx1"/>
                </a:solidFill>
              </a:rPr>
              <a:t>300.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35E2523-BEEA-4683-95BE-F2E13D009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98" y="4001149"/>
            <a:ext cx="1371901" cy="41920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C11CE8FC-5CFF-4FE5-BE7F-E6377211D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492" y="4487024"/>
            <a:ext cx="1422712" cy="800297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CBE8D4F4-EA69-4F14-A2C2-AB239FD8D8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114" y="5353993"/>
            <a:ext cx="1219467" cy="355688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6BB4B919-C314-420E-92B4-76F791CCFFF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092" t="-8604" r="-1500" b="8604"/>
          <a:stretch/>
        </p:blipFill>
        <p:spPr>
          <a:xfrm>
            <a:off x="6951466" y="4487024"/>
            <a:ext cx="4272748" cy="774891"/>
          </a:xfrm>
          <a:prstGeom prst="rect">
            <a:avLst/>
          </a:prstGeom>
        </p:spPr>
      </p:pic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75ED147C-91E6-4947-A8B9-5EB25961F924}"/>
              </a:ext>
            </a:extLst>
          </p:cNvPr>
          <p:cNvSpPr/>
          <p:nvPr/>
        </p:nvSpPr>
        <p:spPr>
          <a:xfrm>
            <a:off x="6207009" y="4674588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0D81196-ADD1-A953-9920-113F893C8F2B}"/>
              </a:ext>
            </a:extLst>
          </p:cNvPr>
          <p:cNvSpPr/>
          <p:nvPr/>
        </p:nvSpPr>
        <p:spPr>
          <a:xfrm>
            <a:off x="6781384" y="3774021"/>
            <a:ext cx="3906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Usando a reta numérica, indicamos a inequação como: </a:t>
            </a:r>
            <a:endParaRPr lang="pt-BR" b="1" dirty="0">
              <a:latin typeface="Roboto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E7D3F3-43A9-A70E-CC6F-95BC6F01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035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685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2023-06-22T15:43:34Z</dcterms:modified>
</cp:coreProperties>
</file>