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349" r:id="rId2"/>
    <p:sldId id="290" r:id="rId3"/>
    <p:sldId id="291" r:id="rId4"/>
    <p:sldId id="292" r:id="rId5"/>
    <p:sldId id="287" r:id="rId6"/>
    <p:sldId id="293" r:id="rId7"/>
    <p:sldId id="294" r:id="rId8"/>
    <p:sldId id="295" r:id="rId9"/>
    <p:sldId id="296" r:id="rId10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Góes Palermo" initials="RGP" lastIdx="66" clrIdx="0"/>
  <p:cmAuthor id="1" name="Lilian Semenichin Nogueira" initials="LSN" lastIdx="26" clrIdx="1"/>
  <p:cmAuthor id="2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41" autoAdjust="0"/>
    <p:restoredTop sz="93969" autoAdjust="0"/>
  </p:normalViewPr>
  <p:slideViewPr>
    <p:cSldViewPr snapToGrid="0">
      <p:cViewPr varScale="1">
        <p:scale>
          <a:sx n="72" d="100"/>
          <a:sy n="72" d="100"/>
        </p:scale>
        <p:origin x="43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7B046C-2939-4119-8D88-5D8E907B7F64}" type="doc">
      <dgm:prSet loTypeId="urn:microsoft.com/office/officeart/2005/8/layout/hChevron3" loCatId="process" qsTypeId="urn:microsoft.com/office/officeart/2005/8/quickstyle/simple4" qsCatId="simple" csTypeId="urn:microsoft.com/office/officeart/2005/8/colors/accent4_5" csCatId="accent4" phldr="1"/>
      <dgm:spPr/>
    </dgm:pt>
    <dgm:pt modelId="{32D7A41C-7EF7-498A-835F-48ABAB01573A}">
      <dgm:prSet phldrT="[Texto]"/>
      <dgm:spPr/>
      <dgm:t>
        <a:bodyPr/>
        <a:lstStyle/>
        <a:p>
          <a:pPr algn="ctr"/>
          <a:r>
            <a:rPr lang="pt-BR" dirty="0"/>
            <a:t>3</a:t>
          </a:r>
        </a:p>
      </dgm:t>
    </dgm:pt>
    <dgm:pt modelId="{2DD8ACDD-727D-405B-926C-65B53E4596CE}" type="parTrans" cxnId="{08292685-098C-466B-986E-32A48AE69347}">
      <dgm:prSet/>
      <dgm:spPr/>
      <dgm:t>
        <a:bodyPr/>
        <a:lstStyle/>
        <a:p>
          <a:pPr algn="ctr"/>
          <a:endParaRPr lang="pt-BR"/>
        </a:p>
      </dgm:t>
    </dgm:pt>
    <dgm:pt modelId="{280F3FFB-511D-49EF-83CD-8EEC2CD6747F}" type="sibTrans" cxnId="{08292685-098C-466B-986E-32A48AE69347}">
      <dgm:prSet/>
      <dgm:spPr/>
      <dgm:t>
        <a:bodyPr/>
        <a:lstStyle/>
        <a:p>
          <a:pPr algn="ctr"/>
          <a:endParaRPr lang="pt-BR"/>
        </a:p>
      </dgm:t>
    </dgm:pt>
    <dgm:pt modelId="{3151C10E-E0E2-4F24-B1B1-63299FD4BEDE}">
      <dgm:prSet phldrT="[Texto]"/>
      <dgm:spPr/>
      <dgm:t>
        <a:bodyPr/>
        <a:lstStyle/>
        <a:p>
          <a:pPr algn="ctr"/>
          <a:r>
            <a:rPr lang="pt-BR" dirty="0"/>
            <a:t>5</a:t>
          </a:r>
        </a:p>
      </dgm:t>
    </dgm:pt>
    <dgm:pt modelId="{63C110DE-9764-44DF-8988-491B329369FA}" type="parTrans" cxnId="{2AAB0D0C-EE3A-46B6-87CC-36A429BE83C8}">
      <dgm:prSet/>
      <dgm:spPr/>
      <dgm:t>
        <a:bodyPr/>
        <a:lstStyle/>
        <a:p>
          <a:pPr algn="ctr"/>
          <a:endParaRPr lang="pt-BR"/>
        </a:p>
      </dgm:t>
    </dgm:pt>
    <dgm:pt modelId="{2C556BCD-9FBD-443D-A985-37770004D6F6}" type="sibTrans" cxnId="{2AAB0D0C-EE3A-46B6-87CC-36A429BE83C8}">
      <dgm:prSet/>
      <dgm:spPr/>
      <dgm:t>
        <a:bodyPr/>
        <a:lstStyle/>
        <a:p>
          <a:pPr algn="ctr"/>
          <a:endParaRPr lang="pt-BR"/>
        </a:p>
      </dgm:t>
    </dgm:pt>
    <dgm:pt modelId="{10DE6F49-C7B2-4A1A-8358-5C418EE224BF}">
      <dgm:prSet phldrT="[Texto]"/>
      <dgm:spPr/>
      <dgm:t>
        <a:bodyPr/>
        <a:lstStyle/>
        <a:p>
          <a:pPr algn="ctr"/>
          <a:r>
            <a:rPr lang="pt-BR" dirty="0"/>
            <a:t>17</a:t>
          </a:r>
        </a:p>
      </dgm:t>
    </dgm:pt>
    <dgm:pt modelId="{6C23527F-1766-4EA9-A282-96B473F2E57F}" type="parTrans" cxnId="{E4F287AE-2162-430E-94AE-F7BA811D0D26}">
      <dgm:prSet/>
      <dgm:spPr/>
      <dgm:t>
        <a:bodyPr/>
        <a:lstStyle/>
        <a:p>
          <a:pPr algn="ctr"/>
          <a:endParaRPr lang="pt-BR"/>
        </a:p>
      </dgm:t>
    </dgm:pt>
    <dgm:pt modelId="{759DAAF9-94CF-4050-B877-AE6C0A61875D}" type="sibTrans" cxnId="{E4F287AE-2162-430E-94AE-F7BA811D0D26}">
      <dgm:prSet/>
      <dgm:spPr/>
      <dgm:t>
        <a:bodyPr/>
        <a:lstStyle/>
        <a:p>
          <a:pPr algn="ctr"/>
          <a:endParaRPr lang="pt-BR"/>
        </a:p>
      </dgm:t>
    </dgm:pt>
    <dgm:pt modelId="{BDC96832-7BD2-4C9F-AA4F-48E3582B89FC}">
      <dgm:prSet/>
      <dgm:spPr/>
      <dgm:t>
        <a:bodyPr/>
        <a:lstStyle/>
        <a:p>
          <a:pPr algn="ctr"/>
          <a:r>
            <a:rPr lang="pt-BR" dirty="0"/>
            <a:t>9</a:t>
          </a:r>
        </a:p>
      </dgm:t>
    </dgm:pt>
    <dgm:pt modelId="{04D194D1-2A40-4DF1-8C8A-EEA3BCC08C33}" type="parTrans" cxnId="{B8880113-364A-4863-975A-73C6B4F3B9D2}">
      <dgm:prSet/>
      <dgm:spPr/>
      <dgm:t>
        <a:bodyPr/>
        <a:lstStyle/>
        <a:p>
          <a:pPr algn="ctr"/>
          <a:endParaRPr lang="pt-BR"/>
        </a:p>
      </dgm:t>
    </dgm:pt>
    <dgm:pt modelId="{C52B6A6A-159D-43C2-90D9-23865C8EBA6B}" type="sibTrans" cxnId="{B8880113-364A-4863-975A-73C6B4F3B9D2}">
      <dgm:prSet/>
      <dgm:spPr/>
      <dgm:t>
        <a:bodyPr/>
        <a:lstStyle/>
        <a:p>
          <a:pPr algn="ctr"/>
          <a:endParaRPr lang="pt-BR"/>
        </a:p>
      </dgm:t>
    </dgm:pt>
    <dgm:pt modelId="{39BD073E-9A70-4839-AE3D-A49B699ABED3}" type="pres">
      <dgm:prSet presAssocID="{657B046C-2939-4119-8D88-5D8E907B7F64}" presName="Name0" presStyleCnt="0">
        <dgm:presLayoutVars>
          <dgm:dir/>
          <dgm:resizeHandles val="exact"/>
        </dgm:presLayoutVars>
      </dgm:prSet>
      <dgm:spPr/>
    </dgm:pt>
    <dgm:pt modelId="{F16DCD9A-FFE2-4648-93F3-73FEE83EB8AE}" type="pres">
      <dgm:prSet presAssocID="{32D7A41C-7EF7-498A-835F-48ABAB01573A}" presName="parTxOnly" presStyleLbl="node1" presStyleIdx="0" presStyleCnt="4">
        <dgm:presLayoutVars>
          <dgm:bulletEnabled val="1"/>
        </dgm:presLayoutVars>
      </dgm:prSet>
      <dgm:spPr/>
    </dgm:pt>
    <dgm:pt modelId="{859AFCA0-0C0B-401C-B5AD-BD0411BC41E1}" type="pres">
      <dgm:prSet presAssocID="{280F3FFB-511D-49EF-83CD-8EEC2CD6747F}" presName="parSpace" presStyleCnt="0"/>
      <dgm:spPr/>
    </dgm:pt>
    <dgm:pt modelId="{648927B1-DF08-4311-90BD-9FD07CDFC667}" type="pres">
      <dgm:prSet presAssocID="{3151C10E-E0E2-4F24-B1B1-63299FD4BEDE}" presName="parTxOnly" presStyleLbl="node1" presStyleIdx="1" presStyleCnt="4" custLinFactNeighborX="-1142" custLinFactNeighborY="158">
        <dgm:presLayoutVars>
          <dgm:bulletEnabled val="1"/>
        </dgm:presLayoutVars>
      </dgm:prSet>
      <dgm:spPr/>
    </dgm:pt>
    <dgm:pt modelId="{7D1325DD-AFE2-4700-98DF-B72183168904}" type="pres">
      <dgm:prSet presAssocID="{2C556BCD-9FBD-443D-A985-37770004D6F6}" presName="parSpace" presStyleCnt="0"/>
      <dgm:spPr/>
    </dgm:pt>
    <dgm:pt modelId="{A9C2C264-830D-45E4-89DB-073F46AD8B22}" type="pres">
      <dgm:prSet presAssocID="{BDC96832-7BD2-4C9F-AA4F-48E3582B89FC}" presName="parTxOnly" presStyleLbl="node1" presStyleIdx="2" presStyleCnt="4">
        <dgm:presLayoutVars>
          <dgm:bulletEnabled val="1"/>
        </dgm:presLayoutVars>
      </dgm:prSet>
      <dgm:spPr/>
    </dgm:pt>
    <dgm:pt modelId="{F5B912DF-863C-4486-BD33-839506530CF0}" type="pres">
      <dgm:prSet presAssocID="{C52B6A6A-159D-43C2-90D9-23865C8EBA6B}" presName="parSpace" presStyleCnt="0"/>
      <dgm:spPr/>
    </dgm:pt>
    <dgm:pt modelId="{98C0436D-A034-4FB4-B413-3FF1E336EA3E}" type="pres">
      <dgm:prSet presAssocID="{10DE6F49-C7B2-4A1A-8358-5C418EE224BF}" presName="parTxOnly" presStyleLbl="node1" presStyleIdx="3" presStyleCnt="4">
        <dgm:presLayoutVars>
          <dgm:bulletEnabled val="1"/>
        </dgm:presLayoutVars>
      </dgm:prSet>
      <dgm:spPr/>
    </dgm:pt>
  </dgm:ptLst>
  <dgm:cxnLst>
    <dgm:cxn modelId="{EDC1C903-9094-4005-8F37-0387BC073D4A}" type="presOf" srcId="{657B046C-2939-4119-8D88-5D8E907B7F64}" destId="{39BD073E-9A70-4839-AE3D-A49B699ABED3}" srcOrd="0" destOrd="0" presId="urn:microsoft.com/office/officeart/2005/8/layout/hChevron3"/>
    <dgm:cxn modelId="{2AAB0D0C-EE3A-46B6-87CC-36A429BE83C8}" srcId="{657B046C-2939-4119-8D88-5D8E907B7F64}" destId="{3151C10E-E0E2-4F24-B1B1-63299FD4BEDE}" srcOrd="1" destOrd="0" parTransId="{63C110DE-9764-44DF-8988-491B329369FA}" sibTransId="{2C556BCD-9FBD-443D-A985-37770004D6F6}"/>
    <dgm:cxn modelId="{B8880113-364A-4863-975A-73C6B4F3B9D2}" srcId="{657B046C-2939-4119-8D88-5D8E907B7F64}" destId="{BDC96832-7BD2-4C9F-AA4F-48E3582B89FC}" srcOrd="2" destOrd="0" parTransId="{04D194D1-2A40-4DF1-8C8A-EEA3BCC08C33}" sibTransId="{C52B6A6A-159D-43C2-90D9-23865C8EBA6B}"/>
    <dgm:cxn modelId="{5E24601B-C9B6-451F-AC6D-E9AD8C092562}" type="presOf" srcId="{10DE6F49-C7B2-4A1A-8358-5C418EE224BF}" destId="{98C0436D-A034-4FB4-B413-3FF1E336EA3E}" srcOrd="0" destOrd="0" presId="urn:microsoft.com/office/officeart/2005/8/layout/hChevron3"/>
    <dgm:cxn modelId="{20502136-9504-431F-97D1-AA0F5F16CD96}" type="presOf" srcId="{BDC96832-7BD2-4C9F-AA4F-48E3582B89FC}" destId="{A9C2C264-830D-45E4-89DB-073F46AD8B22}" srcOrd="0" destOrd="0" presId="urn:microsoft.com/office/officeart/2005/8/layout/hChevron3"/>
    <dgm:cxn modelId="{08292685-098C-466B-986E-32A48AE69347}" srcId="{657B046C-2939-4119-8D88-5D8E907B7F64}" destId="{32D7A41C-7EF7-498A-835F-48ABAB01573A}" srcOrd="0" destOrd="0" parTransId="{2DD8ACDD-727D-405B-926C-65B53E4596CE}" sibTransId="{280F3FFB-511D-49EF-83CD-8EEC2CD6747F}"/>
    <dgm:cxn modelId="{E4F287AE-2162-430E-94AE-F7BA811D0D26}" srcId="{657B046C-2939-4119-8D88-5D8E907B7F64}" destId="{10DE6F49-C7B2-4A1A-8358-5C418EE224BF}" srcOrd="3" destOrd="0" parTransId="{6C23527F-1766-4EA9-A282-96B473F2E57F}" sibTransId="{759DAAF9-94CF-4050-B877-AE6C0A61875D}"/>
    <dgm:cxn modelId="{A0E3E2D9-D3FA-4327-9459-6EA7B4031092}" type="presOf" srcId="{3151C10E-E0E2-4F24-B1B1-63299FD4BEDE}" destId="{648927B1-DF08-4311-90BD-9FD07CDFC667}" srcOrd="0" destOrd="0" presId="urn:microsoft.com/office/officeart/2005/8/layout/hChevron3"/>
    <dgm:cxn modelId="{7F22CEF6-AC0F-4478-9291-E360235D9868}" type="presOf" srcId="{32D7A41C-7EF7-498A-835F-48ABAB01573A}" destId="{F16DCD9A-FFE2-4648-93F3-73FEE83EB8AE}" srcOrd="0" destOrd="0" presId="urn:microsoft.com/office/officeart/2005/8/layout/hChevron3"/>
    <dgm:cxn modelId="{D519A4B7-E7BA-4CDD-876F-26233A0BD11E}" type="presParOf" srcId="{39BD073E-9A70-4839-AE3D-A49B699ABED3}" destId="{F16DCD9A-FFE2-4648-93F3-73FEE83EB8AE}" srcOrd="0" destOrd="0" presId="urn:microsoft.com/office/officeart/2005/8/layout/hChevron3"/>
    <dgm:cxn modelId="{AE8586D9-9345-4DAB-A923-907D436A395D}" type="presParOf" srcId="{39BD073E-9A70-4839-AE3D-A49B699ABED3}" destId="{859AFCA0-0C0B-401C-B5AD-BD0411BC41E1}" srcOrd="1" destOrd="0" presId="urn:microsoft.com/office/officeart/2005/8/layout/hChevron3"/>
    <dgm:cxn modelId="{C7DFBFC5-83A8-48FB-9D37-A6F50B823131}" type="presParOf" srcId="{39BD073E-9A70-4839-AE3D-A49B699ABED3}" destId="{648927B1-DF08-4311-90BD-9FD07CDFC667}" srcOrd="2" destOrd="0" presId="urn:microsoft.com/office/officeart/2005/8/layout/hChevron3"/>
    <dgm:cxn modelId="{A052D72C-BA41-4FC5-81C6-1C8002C7D15D}" type="presParOf" srcId="{39BD073E-9A70-4839-AE3D-A49B699ABED3}" destId="{7D1325DD-AFE2-4700-98DF-B72183168904}" srcOrd="3" destOrd="0" presId="urn:microsoft.com/office/officeart/2005/8/layout/hChevron3"/>
    <dgm:cxn modelId="{35D29D6F-AFED-42A2-BD24-5A613D0B069F}" type="presParOf" srcId="{39BD073E-9A70-4839-AE3D-A49B699ABED3}" destId="{A9C2C264-830D-45E4-89DB-073F46AD8B22}" srcOrd="4" destOrd="0" presId="urn:microsoft.com/office/officeart/2005/8/layout/hChevron3"/>
    <dgm:cxn modelId="{7FBAC5E2-BE5E-4C9F-99DB-4919BFA1DACB}" type="presParOf" srcId="{39BD073E-9A70-4839-AE3D-A49B699ABED3}" destId="{F5B912DF-863C-4486-BD33-839506530CF0}" srcOrd="5" destOrd="0" presId="urn:microsoft.com/office/officeart/2005/8/layout/hChevron3"/>
    <dgm:cxn modelId="{62C7216F-8F05-48BD-B350-743342F86CBB}" type="presParOf" srcId="{39BD073E-9A70-4839-AE3D-A49B699ABED3}" destId="{98C0436D-A034-4FB4-B413-3FF1E336EA3E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6DCD9A-FFE2-4648-93F3-73FEE83EB8AE}">
      <dsp:nvSpPr>
        <dsp:cNvPr id="0" name=""/>
        <dsp:cNvSpPr/>
      </dsp:nvSpPr>
      <dsp:spPr>
        <a:xfrm>
          <a:off x="1905" y="152842"/>
          <a:ext cx="1912158" cy="764863"/>
        </a:xfrm>
        <a:prstGeom prst="homePlate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8026" tIns="104013" rIns="52007" bIns="104013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900" kern="1200" dirty="0"/>
            <a:t>3</a:t>
          </a:r>
        </a:p>
      </dsp:txBody>
      <dsp:txXfrm>
        <a:off x="1905" y="152842"/>
        <a:ext cx="1720942" cy="764863"/>
      </dsp:txXfrm>
    </dsp:sp>
    <dsp:sp modelId="{648927B1-DF08-4311-90BD-9FD07CDFC667}">
      <dsp:nvSpPr>
        <dsp:cNvPr id="0" name=""/>
        <dsp:cNvSpPr/>
      </dsp:nvSpPr>
      <dsp:spPr>
        <a:xfrm>
          <a:off x="1527265" y="154050"/>
          <a:ext cx="1912158" cy="764863"/>
        </a:xfrm>
        <a:prstGeom prst="chevron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13333"/>
                <a:satMod val="103000"/>
                <a:lumMod val="102000"/>
                <a:tint val="94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13333"/>
                <a:satMod val="110000"/>
                <a:lumMod val="100000"/>
                <a:shade val="10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13333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020" tIns="104013" rIns="52007" bIns="104013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900" kern="1200" dirty="0"/>
            <a:t>5</a:t>
          </a:r>
        </a:p>
      </dsp:txBody>
      <dsp:txXfrm>
        <a:off x="1909697" y="154050"/>
        <a:ext cx="1147295" cy="764863"/>
      </dsp:txXfrm>
    </dsp:sp>
    <dsp:sp modelId="{A9C2C264-830D-45E4-89DB-073F46AD8B22}">
      <dsp:nvSpPr>
        <dsp:cNvPr id="0" name=""/>
        <dsp:cNvSpPr/>
      </dsp:nvSpPr>
      <dsp:spPr>
        <a:xfrm>
          <a:off x="3061360" y="152842"/>
          <a:ext cx="1912158" cy="764863"/>
        </a:xfrm>
        <a:prstGeom prst="chevron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26667"/>
                <a:satMod val="103000"/>
                <a:lumMod val="102000"/>
                <a:tint val="94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26667"/>
                <a:satMod val="110000"/>
                <a:lumMod val="100000"/>
                <a:shade val="10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26667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020" tIns="104013" rIns="52007" bIns="104013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900" kern="1200" dirty="0"/>
            <a:t>9</a:t>
          </a:r>
        </a:p>
      </dsp:txBody>
      <dsp:txXfrm>
        <a:off x="3443792" y="152842"/>
        <a:ext cx="1147295" cy="764863"/>
      </dsp:txXfrm>
    </dsp:sp>
    <dsp:sp modelId="{98C0436D-A034-4FB4-B413-3FF1E336EA3E}">
      <dsp:nvSpPr>
        <dsp:cNvPr id="0" name=""/>
        <dsp:cNvSpPr/>
      </dsp:nvSpPr>
      <dsp:spPr>
        <a:xfrm>
          <a:off x="4591087" y="152842"/>
          <a:ext cx="1912158" cy="764863"/>
        </a:xfrm>
        <a:prstGeom prst="chevron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40000"/>
                <a:satMod val="110000"/>
                <a:lumMod val="100000"/>
                <a:shade val="10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020" tIns="104013" rIns="52007" bIns="104013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900" kern="1200" dirty="0"/>
            <a:t>17</a:t>
          </a:r>
        </a:p>
      </dsp:txBody>
      <dsp:txXfrm>
        <a:off x="4973519" y="152842"/>
        <a:ext cx="1147295" cy="7648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2658A-69C2-2A4D-A96A-5C890336693A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459E09-063B-4549-8BC4-57E2B8854CF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51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9991-FF92-4132-B96B-4A2A477007F4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CF1FE-8CE7-41A1-AE6B-DE8FD14A6A61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41A2E-9254-4AAA-BB7A-D6558743C9B1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36641-98DA-4281-8300-DE1FC25462F2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29A-47A0-469E-A52C-FD910AF81967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4AD99-6110-457E-BF51-407711E2B91A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45CF-08C9-481E-9E03-27D801BAD1B3}" type="datetime1">
              <a:rPr lang="pt-BR" smtClean="0"/>
              <a:t>22/06/2023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FFFF5-EF5F-4128-ACEF-95E77D7A3735}" type="datetime1">
              <a:rPr lang="pt-BR" smtClean="0"/>
              <a:t>22/06/2023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9962-30EE-463E-9EF0-322DBD520B06}" type="datetime1">
              <a:rPr lang="pt-BR" smtClean="0"/>
              <a:t>22/06/2023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27450-E870-4C25-BD8B-8CBC1246CE7F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9FC88-EF07-4C46-B6DF-F9BE20F9DAD4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E7B91C-BB98-4079-9A6C-73690289C5F8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image" Target="../media/image8.emf"/><Relationship Id="rId7" Type="http://schemas.openxmlformats.org/officeDocument/2006/relationships/image" Target="../media/image12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11" Type="http://schemas.openxmlformats.org/officeDocument/2006/relationships/image" Target="../media/image2.png"/><Relationship Id="rId5" Type="http://schemas.openxmlformats.org/officeDocument/2006/relationships/image" Target="../media/image10.emf"/><Relationship Id="rId10" Type="http://schemas.openxmlformats.org/officeDocument/2006/relationships/image" Target="../media/image15.emf"/><Relationship Id="rId4" Type="http://schemas.openxmlformats.org/officeDocument/2006/relationships/image" Target="../media/image9.emf"/><Relationship Id="rId9" Type="http://schemas.openxmlformats.org/officeDocument/2006/relationships/image" Target="../media/image1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7" Type="http://schemas.openxmlformats.org/officeDocument/2006/relationships/image" Target="../media/image2.png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C0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88"/>
          <a:stretch/>
        </p:blipFill>
        <p:spPr>
          <a:xfrm>
            <a:off x="-14990" y="0"/>
            <a:ext cx="9401452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8974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731570A-6E92-473D-9595-30B9676E3019}"/>
              </a:ext>
            </a:extLst>
          </p:cNvPr>
          <p:cNvSpPr/>
          <p:nvPr/>
        </p:nvSpPr>
        <p:spPr>
          <a:xfrm>
            <a:off x="897988" y="1917291"/>
            <a:ext cx="10396024" cy="988142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"/>
              </a:rPr>
              <a:t>Matemática</a:t>
            </a:r>
            <a:br>
              <a:rPr lang="pt-BR" sz="4800" dirty="0">
                <a:latin typeface="Roboto"/>
              </a:rPr>
            </a:br>
            <a:endParaRPr lang="pt-BR" sz="4800" dirty="0">
              <a:latin typeface="Roboto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E8663A3A-C3EF-4E64-957E-A71776075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800" b="1" dirty="0">
                <a:latin typeface="Roboto"/>
              </a:rPr>
              <a:t>Unidade 3</a:t>
            </a:r>
          </a:p>
          <a:p>
            <a:r>
              <a:rPr lang="pt-BR" sz="2800" dirty="0">
                <a:latin typeface="Roboto"/>
              </a:rPr>
              <a:t>Equação, sistema de equações e inequação</a:t>
            </a:r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3FD2762-C943-17C7-F46D-A20C8AF6D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645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0" y="642373"/>
            <a:ext cx="119265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Expressões algébricas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BCAD7E0-8382-430A-ACD8-1DB02241E8C3}"/>
              </a:ext>
            </a:extLst>
          </p:cNvPr>
          <p:cNvSpPr/>
          <p:nvPr/>
        </p:nvSpPr>
        <p:spPr>
          <a:xfrm>
            <a:off x="383459" y="1280504"/>
            <a:ext cx="885752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Uma expressão matemática que apresenta números e letras, ou somente letras, é denominada </a:t>
            </a:r>
            <a:r>
              <a:rPr lang="pt-BR" b="1" dirty="0">
                <a:latin typeface="Roboto"/>
              </a:rPr>
              <a:t>expressão algébrica</a:t>
            </a:r>
            <a:r>
              <a:rPr lang="pt-BR" dirty="0">
                <a:latin typeface="Roboto"/>
              </a:rPr>
              <a:t> ou </a:t>
            </a:r>
            <a:r>
              <a:rPr lang="pt-BR" b="1" dirty="0">
                <a:latin typeface="Roboto"/>
              </a:rPr>
              <a:t>literal</a:t>
            </a:r>
            <a:r>
              <a:rPr lang="pt-BR" dirty="0">
                <a:latin typeface="Roboto"/>
              </a:rPr>
              <a:t>. As letras, que normalmente representam números reais, são chamadas </a:t>
            </a:r>
            <a:r>
              <a:rPr lang="pt-BR" b="1" dirty="0">
                <a:latin typeface="Roboto"/>
              </a:rPr>
              <a:t>variáveis</a:t>
            </a:r>
            <a:r>
              <a:rPr lang="pt-BR" dirty="0">
                <a:latin typeface="Roboto"/>
              </a:rPr>
              <a:t>.</a:t>
            </a:r>
          </a:p>
          <a:p>
            <a:endParaRPr lang="pt-BR" dirty="0">
              <a:latin typeface="Roboto"/>
            </a:endParaRPr>
          </a:p>
          <a:p>
            <a:r>
              <a:rPr lang="pt-BR" dirty="0">
                <a:latin typeface="Roboto"/>
              </a:rPr>
              <a:t>São exemplos de expressões algébricas: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1A3D4A99-B152-48F3-9C99-BC4FE848E852}"/>
              </a:ext>
            </a:extLst>
          </p:cNvPr>
          <p:cNvSpPr/>
          <p:nvPr/>
        </p:nvSpPr>
        <p:spPr>
          <a:xfrm>
            <a:off x="383459" y="4019979"/>
            <a:ext cx="92767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Quando substituímos as variáveis de uma expressão algébrica por números e efetuamos os cálculos indicados, obtemos o </a:t>
            </a:r>
            <a:r>
              <a:rPr lang="pt-BR" b="1" dirty="0">
                <a:latin typeface="Roboto"/>
              </a:rPr>
              <a:t>valor numérico </a:t>
            </a:r>
            <a:r>
              <a:rPr lang="pt-BR" dirty="0">
                <a:latin typeface="Roboto"/>
              </a:rPr>
              <a:t>da expressão algébrica dada para esses números.</a:t>
            </a:r>
            <a:endParaRPr lang="pt-BR" b="1" dirty="0">
              <a:latin typeface="Roboto"/>
            </a:endParaRPr>
          </a:p>
        </p:txBody>
      </p:sp>
      <p:pic>
        <p:nvPicPr>
          <p:cNvPr id="20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0200F0CA-71C5-5A5C-87CC-19EF27A26E0B}"/>
              </a:ext>
            </a:extLst>
          </p:cNvPr>
          <p:cNvSpPr/>
          <p:nvPr/>
        </p:nvSpPr>
        <p:spPr>
          <a:xfrm>
            <a:off x="2821857" y="3212571"/>
            <a:ext cx="544549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>
                <a:latin typeface="Roboto"/>
              </a:rPr>
              <a:t>2x + 2y		a² + bc		40 + 1,50x</a:t>
            </a:r>
            <a:endParaRPr lang="pt-BR" sz="2200" b="1" dirty="0">
              <a:latin typeface="Roboto"/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665D3B81-25EC-10B9-1760-C87E71240AEF}"/>
              </a:ext>
            </a:extLst>
          </p:cNvPr>
          <p:cNvSpPr/>
          <p:nvPr/>
        </p:nvSpPr>
        <p:spPr>
          <a:xfrm>
            <a:off x="417587" y="4976158"/>
            <a:ext cx="957370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Por exemplo, para a = 20, b = 16 e 1 = 12, temos:</a:t>
            </a:r>
          </a:p>
          <a:p>
            <a:pPr algn="just"/>
            <a:r>
              <a:rPr lang="pt-BR" sz="2200" dirty="0">
                <a:latin typeface="Roboto"/>
              </a:rPr>
              <a:t>		</a:t>
            </a:r>
          </a:p>
          <a:p>
            <a:pPr algn="ctr"/>
            <a:r>
              <a:rPr lang="pt-BR" sz="2200" dirty="0">
                <a:latin typeface="Roboto"/>
              </a:rPr>
              <a:t>a² + bc	= 20² + 16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pt-BR" sz="2200" dirty="0">
                <a:latin typeface="Roboto"/>
              </a:rPr>
              <a:t> 12 = 400 + 192 = </a:t>
            </a:r>
            <a:r>
              <a:rPr lang="pt-BR" sz="2200" dirty="0">
                <a:highlight>
                  <a:srgbClr val="FFFF00"/>
                </a:highlight>
                <a:latin typeface="Roboto"/>
              </a:rPr>
              <a:t>592</a:t>
            </a:r>
            <a:endParaRPr lang="pt-BR" sz="2200" b="1" dirty="0">
              <a:highlight>
                <a:srgbClr val="FFFF00"/>
              </a:highlight>
              <a:latin typeface="Roboto"/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B73DB6D-1EE5-5A07-546E-FFBCDB73E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0146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1" y="657626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Sequências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ED5C116D-660A-4FF0-9813-3905FAD3B6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350" y="2734371"/>
            <a:ext cx="5015486" cy="2489813"/>
          </a:xfrm>
          <a:prstGeom prst="rect">
            <a:avLst/>
          </a:prstGeom>
        </p:spPr>
      </p:pic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C25EB4D2-31A2-45E1-AA15-4AE074FD7B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4204975"/>
              </p:ext>
            </p:extLst>
          </p:nvPr>
        </p:nvGraphicFramePr>
        <p:xfrm>
          <a:off x="2843424" y="1540793"/>
          <a:ext cx="6505152" cy="1070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Imagem 5">
            <a:extLst>
              <a:ext uri="{FF2B5EF4-FFF2-40B4-BE49-F238E27FC236}">
                <a16:creationId xmlns:a16="http://schemas.microsoft.com/office/drawing/2014/main" id="{17D91D02-019A-450A-A7CC-BD0F7D94174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63075" y="3382617"/>
            <a:ext cx="6269927" cy="1422750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43410F7C-8DE7-42F1-8DBE-4DE5E1C18CFF}"/>
              </a:ext>
            </a:extLst>
          </p:cNvPr>
          <p:cNvSpPr/>
          <p:nvPr/>
        </p:nvSpPr>
        <p:spPr>
          <a:xfrm>
            <a:off x="385350" y="5554043"/>
            <a:ext cx="114342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Com essa expressão, em que </a:t>
            </a:r>
            <a:r>
              <a:rPr lang="pt-BR" i="1" dirty="0">
                <a:latin typeface="Roboto"/>
              </a:rPr>
              <a:t>n</a:t>
            </a:r>
            <a:r>
              <a:rPr lang="pt-BR" dirty="0">
                <a:latin typeface="Roboto"/>
              </a:rPr>
              <a:t> é um número natural maior que zero, é possível obter um termo qualquer da sequência a partir do termo anterior. Assim, dizemos que essa sequência está definida de maneira </a:t>
            </a:r>
            <a:r>
              <a:rPr lang="pt-BR" b="1" dirty="0">
                <a:latin typeface="Roboto"/>
              </a:rPr>
              <a:t>recursiva</a:t>
            </a:r>
            <a:r>
              <a:rPr lang="pt-BR" dirty="0">
                <a:latin typeface="Roboto"/>
              </a:rPr>
              <a:t>.</a:t>
            </a:r>
          </a:p>
        </p:txBody>
      </p:sp>
      <p:pic>
        <p:nvPicPr>
          <p:cNvPr id="11" name="Google Shape;67;p1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7D4FC00D-E83F-A3D5-CA2F-F5F7495853EA}"/>
              </a:ext>
            </a:extLst>
          </p:cNvPr>
          <p:cNvSpPr/>
          <p:nvPr/>
        </p:nvSpPr>
        <p:spPr>
          <a:xfrm>
            <a:off x="342092" y="1174416"/>
            <a:ext cx="42515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Observe a sequência numérica a seguir:</a:t>
            </a:r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BAC5CA5-D54A-8FAA-F6A6-7A78A3FA9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9748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E3384A44-1C5F-403C-9969-2543AA188D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299"/>
          <a:stretch/>
        </p:blipFill>
        <p:spPr>
          <a:xfrm>
            <a:off x="1687115" y="1831688"/>
            <a:ext cx="9083237" cy="2428921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FC345E71-ED46-45F0-84AB-20F56BD701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6186" y="4449581"/>
            <a:ext cx="4268135" cy="876516"/>
          </a:xfrm>
          <a:prstGeom prst="rect">
            <a:avLst/>
          </a:prstGeom>
        </p:spPr>
      </p:pic>
      <p:sp>
        <p:nvSpPr>
          <p:cNvPr id="13" name="Retângulo 12">
            <a:extLst>
              <a:ext uri="{FF2B5EF4-FFF2-40B4-BE49-F238E27FC236}">
                <a16:creationId xmlns:a16="http://schemas.microsoft.com/office/drawing/2014/main" id="{C3C83AB7-6F02-4F75-9712-14446B7B4B51}"/>
              </a:ext>
            </a:extLst>
          </p:cNvPr>
          <p:cNvSpPr/>
          <p:nvPr/>
        </p:nvSpPr>
        <p:spPr>
          <a:xfrm>
            <a:off x="416345" y="5398738"/>
            <a:ext cx="11507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Note que, com essa expressão, é possível determinar qualquer termo da sequência sem que seja necessário conhecer termos anteriores. Assim, dizemos que essa sequência está definida de maneira </a:t>
            </a:r>
            <a:r>
              <a:rPr lang="pt-BR" b="1" dirty="0">
                <a:latin typeface="Roboto"/>
              </a:rPr>
              <a:t>não recursiva</a:t>
            </a:r>
            <a:r>
              <a:rPr lang="pt-BR" dirty="0">
                <a:latin typeface="Roboto"/>
              </a:rPr>
              <a:t>.</a:t>
            </a:r>
          </a:p>
        </p:txBody>
      </p:sp>
      <p:pic>
        <p:nvPicPr>
          <p:cNvPr id="10" name="Google Shape;67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B3202F65-5A25-096C-B185-8182F7337219}"/>
              </a:ext>
            </a:extLst>
          </p:cNvPr>
          <p:cNvSpPr/>
          <p:nvPr/>
        </p:nvSpPr>
        <p:spPr>
          <a:xfrm>
            <a:off x="265471" y="673201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Sequências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B9A6B92C-F57F-8712-A3AA-E8CB5A94E1CC}"/>
              </a:ext>
            </a:extLst>
          </p:cNvPr>
          <p:cNvSpPr/>
          <p:nvPr/>
        </p:nvSpPr>
        <p:spPr>
          <a:xfrm>
            <a:off x="349300" y="1349382"/>
            <a:ext cx="42515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Observe a sequência numérica a seguir:</a:t>
            </a: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01B25FE-D580-A5A3-870B-240E6664B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7571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0" y="688690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Equação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BCAD7E0-8382-430A-ACD8-1DB02241E8C3}"/>
              </a:ext>
            </a:extLst>
          </p:cNvPr>
          <p:cNvSpPr/>
          <p:nvPr/>
        </p:nvSpPr>
        <p:spPr>
          <a:xfrm>
            <a:off x="383459" y="1280504"/>
            <a:ext cx="9280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Uma </a:t>
            </a:r>
            <a:r>
              <a:rPr lang="pt-BR" b="1" dirty="0">
                <a:latin typeface="Roboto"/>
              </a:rPr>
              <a:t>equação</a:t>
            </a:r>
            <a:r>
              <a:rPr lang="pt-BR" dirty="0">
                <a:latin typeface="Roboto"/>
              </a:rPr>
              <a:t> é uma sentença matemática expressa por uma </a:t>
            </a:r>
            <a:r>
              <a:rPr lang="pt-BR" b="1" dirty="0">
                <a:latin typeface="Roboto"/>
              </a:rPr>
              <a:t>igualdade</a:t>
            </a:r>
            <a:r>
              <a:rPr lang="pt-BR" dirty="0">
                <a:latin typeface="Roboto"/>
              </a:rPr>
              <a:t> em que as letras, que representam números desconhecidos, são chamadas </a:t>
            </a:r>
            <a:r>
              <a:rPr lang="pt-BR" b="1" dirty="0">
                <a:latin typeface="Roboto"/>
              </a:rPr>
              <a:t>incógnitas</a:t>
            </a:r>
            <a:r>
              <a:rPr lang="pt-BR" dirty="0">
                <a:latin typeface="Roboto"/>
              </a:rPr>
              <a:t>.</a:t>
            </a:r>
            <a:endParaRPr lang="pt-BR" b="1" dirty="0">
              <a:latin typeface="Roboto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1A3D4A99-B152-48F3-9C99-BC4FE848E852}"/>
              </a:ext>
            </a:extLst>
          </p:cNvPr>
          <p:cNvSpPr/>
          <p:nvPr/>
        </p:nvSpPr>
        <p:spPr>
          <a:xfrm>
            <a:off x="383456" y="2053550"/>
            <a:ext cx="103676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Resolver uma equação consiste em encontrar o valor da incógnita que torna a sentença verdadeira, ou seja, encontrar a </a:t>
            </a:r>
            <a:r>
              <a:rPr lang="pt-BR" b="1" dirty="0">
                <a:latin typeface="Roboto"/>
              </a:rPr>
              <a:t>solução</a:t>
            </a:r>
            <a:r>
              <a:rPr lang="pt-BR" dirty="0">
                <a:latin typeface="Roboto"/>
              </a:rPr>
              <a:t> ou a </a:t>
            </a:r>
            <a:r>
              <a:rPr lang="pt-BR" b="1" dirty="0">
                <a:latin typeface="Roboto"/>
              </a:rPr>
              <a:t>raiz da equação</a:t>
            </a:r>
            <a:r>
              <a:rPr lang="pt-BR" dirty="0">
                <a:latin typeface="Roboto"/>
              </a:rPr>
              <a:t>. Observe os exemplos:</a:t>
            </a:r>
            <a:endParaRPr lang="pt-BR" b="1" dirty="0">
              <a:latin typeface="Roboto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0340C31F-6286-4705-9A8A-A2117026E8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2351" y="3768143"/>
            <a:ext cx="1981634" cy="431906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05591B48-C87B-4244-96D2-FC12E74EAD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212" y="4410558"/>
            <a:ext cx="3251913" cy="393797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38565A91-CBBE-46CF-9D68-362B44FD88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8029" y="5098485"/>
            <a:ext cx="1270278" cy="774891"/>
          </a:xfrm>
          <a:prstGeom prst="rect">
            <a:avLst/>
          </a:prstGeom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id="{2DF15942-1402-441C-90F7-AE9804D749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34246" y="6070858"/>
            <a:ext cx="1117845" cy="393797"/>
          </a:xfrm>
          <a:prstGeom prst="rect">
            <a:avLst/>
          </a:prstGeom>
        </p:spPr>
      </p:pic>
      <p:sp>
        <p:nvSpPr>
          <p:cNvPr id="22" name="Retângulo 21">
            <a:extLst>
              <a:ext uri="{FF2B5EF4-FFF2-40B4-BE49-F238E27FC236}">
                <a16:creationId xmlns:a16="http://schemas.microsoft.com/office/drawing/2014/main" id="{8A24832B-6F3D-4425-9219-59DCE0CD50C2}"/>
              </a:ext>
            </a:extLst>
          </p:cNvPr>
          <p:cNvSpPr/>
          <p:nvPr/>
        </p:nvSpPr>
        <p:spPr>
          <a:xfrm>
            <a:off x="383456" y="3090623"/>
            <a:ext cx="42194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Equação do </a:t>
            </a:r>
            <a:r>
              <a:rPr lang="pt-BR" b="1" dirty="0">
                <a:latin typeface="Roboto"/>
              </a:rPr>
              <a:t>1º grau </a:t>
            </a:r>
            <a:r>
              <a:rPr lang="pt-BR" dirty="0">
                <a:latin typeface="Roboto"/>
              </a:rPr>
              <a:t>com uma incógnita</a:t>
            </a:r>
            <a:endParaRPr lang="pt-BR" dirty="0"/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93FFDB10-7049-42F1-B2E1-9C454626CC26}"/>
              </a:ext>
            </a:extLst>
          </p:cNvPr>
          <p:cNvSpPr/>
          <p:nvPr/>
        </p:nvSpPr>
        <p:spPr>
          <a:xfrm rot="10800000">
            <a:off x="1140186" y="3541455"/>
            <a:ext cx="2705966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97768CCB-7A91-436D-A01E-6200CBD50BCD}"/>
              </a:ext>
            </a:extLst>
          </p:cNvPr>
          <p:cNvSpPr/>
          <p:nvPr/>
        </p:nvSpPr>
        <p:spPr>
          <a:xfrm>
            <a:off x="6639260" y="3090623"/>
            <a:ext cx="42194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latin typeface="Roboto"/>
              </a:rPr>
              <a:t>Equação do </a:t>
            </a:r>
            <a:r>
              <a:rPr lang="pt-BR" b="1" dirty="0">
                <a:latin typeface="Roboto"/>
              </a:rPr>
              <a:t>2º grau </a:t>
            </a:r>
            <a:r>
              <a:rPr lang="pt-BR" dirty="0">
                <a:latin typeface="Roboto"/>
              </a:rPr>
              <a:t>com uma incógnita</a:t>
            </a:r>
            <a:endParaRPr lang="pt-BR" dirty="0"/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FF7B6BF2-29DD-4B54-86E1-4B91DCC88043}"/>
              </a:ext>
            </a:extLst>
          </p:cNvPr>
          <p:cNvSpPr/>
          <p:nvPr/>
        </p:nvSpPr>
        <p:spPr>
          <a:xfrm rot="10800000">
            <a:off x="7395989" y="3541455"/>
            <a:ext cx="2705966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23" name="Imagem 22">
            <a:extLst>
              <a:ext uri="{FF2B5EF4-FFF2-40B4-BE49-F238E27FC236}">
                <a16:creationId xmlns:a16="http://schemas.microsoft.com/office/drawing/2014/main" id="{296C52E3-D385-4BE1-879E-608F0780404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08966" y="3768143"/>
            <a:ext cx="1880012" cy="431906"/>
          </a:xfrm>
          <a:prstGeom prst="rect">
            <a:avLst/>
          </a:prstGeom>
        </p:spPr>
      </p:pic>
      <p:pic>
        <p:nvPicPr>
          <p:cNvPr id="26" name="Imagem 25">
            <a:extLst>
              <a:ext uri="{FF2B5EF4-FFF2-40B4-BE49-F238E27FC236}">
                <a16:creationId xmlns:a16="http://schemas.microsoft.com/office/drawing/2014/main" id="{CC41B21B-A385-4883-98D2-A1697CF5F9B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34372" y="4316769"/>
            <a:ext cx="1829201" cy="851110"/>
          </a:xfrm>
          <a:prstGeom prst="rect">
            <a:avLst/>
          </a:prstGeom>
        </p:spPr>
      </p:pic>
      <p:pic>
        <p:nvPicPr>
          <p:cNvPr id="30" name="Imagem 29">
            <a:extLst>
              <a:ext uri="{FF2B5EF4-FFF2-40B4-BE49-F238E27FC236}">
                <a16:creationId xmlns:a16="http://schemas.microsoft.com/office/drawing/2014/main" id="{4CFCD51D-F0A9-4827-8A05-903018E6E22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63022" y="5167879"/>
            <a:ext cx="1371901" cy="381094"/>
          </a:xfrm>
          <a:prstGeom prst="rect">
            <a:avLst/>
          </a:prstGeom>
        </p:spPr>
      </p:pic>
      <p:pic>
        <p:nvPicPr>
          <p:cNvPr id="31" name="Imagem 30">
            <a:extLst>
              <a:ext uri="{FF2B5EF4-FFF2-40B4-BE49-F238E27FC236}">
                <a16:creationId xmlns:a16="http://schemas.microsoft.com/office/drawing/2014/main" id="{1916966E-EB0E-48D3-9BDE-B3A8336A155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92837" y="5708259"/>
            <a:ext cx="2184879" cy="558938"/>
          </a:xfrm>
          <a:prstGeom prst="rect">
            <a:avLst/>
          </a:prstGeom>
        </p:spPr>
      </p:pic>
      <p:pic>
        <p:nvPicPr>
          <p:cNvPr id="66" name="Imagem 65">
            <a:extLst>
              <a:ext uri="{FF2B5EF4-FFF2-40B4-BE49-F238E27FC236}">
                <a16:creationId xmlns:a16="http://schemas.microsoft.com/office/drawing/2014/main" id="{D1D1DDE4-F46F-40C5-BDBE-CA5C5154706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271154" y="5746368"/>
            <a:ext cx="2540557" cy="482719"/>
          </a:xfrm>
          <a:prstGeom prst="rect">
            <a:avLst/>
          </a:prstGeom>
        </p:spPr>
      </p:pic>
      <p:pic>
        <p:nvPicPr>
          <p:cNvPr id="24" name="Google Shape;67;p1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8BFE26B-33D1-BD28-22F4-20CB63C0E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7828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0" y="678593"/>
            <a:ext cx="119265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Equação do 1º grau com duas incógnitas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tângulo 4">
                <a:extLst>
                  <a:ext uri="{FF2B5EF4-FFF2-40B4-BE49-F238E27FC236}">
                    <a16:creationId xmlns:a16="http://schemas.microsoft.com/office/drawing/2014/main" id="{4BCAD7E0-8382-430A-ACD8-1DB02241E8C3}"/>
                  </a:ext>
                </a:extLst>
              </p:cNvPr>
              <p:cNvSpPr/>
              <p:nvPr/>
            </p:nvSpPr>
            <p:spPr>
              <a:xfrm>
                <a:off x="489171" y="1294121"/>
                <a:ext cx="10067993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dirty="0">
                    <a:latin typeface="Roboto"/>
                  </a:rPr>
                  <a:t>Toda equação que pode ser reduzida a uma equação equivalente na forma </a:t>
                </a:r>
                <a:r>
                  <a:rPr lang="pt-BR" dirty="0" err="1">
                    <a:latin typeface="Roboto"/>
                  </a:rPr>
                  <a:t>ax</a:t>
                </a:r>
                <a:r>
                  <a:rPr lang="pt-BR" dirty="0">
                    <a:latin typeface="Roboto"/>
                  </a:rPr>
                  <a:t> + </a:t>
                </a:r>
                <a:r>
                  <a:rPr lang="pt-BR" dirty="0" err="1">
                    <a:latin typeface="Roboto"/>
                  </a:rPr>
                  <a:t>by</a:t>
                </a:r>
                <a:r>
                  <a:rPr lang="pt-BR" dirty="0">
                    <a:latin typeface="Roboto"/>
                  </a:rPr>
                  <a:t> = c, com </a:t>
                </a:r>
                <a:r>
                  <a:rPr lang="pt-BR" i="1" dirty="0">
                    <a:latin typeface="Roboto"/>
                  </a:rPr>
                  <a:t>a</a:t>
                </a:r>
                <a:r>
                  <a:rPr lang="pt-BR" dirty="0">
                    <a:latin typeface="Roboto"/>
                  </a:rPr>
                  <a:t>, </a:t>
                </a:r>
                <a:r>
                  <a:rPr lang="pt-BR" i="1" dirty="0">
                    <a:latin typeface="Roboto"/>
                  </a:rPr>
                  <a:t>b</a:t>
                </a:r>
                <a:r>
                  <a:rPr lang="pt-BR" dirty="0">
                    <a:latin typeface="Roboto"/>
                  </a:rPr>
                  <a:t> e </a:t>
                </a:r>
                <a:r>
                  <a:rPr lang="pt-BR" i="1" dirty="0">
                    <a:latin typeface="Roboto"/>
                  </a:rPr>
                  <a:t>c</a:t>
                </a:r>
                <a:r>
                  <a:rPr lang="pt-BR" dirty="0">
                    <a:latin typeface="Roboto"/>
                  </a:rPr>
                  <a:t> </a:t>
                </a:r>
                <a14:m>
                  <m:oMath xmlns:m="http://schemas.openxmlformats.org/officeDocument/2006/math">
                    <m:r>
                      <a:rPr lang="pt-B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pt-BR" dirty="0">
                    <a:latin typeface="Roboto"/>
                  </a:rPr>
                  <a:t> 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pt-BR" dirty="0">
                    <a:latin typeface="Roboto"/>
                  </a:rPr>
                  <a:t> e a </a:t>
                </a:r>
                <a:r>
                  <a:rPr lang="pt-B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≠</a:t>
                </a:r>
                <a:r>
                  <a:rPr lang="pt-BR" dirty="0">
                    <a:latin typeface="Roboto"/>
                  </a:rPr>
                  <a:t> 0, b </a:t>
                </a:r>
                <a:r>
                  <a:rPr lang="pt-B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≠</a:t>
                </a:r>
                <a:r>
                  <a:rPr lang="pt-BR" dirty="0">
                    <a:latin typeface="Roboto"/>
                  </a:rPr>
                  <a:t> 0, é denominada </a:t>
                </a:r>
                <a:r>
                  <a:rPr lang="pt-BR" b="1" dirty="0">
                    <a:latin typeface="Roboto"/>
                  </a:rPr>
                  <a:t>equação do 1° grau com duas incógnitas</a:t>
                </a:r>
                <a:r>
                  <a:rPr lang="pt-BR" dirty="0">
                    <a:latin typeface="Roboto"/>
                  </a:rPr>
                  <a:t>. Por exemplo:</a:t>
                </a:r>
                <a:endParaRPr lang="pt-BR" b="1" dirty="0">
                  <a:latin typeface="Roboto"/>
                </a:endParaRPr>
              </a:p>
            </p:txBody>
          </p:sp>
        </mc:Choice>
        <mc:Fallback xmlns="">
          <p:sp>
            <p:nvSpPr>
              <p:cNvPr id="5" name="Retângulo 4">
                <a:extLst>
                  <a:ext uri="{FF2B5EF4-FFF2-40B4-BE49-F238E27FC236}">
                    <a16:creationId xmlns:a16="http://schemas.microsoft.com/office/drawing/2014/main" id="{4BCAD7E0-8382-430A-ACD8-1DB02241E8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171" y="1294121"/>
                <a:ext cx="10067993" cy="646331"/>
              </a:xfrm>
              <a:prstGeom prst="rect">
                <a:avLst/>
              </a:prstGeom>
              <a:blipFill>
                <a:blip r:embed="rId2"/>
                <a:stretch>
                  <a:fillRect l="-484" t="-3774" r="-545" b="-1509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tângulo 9">
            <a:extLst>
              <a:ext uri="{FF2B5EF4-FFF2-40B4-BE49-F238E27FC236}">
                <a16:creationId xmlns:a16="http://schemas.microsoft.com/office/drawing/2014/main" id="{1A3D4A99-B152-48F3-9C99-BC4FE848E852}"/>
              </a:ext>
            </a:extLst>
          </p:cNvPr>
          <p:cNvSpPr/>
          <p:nvPr/>
        </p:nvSpPr>
        <p:spPr>
          <a:xfrm>
            <a:off x="489171" y="3115578"/>
            <a:ext cx="664471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Dependendo do conjunto universo, uma equação do 1° grau com duas incógnitas, </a:t>
            </a:r>
            <a:r>
              <a:rPr lang="pt-BR" i="1" dirty="0">
                <a:latin typeface="Roboto"/>
              </a:rPr>
              <a:t>x</a:t>
            </a:r>
            <a:r>
              <a:rPr lang="pt-BR" dirty="0">
                <a:latin typeface="Roboto"/>
              </a:rPr>
              <a:t> e </a:t>
            </a:r>
            <a:r>
              <a:rPr lang="pt-BR" i="1" dirty="0">
                <a:latin typeface="Roboto"/>
              </a:rPr>
              <a:t>y</a:t>
            </a:r>
            <a:r>
              <a:rPr lang="pt-BR" dirty="0">
                <a:latin typeface="Roboto"/>
              </a:rPr>
              <a:t>, por exemplo, pode ter infinitas soluções, cada uma delas indicada por um par ordenado de números: o primeiro número representa o valor da incógnita </a:t>
            </a:r>
            <a:r>
              <a:rPr lang="pt-BR" i="1" dirty="0">
                <a:latin typeface="Roboto"/>
              </a:rPr>
              <a:t>x</a:t>
            </a:r>
            <a:r>
              <a:rPr lang="pt-BR" dirty="0">
                <a:latin typeface="Roboto"/>
              </a:rPr>
              <a:t>; o segundo representa sempre o valor da incógnita </a:t>
            </a:r>
            <a:r>
              <a:rPr lang="pt-BR" i="1" dirty="0">
                <a:latin typeface="Roboto"/>
              </a:rPr>
              <a:t>y</a:t>
            </a:r>
            <a:r>
              <a:rPr lang="pt-BR" dirty="0">
                <a:latin typeface="Roboto"/>
              </a:rPr>
              <a:t>. </a:t>
            </a:r>
          </a:p>
          <a:p>
            <a:endParaRPr lang="pt-BR" dirty="0">
              <a:latin typeface="Roboto"/>
            </a:endParaRPr>
          </a:p>
          <a:p>
            <a:r>
              <a:rPr lang="pt-BR" dirty="0">
                <a:latin typeface="Roboto"/>
              </a:rPr>
              <a:t>Essa ordem precisa ser respeitada. </a:t>
            </a:r>
          </a:p>
          <a:p>
            <a:endParaRPr lang="pt-BR" dirty="0">
              <a:latin typeface="Roboto"/>
            </a:endParaRPr>
          </a:p>
          <a:p>
            <a:r>
              <a:rPr lang="pt-BR" dirty="0">
                <a:latin typeface="Roboto"/>
              </a:rPr>
              <a:t>Daí o nome par ordenado. </a:t>
            </a:r>
          </a:p>
          <a:p>
            <a:endParaRPr lang="pt-BR" dirty="0">
              <a:latin typeface="Roboto"/>
            </a:endParaRPr>
          </a:p>
          <a:p>
            <a:r>
              <a:rPr lang="pt-BR" dirty="0">
                <a:latin typeface="Roboto"/>
              </a:rPr>
              <a:t>Indica-se: (x, y).</a:t>
            </a:r>
            <a:endParaRPr lang="pt-BR" b="1" dirty="0">
              <a:latin typeface="Roboto"/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46A24730-A408-4F98-A41B-130F1E4401E9}"/>
              </a:ext>
            </a:extLst>
          </p:cNvPr>
          <p:cNvSpPr/>
          <p:nvPr/>
        </p:nvSpPr>
        <p:spPr>
          <a:xfrm>
            <a:off x="7875639" y="3434745"/>
            <a:ext cx="40803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O par ordenado (2, 5) é solução da equação 3x + 2y = 16.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FBEFCEDC-DA19-422E-AFE3-4DDD0D72D677}"/>
              </a:ext>
            </a:extLst>
          </p:cNvPr>
          <p:cNvSpPr/>
          <p:nvPr/>
        </p:nvSpPr>
        <p:spPr>
          <a:xfrm>
            <a:off x="7580672" y="3146154"/>
            <a:ext cx="4122158" cy="3071645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3DC1D520-1468-09E7-F59E-7DF2FA44C9D0}"/>
              </a:ext>
            </a:extLst>
          </p:cNvPr>
          <p:cNvSpPr/>
          <p:nvPr/>
        </p:nvSpPr>
        <p:spPr>
          <a:xfrm>
            <a:off x="5046778" y="2232832"/>
            <a:ext cx="194741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>
                <a:latin typeface="Roboto"/>
              </a:rPr>
              <a:t>3x + 2y = 16</a:t>
            </a:r>
            <a:endParaRPr lang="pt-BR" sz="2200" b="1" dirty="0">
              <a:latin typeface="Roboto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A849BADA-6347-32A9-ECE7-7B1BD19CBEFA}"/>
              </a:ext>
            </a:extLst>
          </p:cNvPr>
          <p:cNvSpPr/>
          <p:nvPr/>
        </p:nvSpPr>
        <p:spPr>
          <a:xfrm>
            <a:off x="7875639" y="4198283"/>
            <a:ext cx="3390115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>
                <a:latin typeface="Roboto"/>
              </a:rPr>
              <a:t>3x + 2y = 16</a:t>
            </a:r>
          </a:p>
          <a:p>
            <a:pPr algn="just"/>
            <a:endParaRPr lang="pt-BR" sz="2200" b="1" dirty="0">
              <a:latin typeface="Roboto"/>
            </a:endParaRPr>
          </a:p>
          <a:p>
            <a:pPr algn="just"/>
            <a:r>
              <a:rPr lang="pt-BR" sz="2200" dirty="0">
                <a:latin typeface="Roboto"/>
              </a:rPr>
              <a:t>3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pt-BR" sz="2200" dirty="0">
                <a:latin typeface="Roboto"/>
              </a:rPr>
              <a:t> (2) + 2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pt-BR" sz="2200" dirty="0">
                <a:latin typeface="Roboto"/>
              </a:rPr>
              <a:t> (5) = 16</a:t>
            </a:r>
          </a:p>
          <a:p>
            <a:pPr algn="just"/>
            <a:endParaRPr lang="pt-BR" sz="2200" dirty="0">
              <a:latin typeface="Roboto"/>
            </a:endParaRPr>
          </a:p>
          <a:p>
            <a:pPr algn="just"/>
            <a:r>
              <a:rPr lang="pt-BR" sz="2200" dirty="0">
                <a:latin typeface="Roboto"/>
              </a:rPr>
              <a:t>6 + 10 = 16 (verdadeira)</a:t>
            </a:r>
          </a:p>
        </p:txBody>
      </p:sp>
      <p:sp>
        <p:nvSpPr>
          <p:cNvPr id="8" name="Espaço Reservado para Número de Slide 7">
            <a:extLst>
              <a:ext uri="{FF2B5EF4-FFF2-40B4-BE49-F238E27FC236}">
                <a16:creationId xmlns:a16="http://schemas.microsoft.com/office/drawing/2014/main" id="{11EC33A1-7077-3144-16C3-948355CA8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2295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45608" y="628417"/>
            <a:ext cx="119463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Sistema de duas equações do 1º grau com duas incógnitas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BCAD7E0-8382-430A-ACD8-1DB02241E8C3}"/>
              </a:ext>
            </a:extLst>
          </p:cNvPr>
          <p:cNvSpPr/>
          <p:nvPr/>
        </p:nvSpPr>
        <p:spPr>
          <a:xfrm>
            <a:off x="383458" y="1280504"/>
            <a:ext cx="99104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Quando duas equações de 1° grau com duas incógnitas são escritas ligadas pelo conectivo e, dizemos que há um </a:t>
            </a:r>
            <a:r>
              <a:rPr lang="pt-BR" b="1" dirty="0">
                <a:latin typeface="Roboto"/>
              </a:rPr>
              <a:t>sistema de duas equações do 1° grau com duas incógnitas </a:t>
            </a:r>
            <a:r>
              <a:rPr lang="pt-BR" dirty="0">
                <a:latin typeface="Roboto"/>
              </a:rPr>
              <a:t>(no caso, </a:t>
            </a:r>
            <a:r>
              <a:rPr lang="pt-BR" b="1" dirty="0">
                <a:latin typeface="Roboto"/>
              </a:rPr>
              <a:t>x</a:t>
            </a:r>
            <a:r>
              <a:rPr lang="pt-BR" dirty="0">
                <a:latin typeface="Roboto"/>
              </a:rPr>
              <a:t> e </a:t>
            </a:r>
            <a:r>
              <a:rPr lang="pt-BR" b="1" dirty="0">
                <a:latin typeface="Roboto"/>
              </a:rPr>
              <a:t>y</a:t>
            </a:r>
            <a:r>
              <a:rPr lang="pt-BR" dirty="0">
                <a:latin typeface="Roboto"/>
              </a:rPr>
              <a:t>).</a:t>
            </a:r>
            <a:endParaRPr lang="pt-BR" b="1" dirty="0">
              <a:latin typeface="Roboto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1A3D4A99-B152-48F3-9C99-BC4FE848E852}"/>
              </a:ext>
            </a:extLst>
          </p:cNvPr>
          <p:cNvSpPr/>
          <p:nvPr/>
        </p:nvSpPr>
        <p:spPr>
          <a:xfrm>
            <a:off x="383458" y="3428799"/>
            <a:ext cx="60086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 solução de um sistema de duas equações do 1º grau com duas incógnitas, </a:t>
            </a:r>
            <a:r>
              <a:rPr lang="pt-BR" i="1" dirty="0">
                <a:latin typeface="Roboto"/>
              </a:rPr>
              <a:t>x</a:t>
            </a:r>
            <a:r>
              <a:rPr lang="pt-BR" dirty="0">
                <a:latin typeface="Roboto"/>
              </a:rPr>
              <a:t> e </a:t>
            </a:r>
            <a:r>
              <a:rPr lang="pt-BR" i="1" dirty="0">
                <a:latin typeface="Roboto"/>
              </a:rPr>
              <a:t>y</a:t>
            </a:r>
            <a:r>
              <a:rPr lang="pt-BR" dirty="0">
                <a:latin typeface="Roboto"/>
              </a:rPr>
              <a:t>, por exemplo, é um par ordenado (x, y) que é solução tanto da primeira equação como da segunda.</a:t>
            </a:r>
            <a:endParaRPr lang="pt-BR" b="1" dirty="0">
              <a:latin typeface="Roboto"/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46A24730-A408-4F98-A41B-130F1E4401E9}"/>
              </a:ext>
            </a:extLst>
          </p:cNvPr>
          <p:cNvSpPr/>
          <p:nvPr/>
        </p:nvSpPr>
        <p:spPr>
          <a:xfrm>
            <a:off x="6630242" y="3556771"/>
            <a:ext cx="43753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O par ordenado (10, 4) é solução desse sistema, pois os valores verificam as duas equações ao mesmo tempo: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FBEFCEDC-DA19-422E-AFE3-4DDD0D72D677}"/>
              </a:ext>
            </a:extLst>
          </p:cNvPr>
          <p:cNvSpPr/>
          <p:nvPr/>
        </p:nvSpPr>
        <p:spPr>
          <a:xfrm>
            <a:off x="6510120" y="3429000"/>
            <a:ext cx="4375351" cy="3055311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EB2F324B-1BE7-409D-9AAA-0BD559A55D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6718" y="2289977"/>
            <a:ext cx="2083257" cy="914625"/>
          </a:xfrm>
          <a:prstGeom prst="rect">
            <a:avLst/>
          </a:prstGeom>
        </p:spPr>
      </p:pic>
      <p:pic>
        <p:nvPicPr>
          <p:cNvPr id="19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Retângulo 14">
            <a:extLst>
              <a:ext uri="{FF2B5EF4-FFF2-40B4-BE49-F238E27FC236}">
                <a16:creationId xmlns:a16="http://schemas.microsoft.com/office/drawing/2014/main" id="{C8E49761-5811-ED1C-B240-2EF2020D760E}"/>
              </a:ext>
            </a:extLst>
          </p:cNvPr>
          <p:cNvSpPr/>
          <p:nvPr/>
        </p:nvSpPr>
        <p:spPr>
          <a:xfrm>
            <a:off x="6630242" y="4546543"/>
            <a:ext cx="3390115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>
                <a:latin typeface="Roboto"/>
              </a:rPr>
              <a:t>x + y = 14</a:t>
            </a:r>
          </a:p>
          <a:p>
            <a:pPr algn="just"/>
            <a:r>
              <a:rPr lang="pt-BR" sz="2200" dirty="0">
                <a:latin typeface="Roboto"/>
              </a:rPr>
              <a:t>10 + 4 = 14 (verdadeira)</a:t>
            </a:r>
          </a:p>
          <a:p>
            <a:pPr algn="just"/>
            <a:endParaRPr lang="pt-BR" sz="2200" dirty="0">
              <a:latin typeface="Roboto"/>
            </a:endParaRPr>
          </a:p>
          <a:p>
            <a:pPr algn="just"/>
            <a:r>
              <a:rPr lang="pt-BR" sz="2200" dirty="0">
                <a:latin typeface="Roboto"/>
              </a:rPr>
              <a:t>4x + 2y = 48</a:t>
            </a:r>
          </a:p>
          <a:p>
            <a:pPr algn="just"/>
            <a:r>
              <a:rPr lang="pt-BR" sz="2200" dirty="0">
                <a:latin typeface="Roboto"/>
              </a:rPr>
              <a:t>40 + 8 = 48 (verdadeira)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753F8D9-2A1F-434E-8428-F652ECC7B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3466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265470" y="705241"/>
            <a:ext cx="119265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Inequação do 1º grau com uma incógnita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4BCAD7E0-8382-430A-ACD8-1DB02241E8C3}"/>
              </a:ext>
            </a:extLst>
          </p:cNvPr>
          <p:cNvSpPr/>
          <p:nvPr/>
        </p:nvSpPr>
        <p:spPr>
          <a:xfrm>
            <a:off x="430852" y="1273201"/>
            <a:ext cx="77594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Sentença matemática expressa por uma </a:t>
            </a:r>
            <a:r>
              <a:rPr lang="pt-BR" b="1" dirty="0">
                <a:latin typeface="Roboto"/>
              </a:rPr>
              <a:t>desigualdade</a:t>
            </a:r>
            <a:r>
              <a:rPr lang="pt-BR" dirty="0">
                <a:latin typeface="Roboto"/>
              </a:rPr>
              <a:t> com incógnitas.</a:t>
            </a:r>
            <a:endParaRPr lang="pt-BR" b="1" dirty="0">
              <a:latin typeface="Roboto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1A3D4A99-B152-48F3-9C99-BC4FE848E852}"/>
              </a:ext>
            </a:extLst>
          </p:cNvPr>
          <p:cNvSpPr/>
          <p:nvPr/>
        </p:nvSpPr>
        <p:spPr>
          <a:xfrm>
            <a:off x="430852" y="3063656"/>
            <a:ext cx="99049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Para resolver essa inequação, isolamos a incógnita </a:t>
            </a:r>
            <a:r>
              <a:rPr lang="pt-BR" i="1" dirty="0">
                <a:latin typeface="Roboto"/>
              </a:rPr>
              <a:t>x</a:t>
            </a:r>
            <a:r>
              <a:rPr lang="pt-BR" dirty="0">
                <a:latin typeface="Roboto"/>
              </a:rPr>
              <a:t> em um dos membros da desigualdade.</a:t>
            </a:r>
            <a:endParaRPr lang="pt-BR" b="1" dirty="0">
              <a:latin typeface="Roboto"/>
            </a:endParaRP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FBEFCEDC-DA19-422E-AFE3-4DDD0D72D677}"/>
              </a:ext>
            </a:extLst>
          </p:cNvPr>
          <p:cNvSpPr/>
          <p:nvPr/>
        </p:nvSpPr>
        <p:spPr>
          <a:xfrm>
            <a:off x="880889" y="3873300"/>
            <a:ext cx="4965121" cy="1940899"/>
          </a:xfrm>
          <a:prstGeom prst="rect">
            <a:avLst/>
          </a:prstGeom>
          <a:noFill/>
          <a:ln w="38100">
            <a:prstDash val="dash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928873F7-4B61-4742-ACE4-7BF755260E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4620" y="2368892"/>
            <a:ext cx="1524334" cy="406500"/>
          </a:xfrm>
          <a:prstGeom prst="rect">
            <a:avLst/>
          </a:prstGeom>
        </p:spPr>
      </p:pic>
      <p:sp>
        <p:nvSpPr>
          <p:cNvPr id="8" name="Texto Explicativo: Linha Dobrada com Ênfase 7">
            <a:extLst>
              <a:ext uri="{FF2B5EF4-FFF2-40B4-BE49-F238E27FC236}">
                <a16:creationId xmlns:a16="http://schemas.microsoft.com/office/drawing/2014/main" id="{086A7E68-C53A-43D9-A597-CE61B683F493}"/>
              </a:ext>
            </a:extLst>
          </p:cNvPr>
          <p:cNvSpPr/>
          <p:nvPr/>
        </p:nvSpPr>
        <p:spPr>
          <a:xfrm>
            <a:off x="8416244" y="1899518"/>
            <a:ext cx="3116993" cy="84377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6498"/>
              <a:gd name="adj6" fmla="val -61691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Essa inequação pode ser lida da seguinte maneira: </a:t>
            </a:r>
          </a:p>
          <a:p>
            <a:pPr algn="ctr"/>
            <a:r>
              <a:rPr lang="pt-BR" dirty="0">
                <a:solidFill>
                  <a:schemeClr val="tx1"/>
                </a:solidFill>
              </a:rPr>
              <a:t>2x </a:t>
            </a:r>
            <a:r>
              <a:rPr lang="pt-BR" b="1" dirty="0">
                <a:solidFill>
                  <a:schemeClr val="tx1"/>
                </a:solidFill>
              </a:rPr>
              <a:t>maior do que </a:t>
            </a:r>
            <a:r>
              <a:rPr lang="pt-BR" dirty="0">
                <a:solidFill>
                  <a:schemeClr val="tx1"/>
                </a:solidFill>
              </a:rPr>
              <a:t>300.</a:t>
            </a: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135E2523-BEEA-4683-95BE-F2E13D009D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4898" y="4001149"/>
            <a:ext cx="1371901" cy="419203"/>
          </a:xfrm>
          <a:prstGeom prst="rect">
            <a:avLst/>
          </a:prstGeom>
        </p:spPr>
      </p:pic>
      <p:pic>
        <p:nvPicPr>
          <p:cNvPr id="15" name="Imagem 14">
            <a:extLst>
              <a:ext uri="{FF2B5EF4-FFF2-40B4-BE49-F238E27FC236}">
                <a16:creationId xmlns:a16="http://schemas.microsoft.com/office/drawing/2014/main" id="{C11CE8FC-5CFF-4FE5-BE7F-E6377211DE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9492" y="4487024"/>
            <a:ext cx="1422712" cy="800297"/>
          </a:xfrm>
          <a:prstGeom prst="rect">
            <a:avLst/>
          </a:prstGeom>
        </p:spPr>
      </p:pic>
      <p:pic>
        <p:nvPicPr>
          <p:cNvPr id="19" name="Imagem 18">
            <a:extLst>
              <a:ext uri="{FF2B5EF4-FFF2-40B4-BE49-F238E27FC236}">
                <a16:creationId xmlns:a16="http://schemas.microsoft.com/office/drawing/2014/main" id="{CBE8D4F4-EA69-4F14-A2C2-AB239FD8D8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01114" y="5353993"/>
            <a:ext cx="1219467" cy="355688"/>
          </a:xfrm>
          <a:prstGeom prst="rect">
            <a:avLst/>
          </a:prstGeom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id="{6BB4B919-C314-420E-92B4-76F791CCFFF9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9092" t="-8604" r="-1500" b="8604"/>
          <a:stretch/>
        </p:blipFill>
        <p:spPr>
          <a:xfrm>
            <a:off x="6951466" y="4487024"/>
            <a:ext cx="4272748" cy="774891"/>
          </a:xfrm>
          <a:prstGeom prst="rect">
            <a:avLst/>
          </a:prstGeom>
        </p:spPr>
      </p:pic>
      <p:sp>
        <p:nvSpPr>
          <p:cNvPr id="23" name="Seta: para a Direita 22">
            <a:extLst>
              <a:ext uri="{FF2B5EF4-FFF2-40B4-BE49-F238E27FC236}">
                <a16:creationId xmlns:a16="http://schemas.microsoft.com/office/drawing/2014/main" id="{75ED147C-91E6-4947-A8B9-5EB25961F924}"/>
              </a:ext>
            </a:extLst>
          </p:cNvPr>
          <p:cNvSpPr/>
          <p:nvPr/>
        </p:nvSpPr>
        <p:spPr>
          <a:xfrm>
            <a:off x="6207009" y="4674588"/>
            <a:ext cx="383458" cy="338321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BR" dirty="0"/>
          </a:p>
        </p:txBody>
      </p:sp>
      <p:pic>
        <p:nvPicPr>
          <p:cNvPr id="21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40D81196-ADD1-A953-9920-113F893C8F2B}"/>
              </a:ext>
            </a:extLst>
          </p:cNvPr>
          <p:cNvSpPr/>
          <p:nvPr/>
        </p:nvSpPr>
        <p:spPr>
          <a:xfrm>
            <a:off x="6781384" y="3774021"/>
            <a:ext cx="3906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>
                <a:latin typeface="Roboto"/>
              </a:rPr>
              <a:t>Usando a reta numérica, indicamos a inequação como: </a:t>
            </a:r>
            <a:endParaRPr lang="pt-BR" b="1" dirty="0">
              <a:latin typeface="Roboto"/>
            </a:endParaRP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8E7D3F3-43A9-A70E-CC6F-95BC6F012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90357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9916</TotalTime>
  <Words>685</Words>
  <Application>Microsoft Office PowerPoint</Application>
  <PresentationFormat>Widescreen</PresentationFormat>
  <Paragraphs>66</Paragraphs>
  <Slides>9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Roboto</vt:lpstr>
      <vt:lpstr>Times New Roman</vt:lpstr>
      <vt:lpstr>Tema do Office</vt:lpstr>
      <vt:lpstr>Apresentação do PowerPoint</vt:lpstr>
      <vt:lpstr>Matemática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</dc:title>
  <dc:creator>Diogo Martins Gonçalves Morais</dc:creator>
  <cp:lastModifiedBy> </cp:lastModifiedBy>
  <cp:revision>169</cp:revision>
  <dcterms:created xsi:type="dcterms:W3CDTF">2019-03-06T17:56:01Z</dcterms:created>
  <dcterms:modified xsi:type="dcterms:W3CDTF">2023-06-22T15:43:34Z</dcterms:modified>
</cp:coreProperties>
</file>