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9" r:id="rId2"/>
    <p:sldId id="289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6" clrIdx="0"/>
  <p:cmAuthor id="1" name="Lilian Semenichin Nogueira" initials="LSN" lastIdx="26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69" autoAdjust="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658A-69C2-2A4D-A96A-5C890336693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9E09-063B-4549-8BC4-57E2B8854C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991-FF92-4132-B96B-4A2A477007F4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F1FE-8CE7-41A1-AE6B-DE8FD14A6A6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1A2E-9254-4AAA-BB7A-D6558743C9B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6641-98DA-4281-8300-DE1FC25462F2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29A-47A0-469E-A52C-FD910AF81967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AD99-6110-457E-BF51-407711E2B91A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45CF-08C9-481E-9E03-27D801BAD1B3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FF5-EF5F-4128-ACEF-95E77D7A3735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9962-30EE-463E-9EF0-322DBD520B06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7450-E870-4C25-BD8B-8CBC1246CE7F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FC88-EF07-4C46-B6DF-F9BE20F9DAD4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B91C-BB98-4079-9A6C-73690289C5F8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8"/>
          <a:stretch/>
        </p:blipFill>
        <p:spPr>
          <a:xfrm>
            <a:off x="-14990" y="0"/>
            <a:ext cx="940145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7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31097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2</a:t>
            </a:r>
          </a:p>
          <a:p>
            <a:r>
              <a:rPr lang="pt-BR" sz="2800" dirty="0">
                <a:latin typeface="Roboto"/>
              </a:rPr>
              <a:t>Ângulos e simetria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84DF7E-6889-A353-508D-48F24007B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65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4482721" y="718208"/>
            <a:ext cx="3226557" cy="53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Ângulos notáveis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DE4B7F-A756-4A1C-8961-29602D822FD3}"/>
              </a:ext>
            </a:extLst>
          </p:cNvPr>
          <p:cNvSpPr/>
          <p:nvPr/>
        </p:nvSpPr>
        <p:spPr>
          <a:xfrm>
            <a:off x="0" y="604684"/>
            <a:ext cx="265467" cy="625331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CADA813-DE45-455D-BAE2-EEF181033142}"/>
              </a:ext>
            </a:extLst>
          </p:cNvPr>
          <p:cNvSpPr/>
          <p:nvPr/>
        </p:nvSpPr>
        <p:spPr>
          <a:xfrm>
            <a:off x="465447" y="1480617"/>
            <a:ext cx="107844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ângulos de </a:t>
            </a:r>
            <a:r>
              <a:rPr lang="pt-BR" b="1" dirty="0">
                <a:latin typeface="Roboto"/>
              </a:rPr>
              <a:t>30°</a:t>
            </a:r>
            <a:r>
              <a:rPr lang="pt-BR" dirty="0">
                <a:latin typeface="Roboto"/>
              </a:rPr>
              <a:t>, </a:t>
            </a:r>
            <a:r>
              <a:rPr lang="pt-BR" b="1" dirty="0">
                <a:latin typeface="Roboto"/>
              </a:rPr>
              <a:t>45°</a:t>
            </a:r>
            <a:r>
              <a:rPr lang="pt-BR" dirty="0">
                <a:latin typeface="Roboto"/>
              </a:rPr>
              <a:t>, </a:t>
            </a:r>
            <a:r>
              <a:rPr lang="pt-BR" b="1" dirty="0">
                <a:latin typeface="Roboto"/>
              </a:rPr>
              <a:t>60°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90°</a:t>
            </a:r>
            <a:r>
              <a:rPr lang="pt-BR" dirty="0">
                <a:latin typeface="Roboto"/>
              </a:rPr>
              <a:t>, por serem utilizados com frequência em diversas situações, costumam ser chamados de </a:t>
            </a:r>
            <a:r>
              <a:rPr lang="pt-BR" b="1" dirty="0">
                <a:latin typeface="Roboto"/>
              </a:rPr>
              <a:t>ângulos notáveis</a:t>
            </a:r>
            <a:r>
              <a:rPr lang="pt-BR" dirty="0">
                <a:latin typeface="Roboto"/>
              </a:rPr>
              <a:t>.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0D6DFB6-4544-4D31-92B5-4418CD6EF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9328" y="3335725"/>
            <a:ext cx="2235690" cy="209601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F5035011-C7DF-4CCE-90AF-458B666A2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132" y="2770436"/>
            <a:ext cx="2235690" cy="1613297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28EC293-4AAE-4698-9021-1475CA0F1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6524" y="2643405"/>
            <a:ext cx="2540557" cy="198168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47B4233-CD2E-425A-A33F-391FD12EDCB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138" r="13314"/>
          <a:stretch/>
        </p:blipFill>
        <p:spPr>
          <a:xfrm>
            <a:off x="9597260" y="3523443"/>
            <a:ext cx="1652631" cy="2057907"/>
          </a:xfrm>
          <a:prstGeom prst="rect">
            <a:avLst/>
          </a:prstGeom>
        </p:spPr>
      </p:pic>
      <p:pic>
        <p:nvPicPr>
          <p:cNvPr id="12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03F68E-9027-1024-7A36-CDF1131C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62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71" y="709495"/>
            <a:ext cx="11926529" cy="389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Distância de um ponto e uma reta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DE4B7F-A756-4A1C-8961-29602D822FD3}"/>
              </a:ext>
            </a:extLst>
          </p:cNvPr>
          <p:cNvSpPr/>
          <p:nvPr/>
        </p:nvSpPr>
        <p:spPr>
          <a:xfrm>
            <a:off x="0" y="604684"/>
            <a:ext cx="265467" cy="625331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CADA813-DE45-455D-BAE2-EEF181033142}"/>
              </a:ext>
            </a:extLst>
          </p:cNvPr>
          <p:cNvSpPr/>
          <p:nvPr/>
        </p:nvSpPr>
        <p:spPr>
          <a:xfrm>
            <a:off x="482979" y="1334452"/>
            <a:ext cx="8494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distância entre um ponto </a:t>
            </a:r>
            <a:r>
              <a:rPr lang="pt-BR" i="1" dirty="0">
                <a:latin typeface="Roboto"/>
              </a:rPr>
              <a:t>P</a:t>
            </a:r>
            <a:r>
              <a:rPr lang="pt-BR" dirty="0">
                <a:latin typeface="Roboto"/>
              </a:rPr>
              <a:t> e uma reta </a:t>
            </a:r>
            <a:r>
              <a:rPr lang="pt-BR" i="1" dirty="0">
                <a:latin typeface="Roboto"/>
              </a:rPr>
              <a:t>r</a:t>
            </a:r>
            <a:r>
              <a:rPr lang="pt-BR" dirty="0">
                <a:latin typeface="Roboto"/>
              </a:rPr>
              <a:t> corresponde ao comprimento do segmento de reta perpendicular a </a:t>
            </a:r>
            <a:r>
              <a:rPr lang="pt-BR" i="1" dirty="0">
                <a:latin typeface="Roboto"/>
              </a:rPr>
              <a:t>r</a:t>
            </a:r>
            <a:r>
              <a:rPr lang="pt-BR" dirty="0">
                <a:latin typeface="Roboto"/>
              </a:rPr>
              <a:t>, com extremidades em </a:t>
            </a:r>
            <a:r>
              <a:rPr lang="pt-BR" i="1" dirty="0">
                <a:latin typeface="Roboto"/>
              </a:rPr>
              <a:t>P</a:t>
            </a:r>
            <a:r>
              <a:rPr lang="pt-BR" dirty="0">
                <a:latin typeface="Roboto"/>
              </a:rPr>
              <a:t> e em um ponto de </a:t>
            </a:r>
            <a:r>
              <a:rPr lang="pt-BR" i="1" dirty="0">
                <a:latin typeface="Roboto"/>
              </a:rPr>
              <a:t>r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9679091-595C-4C50-BE1C-C7C8D7BB3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130" y="2196575"/>
            <a:ext cx="7570859" cy="292171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80AEF57-3634-44E3-8BAF-80CA85803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6892" y="5598476"/>
            <a:ext cx="457300" cy="419203"/>
          </a:xfrm>
          <a:prstGeom prst="rect">
            <a:avLst/>
          </a:prstGeom>
        </p:spPr>
      </p:pic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A8F2E68B-0DC2-48B6-8634-BA2DCCFB866C}"/>
              </a:ext>
            </a:extLst>
          </p:cNvPr>
          <p:cNvSpPr/>
          <p:nvPr/>
        </p:nvSpPr>
        <p:spPr>
          <a:xfrm>
            <a:off x="3560585" y="5388636"/>
            <a:ext cx="3283975" cy="889219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>
                <a:latin typeface="Roboto"/>
              </a:rPr>
              <a:t>distância do ponto </a:t>
            </a:r>
            <a:r>
              <a:rPr lang="pt-BR" i="1" dirty="0">
                <a:latin typeface="Roboto"/>
              </a:rPr>
              <a:t>P</a:t>
            </a:r>
            <a:r>
              <a:rPr lang="pt-BR" dirty="0">
                <a:latin typeface="Roboto"/>
              </a:rPr>
              <a:t> à reta </a:t>
            </a:r>
            <a:r>
              <a:rPr lang="pt-BR" i="1" dirty="0">
                <a:latin typeface="Roboto"/>
              </a:rPr>
              <a:t>r</a:t>
            </a:r>
            <a:r>
              <a:rPr lang="pt-BR" dirty="0">
                <a:latin typeface="Roboto"/>
              </a:rPr>
              <a:t> </a:t>
            </a:r>
            <a:endParaRPr lang="pt-BR" dirty="0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FA0CAF4C-3C88-33B1-4D92-24D2B987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842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72" y="691976"/>
            <a:ext cx="11926528" cy="460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Bissetriz de um ângulo</a:t>
            </a:r>
          </a:p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DE4B7F-A756-4A1C-8961-29602D822FD3}"/>
              </a:ext>
            </a:extLst>
          </p:cNvPr>
          <p:cNvSpPr/>
          <p:nvPr/>
        </p:nvSpPr>
        <p:spPr>
          <a:xfrm>
            <a:off x="0" y="604684"/>
            <a:ext cx="186167" cy="625331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CADA813-DE45-455D-BAE2-EEF181033142}"/>
              </a:ext>
            </a:extLst>
          </p:cNvPr>
          <p:cNvSpPr/>
          <p:nvPr/>
        </p:nvSpPr>
        <p:spPr>
          <a:xfrm>
            <a:off x="519971" y="1317809"/>
            <a:ext cx="9829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bissetriz</a:t>
            </a:r>
            <a:r>
              <a:rPr lang="pt-BR" dirty="0">
                <a:latin typeface="Roboto"/>
              </a:rPr>
              <a:t> de um ângulo AOB é a semirreta com origem no vértice </a:t>
            </a:r>
            <a:r>
              <a:rPr lang="pt-BR" i="1" dirty="0">
                <a:latin typeface="Roboto"/>
              </a:rPr>
              <a:t>O</a:t>
            </a:r>
            <a:r>
              <a:rPr lang="pt-BR" dirty="0">
                <a:latin typeface="Roboto"/>
              </a:rPr>
              <a:t> e que divide esse ângulo em dois ângulos congruentes. Qualquer ponto da bissetriz é equidistante aos lados do ângulo.</a:t>
            </a:r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A8F2E68B-0DC2-48B6-8634-BA2DCCFB866C}"/>
              </a:ext>
            </a:extLst>
          </p:cNvPr>
          <p:cNvSpPr/>
          <p:nvPr/>
        </p:nvSpPr>
        <p:spPr>
          <a:xfrm>
            <a:off x="4283697" y="4663503"/>
            <a:ext cx="2743201" cy="889219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>
                <a:latin typeface="Roboto"/>
              </a:rPr>
              <a:t>bissetriz de AÔB</a:t>
            </a: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E2DF4A1-ABD4-4C3E-B8CC-B77CF9DDA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822" y="2116750"/>
            <a:ext cx="3167827" cy="254675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AAE7E13-32F8-4D9C-A872-85D640DD5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7555" y="4828643"/>
            <a:ext cx="609734" cy="558938"/>
          </a:xfrm>
          <a:prstGeom prst="rect">
            <a:avLst/>
          </a:prstGeom>
        </p:spPr>
      </p:pic>
      <p:pic>
        <p:nvPicPr>
          <p:cNvPr id="11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9A7F0D-8362-8146-CEB7-D01D6E0A1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101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67" y="681055"/>
            <a:ext cx="11926529" cy="3653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Mediatriz de um segmento de reta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DE4B7F-A756-4A1C-8961-29602D822FD3}"/>
              </a:ext>
            </a:extLst>
          </p:cNvPr>
          <p:cNvSpPr/>
          <p:nvPr/>
        </p:nvSpPr>
        <p:spPr>
          <a:xfrm>
            <a:off x="0" y="604684"/>
            <a:ext cx="265467" cy="625331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CADA813-DE45-455D-BAE2-EEF181033142}"/>
              </a:ext>
            </a:extLst>
          </p:cNvPr>
          <p:cNvSpPr/>
          <p:nvPr/>
        </p:nvSpPr>
        <p:spPr>
          <a:xfrm>
            <a:off x="483117" y="1292645"/>
            <a:ext cx="9422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mediatriz</a:t>
            </a:r>
            <a:r>
              <a:rPr lang="pt-BR" dirty="0">
                <a:latin typeface="Roboto"/>
              </a:rPr>
              <a:t> de um segmento de reta AB é a reta perpendicular a ele em seu ponto médio </a:t>
            </a:r>
            <a:r>
              <a:rPr lang="pt-BR" i="1" dirty="0">
                <a:latin typeface="Roboto"/>
              </a:rPr>
              <a:t>C</a:t>
            </a:r>
            <a:r>
              <a:rPr lang="pt-BR" dirty="0">
                <a:latin typeface="Roboto"/>
              </a:rPr>
              <a:t>, de maneira que AC = BC.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Seta: para a Direita 15">
                <a:extLst>
                  <a:ext uri="{FF2B5EF4-FFF2-40B4-BE49-F238E27FC236}">
                    <a16:creationId xmlns:a16="http://schemas.microsoft.com/office/drawing/2014/main" id="{A8F2E68B-0DC2-48B6-8634-BA2DCCFB866C}"/>
                  </a:ext>
                </a:extLst>
              </p:cNvPr>
              <p:cNvSpPr/>
              <p:nvPr/>
            </p:nvSpPr>
            <p:spPr>
              <a:xfrm>
                <a:off x="4321832" y="4715572"/>
                <a:ext cx="2159089" cy="889219"/>
              </a:xfrm>
              <a:prstGeom prst="rightArrow">
                <a:avLst/>
              </a:prstGeom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noFill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pt-BR" dirty="0">
                    <a:latin typeface="Roboto"/>
                  </a:rPr>
                  <a:t>Mediatriz de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AB</m:t>
                        </m:r>
                      </m:e>
                    </m:acc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16" name="Seta: para a Direita 15">
                <a:extLst>
                  <a:ext uri="{FF2B5EF4-FFF2-40B4-BE49-F238E27FC236}">
                    <a16:creationId xmlns:a16="http://schemas.microsoft.com/office/drawing/2014/main" id="{A8F2E68B-0DC2-48B6-8634-BA2DCCFB86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32" y="4715572"/>
                <a:ext cx="2159089" cy="889219"/>
              </a:xfrm>
              <a:prstGeom prst="rightArrow">
                <a:avLst/>
              </a:prstGeom>
              <a:blipFill>
                <a:blip r:embed="rId2"/>
                <a:stretch>
                  <a:fillRect l="-254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m 1">
            <a:extLst>
              <a:ext uri="{FF2B5EF4-FFF2-40B4-BE49-F238E27FC236}">
                <a16:creationId xmlns:a16="http://schemas.microsoft.com/office/drawing/2014/main" id="{574C0304-9051-42C8-8939-E3C640826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3942" y="2200292"/>
            <a:ext cx="4564115" cy="2455445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A43FB9CD-ED4C-4CB4-BA85-C491C74AB948}"/>
              </a:ext>
            </a:extLst>
          </p:cNvPr>
          <p:cNvSpPr/>
          <p:nvPr/>
        </p:nvSpPr>
        <p:spPr>
          <a:xfrm>
            <a:off x="6629402" y="4975515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Reta </a:t>
            </a:r>
            <a:r>
              <a:rPr lang="pt-BR" i="1" dirty="0">
                <a:latin typeface="Roboto"/>
              </a:rPr>
              <a:t>r</a:t>
            </a:r>
            <a:endParaRPr lang="pt-BR" i="1" dirty="0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9BF15-09EC-4525-0CE7-3D93CE45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06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265467" y="653325"/>
            <a:ext cx="11926529" cy="501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Simetrias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DE4B7F-A756-4A1C-8961-29602D822FD3}"/>
              </a:ext>
            </a:extLst>
          </p:cNvPr>
          <p:cNvSpPr/>
          <p:nvPr/>
        </p:nvSpPr>
        <p:spPr>
          <a:xfrm>
            <a:off x="0" y="604684"/>
            <a:ext cx="265467" cy="625331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CADA813-DE45-455D-BAE2-EEF181033142}"/>
              </a:ext>
            </a:extLst>
          </p:cNvPr>
          <p:cNvSpPr/>
          <p:nvPr/>
        </p:nvSpPr>
        <p:spPr>
          <a:xfrm>
            <a:off x="473865" y="1492790"/>
            <a:ext cx="70352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uma reta divide uma figura de maneira que, ao ser dobrada sobre essa reta, as partes obtidas são idênticas por sobreposição, dizemos que essa figura apresenta </a:t>
            </a:r>
            <a:r>
              <a:rPr lang="pt-BR" b="1" dirty="0">
                <a:latin typeface="Roboto"/>
              </a:rPr>
              <a:t>simetria de reflexão</a:t>
            </a:r>
            <a:r>
              <a:rPr lang="pt-BR" dirty="0">
                <a:latin typeface="Roboto"/>
              </a:rPr>
              <a:t> em relação a um eixo. Essa reta corresponde ao </a:t>
            </a:r>
            <a:r>
              <a:rPr lang="pt-BR" b="1" dirty="0">
                <a:latin typeface="Roboto"/>
              </a:rPr>
              <a:t>eixo de simetria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84B752D-93A5-474A-BFDA-9BA5AA39A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606" y="1015294"/>
            <a:ext cx="3315127" cy="2813841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CF96AFDE-C90D-49EB-AE3D-476318BBC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008" y="3829135"/>
            <a:ext cx="1981634" cy="2248453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FA0AC9-1359-4A48-8182-AD593E7E4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315" y="3829135"/>
            <a:ext cx="2591368" cy="237548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AA4E50D-AED7-410E-B683-3686288D91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6624" y="3829135"/>
            <a:ext cx="2591368" cy="2362782"/>
          </a:xfrm>
          <a:prstGeom prst="rect">
            <a:avLst/>
          </a:prstGeom>
        </p:spPr>
      </p:pic>
      <p:pic>
        <p:nvPicPr>
          <p:cNvPr id="12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2FA307DE-9143-6E75-CD85-67592525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95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DE4B7F-A756-4A1C-8961-29602D822FD3}"/>
              </a:ext>
            </a:extLst>
          </p:cNvPr>
          <p:cNvSpPr/>
          <p:nvPr/>
        </p:nvSpPr>
        <p:spPr>
          <a:xfrm>
            <a:off x="1" y="604684"/>
            <a:ext cx="244126" cy="625331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CADA813-DE45-455D-BAE2-EEF181033142}"/>
              </a:ext>
            </a:extLst>
          </p:cNvPr>
          <p:cNvSpPr/>
          <p:nvPr/>
        </p:nvSpPr>
        <p:spPr>
          <a:xfrm>
            <a:off x="417593" y="1241311"/>
            <a:ext cx="89468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Na </a:t>
            </a:r>
            <a:r>
              <a:rPr lang="pt-BR" b="1" dirty="0">
                <a:latin typeface="Roboto"/>
              </a:rPr>
              <a:t>simetria de rotação</a:t>
            </a:r>
            <a:r>
              <a:rPr lang="pt-BR" dirty="0">
                <a:latin typeface="Roboto"/>
              </a:rPr>
              <a:t>, cada ponto da figura é rotacionado de acordo com determinado ângulo e sentido em torno de um ponto </a:t>
            </a:r>
            <a:r>
              <a:rPr lang="pt-BR" b="1" dirty="0">
                <a:latin typeface="Roboto"/>
              </a:rPr>
              <a:t>O</a:t>
            </a:r>
            <a:r>
              <a:rPr lang="pt-BR" dirty="0">
                <a:latin typeface="Roboto"/>
              </a:rPr>
              <a:t>, chamado </a:t>
            </a:r>
            <a:r>
              <a:rPr lang="pt-BR" b="1" dirty="0">
                <a:latin typeface="Roboto"/>
              </a:rPr>
              <a:t>centro de rotação</a:t>
            </a:r>
            <a:r>
              <a:rPr lang="pt-BR" dirty="0">
                <a:latin typeface="Roboto"/>
              </a:rPr>
              <a:t>.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E204BE07-DAC8-494C-960A-128946826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8981" y="2206098"/>
            <a:ext cx="2644758" cy="240343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AA3A74DF-83B6-4CB1-8C74-BBD1741EC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306" y="4125628"/>
            <a:ext cx="2522600" cy="2346909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0C3D907-06FE-461C-9457-3F7EAA8B96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5241" y="4015050"/>
            <a:ext cx="3802008" cy="2341300"/>
          </a:xfrm>
          <a:prstGeom prst="rect">
            <a:avLst/>
          </a:prstGeom>
        </p:spPr>
      </p:pic>
      <p:pic>
        <p:nvPicPr>
          <p:cNvPr id="13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ubtítulo 4">
            <a:extLst>
              <a:ext uri="{FF2B5EF4-FFF2-40B4-BE49-F238E27FC236}">
                <a16:creationId xmlns:a16="http://schemas.microsoft.com/office/drawing/2014/main" id="{D8694EE1-A79C-4793-0E01-CF7DB0D254B4}"/>
              </a:ext>
            </a:extLst>
          </p:cNvPr>
          <p:cNvSpPr txBox="1">
            <a:spLocks/>
          </p:cNvSpPr>
          <p:nvPr/>
        </p:nvSpPr>
        <p:spPr>
          <a:xfrm>
            <a:off x="244127" y="664537"/>
            <a:ext cx="11947873" cy="501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Simetrias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D0D430-9480-99B2-0733-786DCF41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438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48AA60E9-1598-4422-8F33-50E294A68C6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FDE4B7F-A756-4A1C-8961-29602D822FD3}"/>
              </a:ext>
            </a:extLst>
          </p:cNvPr>
          <p:cNvSpPr/>
          <p:nvPr/>
        </p:nvSpPr>
        <p:spPr>
          <a:xfrm>
            <a:off x="0" y="604684"/>
            <a:ext cx="245285" cy="625331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CADA813-DE45-455D-BAE2-EEF181033142}"/>
              </a:ext>
            </a:extLst>
          </p:cNvPr>
          <p:cNvSpPr/>
          <p:nvPr/>
        </p:nvSpPr>
        <p:spPr>
          <a:xfrm>
            <a:off x="384873" y="1196292"/>
            <a:ext cx="104861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Na </a:t>
            </a:r>
            <a:r>
              <a:rPr lang="pt-BR" b="1" dirty="0">
                <a:latin typeface="Roboto"/>
              </a:rPr>
              <a:t>simetria de translação</a:t>
            </a:r>
            <a:r>
              <a:rPr lang="pt-BR" dirty="0">
                <a:latin typeface="Roboto"/>
              </a:rPr>
              <a:t>, o tamanho e o formato da figura são mantidos e seu deslocamento ocorre de acordo com a distância, a direção e o sentido, que podem ser indicados por meio de uma seta.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5044BCC-D788-4A0A-B647-5DD47AFE8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188" y="2156830"/>
            <a:ext cx="8587082" cy="2870907"/>
          </a:xfrm>
          <a:prstGeom prst="rect">
            <a:avLst/>
          </a:prstGeom>
        </p:spPr>
      </p:pic>
      <p:sp>
        <p:nvSpPr>
          <p:cNvPr id="13" name="Seta: para a Direita 12">
            <a:extLst>
              <a:ext uri="{FF2B5EF4-FFF2-40B4-BE49-F238E27FC236}">
                <a16:creationId xmlns:a16="http://schemas.microsoft.com/office/drawing/2014/main" id="{47747079-955C-40AF-BBB2-16E316AF6475}"/>
              </a:ext>
            </a:extLst>
          </p:cNvPr>
          <p:cNvSpPr/>
          <p:nvPr/>
        </p:nvSpPr>
        <p:spPr>
          <a:xfrm>
            <a:off x="4902574" y="5298051"/>
            <a:ext cx="3121755" cy="889219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Roboto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007C4F9-21D9-4869-9298-D8AC733AD53A}"/>
              </a:ext>
            </a:extLst>
          </p:cNvPr>
          <p:cNvSpPr/>
          <p:nvPr/>
        </p:nvSpPr>
        <p:spPr>
          <a:xfrm>
            <a:off x="3796055" y="5511999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Figura </a:t>
            </a:r>
            <a:r>
              <a:rPr lang="pt-BR" b="1" dirty="0">
                <a:latin typeface="Roboto"/>
              </a:rPr>
              <a:t>I</a:t>
            </a:r>
            <a:endParaRPr lang="pt-BR" b="1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59C3FCBF-7583-4422-8918-6A83C44A7689}"/>
              </a:ext>
            </a:extLst>
          </p:cNvPr>
          <p:cNvSpPr/>
          <p:nvPr/>
        </p:nvSpPr>
        <p:spPr>
          <a:xfrm>
            <a:off x="8142059" y="5511999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Figura </a:t>
            </a:r>
            <a:r>
              <a:rPr lang="pt-BR" b="1" dirty="0">
                <a:latin typeface="Roboto"/>
              </a:rPr>
              <a:t>II</a:t>
            </a:r>
            <a:endParaRPr lang="pt-BR" b="1" dirty="0"/>
          </a:p>
        </p:txBody>
      </p:sp>
      <p:pic>
        <p:nvPicPr>
          <p:cNvPr id="12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ubtítulo 4">
            <a:extLst>
              <a:ext uri="{FF2B5EF4-FFF2-40B4-BE49-F238E27FC236}">
                <a16:creationId xmlns:a16="http://schemas.microsoft.com/office/drawing/2014/main" id="{62287C3D-AF7F-FB62-3712-F65955BD643D}"/>
              </a:ext>
            </a:extLst>
          </p:cNvPr>
          <p:cNvSpPr txBox="1">
            <a:spLocks/>
          </p:cNvSpPr>
          <p:nvPr/>
        </p:nvSpPr>
        <p:spPr>
          <a:xfrm>
            <a:off x="265467" y="653325"/>
            <a:ext cx="11926529" cy="501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latin typeface="Roboto"/>
              </a:rPr>
              <a:t>Simetrias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6CB20FD-AF63-7D15-A52D-04ADAC9C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842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9916</TotalTime>
  <Words>295</Words>
  <Application>Microsoft Office PowerPoint</Application>
  <PresentationFormat>Widescreen</PresentationFormat>
  <Paragraphs>32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169</cp:revision>
  <dcterms:created xsi:type="dcterms:W3CDTF">2019-03-06T17:56:01Z</dcterms:created>
  <dcterms:modified xsi:type="dcterms:W3CDTF">2023-06-22T15:42:15Z</dcterms:modified>
</cp:coreProperties>
</file>