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9" r:id="rId2"/>
    <p:sldId id="256" r:id="rId3"/>
    <p:sldId id="282" r:id="rId4"/>
    <p:sldId id="283" r:id="rId5"/>
    <p:sldId id="284" r:id="rId6"/>
    <p:sldId id="285" r:id="rId7"/>
    <p:sldId id="286" r:id="rId8"/>
    <p:sldId id="288" r:id="rId9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6" clrIdx="0"/>
  <p:cmAuthor id="1" name="Lilian Semenichin Nogueira" initials="LSN" lastIdx="26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69" autoAdjust="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658A-69C2-2A4D-A96A-5C890336693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9E09-063B-4549-8BC4-57E2B8854C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991-FF92-4132-B96B-4A2A477007F4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F1FE-8CE7-41A1-AE6B-DE8FD14A6A6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1A2E-9254-4AAA-BB7A-D6558743C9B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6641-98DA-4281-8300-DE1FC25462F2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29A-47A0-469E-A52C-FD910AF81967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AD99-6110-457E-BF51-407711E2B91A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45CF-08C9-481E-9E03-27D801BAD1B3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FF5-EF5F-4128-ACEF-95E77D7A3735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9962-30EE-463E-9EF0-322DBD520B06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7450-E870-4C25-BD8B-8CBC1246CE7F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FC88-EF07-4C46-B6DF-F9BE20F9DAD4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B91C-BB98-4079-9A6C-73690289C5F8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10" Type="http://schemas.openxmlformats.org/officeDocument/2006/relationships/image" Target="../media/image2.png"/><Relationship Id="rId4" Type="http://schemas.openxmlformats.org/officeDocument/2006/relationships/image" Target="../media/image15.emf"/><Relationship Id="rId9" Type="http://schemas.openxmlformats.org/officeDocument/2006/relationships/image" Target="../media/image1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7" Type="http://schemas.openxmlformats.org/officeDocument/2006/relationships/image" Target="../media/image2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8"/>
          <a:stretch/>
        </p:blipFill>
        <p:spPr>
          <a:xfrm>
            <a:off x="-14990" y="0"/>
            <a:ext cx="940145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7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66944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1</a:t>
            </a:r>
          </a:p>
          <a:p>
            <a:r>
              <a:rPr lang="pt-BR" sz="2800" dirty="0">
                <a:latin typeface="Roboto"/>
              </a:rPr>
              <a:t>Potências e raízes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C29C4BE-833F-FE47-EDDC-148434228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492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265470" y="634507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Potências com expoente inteiro negativo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437223" y="1482041"/>
            <a:ext cx="7836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racional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um número natural, com 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pt-BR" dirty="0">
                <a:latin typeface="Roboto"/>
              </a:rPr>
              <a:t>0, temos que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CAF9404D-CDBC-D292-7441-BB95D1EDDD86}"/>
              </a:ext>
            </a:extLst>
          </p:cNvPr>
          <p:cNvGrpSpPr/>
          <p:nvPr/>
        </p:nvGrpSpPr>
        <p:grpSpPr>
          <a:xfrm>
            <a:off x="8048383" y="1107026"/>
            <a:ext cx="1824294" cy="1264313"/>
            <a:chOff x="7052836" y="832708"/>
            <a:chExt cx="1824294" cy="1264313"/>
          </a:xfrm>
        </p:grpSpPr>
        <p:sp>
          <p:nvSpPr>
            <p:cNvPr id="2" name="Arco 1">
              <a:extLst>
                <a:ext uri="{FF2B5EF4-FFF2-40B4-BE49-F238E27FC236}">
                  <a16:creationId xmlns:a16="http://schemas.microsoft.com/office/drawing/2014/main" id="{AC12B2B3-7D4C-45EE-9FB7-8DC73719242C}"/>
                </a:ext>
              </a:extLst>
            </p:cNvPr>
            <p:cNvSpPr/>
            <p:nvPr/>
          </p:nvSpPr>
          <p:spPr>
            <a:xfrm rot="13516538">
              <a:off x="7803322" y="1023212"/>
              <a:ext cx="1128988" cy="1018629"/>
            </a:xfrm>
            <a:prstGeom prst="arc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7" name="Arco 36">
              <a:extLst>
                <a:ext uri="{FF2B5EF4-FFF2-40B4-BE49-F238E27FC236}">
                  <a16:creationId xmlns:a16="http://schemas.microsoft.com/office/drawing/2014/main" id="{FE45D72D-B9E8-400A-98DD-BFDD4E3897AE}"/>
                </a:ext>
              </a:extLst>
            </p:cNvPr>
            <p:cNvSpPr/>
            <p:nvPr/>
          </p:nvSpPr>
          <p:spPr>
            <a:xfrm rot="3144077">
              <a:off x="7385493" y="920904"/>
              <a:ext cx="1128988" cy="1018629"/>
            </a:xfrm>
            <a:prstGeom prst="arc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889CDEB8-58D7-63C9-7A0A-C112702656D2}"/>
                </a:ext>
              </a:extLst>
            </p:cNvPr>
            <p:cNvGrpSpPr/>
            <p:nvPr/>
          </p:nvGrpSpPr>
          <p:grpSpPr>
            <a:xfrm>
              <a:off x="7052836" y="832708"/>
              <a:ext cx="1756044" cy="1129431"/>
              <a:chOff x="7052836" y="832708"/>
              <a:chExt cx="1756044" cy="1129431"/>
            </a:xfrm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E6E260CA-6ECB-4EA2-9B0F-6D3E0E0AC431}"/>
                  </a:ext>
                </a:extLst>
              </p:cNvPr>
              <p:cNvSpPr/>
              <p:nvPr/>
            </p:nvSpPr>
            <p:spPr>
              <a:xfrm>
                <a:off x="7052836" y="1120586"/>
                <a:ext cx="3850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a</a:t>
                </a:r>
                <a:endParaRPr lang="pt-BR" sz="2800" dirty="0"/>
              </a:p>
            </p:txBody>
          </p:sp>
          <p:sp>
            <p:nvSpPr>
              <p:cNvPr id="23" name="Subtítulo 4">
                <a:extLst>
                  <a:ext uri="{FF2B5EF4-FFF2-40B4-BE49-F238E27FC236}">
                    <a16:creationId xmlns:a16="http://schemas.microsoft.com/office/drawing/2014/main" id="{261181DC-B837-478D-B39D-8A94B741FDD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02042" y="884132"/>
                <a:ext cx="444783" cy="5135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pt-BR" sz="1600" b="1" dirty="0">
                    <a:solidFill>
                      <a:schemeClr val="accent4"/>
                    </a:solidFill>
                    <a:latin typeface="Roboto"/>
                  </a:rPr>
                  <a:t>-n</a:t>
                </a:r>
                <a:r>
                  <a:rPr lang="pt-BR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 </a:t>
                </a:r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80C9274C-0B14-4129-9701-62B380F5B0F0}"/>
                  </a:ext>
                </a:extLst>
              </p:cNvPr>
              <p:cNvSpPr/>
              <p:nvPr/>
            </p:nvSpPr>
            <p:spPr>
              <a:xfrm>
                <a:off x="7437878" y="1169442"/>
                <a:ext cx="3946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=</a:t>
                </a:r>
                <a:endParaRPr lang="pt-BR" sz="2800" dirty="0"/>
              </a:p>
            </p:txBody>
          </p:sp>
          <p:grpSp>
            <p:nvGrpSpPr>
              <p:cNvPr id="29" name="Agrupar 28">
                <a:extLst>
                  <a:ext uri="{FF2B5EF4-FFF2-40B4-BE49-F238E27FC236}">
                    <a16:creationId xmlns:a16="http://schemas.microsoft.com/office/drawing/2014/main" id="{9370143A-5E1D-410A-AE6C-70D087B2ED0E}"/>
                  </a:ext>
                </a:extLst>
              </p:cNvPr>
              <p:cNvGrpSpPr/>
              <p:nvPr/>
            </p:nvGrpSpPr>
            <p:grpSpPr>
              <a:xfrm>
                <a:off x="7857599" y="1165676"/>
                <a:ext cx="710988" cy="796463"/>
                <a:chOff x="2967672" y="2824266"/>
                <a:chExt cx="710988" cy="796463"/>
              </a:xfrm>
            </p:grpSpPr>
            <p:sp>
              <p:nvSpPr>
                <p:cNvPr id="34" name="Subtítulo 4">
                  <a:extLst>
                    <a:ext uri="{FF2B5EF4-FFF2-40B4-BE49-F238E27FC236}">
                      <a16:creationId xmlns:a16="http://schemas.microsoft.com/office/drawing/2014/main" id="{90E762A6-3492-450D-93E3-3B02222A0C8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967672" y="2824266"/>
                  <a:ext cx="594857" cy="5135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pt-BR" sz="1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"/>
                    </a:rPr>
                    <a:t>1</a:t>
                  </a:r>
                </a:p>
              </p:txBody>
            </p:sp>
            <p:sp>
              <p:nvSpPr>
                <p:cNvPr id="35" name="Retângulo 34">
                  <a:extLst>
                    <a:ext uri="{FF2B5EF4-FFF2-40B4-BE49-F238E27FC236}">
                      <a16:creationId xmlns:a16="http://schemas.microsoft.com/office/drawing/2014/main" id="{993C5ECD-0731-4969-9D29-04EF7A3A2129}"/>
                    </a:ext>
                  </a:extLst>
                </p:cNvPr>
                <p:cNvSpPr/>
                <p:nvPr/>
              </p:nvSpPr>
              <p:spPr>
                <a:xfrm rot="10800000">
                  <a:off x="3059080" y="3125217"/>
                  <a:ext cx="437945" cy="4571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36" name="Subtítulo 4">
                  <a:extLst>
                    <a:ext uri="{FF2B5EF4-FFF2-40B4-BE49-F238E27FC236}">
                      <a16:creationId xmlns:a16="http://schemas.microsoft.com/office/drawing/2014/main" id="{0C55A763-17AD-4434-924B-7481ABEB30C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083803" y="3107146"/>
                  <a:ext cx="594857" cy="5135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None/>
                  </a:pPr>
                  <a:r>
                    <a:rPr lang="pt-BR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"/>
                    </a:rPr>
                    <a:t>a</a:t>
                  </a:r>
                  <a:endParaRPr lang="pt-BR" dirty="0"/>
                </a:p>
              </p:txBody>
            </p:sp>
          </p:grpSp>
          <p:sp>
            <p:nvSpPr>
              <p:cNvPr id="38" name="Subtítulo 4">
                <a:extLst>
                  <a:ext uri="{FF2B5EF4-FFF2-40B4-BE49-F238E27FC236}">
                    <a16:creationId xmlns:a16="http://schemas.microsoft.com/office/drawing/2014/main" id="{503D3A3B-A5BB-4966-9AF6-9C7913120A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64097" y="832708"/>
                <a:ext cx="444783" cy="5135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pt-BR" sz="1600" b="1" dirty="0">
                    <a:solidFill>
                      <a:schemeClr val="accent4"/>
                    </a:solidFill>
                    <a:latin typeface="Roboto"/>
                  </a:rPr>
                  <a:t>n</a:t>
                </a:r>
                <a:r>
                  <a:rPr lang="pt-BR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/>
                  </a:rPr>
                  <a:t> </a:t>
                </a:r>
              </a:p>
            </p:txBody>
          </p:sp>
        </p:grpSp>
      </p:grpSp>
      <p:sp>
        <p:nvSpPr>
          <p:cNvPr id="5" name="Retângulo 4">
            <a:extLst>
              <a:ext uri="{FF2B5EF4-FFF2-40B4-BE49-F238E27FC236}">
                <a16:creationId xmlns:a16="http://schemas.microsoft.com/office/drawing/2014/main" id="{83975B90-1A6D-4B70-9BAE-0DD22A6098B5}"/>
              </a:ext>
            </a:extLst>
          </p:cNvPr>
          <p:cNvSpPr/>
          <p:nvPr/>
        </p:nvSpPr>
        <p:spPr>
          <a:xfrm>
            <a:off x="4308218" y="2119012"/>
            <a:ext cx="2962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Roboto"/>
              </a:rPr>
              <a:t>Propriedades de potências</a:t>
            </a:r>
            <a:endParaRPr lang="pt-BR" b="1" dirty="0"/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F3A63086-9799-4B0E-8340-CE910A6278EA}"/>
              </a:ext>
            </a:extLst>
          </p:cNvPr>
          <p:cNvSpPr/>
          <p:nvPr/>
        </p:nvSpPr>
        <p:spPr>
          <a:xfrm>
            <a:off x="2068607" y="465424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40" name="Subtítulo 4">
            <a:extLst>
              <a:ext uri="{FF2B5EF4-FFF2-40B4-BE49-F238E27FC236}">
                <a16:creationId xmlns:a16="http://schemas.microsoft.com/office/drawing/2014/main" id="{102BBD6F-DBD4-46B3-ADAA-3F715CE9CD67}"/>
              </a:ext>
            </a:extLst>
          </p:cNvPr>
          <p:cNvSpPr txBox="1">
            <a:spLocks/>
          </p:cNvSpPr>
          <p:nvPr/>
        </p:nvSpPr>
        <p:spPr>
          <a:xfrm>
            <a:off x="2193469" y="4390484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40C63268-7BF9-4BC6-B660-FB13579C655C}"/>
              </a:ext>
            </a:extLst>
          </p:cNvPr>
          <p:cNvSpPr/>
          <p:nvPr/>
        </p:nvSpPr>
        <p:spPr>
          <a:xfrm>
            <a:off x="3401666" y="4737213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92DDBBA1-3D9C-4995-9B72-97ACE904DB83}"/>
              </a:ext>
            </a:extLst>
          </p:cNvPr>
          <p:cNvSpPr/>
          <p:nvPr/>
        </p:nvSpPr>
        <p:spPr>
          <a:xfrm>
            <a:off x="2701101" y="467745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43" name="Subtítulo 4">
            <a:extLst>
              <a:ext uri="{FF2B5EF4-FFF2-40B4-BE49-F238E27FC236}">
                <a16:creationId xmlns:a16="http://schemas.microsoft.com/office/drawing/2014/main" id="{FDE1E3D0-58AD-4B7E-96A3-8038217ACC4A}"/>
              </a:ext>
            </a:extLst>
          </p:cNvPr>
          <p:cNvSpPr txBox="1">
            <a:spLocks/>
          </p:cNvSpPr>
          <p:nvPr/>
        </p:nvSpPr>
        <p:spPr>
          <a:xfrm>
            <a:off x="2785666" y="4385665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484315FE-08CE-4125-9AE1-BF6085962554}"/>
              </a:ext>
            </a:extLst>
          </p:cNvPr>
          <p:cNvSpPr/>
          <p:nvPr/>
        </p:nvSpPr>
        <p:spPr>
          <a:xfrm>
            <a:off x="2492361" y="4659071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:</a:t>
            </a:r>
            <a:endParaRPr lang="pt-BR" sz="2800" dirty="0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1CD045D0-170C-4E51-9FE3-29D982D2D216}"/>
              </a:ext>
            </a:extLst>
          </p:cNvPr>
          <p:cNvSpPr/>
          <p:nvPr/>
        </p:nvSpPr>
        <p:spPr>
          <a:xfrm>
            <a:off x="3918277" y="467745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46" name="Subtítulo 4">
            <a:extLst>
              <a:ext uri="{FF2B5EF4-FFF2-40B4-BE49-F238E27FC236}">
                <a16:creationId xmlns:a16="http://schemas.microsoft.com/office/drawing/2014/main" id="{706B9F6C-8DBE-422E-8EA1-6B3A8B605418}"/>
              </a:ext>
            </a:extLst>
          </p:cNvPr>
          <p:cNvSpPr txBox="1">
            <a:spLocks/>
          </p:cNvSpPr>
          <p:nvPr/>
        </p:nvSpPr>
        <p:spPr>
          <a:xfrm>
            <a:off x="4043139" y="4413687"/>
            <a:ext cx="872432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 - 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47" name="Seta: para a Direita 46">
            <a:extLst>
              <a:ext uri="{FF2B5EF4-FFF2-40B4-BE49-F238E27FC236}">
                <a16:creationId xmlns:a16="http://schemas.microsoft.com/office/drawing/2014/main" id="{BBC6F7E2-4A8E-4BD0-A8DC-867E06855B78}"/>
              </a:ext>
            </a:extLst>
          </p:cNvPr>
          <p:cNvSpPr/>
          <p:nvPr/>
        </p:nvSpPr>
        <p:spPr>
          <a:xfrm>
            <a:off x="1388751" y="4643768"/>
            <a:ext cx="525810" cy="66004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B9F719AB-EF03-40B7-AA4F-0AFF28E7B115}"/>
              </a:ext>
            </a:extLst>
          </p:cNvPr>
          <p:cNvSpPr/>
          <p:nvPr/>
        </p:nvSpPr>
        <p:spPr>
          <a:xfrm>
            <a:off x="3164669" y="570606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50" name="Subtítulo 4">
            <a:extLst>
              <a:ext uri="{FF2B5EF4-FFF2-40B4-BE49-F238E27FC236}">
                <a16:creationId xmlns:a16="http://schemas.microsoft.com/office/drawing/2014/main" id="{25E93E1C-211D-48F8-A2F1-B4A0460F39F5}"/>
              </a:ext>
            </a:extLst>
          </p:cNvPr>
          <p:cNvSpPr txBox="1">
            <a:spLocks/>
          </p:cNvSpPr>
          <p:nvPr/>
        </p:nvSpPr>
        <p:spPr>
          <a:xfrm>
            <a:off x="3327319" y="545409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033CC05F-2931-4EF6-99B1-8EC5597C595D}"/>
              </a:ext>
            </a:extLst>
          </p:cNvPr>
          <p:cNvSpPr/>
          <p:nvPr/>
        </p:nvSpPr>
        <p:spPr>
          <a:xfrm>
            <a:off x="4070031" y="572958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53" name="Subtítulo 4">
            <a:extLst>
              <a:ext uri="{FF2B5EF4-FFF2-40B4-BE49-F238E27FC236}">
                <a16:creationId xmlns:a16="http://schemas.microsoft.com/office/drawing/2014/main" id="{5EF34FFA-B69B-41F1-891F-3324EFE11E2C}"/>
              </a:ext>
            </a:extLst>
          </p:cNvPr>
          <p:cNvSpPr txBox="1">
            <a:spLocks/>
          </p:cNvSpPr>
          <p:nvPr/>
        </p:nvSpPr>
        <p:spPr>
          <a:xfrm>
            <a:off x="3700790" y="5378416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28A896A-ED6D-40F3-B0CA-4AE8F90BD467}"/>
              </a:ext>
            </a:extLst>
          </p:cNvPr>
          <p:cNvSpPr/>
          <p:nvPr/>
        </p:nvSpPr>
        <p:spPr>
          <a:xfrm>
            <a:off x="4586642" y="566982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56" name="Subtítulo 4">
            <a:extLst>
              <a:ext uri="{FF2B5EF4-FFF2-40B4-BE49-F238E27FC236}">
                <a16:creationId xmlns:a16="http://schemas.microsoft.com/office/drawing/2014/main" id="{A1227814-869B-4EEA-9B54-0B922D95E719}"/>
              </a:ext>
            </a:extLst>
          </p:cNvPr>
          <p:cNvSpPr txBox="1">
            <a:spLocks/>
          </p:cNvSpPr>
          <p:nvPr/>
        </p:nvSpPr>
        <p:spPr>
          <a:xfrm>
            <a:off x="4706265" y="5462281"/>
            <a:ext cx="872432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 . 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57" name="Seta: para a Direita 56">
            <a:extLst>
              <a:ext uri="{FF2B5EF4-FFF2-40B4-BE49-F238E27FC236}">
                <a16:creationId xmlns:a16="http://schemas.microsoft.com/office/drawing/2014/main" id="{493DF1F3-1CF2-408D-B419-2821C30635BB}"/>
              </a:ext>
            </a:extLst>
          </p:cNvPr>
          <p:cNvSpPr/>
          <p:nvPr/>
        </p:nvSpPr>
        <p:spPr>
          <a:xfrm>
            <a:off x="2406695" y="5631081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7" name="Seta: para a Direita 66">
            <a:extLst>
              <a:ext uri="{FF2B5EF4-FFF2-40B4-BE49-F238E27FC236}">
                <a16:creationId xmlns:a16="http://schemas.microsoft.com/office/drawing/2014/main" id="{B42AAF1C-AC76-4603-BE67-F0EC298C14D1}"/>
              </a:ext>
            </a:extLst>
          </p:cNvPr>
          <p:cNvSpPr/>
          <p:nvPr/>
        </p:nvSpPr>
        <p:spPr>
          <a:xfrm>
            <a:off x="6553621" y="3548208"/>
            <a:ext cx="525810" cy="699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F0767974-54BB-4431-82B0-D2BFD7EFDCB4}"/>
              </a:ext>
            </a:extLst>
          </p:cNvPr>
          <p:cNvSpPr/>
          <p:nvPr/>
        </p:nvSpPr>
        <p:spPr>
          <a:xfrm>
            <a:off x="494211" y="2568525"/>
            <a:ext cx="5012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racional e </a:t>
            </a:r>
            <a:r>
              <a:rPr lang="pt-BR" b="1" dirty="0">
                <a:latin typeface="Roboto"/>
              </a:rPr>
              <a:t>m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números inteiros, com 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pt-BR" dirty="0">
                <a:latin typeface="Roboto"/>
              </a:rPr>
              <a:t>0, temos que:</a:t>
            </a:r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9094B631-4A91-4A57-8F40-4043814B37CA}"/>
              </a:ext>
            </a:extLst>
          </p:cNvPr>
          <p:cNvSpPr/>
          <p:nvPr/>
        </p:nvSpPr>
        <p:spPr>
          <a:xfrm>
            <a:off x="1178648" y="358951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36F1117E-B70D-4BC4-9E5B-18B4375A3C72}"/>
              </a:ext>
            </a:extLst>
          </p:cNvPr>
          <p:cNvSpPr/>
          <p:nvPr/>
        </p:nvSpPr>
        <p:spPr>
          <a:xfrm>
            <a:off x="2511707" y="367248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A37E3078-B0E0-4A19-9601-E94CAFA088C0}"/>
              </a:ext>
            </a:extLst>
          </p:cNvPr>
          <p:cNvSpPr/>
          <p:nvPr/>
        </p:nvSpPr>
        <p:spPr>
          <a:xfrm>
            <a:off x="1811142" y="361272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B25D7B78-986A-4A24-8A53-37B36F583335}"/>
              </a:ext>
            </a:extLst>
          </p:cNvPr>
          <p:cNvSpPr/>
          <p:nvPr/>
        </p:nvSpPr>
        <p:spPr>
          <a:xfrm>
            <a:off x="1602402" y="3622050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·</a:t>
            </a:r>
            <a:endParaRPr lang="pt-BR" sz="2800" dirty="0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E4EE8226-2F7F-4DB5-9BC0-87AF0AE72F3C}"/>
              </a:ext>
            </a:extLst>
          </p:cNvPr>
          <p:cNvSpPr/>
          <p:nvPr/>
        </p:nvSpPr>
        <p:spPr>
          <a:xfrm>
            <a:off x="3028318" y="361272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74" name="Subtítulo 4">
            <a:extLst>
              <a:ext uri="{FF2B5EF4-FFF2-40B4-BE49-F238E27FC236}">
                <a16:creationId xmlns:a16="http://schemas.microsoft.com/office/drawing/2014/main" id="{31A4160A-83F2-4F11-A59E-8DBC011E0B15}"/>
              </a:ext>
            </a:extLst>
          </p:cNvPr>
          <p:cNvSpPr txBox="1">
            <a:spLocks/>
          </p:cNvSpPr>
          <p:nvPr/>
        </p:nvSpPr>
        <p:spPr>
          <a:xfrm>
            <a:off x="3190968" y="3360749"/>
            <a:ext cx="872432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 + 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75" name="Seta: para a Direita 74">
            <a:extLst>
              <a:ext uri="{FF2B5EF4-FFF2-40B4-BE49-F238E27FC236}">
                <a16:creationId xmlns:a16="http://schemas.microsoft.com/office/drawing/2014/main" id="{ABC030EB-5081-47F2-97E7-50740EBAA8A2}"/>
              </a:ext>
            </a:extLst>
          </p:cNvPr>
          <p:cNvSpPr/>
          <p:nvPr/>
        </p:nvSpPr>
        <p:spPr>
          <a:xfrm>
            <a:off x="470050" y="3563895"/>
            <a:ext cx="525810" cy="64633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tângulo 75">
            <a:extLst>
              <a:ext uri="{FF2B5EF4-FFF2-40B4-BE49-F238E27FC236}">
                <a16:creationId xmlns:a16="http://schemas.microsoft.com/office/drawing/2014/main" id="{9E1DAFFE-FE0F-4480-9941-5F6239A50238}"/>
              </a:ext>
            </a:extLst>
          </p:cNvPr>
          <p:cNvSpPr/>
          <p:nvPr/>
        </p:nvSpPr>
        <p:spPr>
          <a:xfrm>
            <a:off x="6389590" y="2573280"/>
            <a:ext cx="51781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 e </a:t>
            </a:r>
            <a:r>
              <a:rPr lang="pt-BR" b="1" dirty="0">
                <a:latin typeface="Roboto"/>
              </a:rPr>
              <a:t>b </a:t>
            </a:r>
            <a:r>
              <a:rPr lang="pt-BR" dirty="0">
                <a:latin typeface="Roboto"/>
              </a:rPr>
              <a:t>números racionais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um número inteiro, com 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pt-BR" dirty="0">
                <a:latin typeface="Roboto"/>
              </a:rPr>
              <a:t>0 e b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pt-BR" dirty="0">
                <a:latin typeface="Roboto"/>
              </a:rPr>
              <a:t>0, temos que:</a:t>
            </a:r>
          </a:p>
        </p:txBody>
      </p:sp>
      <p:sp>
        <p:nvSpPr>
          <p:cNvPr id="77" name="Seta: para a Direita 76">
            <a:extLst>
              <a:ext uri="{FF2B5EF4-FFF2-40B4-BE49-F238E27FC236}">
                <a16:creationId xmlns:a16="http://schemas.microsoft.com/office/drawing/2014/main" id="{837A032A-C922-443F-B37D-549F15A0D87E}"/>
              </a:ext>
            </a:extLst>
          </p:cNvPr>
          <p:cNvSpPr/>
          <p:nvPr/>
        </p:nvSpPr>
        <p:spPr>
          <a:xfrm>
            <a:off x="7708340" y="5129947"/>
            <a:ext cx="525810" cy="699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5" name="Subtítulo 4">
            <a:extLst>
              <a:ext uri="{FF2B5EF4-FFF2-40B4-BE49-F238E27FC236}">
                <a16:creationId xmlns:a16="http://schemas.microsoft.com/office/drawing/2014/main" id="{207AB729-169F-4C3C-902F-BE876AC8370E}"/>
              </a:ext>
            </a:extLst>
          </p:cNvPr>
          <p:cNvSpPr txBox="1">
            <a:spLocks/>
          </p:cNvSpPr>
          <p:nvPr/>
        </p:nvSpPr>
        <p:spPr>
          <a:xfrm>
            <a:off x="1320621" y="336781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92" name="Subtítulo 4">
            <a:extLst>
              <a:ext uri="{FF2B5EF4-FFF2-40B4-BE49-F238E27FC236}">
                <a16:creationId xmlns:a16="http://schemas.microsoft.com/office/drawing/2014/main" id="{DA51B0E6-7252-436E-ADDF-FF9F06D6D16A}"/>
              </a:ext>
            </a:extLst>
          </p:cNvPr>
          <p:cNvSpPr txBox="1">
            <a:spLocks/>
          </p:cNvSpPr>
          <p:nvPr/>
        </p:nvSpPr>
        <p:spPr>
          <a:xfrm>
            <a:off x="1912818" y="3362999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93" name="Arco 92">
            <a:extLst>
              <a:ext uri="{FF2B5EF4-FFF2-40B4-BE49-F238E27FC236}">
                <a16:creationId xmlns:a16="http://schemas.microsoft.com/office/drawing/2014/main" id="{A86BD060-547C-460D-A9B5-E89DDA09ADE3}"/>
              </a:ext>
            </a:extLst>
          </p:cNvPr>
          <p:cNvSpPr/>
          <p:nvPr/>
        </p:nvSpPr>
        <p:spPr>
          <a:xfrm rot="3144077">
            <a:off x="2979343" y="5502098"/>
            <a:ext cx="827247" cy="746383"/>
          </a:xfrm>
          <a:prstGeom prst="arc">
            <a:avLst/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5" name="Retângulo 94">
            <a:extLst>
              <a:ext uri="{FF2B5EF4-FFF2-40B4-BE49-F238E27FC236}">
                <a16:creationId xmlns:a16="http://schemas.microsoft.com/office/drawing/2014/main" id="{DF80A797-3F90-423E-9127-7FBB99595BF5}"/>
              </a:ext>
            </a:extLst>
          </p:cNvPr>
          <p:cNvSpPr/>
          <p:nvPr/>
        </p:nvSpPr>
        <p:spPr>
          <a:xfrm>
            <a:off x="7160146" y="357734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96" name="Retângulo 95">
            <a:extLst>
              <a:ext uri="{FF2B5EF4-FFF2-40B4-BE49-F238E27FC236}">
                <a16:creationId xmlns:a16="http://schemas.microsoft.com/office/drawing/2014/main" id="{270BEB58-9806-400B-A17B-472450E74D4F}"/>
              </a:ext>
            </a:extLst>
          </p:cNvPr>
          <p:cNvSpPr/>
          <p:nvPr/>
        </p:nvSpPr>
        <p:spPr>
          <a:xfrm>
            <a:off x="8111189" y="361390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97" name="Retângulo 96">
            <a:extLst>
              <a:ext uri="{FF2B5EF4-FFF2-40B4-BE49-F238E27FC236}">
                <a16:creationId xmlns:a16="http://schemas.microsoft.com/office/drawing/2014/main" id="{5B386EA2-790D-47E6-B642-08607DD87E07}"/>
              </a:ext>
            </a:extLst>
          </p:cNvPr>
          <p:cNvSpPr/>
          <p:nvPr/>
        </p:nvSpPr>
        <p:spPr>
          <a:xfrm>
            <a:off x="7600119" y="358388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  <a:endParaRPr lang="pt-BR" sz="2800" dirty="0"/>
          </a:p>
        </p:txBody>
      </p:sp>
      <p:sp>
        <p:nvSpPr>
          <p:cNvPr id="98" name="Retângulo 97">
            <a:extLst>
              <a:ext uri="{FF2B5EF4-FFF2-40B4-BE49-F238E27FC236}">
                <a16:creationId xmlns:a16="http://schemas.microsoft.com/office/drawing/2014/main" id="{C6B06E7C-059F-40C6-A659-9FAF947B5958}"/>
              </a:ext>
            </a:extLst>
          </p:cNvPr>
          <p:cNvSpPr/>
          <p:nvPr/>
        </p:nvSpPr>
        <p:spPr>
          <a:xfrm>
            <a:off x="7421147" y="3611807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·</a:t>
            </a:r>
            <a:endParaRPr lang="pt-BR" sz="2800" dirty="0"/>
          </a:p>
        </p:txBody>
      </p:sp>
      <p:sp>
        <p:nvSpPr>
          <p:cNvPr id="100" name="Arco 99">
            <a:extLst>
              <a:ext uri="{FF2B5EF4-FFF2-40B4-BE49-F238E27FC236}">
                <a16:creationId xmlns:a16="http://schemas.microsoft.com/office/drawing/2014/main" id="{2AC78C73-DEEE-452C-83B5-6BE410C8BA9F}"/>
              </a:ext>
            </a:extLst>
          </p:cNvPr>
          <p:cNvSpPr/>
          <p:nvPr/>
        </p:nvSpPr>
        <p:spPr>
          <a:xfrm rot="13516538">
            <a:off x="7129593" y="3434460"/>
            <a:ext cx="1128988" cy="1018629"/>
          </a:xfrm>
          <a:prstGeom prst="arc">
            <a:avLst>
              <a:gd name="adj1" fmla="val 17166150"/>
              <a:gd name="adj2" fmla="val 21179766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1" name="Arco 100">
            <a:extLst>
              <a:ext uri="{FF2B5EF4-FFF2-40B4-BE49-F238E27FC236}">
                <a16:creationId xmlns:a16="http://schemas.microsoft.com/office/drawing/2014/main" id="{14CD618D-826A-44BA-91EB-E2AC30C6B376}"/>
              </a:ext>
            </a:extLst>
          </p:cNvPr>
          <p:cNvSpPr/>
          <p:nvPr/>
        </p:nvSpPr>
        <p:spPr>
          <a:xfrm rot="2714102">
            <a:off x="6876431" y="3316130"/>
            <a:ext cx="1128988" cy="1018629"/>
          </a:xfrm>
          <a:prstGeom prst="arc">
            <a:avLst>
              <a:gd name="adj1" fmla="val 17166150"/>
              <a:gd name="adj2" fmla="val 21179766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2" name="Subtítulo 4">
            <a:extLst>
              <a:ext uri="{FF2B5EF4-FFF2-40B4-BE49-F238E27FC236}">
                <a16:creationId xmlns:a16="http://schemas.microsoft.com/office/drawing/2014/main" id="{137BD4D8-C4DC-4985-911F-362219432D1D}"/>
              </a:ext>
            </a:extLst>
          </p:cNvPr>
          <p:cNvSpPr txBox="1">
            <a:spLocks/>
          </p:cNvSpPr>
          <p:nvPr/>
        </p:nvSpPr>
        <p:spPr>
          <a:xfrm>
            <a:off x="7846523" y="3215741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03" name="Retângulo 102">
            <a:extLst>
              <a:ext uri="{FF2B5EF4-FFF2-40B4-BE49-F238E27FC236}">
                <a16:creationId xmlns:a16="http://schemas.microsoft.com/office/drawing/2014/main" id="{C46688E3-FAB4-4B88-AFF2-EE1DD0AA8485}"/>
              </a:ext>
            </a:extLst>
          </p:cNvPr>
          <p:cNvSpPr/>
          <p:nvPr/>
        </p:nvSpPr>
        <p:spPr>
          <a:xfrm>
            <a:off x="8404991" y="357562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104" name="Subtítulo 4">
            <a:extLst>
              <a:ext uri="{FF2B5EF4-FFF2-40B4-BE49-F238E27FC236}">
                <a16:creationId xmlns:a16="http://schemas.microsoft.com/office/drawing/2014/main" id="{2D772A9B-871D-4B48-8CFE-418C786F6481}"/>
              </a:ext>
            </a:extLst>
          </p:cNvPr>
          <p:cNvSpPr txBox="1">
            <a:spLocks/>
          </p:cNvSpPr>
          <p:nvPr/>
        </p:nvSpPr>
        <p:spPr>
          <a:xfrm>
            <a:off x="8529853" y="331186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05" name="Retângulo 104">
            <a:extLst>
              <a:ext uri="{FF2B5EF4-FFF2-40B4-BE49-F238E27FC236}">
                <a16:creationId xmlns:a16="http://schemas.microsoft.com/office/drawing/2014/main" id="{C309C3FA-803B-441D-94D8-CDF61587340A}"/>
              </a:ext>
            </a:extLst>
          </p:cNvPr>
          <p:cNvSpPr/>
          <p:nvPr/>
        </p:nvSpPr>
        <p:spPr>
          <a:xfrm>
            <a:off x="8838053" y="361070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  <a:endParaRPr lang="pt-BR" sz="2800" dirty="0"/>
          </a:p>
        </p:txBody>
      </p:sp>
      <p:sp>
        <p:nvSpPr>
          <p:cNvPr id="106" name="Subtítulo 4">
            <a:extLst>
              <a:ext uri="{FF2B5EF4-FFF2-40B4-BE49-F238E27FC236}">
                <a16:creationId xmlns:a16="http://schemas.microsoft.com/office/drawing/2014/main" id="{4775DD2C-7BBF-4076-9A6E-BF95BB1509EC}"/>
              </a:ext>
            </a:extLst>
          </p:cNvPr>
          <p:cNvSpPr txBox="1">
            <a:spLocks/>
          </p:cNvSpPr>
          <p:nvPr/>
        </p:nvSpPr>
        <p:spPr>
          <a:xfrm>
            <a:off x="8962915" y="3346942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07" name="Retângulo 106">
            <a:extLst>
              <a:ext uri="{FF2B5EF4-FFF2-40B4-BE49-F238E27FC236}">
                <a16:creationId xmlns:a16="http://schemas.microsoft.com/office/drawing/2014/main" id="{DE602946-BF42-41E9-8395-E8F5EFCD1B3E}"/>
              </a:ext>
            </a:extLst>
          </p:cNvPr>
          <p:cNvSpPr/>
          <p:nvPr/>
        </p:nvSpPr>
        <p:spPr>
          <a:xfrm>
            <a:off x="8679346" y="3506631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.</a:t>
            </a:r>
            <a:endParaRPr lang="pt-BR" sz="2800" dirty="0"/>
          </a:p>
        </p:txBody>
      </p:sp>
      <p:sp>
        <p:nvSpPr>
          <p:cNvPr id="108" name="Retângulo 107">
            <a:extLst>
              <a:ext uri="{FF2B5EF4-FFF2-40B4-BE49-F238E27FC236}">
                <a16:creationId xmlns:a16="http://schemas.microsoft.com/office/drawing/2014/main" id="{1D590990-02A3-424A-8DA2-2F87F9F32DD3}"/>
              </a:ext>
            </a:extLst>
          </p:cNvPr>
          <p:cNvSpPr/>
          <p:nvPr/>
        </p:nvSpPr>
        <p:spPr>
          <a:xfrm>
            <a:off x="8475883" y="515544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109" name="Retângulo 108">
            <a:extLst>
              <a:ext uri="{FF2B5EF4-FFF2-40B4-BE49-F238E27FC236}">
                <a16:creationId xmlns:a16="http://schemas.microsoft.com/office/drawing/2014/main" id="{057D2050-3D56-498F-84D7-AD8C7D38B61B}"/>
              </a:ext>
            </a:extLst>
          </p:cNvPr>
          <p:cNvSpPr/>
          <p:nvPr/>
        </p:nvSpPr>
        <p:spPr>
          <a:xfrm>
            <a:off x="8915856" y="516198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  <a:endParaRPr lang="pt-BR" sz="2800" dirty="0"/>
          </a:p>
        </p:txBody>
      </p:sp>
      <p:sp>
        <p:nvSpPr>
          <p:cNvPr id="110" name="Retângulo 109">
            <a:extLst>
              <a:ext uri="{FF2B5EF4-FFF2-40B4-BE49-F238E27FC236}">
                <a16:creationId xmlns:a16="http://schemas.microsoft.com/office/drawing/2014/main" id="{19C2B44C-DEF0-449B-9F00-9AE75D28BC48}"/>
              </a:ext>
            </a:extLst>
          </p:cNvPr>
          <p:cNvSpPr/>
          <p:nvPr/>
        </p:nvSpPr>
        <p:spPr>
          <a:xfrm>
            <a:off x="8751632" y="5165771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:</a:t>
            </a:r>
            <a:endParaRPr lang="pt-BR" sz="2800" dirty="0"/>
          </a:p>
        </p:txBody>
      </p:sp>
      <p:sp>
        <p:nvSpPr>
          <p:cNvPr id="111" name="Subtítulo 4">
            <a:extLst>
              <a:ext uri="{FF2B5EF4-FFF2-40B4-BE49-F238E27FC236}">
                <a16:creationId xmlns:a16="http://schemas.microsoft.com/office/drawing/2014/main" id="{FEB1215C-845B-4871-9435-71584C0D6ED5}"/>
              </a:ext>
            </a:extLst>
          </p:cNvPr>
          <p:cNvSpPr txBox="1">
            <a:spLocks/>
          </p:cNvSpPr>
          <p:nvPr/>
        </p:nvSpPr>
        <p:spPr>
          <a:xfrm>
            <a:off x="9177656" y="4892997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12" name="Arco 111">
            <a:extLst>
              <a:ext uri="{FF2B5EF4-FFF2-40B4-BE49-F238E27FC236}">
                <a16:creationId xmlns:a16="http://schemas.microsoft.com/office/drawing/2014/main" id="{352DBB53-54A0-45FB-B450-BEBA215551FE}"/>
              </a:ext>
            </a:extLst>
          </p:cNvPr>
          <p:cNvSpPr/>
          <p:nvPr/>
        </p:nvSpPr>
        <p:spPr>
          <a:xfrm rot="13516538">
            <a:off x="8434251" y="4975247"/>
            <a:ext cx="1128988" cy="1018629"/>
          </a:xfrm>
          <a:prstGeom prst="arc">
            <a:avLst>
              <a:gd name="adj1" fmla="val 17166150"/>
              <a:gd name="adj2" fmla="val 21179766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3" name="Arco 112">
            <a:extLst>
              <a:ext uri="{FF2B5EF4-FFF2-40B4-BE49-F238E27FC236}">
                <a16:creationId xmlns:a16="http://schemas.microsoft.com/office/drawing/2014/main" id="{7FF9AEEE-4ADF-41F4-A360-877E85372254}"/>
              </a:ext>
            </a:extLst>
          </p:cNvPr>
          <p:cNvSpPr/>
          <p:nvPr/>
        </p:nvSpPr>
        <p:spPr>
          <a:xfrm rot="2714102">
            <a:off x="8205467" y="4877561"/>
            <a:ext cx="1128988" cy="1018629"/>
          </a:xfrm>
          <a:prstGeom prst="arc">
            <a:avLst>
              <a:gd name="adj1" fmla="val 17166150"/>
              <a:gd name="adj2" fmla="val 21179766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4" name="Retângulo 113">
            <a:extLst>
              <a:ext uri="{FF2B5EF4-FFF2-40B4-BE49-F238E27FC236}">
                <a16:creationId xmlns:a16="http://schemas.microsoft.com/office/drawing/2014/main" id="{4B933CA0-5408-4174-8B0C-3CE8884DB262}"/>
              </a:ext>
            </a:extLst>
          </p:cNvPr>
          <p:cNvSpPr/>
          <p:nvPr/>
        </p:nvSpPr>
        <p:spPr>
          <a:xfrm>
            <a:off x="9421230" y="519518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grpSp>
        <p:nvGrpSpPr>
          <p:cNvPr id="115" name="Agrupar 114">
            <a:extLst>
              <a:ext uri="{FF2B5EF4-FFF2-40B4-BE49-F238E27FC236}">
                <a16:creationId xmlns:a16="http://schemas.microsoft.com/office/drawing/2014/main" id="{766C794B-8F8A-41F8-ADE6-1EF82BBDCFB0}"/>
              </a:ext>
            </a:extLst>
          </p:cNvPr>
          <p:cNvGrpSpPr/>
          <p:nvPr/>
        </p:nvGrpSpPr>
        <p:grpSpPr>
          <a:xfrm>
            <a:off x="9872683" y="5107979"/>
            <a:ext cx="694212" cy="796463"/>
            <a:chOff x="2984448" y="2862012"/>
            <a:chExt cx="694212" cy="796463"/>
          </a:xfrm>
        </p:grpSpPr>
        <p:sp>
          <p:nvSpPr>
            <p:cNvPr id="116" name="Subtítulo 4">
              <a:extLst>
                <a:ext uri="{FF2B5EF4-FFF2-40B4-BE49-F238E27FC236}">
                  <a16:creationId xmlns:a16="http://schemas.microsoft.com/office/drawing/2014/main" id="{F8E9F07D-0171-407E-A65E-F705EC4FCFDE}"/>
                </a:ext>
              </a:extLst>
            </p:cNvPr>
            <p:cNvSpPr txBox="1">
              <a:spLocks/>
            </p:cNvSpPr>
            <p:nvPr/>
          </p:nvSpPr>
          <p:spPr>
            <a:xfrm>
              <a:off x="2984448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a</a:t>
              </a:r>
            </a:p>
          </p:txBody>
        </p:sp>
        <p:sp>
          <p:nvSpPr>
            <p:cNvPr id="117" name="Retângulo 116">
              <a:extLst>
                <a:ext uri="{FF2B5EF4-FFF2-40B4-BE49-F238E27FC236}">
                  <a16:creationId xmlns:a16="http://schemas.microsoft.com/office/drawing/2014/main" id="{FA8BC950-F972-4824-A2DE-0C2A525299F4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18" name="Subtítulo 4">
              <a:extLst>
                <a:ext uri="{FF2B5EF4-FFF2-40B4-BE49-F238E27FC236}">
                  <a16:creationId xmlns:a16="http://schemas.microsoft.com/office/drawing/2014/main" id="{0F6D7739-BFDF-4EBB-AE0D-3A78D6A948CA}"/>
                </a:ext>
              </a:extLst>
            </p:cNvPr>
            <p:cNvSpPr txBox="1">
              <a:spLocks/>
            </p:cNvSpPr>
            <p:nvPr/>
          </p:nvSpPr>
          <p:spPr>
            <a:xfrm>
              <a:off x="3083803" y="314489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pt-BR" dirty="0"/>
            </a:p>
          </p:txBody>
        </p:sp>
      </p:grpSp>
      <p:sp>
        <p:nvSpPr>
          <p:cNvPr id="119" name="Arco 118">
            <a:extLst>
              <a:ext uri="{FF2B5EF4-FFF2-40B4-BE49-F238E27FC236}">
                <a16:creationId xmlns:a16="http://schemas.microsoft.com/office/drawing/2014/main" id="{6CBF299B-E886-4922-8EA3-22567901DF82}"/>
              </a:ext>
            </a:extLst>
          </p:cNvPr>
          <p:cNvSpPr/>
          <p:nvPr/>
        </p:nvSpPr>
        <p:spPr>
          <a:xfrm rot="13516538">
            <a:off x="9843612" y="5003521"/>
            <a:ext cx="928042" cy="892165"/>
          </a:xfrm>
          <a:prstGeom prst="arc">
            <a:avLst>
              <a:gd name="adj1" fmla="val 16302724"/>
              <a:gd name="adj2" fmla="val 0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0" name="Arco 119">
            <a:extLst>
              <a:ext uri="{FF2B5EF4-FFF2-40B4-BE49-F238E27FC236}">
                <a16:creationId xmlns:a16="http://schemas.microsoft.com/office/drawing/2014/main" id="{19CD598D-6AF3-4F16-B8D6-960165174A83}"/>
              </a:ext>
            </a:extLst>
          </p:cNvPr>
          <p:cNvSpPr/>
          <p:nvPr/>
        </p:nvSpPr>
        <p:spPr>
          <a:xfrm rot="3144077">
            <a:off x="9603600" y="4937056"/>
            <a:ext cx="964660" cy="899641"/>
          </a:xfrm>
          <a:prstGeom prst="arc">
            <a:avLst/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1" name="Subtítulo 4">
            <a:extLst>
              <a:ext uri="{FF2B5EF4-FFF2-40B4-BE49-F238E27FC236}">
                <a16:creationId xmlns:a16="http://schemas.microsoft.com/office/drawing/2014/main" id="{3EE7D7B3-B379-4E44-91C2-032900339904}"/>
              </a:ext>
            </a:extLst>
          </p:cNvPr>
          <p:cNvSpPr txBox="1">
            <a:spLocks/>
          </p:cNvSpPr>
          <p:nvPr/>
        </p:nvSpPr>
        <p:spPr>
          <a:xfrm>
            <a:off x="10392292" y="481076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22" name="Subtítulo 4">
            <a:extLst>
              <a:ext uri="{FF2B5EF4-FFF2-40B4-BE49-F238E27FC236}">
                <a16:creationId xmlns:a16="http://schemas.microsoft.com/office/drawing/2014/main" id="{85ECBE3E-6CE3-46C5-AA42-67D6484B0954}"/>
              </a:ext>
            </a:extLst>
          </p:cNvPr>
          <p:cNvSpPr txBox="1">
            <a:spLocks/>
          </p:cNvSpPr>
          <p:nvPr/>
        </p:nvSpPr>
        <p:spPr>
          <a:xfrm>
            <a:off x="9892688" y="5441752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</a:p>
        </p:txBody>
      </p:sp>
      <p:sp>
        <p:nvSpPr>
          <p:cNvPr id="123" name="Retângulo 122">
            <a:extLst>
              <a:ext uri="{FF2B5EF4-FFF2-40B4-BE49-F238E27FC236}">
                <a16:creationId xmlns:a16="http://schemas.microsoft.com/office/drawing/2014/main" id="{1F04AA51-B332-4A7B-BBD3-F647A9119E79}"/>
              </a:ext>
            </a:extLst>
          </p:cNvPr>
          <p:cNvSpPr/>
          <p:nvPr/>
        </p:nvSpPr>
        <p:spPr>
          <a:xfrm>
            <a:off x="10699518" y="517067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grpSp>
        <p:nvGrpSpPr>
          <p:cNvPr id="124" name="Agrupar 123">
            <a:extLst>
              <a:ext uri="{FF2B5EF4-FFF2-40B4-BE49-F238E27FC236}">
                <a16:creationId xmlns:a16="http://schemas.microsoft.com/office/drawing/2014/main" id="{061891CC-D160-45E2-A210-0DB6F24F7FB7}"/>
              </a:ext>
            </a:extLst>
          </p:cNvPr>
          <p:cNvGrpSpPr/>
          <p:nvPr/>
        </p:nvGrpSpPr>
        <p:grpSpPr>
          <a:xfrm>
            <a:off x="11007079" y="5107979"/>
            <a:ext cx="710988" cy="796463"/>
            <a:chOff x="2967672" y="2862012"/>
            <a:chExt cx="710988" cy="796463"/>
          </a:xfrm>
        </p:grpSpPr>
        <p:sp>
          <p:nvSpPr>
            <p:cNvPr id="125" name="Subtítulo 4">
              <a:extLst>
                <a:ext uri="{FF2B5EF4-FFF2-40B4-BE49-F238E27FC236}">
                  <a16:creationId xmlns:a16="http://schemas.microsoft.com/office/drawing/2014/main" id="{8603A90A-A271-4927-BACD-9CA4C322ECF7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a</a:t>
              </a:r>
            </a:p>
          </p:txBody>
        </p:sp>
        <p:sp>
          <p:nvSpPr>
            <p:cNvPr id="126" name="Retângulo 125">
              <a:extLst>
                <a:ext uri="{FF2B5EF4-FFF2-40B4-BE49-F238E27FC236}">
                  <a16:creationId xmlns:a16="http://schemas.microsoft.com/office/drawing/2014/main" id="{14CA4A9D-DD3A-4ADC-A257-485E5466DD4F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27" name="Subtítulo 4">
              <a:extLst>
                <a:ext uri="{FF2B5EF4-FFF2-40B4-BE49-F238E27FC236}">
                  <a16:creationId xmlns:a16="http://schemas.microsoft.com/office/drawing/2014/main" id="{AA5DEDCD-260C-4635-A47C-E688003CBE0B}"/>
                </a:ext>
              </a:extLst>
            </p:cNvPr>
            <p:cNvSpPr txBox="1">
              <a:spLocks/>
            </p:cNvSpPr>
            <p:nvPr/>
          </p:nvSpPr>
          <p:spPr>
            <a:xfrm>
              <a:off x="3083803" y="314489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pt-BR" dirty="0"/>
            </a:p>
          </p:txBody>
        </p:sp>
      </p:grpSp>
      <p:sp>
        <p:nvSpPr>
          <p:cNvPr id="130" name="Subtítulo 4">
            <a:extLst>
              <a:ext uri="{FF2B5EF4-FFF2-40B4-BE49-F238E27FC236}">
                <a16:creationId xmlns:a16="http://schemas.microsoft.com/office/drawing/2014/main" id="{C2B01AC0-3C3D-4270-B8B3-7AD8753828A8}"/>
              </a:ext>
            </a:extLst>
          </p:cNvPr>
          <p:cNvSpPr txBox="1">
            <a:spLocks/>
          </p:cNvSpPr>
          <p:nvPr/>
        </p:nvSpPr>
        <p:spPr>
          <a:xfrm>
            <a:off x="11215218" y="4822245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31" name="Subtítulo 4">
            <a:extLst>
              <a:ext uri="{FF2B5EF4-FFF2-40B4-BE49-F238E27FC236}">
                <a16:creationId xmlns:a16="http://schemas.microsoft.com/office/drawing/2014/main" id="{97B40DE1-FABB-4700-B477-90009ADA850F}"/>
              </a:ext>
            </a:extLst>
          </p:cNvPr>
          <p:cNvSpPr txBox="1">
            <a:spLocks/>
          </p:cNvSpPr>
          <p:nvPr/>
        </p:nvSpPr>
        <p:spPr>
          <a:xfrm>
            <a:off x="11036111" y="5484401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</a:p>
        </p:txBody>
      </p:sp>
      <p:sp>
        <p:nvSpPr>
          <p:cNvPr id="132" name="Subtítulo 4">
            <a:extLst>
              <a:ext uri="{FF2B5EF4-FFF2-40B4-BE49-F238E27FC236}">
                <a16:creationId xmlns:a16="http://schemas.microsoft.com/office/drawing/2014/main" id="{67BE9AF4-D34E-44D1-8B1B-8688451B7CE9}"/>
              </a:ext>
            </a:extLst>
          </p:cNvPr>
          <p:cNvSpPr txBox="1">
            <a:spLocks/>
          </p:cNvSpPr>
          <p:nvPr/>
        </p:nvSpPr>
        <p:spPr>
          <a:xfrm>
            <a:off x="11259341" y="526409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pic>
        <p:nvPicPr>
          <p:cNvPr id="8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Arco 8">
            <a:extLst>
              <a:ext uri="{FF2B5EF4-FFF2-40B4-BE49-F238E27FC236}">
                <a16:creationId xmlns:a16="http://schemas.microsoft.com/office/drawing/2014/main" id="{03770DBF-3BAD-F7E8-3218-0136226CB816}"/>
              </a:ext>
            </a:extLst>
          </p:cNvPr>
          <p:cNvSpPr/>
          <p:nvPr/>
        </p:nvSpPr>
        <p:spPr>
          <a:xfrm rot="18455923" flipH="1">
            <a:off x="3094037" y="5512121"/>
            <a:ext cx="827247" cy="746383"/>
          </a:xfrm>
          <a:prstGeom prst="arc">
            <a:avLst/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Espaço Reservado para Número de Slide 10">
            <a:extLst>
              <a:ext uri="{FF2B5EF4-FFF2-40B4-BE49-F238E27FC236}">
                <a16:creationId xmlns:a16="http://schemas.microsoft.com/office/drawing/2014/main" id="{BCB5C8CF-E16A-E948-40C8-5A508BFC2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32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4409913" y="677640"/>
            <a:ext cx="3077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Notação científica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366327" y="1250810"/>
            <a:ext cx="11164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Na </a:t>
            </a:r>
            <a:r>
              <a:rPr lang="pt-BR" b="1" dirty="0">
                <a:latin typeface="Roboto"/>
              </a:rPr>
              <a:t>notação científica</a:t>
            </a:r>
            <a:r>
              <a:rPr lang="pt-BR" dirty="0">
                <a:latin typeface="Roboto"/>
              </a:rPr>
              <a:t>, os números são representados da seguinte maneira: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2BB99B4F-2D24-83F7-6149-0174FE7F264C}"/>
              </a:ext>
            </a:extLst>
          </p:cNvPr>
          <p:cNvGrpSpPr/>
          <p:nvPr/>
        </p:nvGrpSpPr>
        <p:grpSpPr>
          <a:xfrm>
            <a:off x="8095600" y="904212"/>
            <a:ext cx="1168479" cy="774205"/>
            <a:chOff x="8263380" y="813174"/>
            <a:chExt cx="1168479" cy="774205"/>
          </a:xfrm>
        </p:grpSpPr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E6E260CA-6ECB-4EA2-9B0F-6D3E0E0AC431}"/>
                </a:ext>
              </a:extLst>
            </p:cNvPr>
            <p:cNvSpPr/>
            <p:nvPr/>
          </p:nvSpPr>
          <p:spPr>
            <a:xfrm>
              <a:off x="8646164" y="1064159"/>
              <a:ext cx="5854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10</a:t>
              </a:r>
              <a:endParaRPr lang="pt-BR" sz="2800" dirty="0"/>
            </a:p>
          </p:txBody>
        </p:sp>
        <p:sp>
          <p:nvSpPr>
            <p:cNvPr id="23" name="Subtítulo 4">
              <a:extLst>
                <a:ext uri="{FF2B5EF4-FFF2-40B4-BE49-F238E27FC236}">
                  <a16:creationId xmlns:a16="http://schemas.microsoft.com/office/drawing/2014/main" id="{261181DC-B837-478D-B39D-8A94B741FDDA}"/>
                </a:ext>
              </a:extLst>
            </p:cNvPr>
            <p:cNvSpPr txBox="1">
              <a:spLocks/>
            </p:cNvSpPr>
            <p:nvPr/>
          </p:nvSpPr>
          <p:spPr>
            <a:xfrm>
              <a:off x="8987076" y="813174"/>
              <a:ext cx="444783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600" b="1" dirty="0">
                  <a:solidFill>
                    <a:schemeClr val="accent4"/>
                  </a:solidFill>
                  <a:latin typeface="Roboto"/>
                </a:rPr>
                <a:t>n</a:t>
              </a: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 </a:t>
              </a:r>
            </a:p>
          </p:txBody>
        </p:sp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80C9274C-0B14-4129-9701-62B380F5B0F0}"/>
                </a:ext>
              </a:extLst>
            </p:cNvPr>
            <p:cNvSpPr/>
            <p:nvPr/>
          </p:nvSpPr>
          <p:spPr>
            <a:xfrm>
              <a:off x="8511318" y="960707"/>
              <a:ext cx="2840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.</a:t>
              </a:r>
              <a:endParaRPr lang="pt-BR" sz="2800" dirty="0"/>
            </a:p>
          </p:txBody>
        </p:sp>
        <p:sp>
          <p:nvSpPr>
            <p:cNvPr id="82" name="Retângulo 81">
              <a:extLst>
                <a:ext uri="{FF2B5EF4-FFF2-40B4-BE49-F238E27FC236}">
                  <a16:creationId xmlns:a16="http://schemas.microsoft.com/office/drawing/2014/main" id="{1DD76EBD-16B3-4D28-B558-CB5BBCF7DE73}"/>
                </a:ext>
              </a:extLst>
            </p:cNvPr>
            <p:cNvSpPr/>
            <p:nvPr/>
          </p:nvSpPr>
          <p:spPr>
            <a:xfrm>
              <a:off x="8263380" y="1042198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a</a:t>
              </a:r>
              <a:endParaRPr lang="pt-BR" sz="2800" dirty="0"/>
            </a:p>
          </p:txBody>
        </p:sp>
      </p:grpSp>
      <p:sp>
        <p:nvSpPr>
          <p:cNvPr id="83" name="Retângulo 82">
            <a:extLst>
              <a:ext uri="{FF2B5EF4-FFF2-40B4-BE49-F238E27FC236}">
                <a16:creationId xmlns:a16="http://schemas.microsoft.com/office/drawing/2014/main" id="{53AC0641-CA1B-461D-8AB0-F301EA0842C8}"/>
              </a:ext>
            </a:extLst>
          </p:cNvPr>
          <p:cNvSpPr/>
          <p:nvPr/>
        </p:nvSpPr>
        <p:spPr>
          <a:xfrm>
            <a:off x="366326" y="1736029"/>
            <a:ext cx="11164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que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é um número racional, com 1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pt-BR" dirty="0">
                <a:latin typeface="Roboto"/>
              </a:rPr>
              <a:t> 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t-BR" dirty="0">
                <a:latin typeface="Roboto"/>
              </a:rPr>
              <a:t> 10,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é um número inteiro.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353C478-AF24-468B-A4EB-0C8B6F8869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89" b="44182"/>
          <a:stretch/>
        </p:blipFill>
        <p:spPr>
          <a:xfrm>
            <a:off x="1354393" y="2701614"/>
            <a:ext cx="9483214" cy="966538"/>
          </a:xfrm>
          <a:prstGeom prst="rect">
            <a:avLst/>
          </a:prstGeom>
        </p:spPr>
      </p:pic>
      <p:sp>
        <p:nvSpPr>
          <p:cNvPr id="87" name="Seta: para a Direita 86">
            <a:extLst>
              <a:ext uri="{FF2B5EF4-FFF2-40B4-BE49-F238E27FC236}">
                <a16:creationId xmlns:a16="http://schemas.microsoft.com/office/drawing/2014/main" id="{7EE29843-CADF-4A40-82BB-8384301CF96C}"/>
              </a:ext>
            </a:extLst>
          </p:cNvPr>
          <p:cNvSpPr/>
          <p:nvPr/>
        </p:nvSpPr>
        <p:spPr>
          <a:xfrm rot="5400000">
            <a:off x="5872941" y="4159476"/>
            <a:ext cx="525810" cy="64633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99" name="Retângulo 98">
            <a:extLst>
              <a:ext uri="{FF2B5EF4-FFF2-40B4-BE49-F238E27FC236}">
                <a16:creationId xmlns:a16="http://schemas.microsoft.com/office/drawing/2014/main" id="{6E8C9A34-96DE-41BA-BA09-FDE825E92C17}"/>
              </a:ext>
            </a:extLst>
          </p:cNvPr>
          <p:cNvSpPr/>
          <p:nvPr/>
        </p:nvSpPr>
        <p:spPr>
          <a:xfrm rot="10800000" flipV="1">
            <a:off x="1546373" y="4920206"/>
            <a:ext cx="9178949" cy="791469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8775C5DB-324E-D087-8C50-FA10CE5C9B29}"/>
              </a:ext>
            </a:extLst>
          </p:cNvPr>
          <p:cNvSpPr/>
          <p:nvPr/>
        </p:nvSpPr>
        <p:spPr>
          <a:xfrm>
            <a:off x="366326" y="2213316"/>
            <a:ext cx="11164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Por exemplo, a massa da Terra é aproximadamente: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220A8795-F0B6-DEB1-A1A8-B1709ACB1455}"/>
              </a:ext>
            </a:extLst>
          </p:cNvPr>
          <p:cNvSpPr/>
          <p:nvPr/>
        </p:nvSpPr>
        <p:spPr>
          <a:xfrm>
            <a:off x="3609272" y="3651331"/>
            <a:ext cx="72796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Fonte dos dados: NATIONAL AERONAUTICS AND SPACE ADMINISTRATION. Earth. </a:t>
            </a:r>
            <a:r>
              <a:rPr lang="pt-BR" sz="12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Nasa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 [</a:t>
            </a:r>
            <a:r>
              <a:rPr lang="pt-BR" sz="12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S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pt-BR" sz="12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l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.], [20--].</a:t>
            </a:r>
          </a:p>
          <a:p>
            <a:pPr algn="l"/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Disponível em: https://solarsystem.nasa.gov/planets/</a:t>
            </a:r>
            <a:r>
              <a:rPr lang="pt-BR" sz="12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</a:rPr>
              <a:t>earth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/</a:t>
            </a:r>
            <a:r>
              <a:rPr lang="pt-BR" sz="12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</a:rPr>
              <a:t>by-the-numbers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/. Acesso em: 20 maio 2022.</a:t>
            </a:r>
            <a:endParaRPr lang="pt-BR" sz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CAAD48AE-D559-B9C5-F989-493856215264}"/>
              </a:ext>
            </a:extLst>
          </p:cNvPr>
          <p:cNvSpPr/>
          <p:nvPr/>
        </p:nvSpPr>
        <p:spPr>
          <a:xfrm>
            <a:off x="2569488" y="5054331"/>
            <a:ext cx="7318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dirty="0">
                <a:latin typeface="Roboto"/>
              </a:rPr>
              <a:t>5 970 000 000 000 000 000 000 000 = 5,97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500" dirty="0">
                <a:latin typeface="Roboto"/>
              </a:rPr>
              <a:t> 10</a:t>
            </a:r>
            <a:r>
              <a:rPr lang="pt-BR" sz="2500" baseline="30000" dirty="0">
                <a:latin typeface="Roboto"/>
              </a:rPr>
              <a:t>24</a:t>
            </a:r>
            <a:r>
              <a:rPr lang="pt-BR" sz="2500" dirty="0">
                <a:latin typeface="Roboto"/>
              </a:rPr>
              <a:t> 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7578D30-7639-CDEF-4122-C6CE774F0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20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5130899" y="648886"/>
            <a:ext cx="1930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Radiciação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450566" y="1375038"/>
            <a:ext cx="7277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i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e </a:t>
            </a:r>
            <a:r>
              <a:rPr lang="pt-BR" i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números racionais não negativos e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um número natural maior do que 1, dizemos que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A0FCCFD-4C52-4876-A0DD-F49B99302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96" y="2496511"/>
            <a:ext cx="1117845" cy="44460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484816C-65C5-46AF-BE7E-687816FA2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679" y="2496511"/>
            <a:ext cx="914600" cy="406500"/>
          </a:xfrm>
          <a:prstGeom prst="rect">
            <a:avLst/>
          </a:prstGeom>
        </p:spPr>
      </p:pic>
      <p:sp>
        <p:nvSpPr>
          <p:cNvPr id="8" name="Seta: da Esquerda para a Direita 7">
            <a:extLst>
              <a:ext uri="{FF2B5EF4-FFF2-40B4-BE49-F238E27FC236}">
                <a16:creationId xmlns:a16="http://schemas.microsoft.com/office/drawing/2014/main" id="{92C9E590-D9BB-4FB0-B996-61C85F2063A7}"/>
              </a:ext>
            </a:extLst>
          </p:cNvPr>
          <p:cNvSpPr/>
          <p:nvPr/>
        </p:nvSpPr>
        <p:spPr>
          <a:xfrm>
            <a:off x="2335010" y="2552726"/>
            <a:ext cx="914600" cy="294069"/>
          </a:xfrm>
          <a:prstGeom prst="left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52252DC3-7904-4F8E-A89B-4EE0CBA6265F}"/>
              </a:ext>
            </a:extLst>
          </p:cNvPr>
          <p:cNvSpPr/>
          <p:nvPr/>
        </p:nvSpPr>
        <p:spPr>
          <a:xfrm>
            <a:off x="5499635" y="3473918"/>
            <a:ext cx="4769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Raiz de um número negativo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E252B357-B55D-4F85-B5B2-C0ECD753AB70}"/>
              </a:ext>
            </a:extLst>
          </p:cNvPr>
          <p:cNvSpPr/>
          <p:nvPr/>
        </p:nvSpPr>
        <p:spPr>
          <a:xfrm>
            <a:off x="5499634" y="4006205"/>
            <a:ext cx="61648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Podemos calcular a raiz de um número racional negativo quando o índice dessa raiz for um número natural ímpar maior que 1.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FCFA3F24-A375-4051-B74F-E8A89F9B8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8769" y="5626577"/>
            <a:ext cx="1575145" cy="609750"/>
          </a:xfrm>
          <a:prstGeom prst="rect">
            <a:avLst/>
          </a:prstGeom>
        </p:spPr>
      </p:pic>
      <p:sp>
        <p:nvSpPr>
          <p:cNvPr id="28" name="Retângulo 27">
            <a:extLst>
              <a:ext uri="{FF2B5EF4-FFF2-40B4-BE49-F238E27FC236}">
                <a16:creationId xmlns:a16="http://schemas.microsoft.com/office/drawing/2014/main" id="{4E53B687-7E97-44BA-BB7B-EC0637DF1D4F}"/>
              </a:ext>
            </a:extLst>
          </p:cNvPr>
          <p:cNvSpPr/>
          <p:nvPr/>
        </p:nvSpPr>
        <p:spPr>
          <a:xfrm rot="10800000" flipV="1">
            <a:off x="450566" y="2304025"/>
            <a:ext cx="4683487" cy="791469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ECC96414-23F9-47DC-8501-90573E1E01D8}"/>
              </a:ext>
            </a:extLst>
          </p:cNvPr>
          <p:cNvSpPr/>
          <p:nvPr/>
        </p:nvSpPr>
        <p:spPr>
          <a:xfrm>
            <a:off x="5528769" y="5093390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Exemplo: </a:t>
            </a:r>
            <a:endParaRPr lang="pt-BR" dirty="0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32C3612-9C07-C4D5-D90D-13E84593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86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7D86755C-8196-44B5-8A5E-81298E0C2031}"/>
              </a:ext>
            </a:extLst>
          </p:cNvPr>
          <p:cNvSpPr/>
          <p:nvPr/>
        </p:nvSpPr>
        <p:spPr>
          <a:xfrm>
            <a:off x="4474677" y="658329"/>
            <a:ext cx="35081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Raiz quadrada exata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5F614ADF-B1EC-488B-9D6A-AFCC12FD37CA}"/>
              </a:ext>
            </a:extLst>
          </p:cNvPr>
          <p:cNvSpPr/>
          <p:nvPr/>
        </p:nvSpPr>
        <p:spPr>
          <a:xfrm>
            <a:off x="507604" y="1363142"/>
            <a:ext cx="9107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Podemos calcular a raiz de um número racional negativo quando o índice dessa raiz for um número natural ímpar maior que 1.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55A25743-8080-4CB3-AA6F-ECF76DF8D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452" y="2282504"/>
            <a:ext cx="1016223" cy="470016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FFA5F67-424B-4A50-9D8E-A4ECCF647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161" y="2110248"/>
            <a:ext cx="3963268" cy="990844"/>
          </a:xfrm>
          <a:prstGeom prst="rect">
            <a:avLst/>
          </a:prstGeom>
        </p:spPr>
      </p:pic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4853A145-2533-44F0-A8DF-7D841F447DEC}"/>
              </a:ext>
            </a:extLst>
          </p:cNvPr>
          <p:cNvSpPr/>
          <p:nvPr/>
        </p:nvSpPr>
        <p:spPr>
          <a:xfrm>
            <a:off x="1927013" y="2282504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B9B0614-4850-4861-AD71-CAFF53618C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890" y="4319015"/>
            <a:ext cx="3607591" cy="85111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B5CE478A-D0FC-4DA1-9A61-0B6CDF749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9316" y="3219508"/>
            <a:ext cx="8078970" cy="101625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7B1627C-D076-4EC5-8AB4-6BFF3582E0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94899" y="4319015"/>
            <a:ext cx="2032445" cy="1194094"/>
          </a:xfrm>
          <a:prstGeom prst="rect">
            <a:avLst/>
          </a:prstGeom>
        </p:spPr>
      </p:pic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8B07D3BA-D0E5-4D22-9AD0-FA024772A8D8}"/>
              </a:ext>
            </a:extLst>
          </p:cNvPr>
          <p:cNvSpPr/>
          <p:nvPr/>
        </p:nvSpPr>
        <p:spPr>
          <a:xfrm>
            <a:off x="2709161" y="3404467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3" name="Seta: para a Direita 22">
            <a:extLst>
              <a:ext uri="{FF2B5EF4-FFF2-40B4-BE49-F238E27FC236}">
                <a16:creationId xmlns:a16="http://schemas.microsoft.com/office/drawing/2014/main" id="{562BD32A-93B5-4C7C-9AA2-2EE9947FCD9B}"/>
              </a:ext>
            </a:extLst>
          </p:cNvPr>
          <p:cNvSpPr/>
          <p:nvPr/>
        </p:nvSpPr>
        <p:spPr>
          <a:xfrm>
            <a:off x="3611868" y="4421155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4" name="Seta: para a Direita 23">
            <a:extLst>
              <a:ext uri="{FF2B5EF4-FFF2-40B4-BE49-F238E27FC236}">
                <a16:creationId xmlns:a16="http://schemas.microsoft.com/office/drawing/2014/main" id="{AFE7155D-F1D8-44CB-AED7-1AF17CC99B30}"/>
              </a:ext>
            </a:extLst>
          </p:cNvPr>
          <p:cNvSpPr/>
          <p:nvPr/>
        </p:nvSpPr>
        <p:spPr>
          <a:xfrm>
            <a:off x="8325693" y="4421155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7D6716C2-2E06-481D-842D-9F3F14D87A7D}"/>
              </a:ext>
            </a:extLst>
          </p:cNvPr>
          <p:cNvSpPr/>
          <p:nvPr/>
        </p:nvSpPr>
        <p:spPr>
          <a:xfrm rot="10800000" flipV="1">
            <a:off x="8766590" y="5935269"/>
            <a:ext cx="2178501" cy="52322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Seta: para a Direita 27">
            <a:extLst>
              <a:ext uri="{FF2B5EF4-FFF2-40B4-BE49-F238E27FC236}">
                <a16:creationId xmlns:a16="http://schemas.microsoft.com/office/drawing/2014/main" id="{A369BA1A-7880-4C8F-85DF-7693ADD15600}"/>
              </a:ext>
            </a:extLst>
          </p:cNvPr>
          <p:cNvSpPr/>
          <p:nvPr/>
        </p:nvSpPr>
        <p:spPr>
          <a:xfrm rot="5400000">
            <a:off x="10013147" y="5507354"/>
            <a:ext cx="259870" cy="43367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2B598D05-DD6F-444F-86AD-4D971BB9F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899" y="5968801"/>
            <a:ext cx="948893" cy="438875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id="{941862FE-A3D6-4B3D-85DC-4DB7A83C38A9}"/>
              </a:ext>
            </a:extLst>
          </p:cNvPr>
          <p:cNvSpPr/>
          <p:nvPr/>
        </p:nvSpPr>
        <p:spPr>
          <a:xfrm>
            <a:off x="9965258" y="5961871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D993AC13-E7E2-476A-9EFD-A418968BD62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869" r="2909"/>
          <a:stretch/>
        </p:blipFill>
        <p:spPr>
          <a:xfrm>
            <a:off x="10359918" y="6000981"/>
            <a:ext cx="394660" cy="357825"/>
          </a:xfrm>
          <a:prstGeom prst="rect">
            <a:avLst/>
          </a:prstGeom>
        </p:spPr>
      </p:pic>
      <p:pic>
        <p:nvPicPr>
          <p:cNvPr id="21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9C7C961D-4E14-CBB0-7894-410C8FD3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031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7D86755C-8196-44B5-8A5E-81298E0C2031}"/>
              </a:ext>
            </a:extLst>
          </p:cNvPr>
          <p:cNvSpPr/>
          <p:nvPr/>
        </p:nvSpPr>
        <p:spPr>
          <a:xfrm>
            <a:off x="3100245" y="672587"/>
            <a:ext cx="6908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Raiz quadrada aproximada de um número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5F614ADF-B1EC-488B-9D6A-AFCC12FD37CA}"/>
              </a:ext>
            </a:extLst>
          </p:cNvPr>
          <p:cNvSpPr/>
          <p:nvPr/>
        </p:nvSpPr>
        <p:spPr>
          <a:xfrm>
            <a:off x="389794" y="1328009"/>
            <a:ext cx="87795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Podemos calcular a raiz de um número racional negativo quando o índice dessa raiz for um número natural ímpar maior que 1.</a:t>
            </a:r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4853A145-2533-44F0-A8DF-7D841F447DEC}"/>
              </a:ext>
            </a:extLst>
          </p:cNvPr>
          <p:cNvSpPr/>
          <p:nvPr/>
        </p:nvSpPr>
        <p:spPr>
          <a:xfrm>
            <a:off x="1927013" y="2213234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8B07D3BA-D0E5-4D22-9AD0-FA024772A8D8}"/>
              </a:ext>
            </a:extLst>
          </p:cNvPr>
          <p:cNvSpPr/>
          <p:nvPr/>
        </p:nvSpPr>
        <p:spPr>
          <a:xfrm>
            <a:off x="5498484" y="2264842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3" name="Seta: para a Direita 22">
            <a:extLst>
              <a:ext uri="{FF2B5EF4-FFF2-40B4-BE49-F238E27FC236}">
                <a16:creationId xmlns:a16="http://schemas.microsoft.com/office/drawing/2014/main" id="{562BD32A-93B5-4C7C-9AA2-2EE9947FCD9B}"/>
              </a:ext>
            </a:extLst>
          </p:cNvPr>
          <p:cNvSpPr/>
          <p:nvPr/>
        </p:nvSpPr>
        <p:spPr>
          <a:xfrm>
            <a:off x="1927013" y="4049036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4" name="Seta: para a Direita 23">
            <a:extLst>
              <a:ext uri="{FF2B5EF4-FFF2-40B4-BE49-F238E27FC236}">
                <a16:creationId xmlns:a16="http://schemas.microsoft.com/office/drawing/2014/main" id="{AFE7155D-F1D8-44CB-AED7-1AF17CC99B30}"/>
              </a:ext>
            </a:extLst>
          </p:cNvPr>
          <p:cNvSpPr/>
          <p:nvPr/>
        </p:nvSpPr>
        <p:spPr>
          <a:xfrm>
            <a:off x="5077731" y="4049036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496F9FB-5C4B-4BB2-8AF1-E0F2DCE1B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359" y="2289485"/>
            <a:ext cx="711356" cy="54623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166702C0-4655-4310-812C-484CEAF61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161" y="2143399"/>
            <a:ext cx="2438934" cy="838406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C0C01DB-1F48-4452-9ACD-84128B0333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4684" y="2194211"/>
            <a:ext cx="5589225" cy="78759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B1499D0-93E1-4A78-9337-C003DB6613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9526" y="3978405"/>
            <a:ext cx="2286501" cy="78759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A8F48E6D-807A-42BA-BB9B-A29F5D090B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1389" y="4001806"/>
            <a:ext cx="2171976" cy="225650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4694DCA-4343-4520-8E12-53346772BA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66568" y="4001806"/>
            <a:ext cx="2996838" cy="822925"/>
          </a:xfrm>
          <a:prstGeom prst="rect">
            <a:avLst/>
          </a:prstGeom>
        </p:spPr>
      </p:pic>
      <p:sp>
        <p:nvSpPr>
          <p:cNvPr id="20" name="Seta: para a Direita 19">
            <a:extLst>
              <a:ext uri="{FF2B5EF4-FFF2-40B4-BE49-F238E27FC236}">
                <a16:creationId xmlns:a16="http://schemas.microsoft.com/office/drawing/2014/main" id="{5F19DC1E-8E66-4B7E-BF00-C11B45DB04B6}"/>
              </a:ext>
            </a:extLst>
          </p:cNvPr>
          <p:cNvSpPr/>
          <p:nvPr/>
        </p:nvSpPr>
        <p:spPr>
          <a:xfrm>
            <a:off x="8091213" y="4064602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DD001BA4-00F3-4B28-8C55-48E58F4605A1}"/>
                  </a:ext>
                </a:extLst>
              </p:cNvPr>
              <p:cNvSpPr txBox="1"/>
              <p:nvPr/>
            </p:nvSpPr>
            <p:spPr>
              <a:xfrm>
                <a:off x="10042170" y="5493241"/>
                <a:ext cx="2228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DD001BA4-00F3-4B28-8C55-48E58F460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170" y="5493241"/>
                <a:ext cx="222817" cy="276999"/>
              </a:xfrm>
              <a:prstGeom prst="rect">
                <a:avLst/>
              </a:prstGeom>
              <a:blipFill>
                <a:blip r:embed="rId8"/>
                <a:stretch>
                  <a:fillRect l="-13514" r="-1081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magem 16">
            <a:extLst>
              <a:ext uri="{FF2B5EF4-FFF2-40B4-BE49-F238E27FC236}">
                <a16:creationId xmlns:a16="http://schemas.microsoft.com/office/drawing/2014/main" id="{89B7D17B-EE52-4207-A443-85497DA401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86676" y="5465303"/>
            <a:ext cx="457300" cy="393797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EC2C57BA-1ADD-4BB6-BB68-287AC106F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5406" y="5409677"/>
            <a:ext cx="711356" cy="546234"/>
          </a:xfrm>
          <a:prstGeom prst="rect">
            <a:avLst/>
          </a:prstGeom>
        </p:spPr>
      </p:pic>
      <p:sp>
        <p:nvSpPr>
          <p:cNvPr id="28" name="Retângulo 27">
            <a:extLst>
              <a:ext uri="{FF2B5EF4-FFF2-40B4-BE49-F238E27FC236}">
                <a16:creationId xmlns:a16="http://schemas.microsoft.com/office/drawing/2014/main" id="{38BA6CB7-249A-436B-92E7-5F53CB009BD4}"/>
              </a:ext>
            </a:extLst>
          </p:cNvPr>
          <p:cNvSpPr/>
          <p:nvPr/>
        </p:nvSpPr>
        <p:spPr>
          <a:xfrm rot="10800000" flipV="1">
            <a:off x="9169295" y="5370129"/>
            <a:ext cx="1775794" cy="52322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Seta: para a Direita 28">
            <a:extLst>
              <a:ext uri="{FF2B5EF4-FFF2-40B4-BE49-F238E27FC236}">
                <a16:creationId xmlns:a16="http://schemas.microsoft.com/office/drawing/2014/main" id="{2936A342-8440-47ED-B302-479150B97F9D}"/>
              </a:ext>
            </a:extLst>
          </p:cNvPr>
          <p:cNvSpPr/>
          <p:nvPr/>
        </p:nvSpPr>
        <p:spPr>
          <a:xfrm rot="5400000">
            <a:off x="10156740" y="4919602"/>
            <a:ext cx="259870" cy="43367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21" name="Google Shape;67;p1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E9728DF-E09F-D91A-A92D-CF917E277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6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3470844" y="667483"/>
            <a:ext cx="5981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Potências com expoente fracionário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369120" y="1375936"/>
            <a:ext cx="10481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i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racional positivo, </a:t>
            </a:r>
            <a:r>
              <a:rPr lang="pt-BR" i="1" dirty="0">
                <a:latin typeface="Roboto"/>
              </a:rPr>
              <a:t>m</a:t>
            </a:r>
            <a:r>
              <a:rPr lang="pt-BR" dirty="0">
                <a:latin typeface="Roboto"/>
              </a:rPr>
              <a:t> e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números naturais tais que m &gt; 0 e n &gt; 1, tem-se que: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5F79A7A-F2C4-45D0-950D-B6CC8A72B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5542" y="2009019"/>
            <a:ext cx="1941983" cy="93055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D8A168E-4E22-4F56-97A4-E50648600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1731" y="3905326"/>
            <a:ext cx="1371901" cy="66056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85C3047-EB4A-4ECE-8823-3F7E95915C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8450" y="4958714"/>
            <a:ext cx="1371901" cy="774891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9C15056-E646-481C-AE25-32E4992D41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5046" y="3918423"/>
            <a:ext cx="1625956" cy="68596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559E205F-7B50-4E00-9D67-4161E4EE1C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3286" y="4996824"/>
            <a:ext cx="1422712" cy="736781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F2C8C152-C02F-48CB-8300-771D631FCD3E}"/>
              </a:ext>
            </a:extLst>
          </p:cNvPr>
          <p:cNvSpPr/>
          <p:nvPr/>
        </p:nvSpPr>
        <p:spPr>
          <a:xfrm>
            <a:off x="490983" y="3136022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Exemplos: </a:t>
            </a:r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4D0D75F9-0DAB-432C-A60F-971E0091B5D0}"/>
              </a:ext>
            </a:extLst>
          </p:cNvPr>
          <p:cNvSpPr/>
          <p:nvPr/>
        </p:nvSpPr>
        <p:spPr>
          <a:xfrm rot="10800000" flipV="1">
            <a:off x="5088347" y="1981274"/>
            <a:ext cx="2096369" cy="93055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8D03E4B-4181-494E-A7DE-534889FE0663}"/>
              </a:ext>
            </a:extLst>
          </p:cNvPr>
          <p:cNvSpPr/>
          <p:nvPr/>
        </p:nvSpPr>
        <p:spPr>
          <a:xfrm rot="16200000" flipH="1" flipV="1">
            <a:off x="3439227" y="4723112"/>
            <a:ext cx="1980819" cy="50446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6BAA16A7-AF12-4F1B-BB65-BF675DA676BA}"/>
              </a:ext>
            </a:extLst>
          </p:cNvPr>
          <p:cNvSpPr/>
          <p:nvPr/>
        </p:nvSpPr>
        <p:spPr>
          <a:xfrm rot="10800000">
            <a:off x="2728451" y="4704134"/>
            <a:ext cx="336754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DDCEE5E-4F01-A077-67C5-BC465D460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481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9918</TotalTime>
  <Words>395</Words>
  <Application>Microsoft Office PowerPoint</Application>
  <PresentationFormat>Widescreen</PresentationFormat>
  <Paragraphs>96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Roboto</vt:lpstr>
      <vt:lpstr>Times New Roman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169</cp:revision>
  <dcterms:created xsi:type="dcterms:W3CDTF">2019-03-06T17:56:01Z</dcterms:created>
  <dcterms:modified xsi:type="dcterms:W3CDTF">2023-06-22T15:40:55Z</dcterms:modified>
</cp:coreProperties>
</file>