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9"/>
  </p:notesMasterIdLst>
  <p:sldIdLst>
    <p:sldId id="349" r:id="rId2"/>
    <p:sldId id="297" r:id="rId3"/>
    <p:sldId id="305" r:id="rId4"/>
    <p:sldId id="304" r:id="rId5"/>
    <p:sldId id="306" r:id="rId6"/>
    <p:sldId id="307" r:id="rId7"/>
    <p:sldId id="308" r:id="rId8"/>
  </p:sldIdLst>
  <p:sldSz cx="12192000" cy="6858000"/>
  <p:notesSz cx="6858000" cy="9144000"/>
  <p:defaultTextStyle>
    <a:defPPr lvl="0">
      <a:defRPr lang="pt-BR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enata Góes Palermo" initials="RGP" lastIdx="66" clrIdx="0"/>
  <p:cmAuthor id="1" name="Lilian Semenichin Nogueira" initials="LSN" lastIdx="26" clrIdx="1"/>
  <p:cmAuthor id="2" name="Marcia Takeuchi" initials="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Estilo Claro 3 - Ênfas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088" autoAdjust="0"/>
    <p:restoredTop sz="93969" autoAdjust="0"/>
  </p:normalViewPr>
  <p:slideViewPr>
    <p:cSldViewPr snapToGrid="0">
      <p:cViewPr varScale="1">
        <p:scale>
          <a:sx n="72" d="100"/>
          <a:sy n="72" d="100"/>
        </p:scale>
        <p:origin x="33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2658A-69C2-2A4D-A96A-5C890336693A}" type="datetimeFigureOut">
              <a:rPr lang="en-US" smtClean="0"/>
              <a:t>6/22/2023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459E09-063B-4549-8BC4-57E2B8854CF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51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5c7b04498f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5c7b04498f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0613E2-A503-4BA7-AF41-D99E7B686D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B4FFE62-2665-453B-8745-210A5ED42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13C8B4E-D55B-44B4-B9B6-313C213525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3F9991-FF92-4132-B96B-4A2A477007F4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4315176-7BFE-4F79-A78B-DEAD33A9E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0F04CF7-5993-4B05-9518-19F6155E3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1767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59CC36-4B04-443F-8FC4-61EA7A5CA8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D0D1BC-9240-4BD1-B38D-563FABB404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4DFF27-1407-4B25-9C76-0351C7BAB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CF1FE-8CE7-41A1-AE6B-DE8FD14A6A6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BACC847-8A4A-4815-BA3A-D29B38F54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F16EF24-F3EF-4C78-B4B6-38A381E21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24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26CC42-1BC3-4D21-A69C-EFBCDD12F46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04FC76-817B-4E21-9B87-7B047C3C94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39CCED-F81C-46DA-AB3D-56649B263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41A2E-9254-4AAA-BB7A-D6558743C9B1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CB779FC-494C-4066-B7FD-4A50C4306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9993E2-7544-4899-86E7-CFF41B83A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7541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B8EBD8-84B6-4229-9222-7AD9DB0BD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14C748E-6271-4663-A3EA-0E60A378C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6FA75C9-714B-4E22-BE92-A05AB60F3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36641-98DA-4281-8300-DE1FC25462F2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A5BBBC3-3899-43D9-95FD-EB5628A90A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C2D9E1-5961-4706-92E6-D915DA476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18818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216BBC-2CA3-4B66-890E-8CCA1A6C8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387F530-87FC-4C56-851A-B321920AEB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E83903-EB0C-45B7-B5AE-A2ACA519D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8429A-47A0-469E-A52C-FD910AF81967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E8B169C-A4C5-4186-B22E-DA00CD3BFD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2015BAE-B68B-4E61-997D-1ADE3C791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68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EA5B6F-B2CC-4FF4-928D-432D16610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D5E5DD5-F0CB-489E-92EA-CB360B0B47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DE8EF410-4FB9-4911-A86B-E3D01864F3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0ED5E7D0-A771-4464-8C44-476F39157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4AD99-6110-457E-BF51-407711E2B91A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E66A4CD-5AC2-4F91-89E9-5070CBFA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2E8ABC-4BD4-4262-B706-DF85E016C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454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D96227-E5B9-4E65-8D89-45BEFF3CE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13ACD57A-B945-439B-8A88-B20EAA978E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669EB74-746A-44A2-B380-5FA3075D3D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7FB50B6-3DD4-4003-A39F-B8737B941C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40A51CD1-5299-413E-B0BB-3002D586D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EFB49B6-49F9-4DF4-94A5-A307605E4B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845CF-08C9-481E-9E03-27D801BAD1B3}" type="datetime1">
              <a:rPr lang="pt-BR" smtClean="0"/>
              <a:t>22/06/2023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8611B1E5-B2B2-4F07-A1F8-8AACA8DF4C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1DEFD123-DD74-4BFE-B3C9-F1A6C2CED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2205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33F6D9-CF57-4CAF-92EF-A1CC4D8452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C0CA9E-C2AB-47B1-9AA3-5FC4FAFB0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FFF5-EF5F-4128-ACEF-95E77D7A3735}" type="datetime1">
              <a:rPr lang="pt-BR" smtClean="0"/>
              <a:t>22/06/2023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CED1738-35A2-4F9C-90E1-DFAD841A1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E1149CC9-D4DF-4280-BBCE-EBC4F77BC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885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0900131-512E-4C9D-B050-62F860E1D0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599962-30EE-463E-9EF0-322DBD520B06}" type="datetime1">
              <a:rPr lang="pt-BR" smtClean="0"/>
              <a:t>22/06/2023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3C6D9F3-BF68-4E92-AFA3-6C5D8504C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9D31E28-33F3-413D-9CE6-81A07F230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0144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8360DA-E7C3-487F-8D6A-C605891A9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7E6055-63D2-4D08-853B-DED6ABFD4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57D873C-E3BA-420C-8D0A-07673AD95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DC85E0-FBF8-4DC8-ACA0-0D851966A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27450-E870-4C25-BD8B-8CBC1246CE7F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7B35F0F-5DBE-47AA-89E1-12285C678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78713E-17F1-4076-84BE-0A9A8203FD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5262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6D89F8-3F78-4011-864D-B7CA1A5D1E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2C72DF88-D928-4902-A5B7-1A2496A80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DA43F9-5E2D-4EBB-B364-0C16E8D472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0414D6D-E0A4-4857-B6BF-F5C0E93A1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9FC88-EF07-4C46-B6DF-F9BE20F9DAD4}" type="datetime1">
              <a:rPr lang="pt-BR" smtClean="0"/>
              <a:t>22/06/2023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AA8B44C-D2E1-4A5F-9D27-04EF750727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5996546-4F04-451E-A9B5-5E323113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1972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3D463CB8-4688-4CBF-AFAB-0B185AC78F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E10AE5-E2A0-491F-AAC6-44145BB864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13E601-36F1-483F-B7F8-44F563C409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E7B91C-BB98-4079-9A6C-73690289C5F8}" type="datetime1">
              <a:rPr lang="pt-BR" smtClean="0"/>
              <a:t>22/06/2023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461B732-F1F5-4DBC-A57B-CFA88A8193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1881F5-4296-4FBE-8FD4-3C8E36CBB8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F00C-2275-4886-B8AE-3FC82F8469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4882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2.png"/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emf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emf"/><Relationship Id="rId3" Type="http://schemas.openxmlformats.org/officeDocument/2006/relationships/image" Target="../media/image17.emf"/><Relationship Id="rId7" Type="http://schemas.openxmlformats.org/officeDocument/2006/relationships/image" Target="../media/image21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emf"/><Relationship Id="rId5" Type="http://schemas.openxmlformats.org/officeDocument/2006/relationships/image" Target="../media/image19.emf"/><Relationship Id="rId10" Type="http://schemas.openxmlformats.org/officeDocument/2006/relationships/image" Target="../media/image2.png"/><Relationship Id="rId4" Type="http://schemas.openxmlformats.org/officeDocument/2006/relationships/image" Target="../media/image18.emf"/><Relationship Id="rId9" Type="http://schemas.openxmlformats.org/officeDocument/2006/relationships/image" Target="../media/image2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BC04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2888"/>
          <a:stretch/>
        </p:blipFill>
        <p:spPr>
          <a:xfrm>
            <a:off x="-14990" y="0"/>
            <a:ext cx="9401452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8974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731570A-6E92-473D-9595-30B9676E3019}"/>
              </a:ext>
            </a:extLst>
          </p:cNvPr>
          <p:cNvSpPr/>
          <p:nvPr/>
        </p:nvSpPr>
        <p:spPr>
          <a:xfrm>
            <a:off x="897988" y="1917291"/>
            <a:ext cx="10396024" cy="988142"/>
          </a:xfrm>
          <a:prstGeom prst="rect">
            <a:avLst/>
          </a:prstGeom>
          <a:gradFill flip="none" rotWithShape="1">
            <a:gsLst>
              <a:gs pos="0">
                <a:srgbClr val="FFC000">
                  <a:shade val="30000"/>
                  <a:satMod val="115000"/>
                </a:srgbClr>
              </a:gs>
              <a:gs pos="50000">
                <a:srgbClr val="FFC000">
                  <a:shade val="67500"/>
                  <a:satMod val="115000"/>
                </a:srgbClr>
              </a:gs>
              <a:gs pos="100000">
                <a:srgbClr val="FFC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noFill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" name="Título 3">
            <a:extLst>
              <a:ext uri="{FF2B5EF4-FFF2-40B4-BE49-F238E27FC236}">
                <a16:creationId xmlns:a16="http://schemas.microsoft.com/office/drawing/2014/main" id="{0A671D0B-1BC8-41CB-AFC6-B8A28E1B73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800" dirty="0">
                <a:latin typeface="Roboto"/>
              </a:rPr>
              <a:t>Matemática</a:t>
            </a:r>
            <a:br>
              <a:rPr lang="pt-BR" sz="4800" dirty="0">
                <a:latin typeface="Roboto"/>
              </a:rPr>
            </a:br>
            <a:endParaRPr lang="pt-BR" sz="4800" dirty="0">
              <a:latin typeface="Roboto"/>
            </a:endParaRPr>
          </a:p>
        </p:txBody>
      </p:sp>
      <p:sp>
        <p:nvSpPr>
          <p:cNvPr id="5" name="Subtítulo 4">
            <a:extLst>
              <a:ext uri="{FF2B5EF4-FFF2-40B4-BE49-F238E27FC236}">
                <a16:creationId xmlns:a16="http://schemas.microsoft.com/office/drawing/2014/main" id="{E8663A3A-C3EF-4E64-957E-A7177607501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t-BR" sz="2800" b="1" dirty="0">
                <a:latin typeface="Roboto"/>
              </a:rPr>
              <a:t>Unidade 4</a:t>
            </a:r>
          </a:p>
          <a:p>
            <a:r>
              <a:rPr lang="pt-BR" sz="2800" dirty="0">
                <a:latin typeface="Roboto"/>
              </a:rPr>
              <a:t>Proporcionalidade e porcentagem</a:t>
            </a:r>
          </a:p>
        </p:txBody>
      </p:sp>
      <p:pic>
        <p:nvPicPr>
          <p:cNvPr id="6" name="Google Shape;67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B5D19A-E43D-E663-73C8-2515D9980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865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75964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Razão e proporção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37A53B2C-05A1-48C5-821A-161AD2540909}"/>
                  </a:ext>
                </a:extLst>
              </p:cNvPr>
              <p:cNvSpPr/>
              <p:nvPr/>
            </p:nvSpPr>
            <p:spPr>
              <a:xfrm>
                <a:off x="408361" y="1267533"/>
                <a:ext cx="9390275" cy="14159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Considere dois números </a:t>
                </a:r>
                <a:r>
                  <a:rPr lang="pt-BR" i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i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, com b ≠ 0. A </a:t>
                </a:r>
                <a:r>
                  <a:rPr lang="pt-BR" b="1" dirty="0">
                    <a:latin typeface="Roboto"/>
                  </a:rPr>
                  <a:t>razão</a:t>
                </a:r>
                <a:r>
                  <a:rPr lang="pt-BR" dirty="0">
                    <a:latin typeface="Roboto"/>
                  </a:rPr>
                  <a:t> entre esses dois números, nessa ordem, corresponde ao quociente a : b, que também pode ser indicada por </a:t>
                </a:r>
                <a:r>
                  <a:rPr lang="pt-BR" b="1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</m:oMath>
                </a14:m>
                <a:r>
                  <a:rPr lang="pt-BR" dirty="0">
                    <a:latin typeface="Roboto"/>
                  </a:rPr>
                  <a:t>.</a:t>
                </a:r>
              </a:p>
              <a:p>
                <a:endParaRPr lang="pt-BR" dirty="0">
                  <a:latin typeface="Roboto"/>
                </a:endParaRPr>
              </a:p>
              <a:p>
                <a:r>
                  <a:rPr lang="pt-BR" dirty="0">
                    <a:latin typeface="Roboto"/>
                  </a:rPr>
                  <a:t>São exemplos de razão:</a:t>
                </a:r>
              </a:p>
            </p:txBody>
          </p:sp>
        </mc:Choice>
        <mc:Fallback xmlns="">
          <p:sp>
            <p:nvSpPr>
              <p:cNvPr id="44" name="Retângulo 43">
                <a:extLst>
                  <a:ext uri="{FF2B5EF4-FFF2-40B4-BE49-F238E27FC236}">
                    <a16:creationId xmlns:a16="http://schemas.microsoft.com/office/drawing/2014/main" id="{37A53B2C-05A1-48C5-821A-161AD254090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61" y="1267533"/>
                <a:ext cx="9390275" cy="1415900"/>
              </a:xfrm>
              <a:prstGeom prst="rect">
                <a:avLst/>
              </a:prstGeom>
              <a:blipFill>
                <a:blip r:embed="rId2"/>
                <a:stretch>
                  <a:fillRect l="-584" t="-2155" r="-519" b="-646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AC39112-41CD-4F5A-9898-F4817F74E724}"/>
                  </a:ext>
                </a:extLst>
              </p:cNvPr>
              <p:cNvSpPr/>
              <p:nvPr/>
            </p:nvSpPr>
            <p:spPr>
              <a:xfrm>
                <a:off x="408361" y="4104561"/>
                <a:ext cx="10190366" cy="169289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pt-BR" dirty="0">
                    <a:latin typeface="Roboto"/>
                  </a:rPr>
                  <a:t>Quando as razões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pt-BR" sz="24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pt-BR" sz="24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pt-BR" dirty="0">
                    <a:latin typeface="Roboto"/>
                  </a:rPr>
                  <a:t>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pt-BR" dirty="0">
                    <a:latin typeface="Roboto"/>
                  </a:rPr>
                  <a:t>  são iguais, com b ≠ 0 e d ≠ 0, elas formam a proporção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b</m:t>
                        </m:r>
                      </m:den>
                    </m:f>
                    <m:r>
                      <a:rPr lang="pt-BR" sz="2400" b="1" i="1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pt-BR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c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pt-BR" sz="2400" b="0" i="0">
                            <a:latin typeface="Cambria Math" panose="02040503050406030204" pitchFamily="18" charset="0"/>
                          </a:rPr>
                          <m:t>d</m:t>
                        </m:r>
                      </m:den>
                    </m:f>
                  </m:oMath>
                </a14:m>
                <a:r>
                  <a:rPr lang="pt-BR" dirty="0">
                    <a:latin typeface="Roboto"/>
                  </a:rPr>
                  <a:t> que pode ser lida da seguinte maneira: </a:t>
                </a:r>
                <a:r>
                  <a:rPr lang="pt-BR" i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está para </a:t>
                </a:r>
                <a:r>
                  <a:rPr lang="pt-BR" i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assim como </a:t>
                </a:r>
                <a:r>
                  <a:rPr lang="pt-BR" i="1" dirty="0">
                    <a:latin typeface="Roboto"/>
                  </a:rPr>
                  <a:t>c</a:t>
                </a:r>
                <a:r>
                  <a:rPr lang="pt-BR" dirty="0">
                    <a:latin typeface="Roboto"/>
                  </a:rPr>
                  <a:t> está para </a:t>
                </a:r>
                <a:r>
                  <a:rPr lang="pt-BR" i="1" dirty="0">
                    <a:latin typeface="Roboto"/>
                  </a:rPr>
                  <a:t>d</a:t>
                </a:r>
                <a:r>
                  <a:rPr lang="pt-BR" dirty="0">
                    <a:latin typeface="Roboto"/>
                  </a:rPr>
                  <a:t>. </a:t>
                </a:r>
              </a:p>
              <a:p>
                <a:endParaRPr lang="pt-BR" dirty="0">
                  <a:latin typeface="Roboto"/>
                </a:endParaRPr>
              </a:p>
              <a:p>
                <a:r>
                  <a:rPr lang="pt-BR" dirty="0">
                    <a:latin typeface="Roboto"/>
                  </a:rPr>
                  <a:t>Os números </a:t>
                </a:r>
                <a:r>
                  <a:rPr lang="pt-BR" i="1" dirty="0">
                    <a:latin typeface="Roboto"/>
                  </a:rPr>
                  <a:t>a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i="1" dirty="0">
                    <a:latin typeface="Roboto"/>
                  </a:rPr>
                  <a:t>d</a:t>
                </a:r>
                <a:r>
                  <a:rPr lang="pt-BR" dirty="0">
                    <a:latin typeface="Roboto"/>
                  </a:rPr>
                  <a:t> (primeiro e último termos) são os </a:t>
                </a:r>
                <a:r>
                  <a:rPr lang="pt-BR" b="1" dirty="0">
                    <a:latin typeface="Roboto"/>
                  </a:rPr>
                  <a:t>extremos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i="1" dirty="0">
                    <a:latin typeface="Roboto"/>
                  </a:rPr>
                  <a:t>b</a:t>
                </a:r>
                <a:r>
                  <a:rPr lang="pt-BR" dirty="0">
                    <a:latin typeface="Roboto"/>
                  </a:rPr>
                  <a:t> e </a:t>
                </a:r>
                <a:r>
                  <a:rPr lang="pt-BR" i="1" dirty="0">
                    <a:latin typeface="Roboto"/>
                  </a:rPr>
                  <a:t>c</a:t>
                </a:r>
                <a:r>
                  <a:rPr lang="pt-BR" dirty="0">
                    <a:latin typeface="Roboto"/>
                  </a:rPr>
                  <a:t> (segundo e terceiro termos) são os </a:t>
                </a:r>
                <a:r>
                  <a:rPr lang="pt-BR" b="1" dirty="0">
                    <a:latin typeface="Roboto"/>
                  </a:rPr>
                  <a:t>meios</a:t>
                </a:r>
                <a:r>
                  <a:rPr lang="pt-BR" dirty="0">
                    <a:latin typeface="Roboto"/>
                  </a:rPr>
                  <a:t> da proporção.  </a:t>
                </a:r>
              </a:p>
            </p:txBody>
          </p:sp>
        </mc:Choice>
        <mc:Fallback xmlns="">
          <p:sp>
            <p:nvSpPr>
              <p:cNvPr id="18" name="Retângulo 17">
                <a:extLst>
                  <a:ext uri="{FF2B5EF4-FFF2-40B4-BE49-F238E27FC236}">
                    <a16:creationId xmlns:a16="http://schemas.microsoft.com/office/drawing/2014/main" id="{2AC39112-41CD-4F5A-9898-F4817F74E72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361" y="4104561"/>
                <a:ext cx="10190366" cy="1692899"/>
              </a:xfrm>
              <a:prstGeom prst="rect">
                <a:avLst/>
              </a:prstGeom>
              <a:blipFill>
                <a:blip r:embed="rId3"/>
                <a:stretch>
                  <a:fillRect l="-538" r="-299" b="-5036"/>
                </a:stretch>
              </a:blipFill>
            </p:spPr>
            <p:txBody>
              <a:bodyPr/>
              <a:lstStyle/>
              <a:p>
                <a:r>
                  <a:rPr lang="pt-BR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Imagem 2">
            <a:extLst>
              <a:ext uri="{FF2B5EF4-FFF2-40B4-BE49-F238E27FC236}">
                <a16:creationId xmlns:a16="http://schemas.microsoft.com/office/drawing/2014/main" id="{C3B0F11C-DA1B-4CD9-90DC-CF71D628B5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361" y="2947008"/>
            <a:ext cx="5531423" cy="962013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BFF285B3-06AC-4D3B-A4BE-7BBFCA7765B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74959" y="2996107"/>
            <a:ext cx="4369758" cy="863813"/>
          </a:xfrm>
          <a:prstGeom prst="rect">
            <a:avLst/>
          </a:prstGeom>
        </p:spPr>
      </p:pic>
      <p:pic>
        <p:nvPicPr>
          <p:cNvPr id="13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1D4AE3-650C-CACA-B69C-1B2C6B406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7741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2CDC563B-17A6-4DDF-85CC-0689139E6D1E}"/>
              </a:ext>
            </a:extLst>
          </p:cNvPr>
          <p:cNvSpPr/>
          <p:nvPr/>
        </p:nvSpPr>
        <p:spPr>
          <a:xfrm rot="5400000">
            <a:off x="2986361" y="-91183"/>
            <a:ext cx="1931833" cy="6850405"/>
          </a:xfrm>
          <a:prstGeom prst="homePlate">
            <a:avLst>
              <a:gd name="adj" fmla="val 23883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0" y="663659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Proporção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467037" y="1205125"/>
            <a:ext cx="100990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Duas grandezas são </a:t>
            </a:r>
            <a:r>
              <a:rPr lang="pt-BR" b="1" dirty="0">
                <a:latin typeface="Roboto"/>
              </a:rPr>
              <a:t>diretamente proporcionais </a:t>
            </a:r>
            <a:r>
              <a:rPr lang="pt-BR" dirty="0">
                <a:latin typeface="Roboto"/>
              </a:rPr>
              <a:t>quando variam sempre na mesma razão, ou seja, uma aumenta e a outra aumenta na mesma proporção ou, quando uma diminui, a outra diminui na mesma proporção.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69C1D4D-0CBF-43EA-A92F-37A699E97CAC}"/>
              </a:ext>
            </a:extLst>
          </p:cNvPr>
          <p:cNvSpPr/>
          <p:nvPr/>
        </p:nvSpPr>
        <p:spPr>
          <a:xfrm>
            <a:off x="728055" y="2387795"/>
            <a:ext cx="656114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Para adubar um pomar de área igual a 15 000 m</a:t>
            </a:r>
            <a:r>
              <a:rPr lang="pt-BR" baseline="30000" dirty="0">
                <a:latin typeface="Roboto"/>
              </a:rPr>
              <a:t>2</a:t>
            </a:r>
            <a:r>
              <a:rPr lang="pt-BR" dirty="0">
                <a:latin typeface="Roboto"/>
              </a:rPr>
              <a:t>, são necessários 30 kg de fertilizante. Vamos calcular a quantidade de fertilizante necessária para adubar um pomar de 32 000 m</a:t>
            </a:r>
            <a:r>
              <a:rPr lang="pt-BR" baseline="30000" dirty="0">
                <a:latin typeface="Roboto"/>
              </a:rPr>
              <a:t>2</a:t>
            </a:r>
            <a:r>
              <a:rPr lang="pt-BR" dirty="0">
                <a:latin typeface="Roboto"/>
              </a:rPr>
              <a:t>. Essa situação relaciona duas grandezas proporcionais: área (em m</a:t>
            </a:r>
            <a:r>
              <a:rPr lang="pt-BR" baseline="30000" dirty="0">
                <a:latin typeface="Roboto"/>
              </a:rPr>
              <a:t>2</a:t>
            </a:r>
            <a:r>
              <a:rPr lang="pt-BR" dirty="0">
                <a:latin typeface="Roboto"/>
              </a:rPr>
              <a:t>) e quantidade de fertilizante (em kg).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D5981D41-749A-43E6-84D1-36001BE68F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037" y="4458368"/>
            <a:ext cx="7067887" cy="149835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A1608F27-B7DA-4FB8-8F2F-A509BA6924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8483" y="2586704"/>
            <a:ext cx="1981634" cy="838406"/>
          </a:xfrm>
          <a:prstGeom prst="rect">
            <a:avLst/>
          </a:prstGeom>
        </p:spPr>
      </p:pic>
      <p:sp>
        <p:nvSpPr>
          <p:cNvPr id="22" name="Seta: para a Direita 21">
            <a:extLst>
              <a:ext uri="{FF2B5EF4-FFF2-40B4-BE49-F238E27FC236}">
                <a16:creationId xmlns:a16="http://schemas.microsoft.com/office/drawing/2014/main" id="{1D37A1DD-4220-4D30-BFC9-0FFDE12611D9}"/>
              </a:ext>
            </a:extLst>
          </p:cNvPr>
          <p:cNvSpPr/>
          <p:nvPr/>
        </p:nvSpPr>
        <p:spPr>
          <a:xfrm rot="5400000">
            <a:off x="9567571" y="3712923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9" name="Imagem 18">
            <a:extLst>
              <a:ext uri="{FF2B5EF4-FFF2-40B4-BE49-F238E27FC236}">
                <a16:creationId xmlns:a16="http://schemas.microsoft.com/office/drawing/2014/main" id="{C1EB64AD-8443-4C98-95E2-6EE544264C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01338" y="4087917"/>
            <a:ext cx="3251913" cy="863813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CBE186A7-38A0-41A6-ABC9-2AC4A56BB55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8291" y="5304924"/>
            <a:ext cx="1067034" cy="698672"/>
          </a:xfrm>
          <a:prstGeom prst="rect">
            <a:avLst/>
          </a:prstGeom>
        </p:spPr>
      </p:pic>
      <p:sp>
        <p:nvSpPr>
          <p:cNvPr id="25" name="Seta: para a Direita 24">
            <a:extLst>
              <a:ext uri="{FF2B5EF4-FFF2-40B4-BE49-F238E27FC236}">
                <a16:creationId xmlns:a16="http://schemas.microsoft.com/office/drawing/2014/main" id="{C29F2F48-AC43-4651-8DC2-C448B34DB166}"/>
              </a:ext>
            </a:extLst>
          </p:cNvPr>
          <p:cNvSpPr/>
          <p:nvPr/>
        </p:nvSpPr>
        <p:spPr>
          <a:xfrm rot="5400000">
            <a:off x="9580079" y="4865313"/>
            <a:ext cx="383458" cy="338321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5" name="Google Shape;67;p15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F8AD62B1-84E6-C260-40B4-7C7AD7C60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7379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ta: Pentágono 6">
            <a:extLst>
              <a:ext uri="{FF2B5EF4-FFF2-40B4-BE49-F238E27FC236}">
                <a16:creationId xmlns:a16="http://schemas.microsoft.com/office/drawing/2014/main" id="{2CDC563B-17A6-4DDF-85CC-0689139E6D1E}"/>
              </a:ext>
            </a:extLst>
          </p:cNvPr>
          <p:cNvSpPr/>
          <p:nvPr/>
        </p:nvSpPr>
        <p:spPr>
          <a:xfrm rot="5400000">
            <a:off x="3081832" y="-198686"/>
            <a:ext cx="1628094" cy="6850405"/>
          </a:xfrm>
          <a:prstGeom prst="homePlate">
            <a:avLst>
              <a:gd name="adj" fmla="val 23883"/>
            </a:avLst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352667" y="1148920"/>
            <a:ext cx="97888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Duas grandezas são </a:t>
            </a:r>
            <a:r>
              <a:rPr lang="pt-BR" b="1" dirty="0">
                <a:latin typeface="Roboto"/>
              </a:rPr>
              <a:t>inversamente proporcionais </a:t>
            </a:r>
            <a:r>
              <a:rPr lang="pt-BR" dirty="0">
                <a:latin typeface="Roboto"/>
              </a:rPr>
              <a:t>quando uma varia na razão inversa da outra, ou seja, quando uma aumenta, a outra diminui na mesma proporção, ou quando uma diminui, a outra aumenta na mesma proporção.</a:t>
            </a: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769C1D4D-0CBF-43EA-A92F-37A699E97CAC}"/>
              </a:ext>
            </a:extLst>
          </p:cNvPr>
          <p:cNvSpPr/>
          <p:nvPr/>
        </p:nvSpPr>
        <p:spPr>
          <a:xfrm>
            <a:off x="674259" y="2444957"/>
            <a:ext cx="644323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Um ônibus faz o percurso do terminal até o centro da cidade e depois volta ao terminal. Um fiscal registrou as velocidades médias do ônibus e o tempo gasto nos percursos de ida até o centro em um determinado dia.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A165BBEF-D62C-42FC-A2EB-19C4C027CE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4259" y="4159668"/>
            <a:ext cx="6090870" cy="1796379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C4400151-77BE-4D45-9CBE-5C74AE0224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23098" y="3105029"/>
            <a:ext cx="1371901" cy="762188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E12CBD37-6C16-4B16-A866-03C7048542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628165" y="3105029"/>
            <a:ext cx="1422712" cy="762188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6118549B-C3BD-4F7F-8EF5-8090F19F19E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52588" y="4207911"/>
            <a:ext cx="1473523" cy="863813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B94AE4B2-65E8-48FA-BA7A-516AE0BDFFE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735147" y="4207911"/>
            <a:ext cx="1371901" cy="800297"/>
          </a:xfrm>
          <a:prstGeom prst="rect">
            <a:avLst/>
          </a:prstGeom>
        </p:spPr>
      </p:pic>
      <p:sp>
        <p:nvSpPr>
          <p:cNvPr id="21" name="Seta: para a Direita 20">
            <a:extLst>
              <a:ext uri="{FF2B5EF4-FFF2-40B4-BE49-F238E27FC236}">
                <a16:creationId xmlns:a16="http://schemas.microsoft.com/office/drawing/2014/main" id="{56E76624-5721-43FC-A070-47CDE5AAFF36}"/>
              </a:ext>
            </a:extLst>
          </p:cNvPr>
          <p:cNvSpPr/>
          <p:nvPr/>
        </p:nvSpPr>
        <p:spPr>
          <a:xfrm rot="5400000">
            <a:off x="8918966" y="3340879"/>
            <a:ext cx="678465" cy="20676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23" name="Seta: para a Direita 22">
            <a:extLst>
              <a:ext uri="{FF2B5EF4-FFF2-40B4-BE49-F238E27FC236}">
                <a16:creationId xmlns:a16="http://schemas.microsoft.com/office/drawing/2014/main" id="{6A11C9C2-E596-40C0-9B54-535E9292D3D3}"/>
              </a:ext>
            </a:extLst>
          </p:cNvPr>
          <p:cNvSpPr/>
          <p:nvPr/>
        </p:nvSpPr>
        <p:spPr>
          <a:xfrm rot="16200000">
            <a:off x="11005711" y="4395518"/>
            <a:ext cx="678465" cy="20676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24" name="Seta: para a Direita 23">
            <a:extLst>
              <a:ext uri="{FF2B5EF4-FFF2-40B4-BE49-F238E27FC236}">
                <a16:creationId xmlns:a16="http://schemas.microsoft.com/office/drawing/2014/main" id="{9AAB04A0-FDA0-46AB-A8CD-EA1E02CFE842}"/>
              </a:ext>
            </a:extLst>
          </p:cNvPr>
          <p:cNvSpPr/>
          <p:nvPr/>
        </p:nvSpPr>
        <p:spPr>
          <a:xfrm rot="5400000">
            <a:off x="8934631" y="4504676"/>
            <a:ext cx="678465" cy="20676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sp>
        <p:nvSpPr>
          <p:cNvPr id="26" name="Seta: para a Direita 25">
            <a:extLst>
              <a:ext uri="{FF2B5EF4-FFF2-40B4-BE49-F238E27FC236}">
                <a16:creationId xmlns:a16="http://schemas.microsoft.com/office/drawing/2014/main" id="{A9C11669-6E80-4672-9D94-ADF47ADA7B2E}"/>
              </a:ext>
            </a:extLst>
          </p:cNvPr>
          <p:cNvSpPr/>
          <p:nvPr/>
        </p:nvSpPr>
        <p:spPr>
          <a:xfrm rot="16200000">
            <a:off x="11005711" y="3340878"/>
            <a:ext cx="678465" cy="206765"/>
          </a:xfrm>
          <a:prstGeom prst="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endParaRPr lang="pt-BR" dirty="0"/>
          </a:p>
        </p:txBody>
      </p:sp>
      <p:pic>
        <p:nvPicPr>
          <p:cNvPr id="18" name="Google Shape;67;p15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C202EF0-3A53-7993-60BE-919A4C50ED72}"/>
              </a:ext>
            </a:extLst>
          </p:cNvPr>
          <p:cNvSpPr/>
          <p:nvPr/>
        </p:nvSpPr>
        <p:spPr>
          <a:xfrm>
            <a:off x="265470" y="620539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Proporção</a:t>
            </a:r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F857CAFE-9014-2FC3-E952-0A480A5C7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76693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D4A30154-1E74-4991-898F-569125C0FAE3}"/>
              </a:ext>
            </a:extLst>
          </p:cNvPr>
          <p:cNvSpPr/>
          <p:nvPr/>
        </p:nvSpPr>
        <p:spPr>
          <a:xfrm>
            <a:off x="265471" y="681940"/>
            <a:ext cx="119265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Porcentagem</a:t>
            </a:r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530938" y="1310118"/>
            <a:ext cx="1034488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Os povos indígenas fazem parte da história do Brasil e constituem parte da população brasileira. Segundo o Censo 2010, no estado de Roraima , por exemplo, cerca de </a:t>
            </a:r>
            <a:r>
              <a:rPr lang="pt-BR" b="1" dirty="0">
                <a:latin typeface="Roboto"/>
              </a:rPr>
              <a:t>12%</a:t>
            </a:r>
            <a:r>
              <a:rPr lang="pt-BR" dirty="0">
                <a:latin typeface="Roboto"/>
              </a:rPr>
              <a:t> da população é indígena, o maior porcentual entre os estados brasileiros.</a:t>
            </a:r>
          </a:p>
          <a:p>
            <a:pPr algn="just"/>
            <a:endParaRPr lang="pt-BR" dirty="0">
              <a:latin typeface="Roboto"/>
            </a:endParaRPr>
          </a:p>
          <a:p>
            <a:pPr algn="r"/>
            <a:r>
              <a:rPr lang="pt-BR" sz="1100" dirty="0">
                <a:latin typeface="Roboto"/>
              </a:rPr>
              <a:t>Fontes dos dados: IBGE. </a:t>
            </a:r>
            <a:r>
              <a:rPr lang="pt-BR" sz="1100" b="1" dirty="0">
                <a:latin typeface="Roboto"/>
              </a:rPr>
              <a:t>Sinopse do Censo Demográfico 2010</a:t>
            </a:r>
            <a:r>
              <a:rPr lang="pt-BR" sz="1100" dirty="0">
                <a:latin typeface="Roboto"/>
              </a:rPr>
              <a:t>. Disponível em:</a:t>
            </a:r>
          </a:p>
          <a:p>
            <a:pPr algn="r"/>
            <a:r>
              <a:rPr lang="pt-BR" sz="1100" dirty="0">
                <a:latin typeface="Roboto"/>
              </a:rPr>
              <a:t> https://censo2010.ibge.gov.br/sinopse/</a:t>
            </a:r>
            <a:r>
              <a:rPr lang="pt-BR" sz="1100" dirty="0" err="1">
                <a:latin typeface="Roboto"/>
              </a:rPr>
              <a:t>index.php?dados</a:t>
            </a:r>
            <a:r>
              <a:rPr lang="pt-BR" sz="1100" dirty="0">
                <a:latin typeface="Roboto"/>
              </a:rPr>
              <a:t>=4&amp;uf=00. IBGE. </a:t>
            </a:r>
            <a:r>
              <a:rPr lang="pt-BR" sz="1100" b="1" dirty="0">
                <a:latin typeface="Roboto"/>
              </a:rPr>
              <a:t>Distribuição espacial da população indígena</a:t>
            </a:r>
            <a:r>
              <a:rPr lang="pt-BR" sz="1100" dirty="0">
                <a:latin typeface="Roboto"/>
              </a:rPr>
              <a:t>. Disponível em:  https://indigenas.ibge.gov.br/</a:t>
            </a:r>
            <a:r>
              <a:rPr lang="pt-BR" sz="1100" dirty="0" err="1">
                <a:latin typeface="Roboto"/>
              </a:rPr>
              <a:t>images</a:t>
            </a:r>
            <a:r>
              <a:rPr lang="pt-BR" sz="1100" dirty="0">
                <a:latin typeface="Roboto"/>
              </a:rPr>
              <a:t>/</a:t>
            </a:r>
            <a:r>
              <a:rPr lang="pt-BR" sz="1100" dirty="0" err="1">
                <a:latin typeface="Roboto"/>
              </a:rPr>
              <a:t>pdf</a:t>
            </a:r>
            <a:r>
              <a:rPr lang="pt-BR" sz="1100" dirty="0">
                <a:latin typeface="Roboto"/>
              </a:rPr>
              <a:t>/</a:t>
            </a:r>
            <a:r>
              <a:rPr lang="pt-BR" sz="1100" dirty="0" err="1">
                <a:latin typeface="Roboto"/>
              </a:rPr>
              <a:t>indigenas</a:t>
            </a:r>
            <a:r>
              <a:rPr lang="pt-BR" sz="1100" dirty="0">
                <a:latin typeface="Roboto"/>
              </a:rPr>
              <a:t>/verso_mapa_web.pdf. Acessos em: 16 maio 2023.</a:t>
            </a:r>
          </a:p>
        </p:txBody>
      </p:sp>
      <p:pic>
        <p:nvPicPr>
          <p:cNvPr id="13" name="Imagem 12">
            <a:extLst>
              <a:ext uri="{FF2B5EF4-FFF2-40B4-BE49-F238E27FC236}">
                <a16:creationId xmlns:a16="http://schemas.microsoft.com/office/drawing/2014/main" id="{08AA161E-14A9-4751-8CF9-D97F242932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40021" y="4388607"/>
            <a:ext cx="2642179" cy="825703"/>
          </a:xfrm>
          <a:prstGeom prst="rect">
            <a:avLst/>
          </a:prstGeom>
        </p:spPr>
      </p:pic>
      <p:pic>
        <p:nvPicPr>
          <p:cNvPr id="14" name="Imagem 13">
            <a:extLst>
              <a:ext uri="{FF2B5EF4-FFF2-40B4-BE49-F238E27FC236}">
                <a16:creationId xmlns:a16="http://schemas.microsoft.com/office/drawing/2014/main" id="{FD3ECDD4-34A8-491A-B202-1266D4556C6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9997"/>
          <a:stretch/>
        </p:blipFill>
        <p:spPr>
          <a:xfrm>
            <a:off x="2827757" y="3632772"/>
            <a:ext cx="2332295" cy="2337375"/>
          </a:xfrm>
          <a:prstGeom prst="rect">
            <a:avLst/>
          </a:prstGeom>
        </p:spPr>
      </p:pic>
      <p:sp>
        <p:nvSpPr>
          <p:cNvPr id="15" name="Seta: da Esquerda para a Direita 14">
            <a:extLst>
              <a:ext uri="{FF2B5EF4-FFF2-40B4-BE49-F238E27FC236}">
                <a16:creationId xmlns:a16="http://schemas.microsoft.com/office/drawing/2014/main" id="{18185843-C84D-4A0D-B52A-0A9883C3257C}"/>
              </a:ext>
            </a:extLst>
          </p:cNvPr>
          <p:cNvSpPr/>
          <p:nvPr/>
        </p:nvSpPr>
        <p:spPr>
          <a:xfrm>
            <a:off x="5709798" y="4539106"/>
            <a:ext cx="1312606" cy="560439"/>
          </a:xfrm>
          <a:prstGeom prst="leftRightArrow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1" name="Google Shape;67;p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>
            <a:extLst>
              <a:ext uri="{FF2B5EF4-FFF2-40B4-BE49-F238E27FC236}">
                <a16:creationId xmlns:a16="http://schemas.microsoft.com/office/drawing/2014/main" id="{CC30F567-9422-79F3-6D5B-EC239400ED39}"/>
              </a:ext>
            </a:extLst>
          </p:cNvPr>
          <p:cNvSpPr/>
          <p:nvPr/>
        </p:nvSpPr>
        <p:spPr>
          <a:xfrm>
            <a:off x="530938" y="3203729"/>
            <a:ext cx="93902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>
                <a:latin typeface="Roboto"/>
              </a:rPr>
              <a:t>Podemos representar a porcentagem em destaque no texto acima de diversas maneiras:</a:t>
            </a:r>
            <a:endParaRPr lang="pt-BR" sz="1100" dirty="0">
              <a:latin typeface="Roboto"/>
            </a:endParaRPr>
          </a:p>
        </p:txBody>
      </p:sp>
      <p:sp>
        <p:nvSpPr>
          <p:cNvPr id="3" name="Espaço Reservado para Número de Slide 2">
            <a:extLst>
              <a:ext uri="{FF2B5EF4-FFF2-40B4-BE49-F238E27FC236}">
                <a16:creationId xmlns:a16="http://schemas.microsoft.com/office/drawing/2014/main" id="{5E89B418-910F-AEB1-C015-557AFD8A3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8623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ângulo 11">
            <a:extLst>
              <a:ext uri="{FF2B5EF4-FFF2-40B4-BE49-F238E27FC236}">
                <a16:creationId xmlns:a16="http://schemas.microsoft.com/office/drawing/2014/main" id="{2CC50ED2-8EDE-4857-9633-0A3B7975DAB6}"/>
              </a:ext>
            </a:extLst>
          </p:cNvPr>
          <p:cNvSpPr/>
          <p:nvPr/>
        </p:nvSpPr>
        <p:spPr>
          <a:xfrm>
            <a:off x="4" y="-1971"/>
            <a:ext cx="265467" cy="6859972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Retângulo 43">
            <a:extLst>
              <a:ext uri="{FF2B5EF4-FFF2-40B4-BE49-F238E27FC236}">
                <a16:creationId xmlns:a16="http://schemas.microsoft.com/office/drawing/2014/main" id="{37A53B2C-05A1-48C5-821A-161AD2540909}"/>
              </a:ext>
            </a:extLst>
          </p:cNvPr>
          <p:cNvSpPr/>
          <p:nvPr/>
        </p:nvSpPr>
        <p:spPr>
          <a:xfrm>
            <a:off x="482595" y="1174484"/>
            <a:ext cx="9825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>
                <a:latin typeface="Roboto"/>
              </a:rPr>
              <a:t>O sangue constitui cerca de 8% da massa corporal de uma pessoa adulta de tamanho médio. Que quantidade de sangue, em quilogramas, possui um adulto com 70 kg?</a:t>
            </a:r>
          </a:p>
          <a:p>
            <a:pPr algn="just"/>
            <a:endParaRPr lang="pt-BR" dirty="0">
              <a:latin typeface="Roboto"/>
            </a:endParaRPr>
          </a:p>
          <a:p>
            <a:pPr algn="just"/>
            <a:r>
              <a:rPr lang="pt-BR" dirty="0">
                <a:latin typeface="Roboto"/>
              </a:rPr>
              <a:t>Podemos solucionar esse problema de três modos:</a:t>
            </a:r>
          </a:p>
        </p:txBody>
      </p:sp>
      <p:sp>
        <p:nvSpPr>
          <p:cNvPr id="2" name="Seta: Pentágono 1">
            <a:extLst>
              <a:ext uri="{FF2B5EF4-FFF2-40B4-BE49-F238E27FC236}">
                <a16:creationId xmlns:a16="http://schemas.microsoft.com/office/drawing/2014/main" id="{A6B7AA00-E604-4371-8C92-AFAB4C3E1197}"/>
              </a:ext>
            </a:extLst>
          </p:cNvPr>
          <p:cNvSpPr/>
          <p:nvPr/>
        </p:nvSpPr>
        <p:spPr>
          <a:xfrm>
            <a:off x="1032387" y="2532870"/>
            <a:ext cx="722671" cy="678426"/>
          </a:xfrm>
          <a:prstGeom prst="homePlat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/>
              </a:rPr>
              <a:t>1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76D681EA-7AFF-4BF1-B02F-6A7E1E8C4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4620" y="2532870"/>
            <a:ext cx="1625956" cy="813000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3252E8D0-8201-45A6-86C4-381D7763E6D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4169"/>
          <a:stretch/>
        </p:blipFill>
        <p:spPr>
          <a:xfrm>
            <a:off x="3538786" y="2532870"/>
            <a:ext cx="1363400" cy="787594"/>
          </a:xfrm>
          <a:prstGeom prst="rect">
            <a:avLst/>
          </a:prstGeom>
        </p:spPr>
      </p:pic>
      <p:sp>
        <p:nvSpPr>
          <p:cNvPr id="16" name="Seta: Pentágono 15">
            <a:extLst>
              <a:ext uri="{FF2B5EF4-FFF2-40B4-BE49-F238E27FC236}">
                <a16:creationId xmlns:a16="http://schemas.microsoft.com/office/drawing/2014/main" id="{45FBC52B-D4EB-4D63-ABCF-75C40E15A273}"/>
              </a:ext>
            </a:extLst>
          </p:cNvPr>
          <p:cNvSpPr/>
          <p:nvPr/>
        </p:nvSpPr>
        <p:spPr>
          <a:xfrm>
            <a:off x="1061884" y="3531807"/>
            <a:ext cx="722671" cy="678426"/>
          </a:xfrm>
          <a:prstGeom prst="homePlat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/>
              </a:rPr>
              <a:t>2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8AF7E979-64E7-4D78-A99E-C494B33446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4117" y="3592858"/>
            <a:ext cx="2083257" cy="495422"/>
          </a:xfrm>
          <a:prstGeom prst="rect">
            <a:avLst/>
          </a:prstGeom>
        </p:spPr>
      </p:pic>
      <p:sp>
        <p:nvSpPr>
          <p:cNvPr id="17" name="Seta: Pentágono 16">
            <a:extLst>
              <a:ext uri="{FF2B5EF4-FFF2-40B4-BE49-F238E27FC236}">
                <a16:creationId xmlns:a16="http://schemas.microsoft.com/office/drawing/2014/main" id="{98C92E6E-DB7D-4109-AFD7-923F5EEDBC6C}"/>
              </a:ext>
            </a:extLst>
          </p:cNvPr>
          <p:cNvSpPr/>
          <p:nvPr/>
        </p:nvSpPr>
        <p:spPr>
          <a:xfrm>
            <a:off x="1061884" y="4974937"/>
            <a:ext cx="722671" cy="678426"/>
          </a:xfrm>
          <a:prstGeom prst="homePlat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>
                <a:solidFill>
                  <a:schemeClr val="tx1"/>
                </a:solidFill>
                <a:latin typeface="Roboto"/>
              </a:rPr>
              <a:t>3</a:t>
            </a:r>
          </a:p>
        </p:txBody>
      </p:sp>
      <p:pic>
        <p:nvPicPr>
          <p:cNvPr id="9" name="Imagem 8">
            <a:extLst>
              <a:ext uri="{FF2B5EF4-FFF2-40B4-BE49-F238E27FC236}">
                <a16:creationId xmlns:a16="http://schemas.microsoft.com/office/drawing/2014/main" id="{873907A5-8E3F-44DA-82E0-FCF8A65FDE6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24117" y="4463603"/>
            <a:ext cx="5192167" cy="180944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769935EC-AA40-4E22-BE93-733A6B002ED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90425" y="4933055"/>
            <a:ext cx="1306139" cy="76218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43934E1D-42BD-4AEA-82FD-144D1B32198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65000" y="5113865"/>
            <a:ext cx="2012818" cy="355688"/>
          </a:xfrm>
          <a:prstGeom prst="rect">
            <a:avLst/>
          </a:prstGeom>
        </p:spPr>
      </p:pic>
      <p:sp>
        <p:nvSpPr>
          <p:cNvPr id="23" name="Seta: Pentágono 22">
            <a:extLst>
              <a:ext uri="{FF2B5EF4-FFF2-40B4-BE49-F238E27FC236}">
                <a16:creationId xmlns:a16="http://schemas.microsoft.com/office/drawing/2014/main" id="{985B48F7-7257-4320-89B8-C50DCBEDB56E}"/>
              </a:ext>
            </a:extLst>
          </p:cNvPr>
          <p:cNvSpPr/>
          <p:nvPr/>
        </p:nvSpPr>
        <p:spPr>
          <a:xfrm>
            <a:off x="7277970" y="5123533"/>
            <a:ext cx="366065" cy="381233"/>
          </a:xfrm>
          <a:prstGeom prst="homePlate">
            <a:avLst/>
          </a:prstGeom>
          <a:gradFill flip="none" rotWithShape="1">
            <a:gsLst>
              <a:gs pos="0">
                <a:schemeClr val="accent4">
                  <a:shade val="30000"/>
                  <a:satMod val="115000"/>
                </a:schemeClr>
              </a:gs>
              <a:gs pos="50000">
                <a:schemeClr val="accent4">
                  <a:shade val="67500"/>
                  <a:satMod val="115000"/>
                </a:schemeClr>
              </a:gs>
              <a:gs pos="100000">
                <a:schemeClr val="accent4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  <a:latin typeface="Roboto"/>
            </a:endParaRPr>
          </a:p>
        </p:txBody>
      </p:sp>
      <p:pic>
        <p:nvPicPr>
          <p:cNvPr id="18" name="Imagem 17">
            <a:extLst>
              <a:ext uri="{FF2B5EF4-FFF2-40B4-BE49-F238E27FC236}">
                <a16:creationId xmlns:a16="http://schemas.microsoft.com/office/drawing/2014/main" id="{F58D740E-54FA-4FCD-A922-13F1752E1FC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40170" y="5695243"/>
            <a:ext cx="1712788" cy="749484"/>
          </a:xfrm>
          <a:prstGeom prst="rect">
            <a:avLst/>
          </a:prstGeom>
        </p:spPr>
      </p:pic>
      <p:pic>
        <p:nvPicPr>
          <p:cNvPr id="20" name="Imagem 19">
            <a:extLst>
              <a:ext uri="{FF2B5EF4-FFF2-40B4-BE49-F238E27FC236}">
                <a16:creationId xmlns:a16="http://schemas.microsoft.com/office/drawing/2014/main" id="{0FCB80D6-A260-4247-ABE6-A3D9847FE8C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67883" y="5869019"/>
            <a:ext cx="1117845" cy="342984"/>
          </a:xfrm>
          <a:prstGeom prst="rect">
            <a:avLst/>
          </a:prstGeom>
        </p:spPr>
      </p:pic>
      <p:pic>
        <p:nvPicPr>
          <p:cNvPr id="24" name="Google Shape;67;p15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0" y="0"/>
            <a:ext cx="12192000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Retângulo 2">
            <a:extLst>
              <a:ext uri="{FF2B5EF4-FFF2-40B4-BE49-F238E27FC236}">
                <a16:creationId xmlns:a16="http://schemas.microsoft.com/office/drawing/2014/main" id="{BB589060-5CFB-2A12-710A-84BC604FFF43}"/>
              </a:ext>
            </a:extLst>
          </p:cNvPr>
          <p:cNvSpPr/>
          <p:nvPr/>
        </p:nvSpPr>
        <p:spPr>
          <a:xfrm>
            <a:off x="265470" y="687679"/>
            <a:ext cx="1192652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>
                <a:latin typeface="Roboto"/>
              </a:rPr>
              <a:t>Porcentagem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60A4425C-B1F0-1B3F-519D-969974EB43E5}"/>
              </a:ext>
            </a:extLst>
          </p:cNvPr>
          <p:cNvSpPr/>
          <p:nvPr/>
        </p:nvSpPr>
        <p:spPr>
          <a:xfrm>
            <a:off x="9025065" y="5091654"/>
            <a:ext cx="4399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pt-BR" sz="2200" dirty="0">
              <a:latin typeface="Roboto"/>
            </a:endParaRP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11C4FB7F-7500-D408-CF44-5A556EC0579C}"/>
              </a:ext>
            </a:extLst>
          </p:cNvPr>
          <p:cNvSpPr/>
          <p:nvPr/>
        </p:nvSpPr>
        <p:spPr>
          <a:xfrm>
            <a:off x="7790425" y="5842098"/>
            <a:ext cx="4399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pt-BR" sz="2200" dirty="0">
              <a:latin typeface="Roboto"/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A45E9671-3D58-3E61-7791-B1BBAD6F63C2}"/>
              </a:ext>
            </a:extLst>
          </p:cNvPr>
          <p:cNvSpPr/>
          <p:nvPr/>
        </p:nvSpPr>
        <p:spPr>
          <a:xfrm>
            <a:off x="9868536" y="5840456"/>
            <a:ext cx="43993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→</a:t>
            </a:r>
            <a:endParaRPr lang="pt-BR" sz="2200" dirty="0">
              <a:latin typeface="Roboto"/>
            </a:endParaRPr>
          </a:p>
        </p:txBody>
      </p:sp>
      <p:sp>
        <p:nvSpPr>
          <p:cNvPr id="15" name="Espaço Reservado para Número de Slide 14">
            <a:extLst>
              <a:ext uri="{FF2B5EF4-FFF2-40B4-BE49-F238E27FC236}">
                <a16:creationId xmlns:a16="http://schemas.microsoft.com/office/drawing/2014/main" id="{2E4A3DAF-1B87-D40F-8F51-13E1DB31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C7F00C-2275-4886-B8AE-3FC82F8469D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89418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9918</TotalTime>
  <Words>498</Words>
  <Application>Microsoft Office PowerPoint</Application>
  <PresentationFormat>Widescreen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Roboto</vt:lpstr>
      <vt:lpstr>Times New Roman</vt:lpstr>
      <vt:lpstr>Tema do Office</vt:lpstr>
      <vt:lpstr>Apresentação do PowerPoint</vt:lpstr>
      <vt:lpstr>Matemática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Matemática</dc:title>
  <dc:creator>Diogo Martins Gonçalves Morais</dc:creator>
  <cp:lastModifiedBy> </cp:lastModifiedBy>
  <cp:revision>169</cp:revision>
  <dcterms:created xsi:type="dcterms:W3CDTF">2019-03-06T17:56:01Z</dcterms:created>
  <dcterms:modified xsi:type="dcterms:W3CDTF">2023-06-22T15:46:55Z</dcterms:modified>
</cp:coreProperties>
</file>