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349" r:id="rId2"/>
    <p:sldId id="297" r:id="rId3"/>
    <p:sldId id="305" r:id="rId4"/>
    <p:sldId id="304" r:id="rId5"/>
    <p:sldId id="306" r:id="rId6"/>
    <p:sldId id="307" r:id="rId7"/>
    <p:sldId id="308" r:id="rId8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6" clrIdx="0"/>
  <p:cmAuthor id="1" name="Lilian Semenichin Nogueira" initials="LSN" lastIdx="26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88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2658A-69C2-2A4D-A96A-5C890336693A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59E09-063B-4549-8BC4-57E2B8854C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991-FF92-4132-B96B-4A2A477007F4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F1FE-8CE7-41A1-AE6B-DE8FD14A6A6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1A2E-9254-4AAA-BB7A-D6558743C9B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6641-98DA-4281-8300-DE1FC25462F2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29A-47A0-469E-A52C-FD910AF81967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AD99-6110-457E-BF51-407711E2B91A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45CF-08C9-481E-9E03-27D801BAD1B3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FFF5-EF5F-4128-ACEF-95E77D7A3735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9962-30EE-463E-9EF0-322DBD520B06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7450-E870-4C25-BD8B-8CBC1246CE7F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FC88-EF07-4C46-B6DF-F9BE20F9DAD4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B91C-BB98-4079-9A6C-73690289C5F8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2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10" Type="http://schemas.openxmlformats.org/officeDocument/2006/relationships/image" Target="../media/image2.png"/><Relationship Id="rId4" Type="http://schemas.openxmlformats.org/officeDocument/2006/relationships/image" Target="../media/image18.emf"/><Relationship Id="rId9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8"/>
          <a:stretch/>
        </p:blipFill>
        <p:spPr>
          <a:xfrm>
            <a:off x="-14990" y="0"/>
            <a:ext cx="940145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7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4</a:t>
            </a:r>
          </a:p>
          <a:p>
            <a:r>
              <a:rPr lang="pt-BR" sz="2800" dirty="0">
                <a:latin typeface="Roboto"/>
              </a:rPr>
              <a:t>Proporcionalidade e porcentagem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5B5D19A-E43D-E663-73C8-2515D998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865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75964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Razão e proporção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tângulo 43">
                <a:extLst>
                  <a:ext uri="{FF2B5EF4-FFF2-40B4-BE49-F238E27FC236}">
                    <a16:creationId xmlns:a16="http://schemas.microsoft.com/office/drawing/2014/main" id="{37A53B2C-05A1-48C5-821A-161AD2540909}"/>
                  </a:ext>
                </a:extLst>
              </p:cNvPr>
              <p:cNvSpPr/>
              <p:nvPr/>
            </p:nvSpPr>
            <p:spPr>
              <a:xfrm>
                <a:off x="408361" y="1267533"/>
                <a:ext cx="9390275" cy="14159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Considere dois números </a:t>
                </a:r>
                <a:r>
                  <a:rPr lang="pt-BR" i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i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, com b ≠ 0. A </a:t>
                </a:r>
                <a:r>
                  <a:rPr lang="pt-BR" b="1" dirty="0">
                    <a:latin typeface="Roboto"/>
                  </a:rPr>
                  <a:t>razão</a:t>
                </a:r>
                <a:r>
                  <a:rPr lang="pt-BR" dirty="0">
                    <a:latin typeface="Roboto"/>
                  </a:rPr>
                  <a:t> entre esses dois números, nessa ordem, corresponde ao quociente a : b, que também pode ser indicada por </a:t>
                </a:r>
                <a:r>
                  <a:rPr lang="pt-BR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pt-BR" dirty="0">
                    <a:latin typeface="Roboto"/>
                  </a:rPr>
                  <a:t>.</a:t>
                </a:r>
              </a:p>
              <a:p>
                <a:endParaRPr lang="pt-BR" dirty="0">
                  <a:latin typeface="Roboto"/>
                </a:endParaRPr>
              </a:p>
              <a:p>
                <a:r>
                  <a:rPr lang="pt-BR" dirty="0">
                    <a:latin typeface="Roboto"/>
                  </a:rPr>
                  <a:t>São exemplos de razão:</a:t>
                </a:r>
              </a:p>
            </p:txBody>
          </p:sp>
        </mc:Choice>
        <mc:Fallback xmlns="">
          <p:sp>
            <p:nvSpPr>
              <p:cNvPr id="44" name="Retângulo 43">
                <a:extLst>
                  <a:ext uri="{FF2B5EF4-FFF2-40B4-BE49-F238E27FC236}">
                    <a16:creationId xmlns:a16="http://schemas.microsoft.com/office/drawing/2014/main" id="{37A53B2C-05A1-48C5-821A-161AD25409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61" y="1267533"/>
                <a:ext cx="9390275" cy="1415900"/>
              </a:xfrm>
              <a:prstGeom prst="rect">
                <a:avLst/>
              </a:prstGeom>
              <a:blipFill>
                <a:blip r:embed="rId2"/>
                <a:stretch>
                  <a:fillRect l="-584" t="-2155" r="-519" b="-646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2AC39112-41CD-4F5A-9898-F4817F74E724}"/>
                  </a:ext>
                </a:extLst>
              </p:cNvPr>
              <p:cNvSpPr/>
              <p:nvPr/>
            </p:nvSpPr>
            <p:spPr>
              <a:xfrm>
                <a:off x="408361" y="4104561"/>
                <a:ext cx="10190366" cy="1692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Quando as razões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>
                    <a:latin typeface="Roboto"/>
                  </a:rPr>
                  <a:t>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d</m:t>
                        </m:r>
                      </m:den>
                    </m:f>
                  </m:oMath>
                </a14:m>
                <a:r>
                  <a:rPr lang="pt-BR" dirty="0">
                    <a:latin typeface="Roboto"/>
                  </a:rPr>
                  <a:t>  são iguais, com b ≠ 0 e d ≠ 0, elas formam a proporção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pt-BR" sz="2400" b="1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pt-BR" sz="2400" b="0" i="0">
                            <a:latin typeface="Cambria Math" panose="02040503050406030204" pitchFamily="18" charset="0"/>
                          </a:rPr>
                          <m:t>d</m:t>
                        </m:r>
                      </m:den>
                    </m:f>
                  </m:oMath>
                </a14:m>
                <a:r>
                  <a:rPr lang="pt-BR" dirty="0">
                    <a:latin typeface="Roboto"/>
                  </a:rPr>
                  <a:t> que pode ser lida da seguinte maneira: </a:t>
                </a:r>
                <a:r>
                  <a:rPr lang="pt-BR" i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está para </a:t>
                </a:r>
                <a:r>
                  <a:rPr lang="pt-BR" i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assim como </a:t>
                </a:r>
                <a:r>
                  <a:rPr lang="pt-BR" i="1" dirty="0">
                    <a:latin typeface="Roboto"/>
                  </a:rPr>
                  <a:t>c</a:t>
                </a:r>
                <a:r>
                  <a:rPr lang="pt-BR" dirty="0">
                    <a:latin typeface="Roboto"/>
                  </a:rPr>
                  <a:t> está para </a:t>
                </a:r>
                <a:r>
                  <a:rPr lang="pt-BR" i="1" dirty="0">
                    <a:latin typeface="Roboto"/>
                  </a:rPr>
                  <a:t>d</a:t>
                </a:r>
                <a:r>
                  <a:rPr lang="pt-BR" dirty="0">
                    <a:latin typeface="Roboto"/>
                  </a:rPr>
                  <a:t>. </a:t>
                </a:r>
              </a:p>
              <a:p>
                <a:endParaRPr lang="pt-BR" dirty="0">
                  <a:latin typeface="Roboto"/>
                </a:endParaRPr>
              </a:p>
              <a:p>
                <a:r>
                  <a:rPr lang="pt-BR" dirty="0">
                    <a:latin typeface="Roboto"/>
                  </a:rPr>
                  <a:t>Os números </a:t>
                </a:r>
                <a:r>
                  <a:rPr lang="pt-BR" i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i="1" dirty="0">
                    <a:latin typeface="Roboto"/>
                  </a:rPr>
                  <a:t>d</a:t>
                </a:r>
                <a:r>
                  <a:rPr lang="pt-BR" dirty="0">
                    <a:latin typeface="Roboto"/>
                  </a:rPr>
                  <a:t> (primeiro e último termos) são os </a:t>
                </a:r>
                <a:r>
                  <a:rPr lang="pt-BR" b="1" dirty="0">
                    <a:latin typeface="Roboto"/>
                  </a:rPr>
                  <a:t>extremos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i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i="1" dirty="0">
                    <a:latin typeface="Roboto"/>
                  </a:rPr>
                  <a:t>c</a:t>
                </a:r>
                <a:r>
                  <a:rPr lang="pt-BR" dirty="0">
                    <a:latin typeface="Roboto"/>
                  </a:rPr>
                  <a:t> (segundo e terceiro termos) são os </a:t>
                </a:r>
                <a:r>
                  <a:rPr lang="pt-BR" b="1" dirty="0">
                    <a:latin typeface="Roboto"/>
                  </a:rPr>
                  <a:t>meios</a:t>
                </a:r>
                <a:r>
                  <a:rPr lang="pt-BR" dirty="0">
                    <a:latin typeface="Roboto"/>
                  </a:rPr>
                  <a:t> da proporção.  </a:t>
                </a:r>
              </a:p>
            </p:txBody>
          </p:sp>
        </mc:Choice>
        <mc:Fallback xmlns=""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2AC39112-41CD-4F5A-9898-F4817F74E7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61" y="4104561"/>
                <a:ext cx="10190366" cy="1692899"/>
              </a:xfrm>
              <a:prstGeom prst="rect">
                <a:avLst/>
              </a:prstGeom>
              <a:blipFill>
                <a:blip r:embed="rId3"/>
                <a:stretch>
                  <a:fillRect l="-538" r="-299" b="-503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m 2">
            <a:extLst>
              <a:ext uri="{FF2B5EF4-FFF2-40B4-BE49-F238E27FC236}">
                <a16:creationId xmlns:a16="http://schemas.microsoft.com/office/drawing/2014/main" id="{C3B0F11C-DA1B-4CD9-90DC-CF71D628B5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361" y="2947008"/>
            <a:ext cx="5531423" cy="96201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FF285B3-06AC-4D3B-A4BE-7BBFCA7765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4959" y="2996107"/>
            <a:ext cx="4369758" cy="863813"/>
          </a:xfrm>
          <a:prstGeom prst="rect">
            <a:avLst/>
          </a:prstGeom>
        </p:spPr>
      </p:pic>
      <p:pic>
        <p:nvPicPr>
          <p:cNvPr id="13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1D4AE3-650C-CACA-B69C-1B2C6B40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7741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ta: Pentágono 6">
            <a:extLst>
              <a:ext uri="{FF2B5EF4-FFF2-40B4-BE49-F238E27FC236}">
                <a16:creationId xmlns:a16="http://schemas.microsoft.com/office/drawing/2014/main" id="{2CDC563B-17A6-4DDF-85CC-0689139E6D1E}"/>
              </a:ext>
            </a:extLst>
          </p:cNvPr>
          <p:cNvSpPr/>
          <p:nvPr/>
        </p:nvSpPr>
        <p:spPr>
          <a:xfrm rot="5400000">
            <a:off x="2986361" y="-91183"/>
            <a:ext cx="1931833" cy="6850405"/>
          </a:xfrm>
          <a:prstGeom prst="homePlate">
            <a:avLst>
              <a:gd name="adj" fmla="val 23883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63659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Proporção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467037" y="1205125"/>
            <a:ext cx="100990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Duas grandezas são </a:t>
            </a:r>
            <a:r>
              <a:rPr lang="pt-BR" b="1" dirty="0">
                <a:latin typeface="Roboto"/>
              </a:rPr>
              <a:t>diretamente proporcionais </a:t>
            </a:r>
            <a:r>
              <a:rPr lang="pt-BR" dirty="0">
                <a:latin typeface="Roboto"/>
              </a:rPr>
              <a:t>quando variam sempre na mesma razão, ou seja, uma aumenta e a outra aumenta na mesma proporção ou, quando uma diminui, a outra diminui na mesma proporção.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69C1D4D-0CBF-43EA-A92F-37A699E97CAC}"/>
              </a:ext>
            </a:extLst>
          </p:cNvPr>
          <p:cNvSpPr/>
          <p:nvPr/>
        </p:nvSpPr>
        <p:spPr>
          <a:xfrm>
            <a:off x="728055" y="2387795"/>
            <a:ext cx="65611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Para adubar um pomar de área igual a 15 000 m</a:t>
            </a:r>
            <a:r>
              <a:rPr lang="pt-BR" baseline="30000" dirty="0">
                <a:latin typeface="Roboto"/>
              </a:rPr>
              <a:t>2</a:t>
            </a:r>
            <a:r>
              <a:rPr lang="pt-BR" dirty="0">
                <a:latin typeface="Roboto"/>
              </a:rPr>
              <a:t>, são necessários 30 kg de fertilizante. Vamos calcular a quantidade de fertilizante necessária para adubar um pomar de 32 000 m</a:t>
            </a:r>
            <a:r>
              <a:rPr lang="pt-BR" baseline="30000" dirty="0">
                <a:latin typeface="Roboto"/>
              </a:rPr>
              <a:t>2</a:t>
            </a:r>
            <a:r>
              <a:rPr lang="pt-BR" dirty="0">
                <a:latin typeface="Roboto"/>
              </a:rPr>
              <a:t>. Essa situação relaciona duas grandezas proporcionais: área (em m</a:t>
            </a:r>
            <a:r>
              <a:rPr lang="pt-BR" baseline="30000" dirty="0">
                <a:latin typeface="Roboto"/>
              </a:rPr>
              <a:t>2</a:t>
            </a:r>
            <a:r>
              <a:rPr lang="pt-BR" dirty="0">
                <a:latin typeface="Roboto"/>
              </a:rPr>
              <a:t>) e quantidade de fertilizante (em kg).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5981D41-749A-43E6-84D1-36001BE68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037" y="4458368"/>
            <a:ext cx="7067887" cy="149835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A1608F27-B7DA-4FB8-8F2F-A509BA692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8483" y="2586704"/>
            <a:ext cx="1981634" cy="838406"/>
          </a:xfrm>
          <a:prstGeom prst="rect">
            <a:avLst/>
          </a:prstGeom>
        </p:spPr>
      </p:pic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1D37A1DD-4220-4D30-BFC9-0FFDE12611D9}"/>
              </a:ext>
            </a:extLst>
          </p:cNvPr>
          <p:cNvSpPr/>
          <p:nvPr/>
        </p:nvSpPr>
        <p:spPr>
          <a:xfrm rot="5400000">
            <a:off x="9567571" y="3712923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C1EB64AD-8443-4C98-95E2-6EE544264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338" y="4087917"/>
            <a:ext cx="3251913" cy="863813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CBE186A7-38A0-41A6-ABC9-2AC4A56BB5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8291" y="5304924"/>
            <a:ext cx="1067034" cy="698672"/>
          </a:xfrm>
          <a:prstGeom prst="rect">
            <a:avLst/>
          </a:prstGeom>
        </p:spPr>
      </p:pic>
      <p:sp>
        <p:nvSpPr>
          <p:cNvPr id="25" name="Seta: para a Direita 24">
            <a:extLst>
              <a:ext uri="{FF2B5EF4-FFF2-40B4-BE49-F238E27FC236}">
                <a16:creationId xmlns:a16="http://schemas.microsoft.com/office/drawing/2014/main" id="{C29F2F48-AC43-4651-8DC2-C448B34DB166}"/>
              </a:ext>
            </a:extLst>
          </p:cNvPr>
          <p:cNvSpPr/>
          <p:nvPr/>
        </p:nvSpPr>
        <p:spPr>
          <a:xfrm rot="5400000">
            <a:off x="9580079" y="4865313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F8AD62B1-84E6-C260-40B4-7C7AD7C60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37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ta: Pentágono 6">
            <a:extLst>
              <a:ext uri="{FF2B5EF4-FFF2-40B4-BE49-F238E27FC236}">
                <a16:creationId xmlns:a16="http://schemas.microsoft.com/office/drawing/2014/main" id="{2CDC563B-17A6-4DDF-85CC-0689139E6D1E}"/>
              </a:ext>
            </a:extLst>
          </p:cNvPr>
          <p:cNvSpPr/>
          <p:nvPr/>
        </p:nvSpPr>
        <p:spPr>
          <a:xfrm rot="5400000">
            <a:off x="3081832" y="-198686"/>
            <a:ext cx="1628094" cy="6850405"/>
          </a:xfrm>
          <a:prstGeom prst="homePlate">
            <a:avLst>
              <a:gd name="adj" fmla="val 23883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352667" y="1148920"/>
            <a:ext cx="97888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Duas grandezas são </a:t>
            </a:r>
            <a:r>
              <a:rPr lang="pt-BR" b="1" dirty="0">
                <a:latin typeface="Roboto"/>
              </a:rPr>
              <a:t>inversamente proporcionais </a:t>
            </a:r>
            <a:r>
              <a:rPr lang="pt-BR" dirty="0">
                <a:latin typeface="Roboto"/>
              </a:rPr>
              <a:t>quando uma varia na razão inversa da outra, ou seja, quando uma aumenta, a outra diminui na mesma proporção, ou quando uma diminui, a outra aumenta na mesma proporção.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69C1D4D-0CBF-43EA-A92F-37A699E97CAC}"/>
              </a:ext>
            </a:extLst>
          </p:cNvPr>
          <p:cNvSpPr/>
          <p:nvPr/>
        </p:nvSpPr>
        <p:spPr>
          <a:xfrm>
            <a:off x="674259" y="2444957"/>
            <a:ext cx="64432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Um ônibus faz o percurso do terminal até o centro da cidade e depois volta ao terminal. Um fiscal registrou as velocidades médias do ônibus e o tempo gasto nos percursos de ida até o centro em um determinado dia.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165BBEF-D62C-42FC-A2EB-19C4C027C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259" y="4159668"/>
            <a:ext cx="6090870" cy="179637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4400151-77BE-4D45-9CBE-5C74AE0224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3098" y="3105029"/>
            <a:ext cx="1371901" cy="76218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12CBD37-6C16-4B16-A866-03C7048542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8165" y="3105029"/>
            <a:ext cx="1422712" cy="76218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118549B-C3BD-4F7F-8EF5-8090F19F19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2588" y="4207911"/>
            <a:ext cx="1473523" cy="863813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B94AE4B2-65E8-48FA-BA7A-516AE0BDFF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35147" y="4207911"/>
            <a:ext cx="1371901" cy="800297"/>
          </a:xfrm>
          <a:prstGeom prst="rect">
            <a:avLst/>
          </a:prstGeom>
        </p:spPr>
      </p:pic>
      <p:sp>
        <p:nvSpPr>
          <p:cNvPr id="21" name="Seta: para a Direita 20">
            <a:extLst>
              <a:ext uri="{FF2B5EF4-FFF2-40B4-BE49-F238E27FC236}">
                <a16:creationId xmlns:a16="http://schemas.microsoft.com/office/drawing/2014/main" id="{56E76624-5721-43FC-A070-47CDE5AAFF36}"/>
              </a:ext>
            </a:extLst>
          </p:cNvPr>
          <p:cNvSpPr/>
          <p:nvPr/>
        </p:nvSpPr>
        <p:spPr>
          <a:xfrm rot="5400000">
            <a:off x="8918966" y="3340879"/>
            <a:ext cx="678465" cy="206765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23" name="Seta: para a Direita 22">
            <a:extLst>
              <a:ext uri="{FF2B5EF4-FFF2-40B4-BE49-F238E27FC236}">
                <a16:creationId xmlns:a16="http://schemas.microsoft.com/office/drawing/2014/main" id="{6A11C9C2-E596-40C0-9B54-535E9292D3D3}"/>
              </a:ext>
            </a:extLst>
          </p:cNvPr>
          <p:cNvSpPr/>
          <p:nvPr/>
        </p:nvSpPr>
        <p:spPr>
          <a:xfrm rot="16200000">
            <a:off x="11005711" y="4395518"/>
            <a:ext cx="678465" cy="206765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24" name="Seta: para a Direita 23">
            <a:extLst>
              <a:ext uri="{FF2B5EF4-FFF2-40B4-BE49-F238E27FC236}">
                <a16:creationId xmlns:a16="http://schemas.microsoft.com/office/drawing/2014/main" id="{9AAB04A0-FDA0-46AB-A8CD-EA1E02CFE842}"/>
              </a:ext>
            </a:extLst>
          </p:cNvPr>
          <p:cNvSpPr/>
          <p:nvPr/>
        </p:nvSpPr>
        <p:spPr>
          <a:xfrm rot="5400000">
            <a:off x="8934631" y="4504676"/>
            <a:ext cx="678465" cy="206765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26" name="Seta: para a Direita 25">
            <a:extLst>
              <a:ext uri="{FF2B5EF4-FFF2-40B4-BE49-F238E27FC236}">
                <a16:creationId xmlns:a16="http://schemas.microsoft.com/office/drawing/2014/main" id="{A9C11669-6E80-4672-9D94-ADF47ADA7B2E}"/>
              </a:ext>
            </a:extLst>
          </p:cNvPr>
          <p:cNvSpPr/>
          <p:nvPr/>
        </p:nvSpPr>
        <p:spPr>
          <a:xfrm rot="16200000">
            <a:off x="11005711" y="3340878"/>
            <a:ext cx="678465" cy="206765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2C202EF0-3A53-7993-60BE-919A4C50ED72}"/>
              </a:ext>
            </a:extLst>
          </p:cNvPr>
          <p:cNvSpPr/>
          <p:nvPr/>
        </p:nvSpPr>
        <p:spPr>
          <a:xfrm>
            <a:off x="265470" y="620539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Proporção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857CAFE-9014-2FC3-E952-0A480A5C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766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81940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Porcentagem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530938" y="1310118"/>
            <a:ext cx="1034488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povos indígenas fazem parte da história do Brasil e constituem parte da população brasileira. Segundo o Censo 2010, no estado de Roraima , por exemplo, cerca de </a:t>
            </a:r>
            <a:r>
              <a:rPr lang="pt-BR" b="1" dirty="0">
                <a:latin typeface="Roboto"/>
              </a:rPr>
              <a:t>12%</a:t>
            </a:r>
            <a:r>
              <a:rPr lang="pt-BR" dirty="0">
                <a:latin typeface="Roboto"/>
              </a:rPr>
              <a:t> da população é indígena, o maior porcentual entre os estados brasileiros.</a:t>
            </a:r>
          </a:p>
          <a:p>
            <a:pPr algn="just"/>
            <a:endParaRPr lang="pt-BR" dirty="0">
              <a:latin typeface="Roboto"/>
            </a:endParaRPr>
          </a:p>
          <a:p>
            <a:pPr algn="r"/>
            <a:r>
              <a:rPr lang="pt-BR" sz="1100" dirty="0">
                <a:latin typeface="Roboto"/>
              </a:rPr>
              <a:t>Fontes dos dados: IBGE. </a:t>
            </a:r>
            <a:r>
              <a:rPr lang="pt-BR" sz="1100" b="1" dirty="0">
                <a:latin typeface="Roboto"/>
              </a:rPr>
              <a:t>Sinopse do Censo Demográfico 2010</a:t>
            </a:r>
            <a:r>
              <a:rPr lang="pt-BR" sz="1100" dirty="0">
                <a:latin typeface="Roboto"/>
              </a:rPr>
              <a:t>. Disponível em:</a:t>
            </a:r>
          </a:p>
          <a:p>
            <a:pPr algn="r"/>
            <a:r>
              <a:rPr lang="pt-BR" sz="1100" dirty="0">
                <a:latin typeface="Roboto"/>
              </a:rPr>
              <a:t> https://censo2010.ibge.gov.br/sinopse/</a:t>
            </a:r>
            <a:r>
              <a:rPr lang="pt-BR" sz="1100" dirty="0" err="1">
                <a:latin typeface="Roboto"/>
              </a:rPr>
              <a:t>index.php?dados</a:t>
            </a:r>
            <a:r>
              <a:rPr lang="pt-BR" sz="1100" dirty="0">
                <a:latin typeface="Roboto"/>
              </a:rPr>
              <a:t>=4&amp;uf=00. IBGE. </a:t>
            </a:r>
            <a:r>
              <a:rPr lang="pt-BR" sz="1100" b="1" dirty="0">
                <a:latin typeface="Roboto"/>
              </a:rPr>
              <a:t>Distribuição espacial da população indígena</a:t>
            </a:r>
            <a:r>
              <a:rPr lang="pt-BR" sz="1100" dirty="0">
                <a:latin typeface="Roboto"/>
              </a:rPr>
              <a:t>. Disponível em:  https://indigenas.ibge.gov.br/</a:t>
            </a:r>
            <a:r>
              <a:rPr lang="pt-BR" sz="1100" dirty="0" err="1">
                <a:latin typeface="Roboto"/>
              </a:rPr>
              <a:t>images</a:t>
            </a:r>
            <a:r>
              <a:rPr lang="pt-BR" sz="1100" dirty="0">
                <a:latin typeface="Roboto"/>
              </a:rPr>
              <a:t>/</a:t>
            </a:r>
            <a:r>
              <a:rPr lang="pt-BR" sz="1100" dirty="0" err="1">
                <a:latin typeface="Roboto"/>
              </a:rPr>
              <a:t>pdf</a:t>
            </a:r>
            <a:r>
              <a:rPr lang="pt-BR" sz="1100" dirty="0">
                <a:latin typeface="Roboto"/>
              </a:rPr>
              <a:t>/</a:t>
            </a:r>
            <a:r>
              <a:rPr lang="pt-BR" sz="1100" dirty="0" err="1">
                <a:latin typeface="Roboto"/>
              </a:rPr>
              <a:t>indigenas</a:t>
            </a:r>
            <a:r>
              <a:rPr lang="pt-BR" sz="1100" dirty="0">
                <a:latin typeface="Roboto"/>
              </a:rPr>
              <a:t>/verso_mapa_web.pdf. Acessos em: 16 maio 2023.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08AA161E-14A9-4751-8CF9-D97F24293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021" y="4388607"/>
            <a:ext cx="2642179" cy="825703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D3ECDD4-34A8-491A-B202-1266D4556C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997"/>
          <a:stretch/>
        </p:blipFill>
        <p:spPr>
          <a:xfrm>
            <a:off x="2827757" y="3632772"/>
            <a:ext cx="2332295" cy="2337375"/>
          </a:xfrm>
          <a:prstGeom prst="rect">
            <a:avLst/>
          </a:prstGeom>
        </p:spPr>
      </p:pic>
      <p:sp>
        <p:nvSpPr>
          <p:cNvPr id="15" name="Seta: da Esquerda para a Direita 14">
            <a:extLst>
              <a:ext uri="{FF2B5EF4-FFF2-40B4-BE49-F238E27FC236}">
                <a16:creationId xmlns:a16="http://schemas.microsoft.com/office/drawing/2014/main" id="{18185843-C84D-4A0D-B52A-0A9883C3257C}"/>
              </a:ext>
            </a:extLst>
          </p:cNvPr>
          <p:cNvSpPr/>
          <p:nvPr/>
        </p:nvSpPr>
        <p:spPr>
          <a:xfrm>
            <a:off x="5709798" y="4539106"/>
            <a:ext cx="1312606" cy="560439"/>
          </a:xfrm>
          <a:prstGeom prst="left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C30F567-9422-79F3-6D5B-EC239400ED39}"/>
              </a:ext>
            </a:extLst>
          </p:cNvPr>
          <p:cNvSpPr/>
          <p:nvPr/>
        </p:nvSpPr>
        <p:spPr>
          <a:xfrm>
            <a:off x="530938" y="3203729"/>
            <a:ext cx="9390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Podemos representar a porcentagem em destaque no texto acima de diversas maneiras:</a:t>
            </a:r>
            <a:endParaRPr lang="pt-BR" sz="1100" dirty="0">
              <a:latin typeface="Roboto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5E89B418-910F-AEB1-C015-557AFD8A3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62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482595" y="1174484"/>
            <a:ext cx="9825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 sangue constitui cerca de 8% da massa corporal de uma pessoa adulta de tamanho médio. Que quantidade de sangue, em quilogramas, possui um adulto com 70 kg?</a:t>
            </a:r>
          </a:p>
          <a:p>
            <a:pPr algn="just"/>
            <a:endParaRPr lang="pt-BR" dirty="0">
              <a:latin typeface="Roboto"/>
            </a:endParaRPr>
          </a:p>
          <a:p>
            <a:pPr algn="just"/>
            <a:r>
              <a:rPr lang="pt-BR" dirty="0">
                <a:latin typeface="Roboto"/>
              </a:rPr>
              <a:t>Podemos solucionar esse problema de três modos:</a:t>
            </a:r>
          </a:p>
        </p:txBody>
      </p:sp>
      <p:sp>
        <p:nvSpPr>
          <p:cNvPr id="2" name="Seta: Pentágono 1">
            <a:extLst>
              <a:ext uri="{FF2B5EF4-FFF2-40B4-BE49-F238E27FC236}">
                <a16:creationId xmlns:a16="http://schemas.microsoft.com/office/drawing/2014/main" id="{A6B7AA00-E604-4371-8C92-AFAB4C3E1197}"/>
              </a:ext>
            </a:extLst>
          </p:cNvPr>
          <p:cNvSpPr/>
          <p:nvPr/>
        </p:nvSpPr>
        <p:spPr>
          <a:xfrm>
            <a:off x="1032387" y="2532870"/>
            <a:ext cx="722671" cy="678426"/>
          </a:xfrm>
          <a:prstGeom prst="homePlate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Roboto"/>
              </a:rPr>
              <a:t>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6D681EA-7AFF-4BF1-B02F-6A7E1E8C4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620" y="2532870"/>
            <a:ext cx="1625956" cy="8130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252E8D0-8201-45A6-86C4-381D7763E6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169"/>
          <a:stretch/>
        </p:blipFill>
        <p:spPr>
          <a:xfrm>
            <a:off x="3538786" y="2532870"/>
            <a:ext cx="1363400" cy="787594"/>
          </a:xfrm>
          <a:prstGeom prst="rect">
            <a:avLst/>
          </a:prstGeom>
        </p:spPr>
      </p:pic>
      <p:sp>
        <p:nvSpPr>
          <p:cNvPr id="16" name="Seta: Pentágono 15">
            <a:extLst>
              <a:ext uri="{FF2B5EF4-FFF2-40B4-BE49-F238E27FC236}">
                <a16:creationId xmlns:a16="http://schemas.microsoft.com/office/drawing/2014/main" id="{45FBC52B-D4EB-4D63-ABCF-75C40E15A273}"/>
              </a:ext>
            </a:extLst>
          </p:cNvPr>
          <p:cNvSpPr/>
          <p:nvPr/>
        </p:nvSpPr>
        <p:spPr>
          <a:xfrm>
            <a:off x="1061884" y="3531807"/>
            <a:ext cx="722671" cy="678426"/>
          </a:xfrm>
          <a:prstGeom prst="homePlate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Roboto"/>
              </a:rPr>
              <a:t>2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AF7E979-64E7-4D78-A99E-C494B33446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4117" y="3592858"/>
            <a:ext cx="2083257" cy="495422"/>
          </a:xfrm>
          <a:prstGeom prst="rect">
            <a:avLst/>
          </a:prstGeom>
        </p:spPr>
      </p:pic>
      <p:sp>
        <p:nvSpPr>
          <p:cNvPr id="17" name="Seta: Pentágono 16">
            <a:extLst>
              <a:ext uri="{FF2B5EF4-FFF2-40B4-BE49-F238E27FC236}">
                <a16:creationId xmlns:a16="http://schemas.microsoft.com/office/drawing/2014/main" id="{98C92E6E-DB7D-4109-AFD7-923F5EEDBC6C}"/>
              </a:ext>
            </a:extLst>
          </p:cNvPr>
          <p:cNvSpPr/>
          <p:nvPr/>
        </p:nvSpPr>
        <p:spPr>
          <a:xfrm>
            <a:off x="1061884" y="4974937"/>
            <a:ext cx="722671" cy="678426"/>
          </a:xfrm>
          <a:prstGeom prst="homePlate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Roboto"/>
              </a:rPr>
              <a:t>3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73907A5-8E3F-44DA-82E0-FCF8A65FDE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4117" y="4463603"/>
            <a:ext cx="5192167" cy="180944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769935EC-AA40-4E22-BE93-733A6B002E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0425" y="4933055"/>
            <a:ext cx="1306139" cy="76218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43934E1D-42BD-4AEA-82FD-144D1B3219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65000" y="5113865"/>
            <a:ext cx="2012818" cy="355688"/>
          </a:xfrm>
          <a:prstGeom prst="rect">
            <a:avLst/>
          </a:prstGeom>
        </p:spPr>
      </p:pic>
      <p:sp>
        <p:nvSpPr>
          <p:cNvPr id="23" name="Seta: Pentágono 22">
            <a:extLst>
              <a:ext uri="{FF2B5EF4-FFF2-40B4-BE49-F238E27FC236}">
                <a16:creationId xmlns:a16="http://schemas.microsoft.com/office/drawing/2014/main" id="{985B48F7-7257-4320-89B8-C50DCBEDB56E}"/>
              </a:ext>
            </a:extLst>
          </p:cNvPr>
          <p:cNvSpPr/>
          <p:nvPr/>
        </p:nvSpPr>
        <p:spPr>
          <a:xfrm>
            <a:off x="7277970" y="5123533"/>
            <a:ext cx="366065" cy="381233"/>
          </a:xfrm>
          <a:prstGeom prst="homePlate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  <a:latin typeface="Roboto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F58D740E-54FA-4FCD-A922-13F1752E1F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40170" y="5695243"/>
            <a:ext cx="1712788" cy="749484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0FCB80D6-A260-4247-ABE6-A3D9847FE8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67883" y="5869019"/>
            <a:ext cx="1117845" cy="342984"/>
          </a:xfrm>
          <a:prstGeom prst="rect">
            <a:avLst/>
          </a:prstGeom>
        </p:spPr>
      </p:pic>
      <p:pic>
        <p:nvPicPr>
          <p:cNvPr id="24" name="Google Shape;67;p1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BB589060-5CFB-2A12-710A-84BC604FFF43}"/>
              </a:ext>
            </a:extLst>
          </p:cNvPr>
          <p:cNvSpPr/>
          <p:nvPr/>
        </p:nvSpPr>
        <p:spPr>
          <a:xfrm>
            <a:off x="265470" y="687679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Porcentagem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60A4425C-B1F0-1B3F-519D-969974EB43E5}"/>
              </a:ext>
            </a:extLst>
          </p:cNvPr>
          <p:cNvSpPr/>
          <p:nvPr/>
        </p:nvSpPr>
        <p:spPr>
          <a:xfrm>
            <a:off x="9025065" y="5091654"/>
            <a:ext cx="4399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endParaRPr lang="pt-BR" sz="2200" dirty="0">
              <a:latin typeface="Roboto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11C4FB7F-7500-D408-CF44-5A556EC0579C}"/>
              </a:ext>
            </a:extLst>
          </p:cNvPr>
          <p:cNvSpPr/>
          <p:nvPr/>
        </p:nvSpPr>
        <p:spPr>
          <a:xfrm>
            <a:off x="7790425" y="5842098"/>
            <a:ext cx="4399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endParaRPr lang="pt-BR" sz="2200" dirty="0">
              <a:latin typeface="Roboto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45E9671-3D58-3E61-7791-B1BBAD6F63C2}"/>
              </a:ext>
            </a:extLst>
          </p:cNvPr>
          <p:cNvSpPr/>
          <p:nvPr/>
        </p:nvSpPr>
        <p:spPr>
          <a:xfrm>
            <a:off x="9868536" y="5840456"/>
            <a:ext cx="4399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endParaRPr lang="pt-BR" sz="2200" dirty="0">
              <a:latin typeface="Roboto"/>
            </a:endParaRPr>
          </a:p>
        </p:txBody>
      </p:sp>
      <p:sp>
        <p:nvSpPr>
          <p:cNvPr id="15" name="Espaço Reservado para Número de Slide 14">
            <a:extLst>
              <a:ext uri="{FF2B5EF4-FFF2-40B4-BE49-F238E27FC236}">
                <a16:creationId xmlns:a16="http://schemas.microsoft.com/office/drawing/2014/main" id="{2E4A3DAF-1B87-D40F-8F51-13E1DB31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8941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9918</TotalTime>
  <Words>498</Words>
  <Application>Microsoft Office PowerPoint</Application>
  <PresentationFormat>Widescreen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Roboto</vt:lpstr>
      <vt:lpstr>Times New Roman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169</cp:revision>
  <dcterms:created xsi:type="dcterms:W3CDTF">2019-03-06T17:56:01Z</dcterms:created>
  <dcterms:modified xsi:type="dcterms:W3CDTF">2023-06-22T15:46:55Z</dcterms:modified>
</cp:coreProperties>
</file>