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7" r:id="rId9"/>
    <p:sldId id="336" r:id="rId10"/>
    <p:sldId id="338" r:id="rId11"/>
    <p:sldId id="339" r:id="rId12"/>
    <p:sldId id="341" r:id="rId13"/>
    <p:sldId id="34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35860-F03A-47B5-B9D8-136DF35E7311}" v="433" dt="2023-05-24T16:46:39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Relationship Id="rId9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Carta aberta</a:t>
          </a:r>
          <a:endParaRPr lang="pt-BR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Carta aberta e intervenção artística</a:t>
          </a:r>
          <a:endParaRPr lang="en-US" sz="1600" i="1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Vocativo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Léxico: escolhas e sentidos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Petição </a:t>
          </a:r>
          <a:r>
            <a:rPr lang="pt-BR" sz="1600" i="1" dirty="0">
              <a:hlinkClick xmlns:r="http://schemas.openxmlformats.org/officeDocument/2006/relationships" r:id="rId5" action="ppaction://hlinksldjump"/>
            </a:rPr>
            <a:t>on-line</a:t>
          </a:r>
          <a:endParaRPr lang="en-US" sz="1600" i="1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Concordância verbal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Arte é reflexão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8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21640EED-76E9-42FF-BC00-A1996E82FA42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9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9" action="ppaction://hlinksldjump"/>
            </a:rPr>
            <a:t>– Recursos de coesão sequencial</a:t>
          </a:r>
          <a:endParaRPr lang="en-US" sz="1600" dirty="0"/>
        </a:p>
      </dgm:t>
    </dgm:pt>
    <dgm:pt modelId="{11D430A1-1826-49D7-BDF8-12122D5F7CA0}" type="parTrans" cxnId="{EF50FF82-B033-4751-8649-50CFF642016A}">
      <dgm:prSet/>
      <dgm:spPr/>
      <dgm:t>
        <a:bodyPr/>
        <a:lstStyle/>
        <a:p>
          <a:endParaRPr lang="pt-BR"/>
        </a:p>
      </dgm:t>
    </dgm:pt>
    <dgm:pt modelId="{33F3EF24-F0C0-4FCB-A8B3-F62507EAE6E7}" type="sibTrans" cxnId="{EF50FF82-B033-4751-8649-50CFF642016A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FECC353F-7FE2-472B-AD7E-F127554FBA21}" type="pres">
      <dgm:prSet presAssocID="{21640EED-76E9-42FF-BC00-A1996E82FA42}" presName="thickLine" presStyleLbl="alignNode1" presStyleIdx="7" presStyleCnt="9"/>
      <dgm:spPr/>
    </dgm:pt>
    <dgm:pt modelId="{B89610C7-1A21-4EF8-A5E6-EA156A645485}" type="pres">
      <dgm:prSet presAssocID="{21640EED-76E9-42FF-BC00-A1996E82FA42}" presName="horz1" presStyleCnt="0"/>
      <dgm:spPr/>
    </dgm:pt>
    <dgm:pt modelId="{8B59C719-4AEE-4DF2-A2DD-E548B09CDB47}" type="pres">
      <dgm:prSet presAssocID="{21640EED-76E9-42FF-BC00-A1996E82FA42}" presName="tx1" presStyleLbl="revTx" presStyleIdx="7" presStyleCnt="9"/>
      <dgm:spPr/>
    </dgm:pt>
    <dgm:pt modelId="{CD930912-B925-46EF-BDBE-5A4EB0F8B037}" type="pres">
      <dgm:prSet presAssocID="{21640EED-76E9-42FF-BC00-A1996E82FA42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EF50FF82-B033-4751-8649-50CFF642016A}" srcId="{9D9C0E9A-327C-40DB-A9EB-983EC9E0D98F}" destId="{21640EED-76E9-42FF-BC00-A1996E82FA42}" srcOrd="7" destOrd="0" parTransId="{11D430A1-1826-49D7-BDF8-12122D5F7CA0}" sibTransId="{33F3EF24-F0C0-4FCB-A8B3-F62507EAE6E7}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42DBF2F2-C464-4272-96C4-4A6FB122E643}" type="presOf" srcId="{21640EED-76E9-42FF-BC00-A1996E82FA42}" destId="{8B59C719-4AEE-4DF2-A2DD-E548B09CDB47}" srcOrd="0" destOrd="0" presId="urn:microsoft.com/office/officeart/2008/layout/LinedList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E17BAEE7-EB3C-4040-9C40-4836853DB14C}" type="presParOf" srcId="{983EBE8F-2CFB-4918-8A71-8FB6106D1EE5}" destId="{FECC353F-7FE2-472B-AD7E-F127554FBA21}" srcOrd="14" destOrd="0" presId="urn:microsoft.com/office/officeart/2008/layout/LinedList"/>
    <dgm:cxn modelId="{1E318B6D-4E87-4E82-AF10-519CABFEEB9A}" type="presParOf" srcId="{983EBE8F-2CFB-4918-8A71-8FB6106D1EE5}" destId="{B89610C7-1A21-4EF8-A5E6-EA156A645485}" srcOrd="15" destOrd="0" presId="urn:microsoft.com/office/officeart/2008/layout/LinedList"/>
    <dgm:cxn modelId="{0B89FD51-A9F1-4D34-B5DB-A4EED1561FB6}" type="presParOf" srcId="{B89610C7-1A21-4EF8-A5E6-EA156A645485}" destId="{8B59C719-4AEE-4DF2-A2DD-E548B09CDB47}" srcOrd="0" destOrd="0" presId="urn:microsoft.com/office/officeart/2008/layout/LinedList"/>
    <dgm:cxn modelId="{C51A0CEA-5AB5-4202-B68D-1F7D3C035495}" type="presParOf" srcId="{B89610C7-1A21-4EF8-A5E6-EA156A645485}" destId="{CD930912-B925-46EF-BDBE-5A4EB0F8B037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Carta aberta</a:t>
          </a:r>
          <a:endParaRPr lang="pt-BR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Carta aberta e intervenção artística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Vocativo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Léxico: escolhas e sentidos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Petição </a:t>
          </a:r>
          <a:r>
            <a:rPr lang="pt-BR" sz="1600" i="1" kern="1200" dirty="0">
              <a:hlinkClick xmlns:r="http://schemas.openxmlformats.org/officeDocument/2006/relationships" r:id="" action="ppaction://hlinksldjump"/>
            </a:rPr>
            <a:t>on-line</a:t>
          </a:r>
          <a:endParaRPr lang="en-US" sz="1600" i="1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Concordância verbal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FECC353F-7FE2-472B-AD7E-F127554FBA21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9C719-4AEE-4DF2-A2DD-E548B09CDB47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Recursos de coesão sequencial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Arte é reflexão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60409E-B7F9-454D-A3D5-5E920FAC91F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3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7D4-62B0-4156-B7BA-26B6FF1C820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D5-6EE6-4B48-A068-24763A28232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6EAD-9188-4CF0-B884-5DF45A5C5CE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D74402-BAB8-49A1-884E-A529E24D151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64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4D01-0D4C-44E0-9366-8810A6653F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088-4139-4491-BC40-694C16AE61D3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4D5D-A9B0-4FF1-97EC-2E8E03E4B1DD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2E7F-41A1-4D02-AD29-42C087790260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1DB179-BC64-4656-9D40-37FBEEBAEED1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21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263AD8-F8FD-41A7-97EF-ED373B3350E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C1FEAA-9EBD-4E48-825D-9811E1E44D0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6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16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DB5F6A15-C6D7-4DB5-B0E3-FB5CF803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70EE3EB9-9D19-4C8D-8337-65B026E1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8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C0AC2E3-4309-4DC9-AB89-9A199B576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5810C7D-342F-4349-ACE9-E99E7288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1A65D-736E-DA0B-8260-D04235A917F0}"/>
              </a:ext>
            </a:extLst>
          </p:cNvPr>
          <p:cNvSpPr txBox="1"/>
          <p:nvPr/>
        </p:nvSpPr>
        <p:spPr>
          <a:xfrm>
            <a:off x="588028" y="1501578"/>
            <a:ext cx="4616416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A </a:t>
            </a:r>
            <a:r>
              <a:rPr lang="pt-BR" b="1" dirty="0">
                <a:solidFill>
                  <a:srgbClr val="262626"/>
                </a:solidFill>
              </a:rPr>
              <a:t>petição </a:t>
            </a:r>
            <a:r>
              <a:rPr lang="pt-BR" b="1" i="1" dirty="0">
                <a:solidFill>
                  <a:srgbClr val="262626"/>
                </a:solidFill>
              </a:rPr>
              <a:t>on-line</a:t>
            </a:r>
            <a:r>
              <a:rPr lang="pt-BR" b="1" dirty="0">
                <a:solidFill>
                  <a:srgbClr val="262626"/>
                </a:solidFill>
              </a:rPr>
              <a:t> </a:t>
            </a:r>
            <a:r>
              <a:rPr lang="pt-BR" dirty="0">
                <a:solidFill>
                  <a:srgbClr val="262626"/>
                </a:solidFill>
              </a:rPr>
              <a:t>inicia-se por um título que desperta a atenção do leitor para a pauta que ela defende. Em seguida, expõe o problema, apresentando seu ponto de vista, que será fundamentado por meio de uma série de argumentos para persuadir o leitor. Por fim, na conclusão, convoca o leitor para uma tomada de posição, ou seja, a assinar a petição. </a:t>
            </a:r>
          </a:p>
          <a:p>
            <a:pPr indent="457200" algn="just"/>
            <a:r>
              <a:rPr lang="pt-BR" dirty="0">
                <a:solidFill>
                  <a:srgbClr val="262626"/>
                </a:solidFill>
              </a:rPr>
              <a:t>Por ser um texto da esfera da política e da cidadania, utiliza a linguagem formal. Além disso, apresenta marcas linguísticas que lhe conferem um tom apelativo, como o uso do modo imperativo e da 1</a:t>
            </a:r>
            <a:r>
              <a:rPr lang="pt-BR" u="sng" baseline="30000" dirty="0">
                <a:solidFill>
                  <a:srgbClr val="262626"/>
                </a:solidFill>
              </a:rPr>
              <a:t>a</a:t>
            </a:r>
            <a:r>
              <a:rPr lang="pt-BR" dirty="0">
                <a:solidFill>
                  <a:srgbClr val="262626"/>
                </a:solidFill>
              </a:rPr>
              <a:t> pessoa do plural, assim como o emprego de substantivos e adjetivos que enfatizam a importância da reivindicação.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3089B-C3A6-9A47-25F4-2542EDD4AA9E}"/>
              </a:ext>
            </a:extLst>
          </p:cNvPr>
          <p:cNvSpPr txBox="1"/>
          <p:nvPr/>
        </p:nvSpPr>
        <p:spPr>
          <a:xfrm>
            <a:off x="588028" y="344434"/>
            <a:ext cx="419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Petição </a:t>
            </a: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on-line</a:t>
            </a:r>
          </a:p>
        </p:txBody>
      </p:sp>
      <p:pic>
        <p:nvPicPr>
          <p:cNvPr id="11" name="Imagem 10" descr="Uma imagem contendo Aplicativo&#10;&#10;Descrição gerada automaticamente">
            <a:extLst>
              <a:ext uri="{FF2B5EF4-FFF2-40B4-BE49-F238E27FC236}">
                <a16:creationId xmlns:a16="http://schemas.microsoft.com/office/drawing/2014/main" id="{E7F17ACF-E524-7BEC-3F73-D58EAB7B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1128448"/>
            <a:ext cx="5798916" cy="4035025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66F01D-760B-6354-09F8-FE3B745CD293}"/>
              </a:ext>
            </a:extLst>
          </p:cNvPr>
          <p:cNvSpPr txBox="1"/>
          <p:nvPr/>
        </p:nvSpPr>
        <p:spPr>
          <a:xfrm>
            <a:off x="5805054" y="5183749"/>
            <a:ext cx="5798917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CHEGA DE AGROTÓXICO. [Caldas Novas], 2022. </a:t>
            </a:r>
            <a:r>
              <a:rPr lang="pt-BR" sz="1600" i="1" dirty="0">
                <a:solidFill>
                  <a:srgbClr val="262626"/>
                </a:solidFill>
              </a:rPr>
              <a:t>Site</a:t>
            </a:r>
            <a:r>
              <a:rPr lang="pt-BR" sz="1600" dirty="0">
                <a:solidFill>
                  <a:srgbClr val="262626"/>
                </a:solidFill>
              </a:rPr>
              <a:t>. Disponível em: www.chegadeagrotoxicos.org.br/. Acesso em: 1 jul. 2022.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7B56DA-92E8-7183-2F16-439175A7B0FE}"/>
              </a:ext>
            </a:extLst>
          </p:cNvPr>
          <p:cNvSpPr txBox="1"/>
          <p:nvPr/>
        </p:nvSpPr>
        <p:spPr>
          <a:xfrm rot="16200000">
            <a:off x="10519094" y="3944477"/>
            <a:ext cx="235543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CHEGA DE AGROTÓXICOS/COOPERATIVA EITA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95A119-B770-206B-2204-CC90CFEB7B48}"/>
              </a:ext>
            </a:extLst>
          </p:cNvPr>
          <p:cNvSpPr txBox="1"/>
          <p:nvPr/>
        </p:nvSpPr>
        <p:spPr>
          <a:xfrm>
            <a:off x="588028" y="344434"/>
            <a:ext cx="419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Concordância verbal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53EDCF-C55E-C09E-FCFA-5769772041F6}"/>
              </a:ext>
            </a:extLst>
          </p:cNvPr>
          <p:cNvSpPr txBox="1"/>
          <p:nvPr/>
        </p:nvSpPr>
        <p:spPr>
          <a:xfrm>
            <a:off x="588030" y="1673911"/>
            <a:ext cx="496764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sujeito determina como a forma verbal será empregada na oração. Se o sujeito estiver no plural, a forma verbal também deverá estar. Porém, há algumas regras especiais de </a:t>
            </a:r>
            <a:r>
              <a:rPr lang="pt-BR" b="1" dirty="0">
                <a:solidFill>
                  <a:srgbClr val="262626"/>
                </a:solidFill>
              </a:rPr>
              <a:t>concordância verbal</a:t>
            </a:r>
            <a:r>
              <a:rPr lang="pt-BR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97FB8795-67B9-017B-A52E-FC163D716450}"/>
              </a:ext>
            </a:extLst>
          </p:cNvPr>
          <p:cNvSpPr/>
          <p:nvPr/>
        </p:nvSpPr>
        <p:spPr>
          <a:xfrm>
            <a:off x="6192982" y="692726"/>
            <a:ext cx="5237018" cy="2181513"/>
          </a:xfrm>
          <a:prstGeom prst="wedgeRectCallout">
            <a:avLst>
              <a:gd name="adj1" fmla="val -57684"/>
              <a:gd name="adj2" fmla="val 2112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Na maioria das vezes, aplica-se a regra básica (o verbo concorda com o sujeito ao qual está ligado) ou alguns casos específicos que ocorrem com maior frequência, tanto nas situações de comunicação em que a linguagem é mais monitorada ou que exige mais formalidade quanto nas situações em que é menos monitorada ou que não exige tanta formalidade.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9E86A0-6B90-B2DF-9F09-A933C9A0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8" y="3332541"/>
            <a:ext cx="8237317" cy="2671300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7C793E-DCD2-E571-B8F3-E176D5A37A20}"/>
              </a:ext>
            </a:extLst>
          </p:cNvPr>
          <p:cNvSpPr txBox="1"/>
          <p:nvPr/>
        </p:nvSpPr>
        <p:spPr>
          <a:xfrm>
            <a:off x="8853054" y="3966302"/>
            <a:ext cx="2576946" cy="2042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62626"/>
                </a:solidFill>
              </a:rPr>
              <a:t>GONSALES, Fernando. [Faz dias que não aparece uma mosca]. </a:t>
            </a:r>
            <a:r>
              <a:rPr lang="pt-BR" sz="1600" b="1" dirty="0">
                <a:solidFill>
                  <a:srgbClr val="262626"/>
                </a:solidFill>
              </a:rPr>
              <a:t>Folha de </a:t>
            </a:r>
            <a:r>
              <a:rPr lang="pt-BR" sz="1600" b="1" dirty="0" err="1">
                <a:solidFill>
                  <a:srgbClr val="262626"/>
                </a:solidFill>
              </a:rPr>
              <a:t>S.Paulo</a:t>
            </a:r>
            <a:r>
              <a:rPr lang="pt-BR" sz="1600" dirty="0">
                <a:solidFill>
                  <a:srgbClr val="262626"/>
                </a:solidFill>
              </a:rPr>
              <a:t>, São Paulo, 11 mar. 2002. Disponível em: www1.folha.uol.com.br/</a:t>
            </a:r>
            <a:r>
              <a:rPr lang="pt-BR" sz="1600" dirty="0" err="1">
                <a:solidFill>
                  <a:srgbClr val="262626"/>
                </a:solidFill>
              </a:rPr>
              <a:t>fsp</a:t>
            </a:r>
            <a:r>
              <a:rPr lang="pt-BR" sz="1600" dirty="0">
                <a:solidFill>
                  <a:srgbClr val="262626"/>
                </a:solidFill>
              </a:rPr>
              <a:t>/</a:t>
            </a:r>
            <a:r>
              <a:rPr lang="pt-BR" sz="1600" dirty="0" err="1">
                <a:solidFill>
                  <a:srgbClr val="262626"/>
                </a:solidFill>
              </a:rPr>
              <a:t>quadrin</a:t>
            </a:r>
            <a:r>
              <a:rPr lang="pt-BR" sz="1600" dirty="0">
                <a:solidFill>
                  <a:srgbClr val="262626"/>
                </a:solidFill>
              </a:rPr>
              <a:t>/f31103200206.htm. Acesso em: 1 jul. 2022.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318D39-03CE-CF34-7BF3-F087E15C54CB}"/>
              </a:ext>
            </a:extLst>
          </p:cNvPr>
          <p:cNvSpPr txBox="1"/>
          <p:nvPr/>
        </p:nvSpPr>
        <p:spPr>
          <a:xfrm rot="16200000">
            <a:off x="-349400" y="4119150"/>
            <a:ext cx="169632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© FERNANDO GONSALES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BE676E-F940-D5DB-3C44-0E948496A15B}"/>
              </a:ext>
            </a:extLst>
          </p:cNvPr>
          <p:cNvSpPr txBox="1"/>
          <p:nvPr/>
        </p:nvSpPr>
        <p:spPr>
          <a:xfrm>
            <a:off x="588028" y="344434"/>
            <a:ext cx="5507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Recursos de coesão sequencial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E7615A-77D9-E083-B7A1-A62D5648ADEF}"/>
              </a:ext>
            </a:extLst>
          </p:cNvPr>
          <p:cNvSpPr txBox="1"/>
          <p:nvPr/>
        </p:nvSpPr>
        <p:spPr>
          <a:xfrm>
            <a:off x="588029" y="1671397"/>
            <a:ext cx="75653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Recursos de coesão sequencial </a:t>
            </a:r>
            <a:r>
              <a:rPr lang="pt-BR" dirty="0">
                <a:solidFill>
                  <a:srgbClr val="262626"/>
                </a:solidFill>
              </a:rPr>
              <a:t>são palavras que interligam as ideias dos textos, estabelecendo relações entre as informações. Essas palavras podem ser conjunções, preposições, pronomes relativos, advérbios, entre outras.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C9E54B-3FD0-D6BE-D5BD-92AE9428FE49}"/>
              </a:ext>
            </a:extLst>
          </p:cNvPr>
          <p:cNvSpPr txBox="1"/>
          <p:nvPr/>
        </p:nvSpPr>
        <p:spPr>
          <a:xfrm>
            <a:off x="588029" y="2905479"/>
            <a:ext cx="1084197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Os </a:t>
            </a:r>
            <a:r>
              <a:rPr lang="pt-BR" b="1" dirty="0">
                <a:solidFill>
                  <a:srgbClr val="262626"/>
                </a:solidFill>
              </a:rPr>
              <a:t>articuladores textuais</a:t>
            </a:r>
            <a:r>
              <a:rPr lang="pt-BR" dirty="0">
                <a:solidFill>
                  <a:srgbClr val="262626"/>
                </a:solidFill>
              </a:rPr>
              <a:t>, além de possibilitar a coesão e a progressão textual, estabelecem diferentes relações de sentidos. Veja alguns deles no quadro a seguir.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7877CCB9-7873-24F8-F58C-0F7D1CA5CBDF}"/>
              </a:ext>
            </a:extLst>
          </p:cNvPr>
          <p:cNvSpPr/>
          <p:nvPr/>
        </p:nvSpPr>
        <p:spPr>
          <a:xfrm>
            <a:off x="8610600" y="1128450"/>
            <a:ext cx="2404551" cy="1466278"/>
          </a:xfrm>
          <a:prstGeom prst="wedgeRectCallout">
            <a:avLst>
              <a:gd name="adj1" fmla="val -61438"/>
              <a:gd name="adj2" fmla="val 1768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Os elementos que estabelecem a conexão entre as ideias são os </a:t>
            </a:r>
            <a:r>
              <a:rPr lang="pt-BR" b="1" spc="-30" dirty="0">
                <a:solidFill>
                  <a:srgbClr val="262626"/>
                </a:solidFill>
              </a:rPr>
              <a:t>articuladores textuais</a:t>
            </a:r>
            <a:r>
              <a:rPr lang="pt-BR" spc="-30" dirty="0">
                <a:solidFill>
                  <a:srgbClr val="262626"/>
                </a:solidFill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B4148FB-0578-2A6F-ACB3-887F54C4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58" y="3738280"/>
            <a:ext cx="8440874" cy="2289978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1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BC9E3D-0B63-7E13-2241-9A7C72E14725}"/>
              </a:ext>
            </a:extLst>
          </p:cNvPr>
          <p:cNvSpPr txBox="1"/>
          <p:nvPr/>
        </p:nvSpPr>
        <p:spPr>
          <a:xfrm>
            <a:off x="8395854" y="344434"/>
            <a:ext cx="30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Arte é reflexão</a:t>
            </a:r>
            <a:endParaRPr lang="pt-BR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6C0058-B957-06B3-2911-2ACF3A11745D}"/>
              </a:ext>
            </a:extLst>
          </p:cNvPr>
          <p:cNvSpPr txBox="1"/>
          <p:nvPr/>
        </p:nvSpPr>
        <p:spPr>
          <a:xfrm>
            <a:off x="8395853" y="1976320"/>
            <a:ext cx="3034145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20" dirty="0">
                <a:solidFill>
                  <a:srgbClr val="262626"/>
                </a:solidFill>
              </a:rPr>
              <a:t>A obra </a:t>
            </a:r>
            <a:r>
              <a:rPr lang="pt-BR" b="1" spc="-20" dirty="0">
                <a:solidFill>
                  <a:srgbClr val="262626"/>
                </a:solidFill>
              </a:rPr>
              <a:t>Ice </a:t>
            </a:r>
            <a:r>
              <a:rPr lang="pt-BR" b="1" spc="-20" dirty="0" err="1">
                <a:solidFill>
                  <a:srgbClr val="262626"/>
                </a:solidFill>
              </a:rPr>
              <a:t>Watch</a:t>
            </a:r>
            <a:r>
              <a:rPr lang="pt-BR" b="1" spc="-20" dirty="0">
                <a:solidFill>
                  <a:srgbClr val="262626"/>
                </a:solidFill>
              </a:rPr>
              <a:t> </a:t>
            </a:r>
            <a:r>
              <a:rPr lang="pt-BR" spc="-20" dirty="0">
                <a:solidFill>
                  <a:srgbClr val="262626"/>
                </a:solidFill>
              </a:rPr>
              <a:t>(“Relógio de gelo”) é formada por doze grandes blocos de gelo retirados da Groenlândia e posicionados como os números de um relógio, em um local público e ao ar livre. Esses blocos de gelo pertenciam a </a:t>
            </a:r>
            <a:r>
              <a:rPr lang="pt-BR" i="1" spc="-20" dirty="0">
                <a:solidFill>
                  <a:srgbClr val="262626"/>
                </a:solidFill>
              </a:rPr>
              <a:t>icebergs</a:t>
            </a:r>
            <a:r>
              <a:rPr lang="pt-BR" spc="-20" dirty="0">
                <a:solidFill>
                  <a:srgbClr val="262626"/>
                </a:solidFill>
              </a:rPr>
              <a:t>, porém, quando foram coletados pelo artista, já estavam soltos e flutuando na água devido ao derretimento do gelo ocasionado pelo aquecimento global.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3BEA099-801B-1092-4F7C-C8BA4332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3" y="475810"/>
            <a:ext cx="7390885" cy="48992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1D9493-B600-1C1D-7094-DEC70BFBE3BE}"/>
              </a:ext>
            </a:extLst>
          </p:cNvPr>
          <p:cNvSpPr txBox="1"/>
          <p:nvPr/>
        </p:nvSpPr>
        <p:spPr>
          <a:xfrm>
            <a:off x="584773" y="5381492"/>
            <a:ext cx="7390885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ELIASSON, </a:t>
            </a:r>
            <a:r>
              <a:rPr lang="pt-BR" sz="1600" dirty="0" err="1">
                <a:solidFill>
                  <a:srgbClr val="262626"/>
                </a:solidFill>
              </a:rPr>
              <a:t>Olafur</a:t>
            </a:r>
            <a:r>
              <a:rPr lang="pt-BR" sz="1600" dirty="0">
                <a:solidFill>
                  <a:srgbClr val="262626"/>
                </a:solidFill>
              </a:rPr>
              <a:t>. </a:t>
            </a:r>
            <a:r>
              <a:rPr lang="pt-BR" sz="1600" b="1" dirty="0">
                <a:solidFill>
                  <a:srgbClr val="262626"/>
                </a:solidFill>
              </a:rPr>
              <a:t>Ice </a:t>
            </a:r>
            <a:r>
              <a:rPr lang="pt-BR" sz="1600" b="1" dirty="0" err="1">
                <a:solidFill>
                  <a:srgbClr val="262626"/>
                </a:solidFill>
              </a:rPr>
              <a:t>Watch</a:t>
            </a:r>
            <a:r>
              <a:rPr lang="pt-BR" sz="1600" dirty="0">
                <a:solidFill>
                  <a:srgbClr val="262626"/>
                </a:solidFill>
              </a:rPr>
              <a:t>. Intervenção artística em frente ao museu Tate </a:t>
            </a:r>
            <a:r>
              <a:rPr lang="pt-BR" sz="1600" dirty="0" err="1">
                <a:solidFill>
                  <a:srgbClr val="262626"/>
                </a:solidFill>
              </a:rPr>
              <a:t>Modern</a:t>
            </a:r>
            <a:r>
              <a:rPr lang="pt-BR" sz="1600" dirty="0">
                <a:solidFill>
                  <a:srgbClr val="262626"/>
                </a:solidFill>
              </a:rPr>
              <a:t>. Londres, Inglaterra. Fotografia de 2018.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E37ABE-335A-D641-103C-3736074F4044}"/>
              </a:ext>
            </a:extLst>
          </p:cNvPr>
          <p:cNvSpPr txBox="1"/>
          <p:nvPr/>
        </p:nvSpPr>
        <p:spPr>
          <a:xfrm rot="16200000">
            <a:off x="-1841042" y="2756472"/>
            <a:ext cx="468443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© 2014 OLAFUR ELIASSON / FOTO: CHARLIE FORGHAM-BAILEY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73B2F73-145F-BD68-CA6B-9417A5C0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61506"/>
          </a:xfrm>
        </p:spPr>
        <p:txBody>
          <a:bodyPr>
            <a:normAutofit/>
          </a:bodyPr>
          <a:lstStyle/>
          <a:p>
            <a:r>
              <a:rPr lang="pt-BR" dirty="0"/>
              <a:t>MÓDULO 7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ECF83403-92E4-E15B-FB88-F03E6B27A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143257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49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magem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2F33994A-BABF-E764-220D-820EAC4BB1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941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371BB0-59DD-9479-E671-5C0C30B7331C}"/>
              </a:ext>
            </a:extLst>
          </p:cNvPr>
          <p:cNvSpPr txBox="1"/>
          <p:nvPr/>
        </p:nvSpPr>
        <p:spPr>
          <a:xfrm>
            <a:off x="5569527" y="317082"/>
            <a:ext cx="5860473" cy="8113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Fotografia de simulação do projeto intitulado </a:t>
            </a:r>
            <a:r>
              <a:rPr lang="pt-BR" sz="1600" b="1" dirty="0">
                <a:solidFill>
                  <a:schemeClr val="tx2"/>
                </a:solidFill>
              </a:rPr>
              <a:t>Cabana </a:t>
            </a:r>
            <a:r>
              <a:rPr lang="pt-BR" sz="1600" b="1" dirty="0" err="1">
                <a:solidFill>
                  <a:schemeClr val="tx2"/>
                </a:solidFill>
              </a:rPr>
              <a:t>observatory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dirty="0">
                <a:solidFill>
                  <a:schemeClr val="tx2"/>
                </a:solidFill>
              </a:rPr>
              <a:t>(2014), dos arquitetos Alex </a:t>
            </a:r>
            <a:r>
              <a:rPr lang="pt-BR" sz="1600" dirty="0" err="1">
                <a:solidFill>
                  <a:schemeClr val="tx2"/>
                </a:solidFill>
              </a:rPr>
              <a:t>Diebalek</a:t>
            </a:r>
            <a:r>
              <a:rPr lang="pt-BR" sz="1600" dirty="0">
                <a:solidFill>
                  <a:schemeClr val="tx2"/>
                </a:solidFill>
              </a:rPr>
              <a:t> e Lisa </a:t>
            </a:r>
            <a:r>
              <a:rPr lang="pt-BR" sz="1600" dirty="0" err="1">
                <a:solidFill>
                  <a:schemeClr val="tx2"/>
                </a:solidFill>
              </a:rPr>
              <a:t>Geiszler</a:t>
            </a:r>
            <a:r>
              <a:rPr lang="pt-BR" sz="1600" dirty="0">
                <a:solidFill>
                  <a:schemeClr val="tx2"/>
                </a:solidFill>
              </a:rPr>
              <a:t>, feito com materiais naturais e técnicas tradicionais dos povos amazônicos.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148FC9-559F-E4B4-0EF0-B756DBD7C480}"/>
              </a:ext>
            </a:extLst>
          </p:cNvPr>
          <p:cNvSpPr txBox="1"/>
          <p:nvPr/>
        </p:nvSpPr>
        <p:spPr>
          <a:xfrm rot="16200000">
            <a:off x="11494820" y="379557"/>
            <a:ext cx="9803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© ALEXANDER DIEBALEK &amp; LISA GEISZLER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04F09B-2023-DFF7-CAED-47495F7BB9FF}"/>
              </a:ext>
            </a:extLst>
          </p:cNvPr>
          <p:cNvSpPr txBox="1"/>
          <p:nvPr/>
        </p:nvSpPr>
        <p:spPr>
          <a:xfrm>
            <a:off x="588029" y="348799"/>
            <a:ext cx="381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Carta aberta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D1B86F-33D0-21CA-CE0B-E3EAB767EF7B}"/>
              </a:ext>
            </a:extLst>
          </p:cNvPr>
          <p:cNvSpPr txBox="1"/>
          <p:nvPr/>
        </p:nvSpPr>
        <p:spPr>
          <a:xfrm>
            <a:off x="588029" y="1502526"/>
            <a:ext cx="723978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</a:t>
            </a:r>
            <a:r>
              <a:rPr lang="pt-BR" b="1" spc="-10" dirty="0">
                <a:solidFill>
                  <a:srgbClr val="262626"/>
                </a:solidFill>
              </a:rPr>
              <a:t>carta aberta </a:t>
            </a:r>
            <a:r>
              <a:rPr lang="pt-BR" spc="-10" dirty="0">
                <a:solidFill>
                  <a:srgbClr val="262626"/>
                </a:solidFill>
              </a:rPr>
              <a:t>é um texto reivindicatório ou propositivo, usado por uma pessoa ou um grupo de pessoas para manifestar publicamente o posicionamento acerca de determinado assunto de interesse coletivo, reivindicando, alertando, cobrando soluções para o problema, por meio de um veículo de comunicação impresso ou virtual. Tem destinatários específicos, geralmente, autoridades públicas ou instituições com ampla visibilidade e reconhecimento da sociedade, além do leitor em geral.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3C8F3B-3C1A-7EEF-7AED-0F5173B3979D}"/>
              </a:ext>
            </a:extLst>
          </p:cNvPr>
          <p:cNvSpPr txBox="1"/>
          <p:nvPr/>
        </p:nvSpPr>
        <p:spPr>
          <a:xfrm>
            <a:off x="588029" y="3843834"/>
            <a:ext cx="603444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Em geral, a </a:t>
            </a:r>
            <a:r>
              <a:rPr lang="pt-BR" b="1" spc="-10" dirty="0">
                <a:solidFill>
                  <a:srgbClr val="262626"/>
                </a:solidFill>
              </a:rPr>
              <a:t>carta aberta </a:t>
            </a:r>
            <a:r>
              <a:rPr lang="pt-BR" spc="-10" dirty="0">
                <a:solidFill>
                  <a:srgbClr val="262626"/>
                </a:solidFill>
              </a:rPr>
              <a:t>é composta de título, introdução, desenvolvimento e conclusão. De acordo com o tema, pode ter um caráter argumentativo ou persuasivo. Utiliza palavras e expressões qualificadoras, pontuação expressiva e construções com tom imperativo, a fim de revelar a intenção dos autores. Costuma prevalecer o registro formal, pois se trata de um documento reivindicatório e que, por isso, utiliza linguagem mais monitorada para expressar maior seriedade.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E4357836-8500-52DA-72E1-033D0383E3E1}"/>
              </a:ext>
            </a:extLst>
          </p:cNvPr>
          <p:cNvSpPr/>
          <p:nvPr/>
        </p:nvSpPr>
        <p:spPr>
          <a:xfrm>
            <a:off x="8313517" y="1502526"/>
            <a:ext cx="2978724" cy="1082106"/>
          </a:xfrm>
          <a:prstGeom prst="wedgeRectCallout">
            <a:avLst>
              <a:gd name="adj1" fmla="val -57405"/>
              <a:gd name="adj2" fmla="val -2295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pc="-30" dirty="0">
                <a:solidFill>
                  <a:srgbClr val="262626"/>
                </a:solidFill>
              </a:rPr>
              <a:t>Signatário</a:t>
            </a:r>
            <a:r>
              <a:rPr lang="pt-BR" spc="-30" dirty="0">
                <a:solidFill>
                  <a:srgbClr val="262626"/>
                </a:solidFill>
              </a:rPr>
              <a:t> é aquele</a:t>
            </a:r>
          </a:p>
          <a:p>
            <a:pPr algn="ctr"/>
            <a:r>
              <a:rPr lang="pt-BR" spc="-30" dirty="0">
                <a:solidFill>
                  <a:srgbClr val="262626"/>
                </a:solidFill>
              </a:rPr>
              <a:t>que assina ou subscreve</a:t>
            </a:r>
          </a:p>
          <a:p>
            <a:pPr algn="ctr"/>
            <a:r>
              <a:rPr lang="pt-BR" spc="-30" dirty="0">
                <a:solidFill>
                  <a:srgbClr val="262626"/>
                </a:solidFill>
              </a:rPr>
              <a:t>um texto. 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954EAB95-5635-3A4E-A98B-9B07C983FCBD}"/>
              </a:ext>
            </a:extLst>
          </p:cNvPr>
          <p:cNvSpPr/>
          <p:nvPr/>
        </p:nvSpPr>
        <p:spPr>
          <a:xfrm>
            <a:off x="7232073" y="4064559"/>
            <a:ext cx="4060168" cy="2087599"/>
          </a:xfrm>
          <a:prstGeom prst="wedgeRectCallout">
            <a:avLst>
              <a:gd name="adj1" fmla="val -58087"/>
              <a:gd name="adj2" fmla="val -2361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pc="-30" dirty="0">
                <a:solidFill>
                  <a:srgbClr val="262626"/>
                </a:solidFill>
              </a:rPr>
              <a:t>Introdução</a:t>
            </a:r>
            <a:r>
              <a:rPr lang="pt-BR" spc="-30" dirty="0">
                <a:solidFill>
                  <a:srgbClr val="262626"/>
                </a:solidFill>
              </a:rPr>
              <a:t>: apresentação do problema.</a:t>
            </a:r>
          </a:p>
          <a:p>
            <a:pPr algn="ctr"/>
            <a:r>
              <a:rPr lang="pt-BR" b="1" spc="-30" dirty="0">
                <a:solidFill>
                  <a:srgbClr val="262626"/>
                </a:solidFill>
              </a:rPr>
              <a:t>Desenvolvimento</a:t>
            </a:r>
            <a:r>
              <a:rPr lang="pt-BR" spc="-30" dirty="0">
                <a:solidFill>
                  <a:srgbClr val="262626"/>
                </a:solidFill>
              </a:rPr>
              <a:t>: análise do problema por meio de argumentos referentes ao assunto abordado.</a:t>
            </a:r>
          </a:p>
          <a:p>
            <a:pPr algn="ctr"/>
            <a:r>
              <a:rPr lang="pt-BR" b="1" spc="-30" dirty="0">
                <a:solidFill>
                  <a:srgbClr val="262626"/>
                </a:solidFill>
              </a:rPr>
              <a:t>Conclusão</a:t>
            </a:r>
            <a:r>
              <a:rPr lang="pt-BR" spc="-30" dirty="0">
                <a:solidFill>
                  <a:srgbClr val="262626"/>
                </a:solidFill>
              </a:rPr>
              <a:t>: encerramento da ideia e exigência de solução para o problema.</a:t>
            </a:r>
          </a:p>
        </p:txBody>
      </p:sp>
    </p:spTree>
    <p:extLst>
      <p:ext uri="{BB962C8B-B14F-4D97-AF65-F5344CB8AC3E}">
        <p14:creationId xmlns:p14="http://schemas.microsoft.com/office/powerpoint/2010/main" val="355987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4BCA92-AF35-0087-0323-9D20C8CBFFB5}"/>
              </a:ext>
            </a:extLst>
          </p:cNvPr>
          <p:cNvSpPr txBox="1"/>
          <p:nvPr/>
        </p:nvSpPr>
        <p:spPr>
          <a:xfrm>
            <a:off x="588028" y="344434"/>
            <a:ext cx="3450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Carta aberta e intervenção artística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603A9A-D6E6-E63B-152C-A90E2A7F6768}"/>
              </a:ext>
            </a:extLst>
          </p:cNvPr>
          <p:cNvSpPr txBox="1"/>
          <p:nvPr/>
        </p:nvSpPr>
        <p:spPr>
          <a:xfrm>
            <a:off x="588028" y="2033682"/>
            <a:ext cx="4773681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Intervenção artística</a:t>
            </a:r>
            <a:r>
              <a:rPr lang="pt-BR" dirty="0">
                <a:solidFill>
                  <a:srgbClr val="262626"/>
                </a:solidFill>
              </a:rPr>
              <a:t>, também chamada de intervenção urbana, é uma forma de expressão artística que utiliza o espaço público como elemento fundamental. Geralmente são criadas em ambientes não convencionais da arte, em que as pessoas que circulam por esses espaços não esperam encontrar uma manifestação artística e acabam sendo surpreendidas. Os artistas buscam, em suas obras, criar uma atmosfera diferente e instigar o público. Dependendo do sentido que se deseja, o público pode interagir com a obra, por meio de várias sensações e sentidos, não apenas o visual.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6170B72-9EB6-B849-1A21-11CE6998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177" y="1128449"/>
            <a:ext cx="5895795" cy="45985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62C4E2B-6B23-D3E5-6283-8F4C80B9C2FF}"/>
              </a:ext>
            </a:extLst>
          </p:cNvPr>
          <p:cNvSpPr txBox="1"/>
          <p:nvPr/>
        </p:nvSpPr>
        <p:spPr>
          <a:xfrm>
            <a:off x="5708177" y="5734741"/>
            <a:ext cx="5565449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it-IT" sz="1600" dirty="0">
                <a:solidFill>
                  <a:srgbClr val="262626"/>
                </a:solidFill>
              </a:rPr>
              <a:t>HOFSTRA, Henk. </a:t>
            </a:r>
            <a:r>
              <a:rPr lang="it-IT" sz="1600" b="1" dirty="0">
                <a:solidFill>
                  <a:srgbClr val="262626"/>
                </a:solidFill>
              </a:rPr>
              <a:t>Eggcident</a:t>
            </a:r>
            <a:r>
              <a:rPr lang="it-IT" sz="1600" dirty="0">
                <a:solidFill>
                  <a:srgbClr val="262626"/>
                </a:solidFill>
              </a:rPr>
              <a:t>. Santiago, Chile. Fotografia de 2016.</a:t>
            </a:r>
            <a:endParaRPr lang="pt-BR" sz="1600" dirty="0">
              <a:solidFill>
                <a:srgbClr val="262626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5C306A-183B-7D06-D093-0D6064DC760F}"/>
              </a:ext>
            </a:extLst>
          </p:cNvPr>
          <p:cNvSpPr txBox="1"/>
          <p:nvPr/>
        </p:nvSpPr>
        <p:spPr>
          <a:xfrm rot="16200000">
            <a:off x="9261230" y="3231050"/>
            <a:ext cx="486879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© HENK HOFSTRA/HENKHOFSTRA.NL/ MARTIN BERNETTI/AFP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F8A2B9-C0C1-D29B-7B70-525B1B842B8B}"/>
              </a:ext>
            </a:extLst>
          </p:cNvPr>
          <p:cNvSpPr txBox="1"/>
          <p:nvPr/>
        </p:nvSpPr>
        <p:spPr>
          <a:xfrm>
            <a:off x="588028" y="344434"/>
            <a:ext cx="3450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Vocativo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77902F-65BD-3C50-5906-4C0393E2246C}"/>
              </a:ext>
            </a:extLst>
          </p:cNvPr>
          <p:cNvSpPr txBox="1"/>
          <p:nvPr/>
        </p:nvSpPr>
        <p:spPr>
          <a:xfrm>
            <a:off x="588029" y="1671397"/>
            <a:ext cx="1084197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Vocativo</a:t>
            </a:r>
            <a:r>
              <a:rPr lang="pt-BR" dirty="0">
                <a:solidFill>
                  <a:srgbClr val="262626"/>
                </a:solidFill>
              </a:rPr>
              <a:t> é o termo usado para invocar ou pôr em evidência a quem é dirigido o discurso. O vocativo não faz parte da estrutura sintática da oração; portanto, é um termo isolado que não pertence nem ao sujeito nem ao predicado.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C245F0-774E-39C3-B6F1-AB060B462F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8" y="2967583"/>
            <a:ext cx="8726118" cy="3267531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6DE455-C16C-80A5-E1EC-AF7E7F6D7FD5}"/>
              </a:ext>
            </a:extLst>
          </p:cNvPr>
          <p:cNvSpPr txBox="1"/>
          <p:nvPr/>
        </p:nvSpPr>
        <p:spPr>
          <a:xfrm>
            <a:off x="9314146" y="5177526"/>
            <a:ext cx="2115854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62626"/>
                </a:solidFill>
              </a:rPr>
              <a:t>COUTINHO, Laerte. [Você vendeu tudo?]. </a:t>
            </a:r>
            <a:r>
              <a:rPr lang="pt-BR" sz="1600" b="1" dirty="0">
                <a:solidFill>
                  <a:srgbClr val="262626"/>
                </a:solidFill>
              </a:rPr>
              <a:t>Folha de </a:t>
            </a:r>
            <a:r>
              <a:rPr lang="pt-BR" sz="1600" b="1" dirty="0" err="1">
                <a:solidFill>
                  <a:srgbClr val="262626"/>
                </a:solidFill>
              </a:rPr>
              <a:t>S.Paulo</a:t>
            </a:r>
            <a:r>
              <a:rPr lang="pt-BR" sz="1600" dirty="0">
                <a:solidFill>
                  <a:srgbClr val="262626"/>
                </a:solidFill>
              </a:rPr>
              <a:t>, São Paulo, mar. 1998.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4A11CB-ECB2-4AB8-0FBC-A42878ECB602}"/>
              </a:ext>
            </a:extLst>
          </p:cNvPr>
          <p:cNvSpPr txBox="1"/>
          <p:nvPr/>
        </p:nvSpPr>
        <p:spPr>
          <a:xfrm rot="16200000">
            <a:off x="-818653" y="4862279"/>
            <a:ext cx="2622559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nb-NO" sz="800" b="0" i="0" u="none" strike="noStrike" baseline="0" dirty="0">
                <a:solidFill>
                  <a:srgbClr val="262626"/>
                </a:solidFill>
              </a:rPr>
              <a:t>© LAERTE / HTTPS://LAERTE.ART.BR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F09958-F9FE-32F4-8C4E-EE9050837638}"/>
              </a:ext>
            </a:extLst>
          </p:cNvPr>
          <p:cNvSpPr txBox="1"/>
          <p:nvPr/>
        </p:nvSpPr>
        <p:spPr>
          <a:xfrm>
            <a:off x="588028" y="344434"/>
            <a:ext cx="3450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Vocativo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8A9746-9B0A-BD4C-285B-C66B9BB8DF97}"/>
              </a:ext>
            </a:extLst>
          </p:cNvPr>
          <p:cNvSpPr txBox="1"/>
          <p:nvPr/>
        </p:nvSpPr>
        <p:spPr>
          <a:xfrm>
            <a:off x="588029" y="1614650"/>
            <a:ext cx="1084197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Alguns vocativos vêm acompanhados de interjeições.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5D07C1-8E3E-403C-0DB8-518AAD2A3F4A}"/>
              </a:ext>
            </a:extLst>
          </p:cNvPr>
          <p:cNvSpPr txBox="1"/>
          <p:nvPr/>
        </p:nvSpPr>
        <p:spPr>
          <a:xfrm>
            <a:off x="588029" y="5123571"/>
            <a:ext cx="108419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62626"/>
                </a:solidFill>
              </a:rPr>
              <a:t>Interjeição</a:t>
            </a:r>
            <a:r>
              <a:rPr lang="pt-BR" dirty="0">
                <a:solidFill>
                  <a:srgbClr val="262626"/>
                </a:solidFill>
              </a:rPr>
              <a:t> é a palavra ou locução que exprime sentimentos, emoções, sensações. Na escrita, em geral, vem seguida de ponto de exclamação.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5F536AD-DA8C-19C6-8705-2EEABE6B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78" y="2512805"/>
            <a:ext cx="6811033" cy="1637924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5C2635-E305-59F0-34DE-83BE7E6F65E8}"/>
              </a:ext>
            </a:extLst>
          </p:cNvPr>
          <p:cNvSpPr txBox="1"/>
          <p:nvPr/>
        </p:nvSpPr>
        <p:spPr>
          <a:xfrm>
            <a:off x="2690478" y="4181803"/>
            <a:ext cx="681103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ELIACHAR, Leon. O diálogo definitivo. </a:t>
            </a:r>
            <a:r>
              <a:rPr lang="pt-BR" sz="1600" i="1" dirty="0">
                <a:solidFill>
                  <a:srgbClr val="262626"/>
                </a:solidFill>
              </a:rPr>
              <a:t>In</a:t>
            </a:r>
            <a:r>
              <a:rPr lang="pt-BR" sz="1600" dirty="0">
                <a:solidFill>
                  <a:srgbClr val="262626"/>
                </a:solidFill>
              </a:rPr>
              <a:t>: ELIACHAR, Leon. </a:t>
            </a:r>
            <a:r>
              <a:rPr lang="pt-BR" sz="1600" b="1" dirty="0">
                <a:solidFill>
                  <a:srgbClr val="262626"/>
                </a:solidFill>
              </a:rPr>
              <a:t>O homem ao meio</a:t>
            </a:r>
            <a:r>
              <a:rPr lang="pt-BR" sz="1600" dirty="0">
                <a:solidFill>
                  <a:srgbClr val="262626"/>
                </a:solidFill>
              </a:rPr>
              <a:t>. Rio de Janeiro: Francisco Alves, 1979. p. 36-37.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7ACE08-584F-6DC7-5A13-15EF9DCFAAA0}"/>
              </a:ext>
            </a:extLst>
          </p:cNvPr>
          <p:cNvSpPr txBox="1"/>
          <p:nvPr/>
        </p:nvSpPr>
        <p:spPr>
          <a:xfrm>
            <a:off x="2690478" y="2360604"/>
            <a:ext cx="681103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ELIACHAR, LEON. OI! OI. O DIÁLOGO DEFINITIVO. IN: ______. O HOMEM AO MEIO. RIO DE JANEIRO: FRANCISCO ALVES, 1979. P. 36-37.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D48E49-F63D-DCEB-BCAF-DB1915B13565}"/>
              </a:ext>
            </a:extLst>
          </p:cNvPr>
          <p:cNvSpPr txBox="1"/>
          <p:nvPr/>
        </p:nvSpPr>
        <p:spPr>
          <a:xfrm>
            <a:off x="588028" y="344434"/>
            <a:ext cx="419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Léxico: escolhas e sentidos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6BE86A-8D0C-66F0-7CB1-A1A0CC9CA05C}"/>
              </a:ext>
            </a:extLst>
          </p:cNvPr>
          <p:cNvSpPr txBox="1"/>
          <p:nvPr/>
        </p:nvSpPr>
        <p:spPr>
          <a:xfrm>
            <a:off x="588028" y="1670827"/>
            <a:ext cx="56603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O </a:t>
            </a:r>
            <a:r>
              <a:rPr lang="pt-BR" b="1" dirty="0">
                <a:solidFill>
                  <a:srgbClr val="262626"/>
                </a:solidFill>
              </a:rPr>
              <a:t>léxico</a:t>
            </a:r>
            <a:r>
              <a:rPr lang="pt-BR" dirty="0">
                <a:solidFill>
                  <a:srgbClr val="262626"/>
                </a:solidFill>
              </a:rPr>
              <a:t> é o conjunto de palavras de uma língua que o falante tem à disposição para realizar toda atividade de comunicação. O léxico cria e sinaliza sentidos e intenções, possibilita a coesão e constrói a coerência nos textos.</a:t>
            </a:r>
          </a:p>
        </p:txBody>
      </p:sp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D1F2A85F-EE21-0B99-8B95-DF984F6DB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89" y="3399637"/>
            <a:ext cx="8883431" cy="2201245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D8DF16-8651-8472-99E0-7022208F1779}"/>
              </a:ext>
            </a:extLst>
          </p:cNvPr>
          <p:cNvSpPr txBox="1"/>
          <p:nvPr/>
        </p:nvSpPr>
        <p:spPr>
          <a:xfrm>
            <a:off x="1852889" y="5614737"/>
            <a:ext cx="8883431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SCHULZ, Charles. </a:t>
            </a:r>
            <a:r>
              <a:rPr lang="pt-BR" sz="1600" b="1" dirty="0">
                <a:solidFill>
                  <a:srgbClr val="262626"/>
                </a:solidFill>
              </a:rPr>
              <a:t>Snoopy 7</a:t>
            </a:r>
            <a:r>
              <a:rPr lang="pt-BR" sz="1600" dirty="0">
                <a:solidFill>
                  <a:srgbClr val="262626"/>
                </a:solidFill>
              </a:rPr>
              <a:t>: doces ou travessuras?. Porto Alegre: L&amp;PM, 2007. v. 7. p. 40.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12C1FF-5EE5-C80C-72A4-03ABACA791B7}"/>
              </a:ext>
            </a:extLst>
          </p:cNvPr>
          <p:cNvSpPr txBox="1"/>
          <p:nvPr/>
        </p:nvSpPr>
        <p:spPr>
          <a:xfrm rot="16200000">
            <a:off x="608091" y="4247216"/>
            <a:ext cx="2064488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62626"/>
                </a:solidFill>
              </a:rPr>
              <a:t>PEANUTS, CHARLES SCHULZ © 1987 PEANUTS WORLDWIDE LLC / DIST. BY ANDREWS MCMEEL SYNDICATION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0B1AC8B2-28ED-859A-118C-292E88359670}"/>
              </a:ext>
            </a:extLst>
          </p:cNvPr>
          <p:cNvSpPr/>
          <p:nvPr/>
        </p:nvSpPr>
        <p:spPr>
          <a:xfrm>
            <a:off x="7287490" y="1670826"/>
            <a:ext cx="4142509" cy="1200329"/>
          </a:xfrm>
          <a:prstGeom prst="wedgeRectCallout">
            <a:avLst>
              <a:gd name="adj1" fmla="val -57405"/>
              <a:gd name="adj2" fmla="val -2295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A escolha das palavras e o contexto em que são empregadas são elementos fundamentais para a construção dos efeitos de sentido dos textos.</a:t>
            </a:r>
          </a:p>
        </p:txBody>
      </p:sp>
    </p:spTree>
    <p:extLst>
      <p:ext uri="{BB962C8B-B14F-4D97-AF65-F5344CB8AC3E}">
        <p14:creationId xmlns:p14="http://schemas.microsoft.com/office/powerpoint/2010/main" val="82999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7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4E6243-201F-F741-761F-E4FA797B526B}"/>
              </a:ext>
            </a:extLst>
          </p:cNvPr>
          <p:cNvSpPr txBox="1"/>
          <p:nvPr/>
        </p:nvSpPr>
        <p:spPr>
          <a:xfrm>
            <a:off x="588028" y="344434"/>
            <a:ext cx="419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Petição </a:t>
            </a: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on-line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FA238-C63B-D05F-4E04-6CB61389D577}"/>
              </a:ext>
            </a:extLst>
          </p:cNvPr>
          <p:cNvSpPr txBox="1"/>
          <p:nvPr/>
        </p:nvSpPr>
        <p:spPr>
          <a:xfrm>
            <a:off x="588028" y="1859339"/>
            <a:ext cx="3950579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62626"/>
                </a:solidFill>
              </a:rPr>
              <a:t>A </a:t>
            </a:r>
            <a:r>
              <a:rPr lang="pt-BR" b="1" dirty="0">
                <a:solidFill>
                  <a:srgbClr val="262626"/>
                </a:solidFill>
              </a:rPr>
              <a:t>petição </a:t>
            </a:r>
            <a:r>
              <a:rPr lang="pt-BR" b="1" i="1" dirty="0">
                <a:solidFill>
                  <a:srgbClr val="262626"/>
                </a:solidFill>
              </a:rPr>
              <a:t>on-line</a:t>
            </a:r>
            <a:r>
              <a:rPr lang="pt-BR" b="1" dirty="0">
                <a:solidFill>
                  <a:srgbClr val="262626"/>
                </a:solidFill>
              </a:rPr>
              <a:t> </a:t>
            </a:r>
            <a:r>
              <a:rPr lang="pt-BR" dirty="0">
                <a:solidFill>
                  <a:srgbClr val="262626"/>
                </a:solidFill>
              </a:rPr>
              <a:t>surgiu com a difusão e popularização da internet. Ela cumpre o importante papel social de reivindicar os direitos de um grupo, protestar contra situações de injustiça ou exigir o cumprimento de ações ou leis, por meio de assinaturas de seus participantes, dirigindo-se a determinado setor ou representante institucional que tenha o poder legal de transformar uma realidade social.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654795-E7BA-6A0E-E99C-4D317B5C63AC}"/>
              </a:ext>
            </a:extLst>
          </p:cNvPr>
          <p:cNvSpPr txBox="1"/>
          <p:nvPr/>
        </p:nvSpPr>
        <p:spPr>
          <a:xfrm>
            <a:off x="4955077" y="5500373"/>
            <a:ext cx="647492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CHEGA DE AGROTÓXICO. [Caldas Novas], 2022. </a:t>
            </a:r>
            <a:r>
              <a:rPr lang="pt-BR" sz="1600" i="1" dirty="0">
                <a:solidFill>
                  <a:srgbClr val="262626"/>
                </a:solidFill>
              </a:rPr>
              <a:t>Site</a:t>
            </a:r>
            <a:r>
              <a:rPr lang="pt-BR" sz="1600" dirty="0">
                <a:solidFill>
                  <a:srgbClr val="262626"/>
                </a:solidFill>
              </a:rPr>
              <a:t>. Disponível em: www.chegadeagrotoxicos.org.br/. Acesso em: 1 jul. 2022.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3B7843-2B0D-39F6-D16B-5D71ECC91F3F}"/>
              </a:ext>
            </a:extLst>
          </p:cNvPr>
          <p:cNvSpPr txBox="1"/>
          <p:nvPr/>
        </p:nvSpPr>
        <p:spPr>
          <a:xfrm rot="16200000">
            <a:off x="10337407" y="4261101"/>
            <a:ext cx="235543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CHEGA DE AGROTÓXICOS/COOPERATIVA EITA</a:t>
            </a:r>
            <a:endParaRPr lang="pt-BR" sz="800" dirty="0">
              <a:solidFill>
                <a:srgbClr val="262626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7BDE528-C77E-8A9B-86DF-FDE3CD81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75" y="1128449"/>
            <a:ext cx="6463625" cy="4371924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177360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2125</TotalTime>
  <Words>1480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Selo</vt:lpstr>
      <vt:lpstr>LÍNGUA PORTUGUESA</vt:lpstr>
      <vt:lpstr>MÓDULO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5</cp:revision>
  <dcterms:created xsi:type="dcterms:W3CDTF">2023-05-09T16:52:21Z</dcterms:created>
  <dcterms:modified xsi:type="dcterms:W3CDTF">2023-06-02T18:39:28Z</dcterms:modified>
</cp:coreProperties>
</file>