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5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8" r:id="rId10"/>
    <p:sldId id="327" r:id="rId11"/>
    <p:sldId id="32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F35860-F03A-47B5-B9D8-136DF35E7311}" v="433" dt="2023-05-24T16:46:39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slide" Target="../slides/slide6.xml"/><Relationship Id="rId7" Type="http://schemas.openxmlformats.org/officeDocument/2006/relationships/slide" Target="../slides/slide11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6" Type="http://schemas.openxmlformats.org/officeDocument/2006/relationships/slide" Target="../slides/slide10.xml"/><Relationship Id="rId5" Type="http://schemas.openxmlformats.org/officeDocument/2006/relationships/slide" Target="../slides/slide9.xml"/><Relationship Id="rId4" Type="http://schemas.openxmlformats.org/officeDocument/2006/relationships/slide" Target="../slides/slide7.xml"/><Relationship Id="rId9" Type="http://schemas.openxmlformats.org/officeDocument/2006/relationships/slide" Target="../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C0E9A-327C-40DB-A9EB-983EC9E0D98F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D66EF7E-E68A-4F69-81C1-F34451E1DDBF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1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1" action="ppaction://hlinksldjump"/>
            </a:rPr>
            <a:t>– Postagem em blogue</a:t>
          </a:r>
          <a:endParaRPr lang="en-US" sz="1600" dirty="0"/>
        </a:p>
      </dgm:t>
    </dgm:pt>
    <dgm:pt modelId="{197F2E5E-4B32-4617-ADD5-0F6DB901EC4C}" type="parTrans" cxnId="{47E8EC45-DDDA-4DC1-980A-9BE45FE6666B}">
      <dgm:prSet/>
      <dgm:spPr/>
      <dgm:t>
        <a:bodyPr/>
        <a:lstStyle/>
        <a:p>
          <a:endParaRPr lang="en-US"/>
        </a:p>
      </dgm:t>
    </dgm:pt>
    <dgm:pt modelId="{DA505C56-A700-4856-886C-74A7E12E1EE3}" type="sibTrans" cxnId="{47E8EC45-DDDA-4DC1-980A-9BE45FE6666B}">
      <dgm:prSet/>
      <dgm:spPr/>
      <dgm:t>
        <a:bodyPr/>
        <a:lstStyle/>
        <a:p>
          <a:endParaRPr lang="en-US"/>
        </a:p>
      </dgm:t>
    </dgm:pt>
    <dgm:pt modelId="{F8069943-B338-41D8-AC5C-7654CC5EC779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2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2" action="ppaction://hlinksldjump"/>
            </a:rPr>
            <a:t>– Postagem em blogue e batalha de passinho</a:t>
          </a:r>
          <a:endParaRPr lang="en-US" sz="1600" i="1" dirty="0"/>
        </a:p>
      </dgm:t>
    </dgm:pt>
    <dgm:pt modelId="{EDF1AE46-CE69-43BA-837F-1B9735086F25}" type="parTrans" cxnId="{9B997E8E-F0ED-456C-8520-FBC0842B91CC}">
      <dgm:prSet/>
      <dgm:spPr/>
      <dgm:t>
        <a:bodyPr/>
        <a:lstStyle/>
        <a:p>
          <a:endParaRPr lang="en-US"/>
        </a:p>
      </dgm:t>
    </dgm:pt>
    <dgm:pt modelId="{831963E2-6400-47B9-9124-76BA1BC3B7F7}" type="sibTrans" cxnId="{9B997E8E-F0ED-456C-8520-FBC0842B91CC}">
      <dgm:prSet/>
      <dgm:spPr/>
      <dgm:t>
        <a:bodyPr/>
        <a:lstStyle/>
        <a:p>
          <a:endParaRPr lang="en-US"/>
        </a:p>
      </dgm:t>
    </dgm:pt>
    <dgm:pt modelId="{55DCCAC6-434C-4EA2-9C3A-E82C5EC5168F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3" action="ppaction://hlinksldjump"/>
            </a:rPr>
            <a:t>Estudo da língua </a:t>
          </a:r>
          <a:r>
            <a:rPr lang="pt-BR" sz="1600" dirty="0">
              <a:hlinkClick xmlns:r="http://schemas.openxmlformats.org/officeDocument/2006/relationships" r:id="rId3" action="ppaction://hlinksldjump"/>
            </a:rPr>
            <a:t>– Regência verbal</a:t>
          </a:r>
          <a:endParaRPr lang="en-US" sz="1600" dirty="0"/>
        </a:p>
      </dgm:t>
    </dgm:pt>
    <dgm:pt modelId="{2597FFF0-7494-4592-A5B4-E3FC30EB594D}" type="parTrans" cxnId="{A74BAECD-E5C3-45A7-81C3-BF65B1028DD4}">
      <dgm:prSet/>
      <dgm:spPr/>
      <dgm:t>
        <a:bodyPr/>
        <a:lstStyle/>
        <a:p>
          <a:endParaRPr lang="en-US"/>
        </a:p>
      </dgm:t>
    </dgm:pt>
    <dgm:pt modelId="{E99C5578-030E-478C-83C1-B5162C19A96C}" type="sibTrans" cxnId="{A74BAECD-E5C3-45A7-81C3-BF65B1028DD4}">
      <dgm:prSet/>
      <dgm:spPr/>
      <dgm:t>
        <a:bodyPr/>
        <a:lstStyle/>
        <a:p>
          <a:endParaRPr lang="en-US"/>
        </a:p>
      </dgm:t>
    </dgm:pt>
    <dgm:pt modelId="{C68D41A5-84F8-48E5-9CED-831B6F3F5B1C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4" action="ppaction://hlinksldjump"/>
            </a:rPr>
            <a:t>Estudo dos sentidos </a:t>
          </a:r>
          <a:r>
            <a:rPr lang="pt-BR" sz="1600" dirty="0">
              <a:hlinkClick xmlns:r="http://schemas.openxmlformats.org/officeDocument/2006/relationships" r:id="rId4" action="ppaction://hlinksldjump"/>
            </a:rPr>
            <a:t>– Processo de formação de palavras: composição por aglutinação</a:t>
          </a:r>
          <a:endParaRPr lang="en-US" sz="1600" dirty="0"/>
        </a:p>
      </dgm:t>
    </dgm:pt>
    <dgm:pt modelId="{94D91AEC-4013-4FC6-ACA9-A764CB6B2FAA}" type="parTrans" cxnId="{398519E0-5FDA-47B5-A800-456F19FBC233}">
      <dgm:prSet/>
      <dgm:spPr/>
      <dgm:t>
        <a:bodyPr/>
        <a:lstStyle/>
        <a:p>
          <a:endParaRPr lang="en-US"/>
        </a:p>
      </dgm:t>
    </dgm:pt>
    <dgm:pt modelId="{802F0A8D-0784-4CB6-B554-4DE691F12EE8}" type="sibTrans" cxnId="{398519E0-5FDA-47B5-A800-456F19FBC233}">
      <dgm:prSet/>
      <dgm:spPr/>
      <dgm:t>
        <a:bodyPr/>
        <a:lstStyle/>
        <a:p>
          <a:endParaRPr lang="en-US"/>
        </a:p>
      </dgm:t>
    </dgm:pt>
    <dgm:pt modelId="{5E6F7141-FA59-4CD7-8FF7-5C6FC1A13D4E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5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5" action="ppaction://hlinksldjump"/>
            </a:rPr>
            <a:t>– Narrativa de memórias</a:t>
          </a:r>
          <a:endParaRPr lang="en-US" sz="1600" i="1" dirty="0"/>
        </a:p>
      </dgm:t>
    </dgm:pt>
    <dgm:pt modelId="{972185F9-D5AE-4019-B3E3-85964688415B}" type="parTrans" cxnId="{15DD5733-88FD-43E2-BC62-BE20AB6FEA3C}">
      <dgm:prSet/>
      <dgm:spPr/>
      <dgm:t>
        <a:bodyPr/>
        <a:lstStyle/>
        <a:p>
          <a:endParaRPr lang="en-US"/>
        </a:p>
      </dgm:t>
    </dgm:pt>
    <dgm:pt modelId="{005A549E-AE69-4996-93AA-251BCE5363D9}" type="sibTrans" cxnId="{15DD5733-88FD-43E2-BC62-BE20AB6FEA3C}">
      <dgm:prSet/>
      <dgm:spPr/>
      <dgm:t>
        <a:bodyPr/>
        <a:lstStyle/>
        <a:p>
          <a:endParaRPr lang="en-US"/>
        </a:p>
      </dgm:t>
    </dgm:pt>
    <dgm:pt modelId="{67D4DD36-7167-4EE3-AAB6-6D16D695BE11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6" action="ppaction://hlinksldjump"/>
            </a:rPr>
            <a:t>Estudo da língua </a:t>
          </a:r>
          <a:r>
            <a:rPr lang="pt-BR" sz="1600" dirty="0">
              <a:hlinkClick xmlns:r="http://schemas.openxmlformats.org/officeDocument/2006/relationships" r:id="rId6" action="ppaction://hlinksldjump"/>
            </a:rPr>
            <a:t>– Concordância nominal</a:t>
          </a:r>
          <a:endParaRPr lang="en-US" sz="1600" dirty="0"/>
        </a:p>
      </dgm:t>
    </dgm:pt>
    <dgm:pt modelId="{D68DCF56-0B94-4506-BB95-063CC2EEC129}" type="parTrans" cxnId="{85B43EC0-2D78-4BE2-9848-FA24266D2417}">
      <dgm:prSet/>
      <dgm:spPr/>
      <dgm:t>
        <a:bodyPr/>
        <a:lstStyle/>
        <a:p>
          <a:endParaRPr lang="en-US"/>
        </a:p>
      </dgm:t>
    </dgm:pt>
    <dgm:pt modelId="{EE0149F7-8B24-4181-9018-1C693B6CA4A8}" type="sibTrans" cxnId="{85B43EC0-2D78-4BE2-9848-FA24266D2417}">
      <dgm:prSet/>
      <dgm:spPr/>
      <dgm:t>
        <a:bodyPr/>
        <a:lstStyle/>
        <a:p>
          <a:endParaRPr lang="en-US"/>
        </a:p>
      </dgm:t>
    </dgm:pt>
    <dgm:pt modelId="{89F76081-474B-4721-B88A-8D51A4BA0CF7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7" action="ppaction://hlinksldjump"/>
            </a:rPr>
            <a:t>Outras linguagens </a:t>
          </a:r>
          <a:r>
            <a:rPr lang="pt-BR" sz="1600" dirty="0">
              <a:hlinkClick xmlns:r="http://schemas.openxmlformats.org/officeDocument/2006/relationships" r:id="rId7" action="ppaction://hlinksldjump"/>
            </a:rPr>
            <a:t>– Juventudes plurais</a:t>
          </a:r>
          <a:endParaRPr lang="en-US" sz="1600" dirty="0"/>
        </a:p>
      </dgm:t>
    </dgm:pt>
    <dgm:pt modelId="{9C53B806-B818-4303-9C3A-F92B9B492799}" type="parTrans" cxnId="{3756D28C-518B-455B-8605-8E3779C17C90}">
      <dgm:prSet/>
      <dgm:spPr/>
      <dgm:t>
        <a:bodyPr/>
        <a:lstStyle/>
        <a:p>
          <a:endParaRPr lang="en-US"/>
        </a:p>
      </dgm:t>
    </dgm:pt>
    <dgm:pt modelId="{14493090-2A11-45A4-B04C-C1E5D35F00B7}" type="sibTrans" cxnId="{3756D28C-518B-455B-8605-8E3779C17C90}">
      <dgm:prSet/>
      <dgm:spPr/>
      <dgm:t>
        <a:bodyPr/>
        <a:lstStyle/>
        <a:p>
          <a:endParaRPr lang="en-US"/>
        </a:p>
      </dgm:t>
    </dgm:pt>
    <dgm:pt modelId="{00D4A4E5-B87F-4FD6-95A8-366532276A02}">
      <dgm:prSet custT="1"/>
      <dgm:spPr/>
      <dgm:t>
        <a:bodyPr/>
        <a:lstStyle/>
        <a:p>
          <a:r>
            <a:rPr lang="pt-BR" sz="1600" b="1" noProof="0" dirty="0">
              <a:hlinkClick xmlns:r="http://schemas.openxmlformats.org/officeDocument/2006/relationships" r:id="rId8" action="ppaction://hlinksldjump"/>
            </a:rPr>
            <a:t>Imagem</a:t>
          </a:r>
          <a:r>
            <a:rPr lang="en-US" sz="1600" b="1" dirty="0">
              <a:hlinkClick xmlns:r="http://schemas.openxmlformats.org/officeDocument/2006/relationships" r:id="rId8" action="ppaction://hlinksldjump"/>
            </a:rPr>
            <a:t> de </a:t>
          </a:r>
          <a:r>
            <a:rPr lang="pt-BR" sz="1600" b="1" noProof="0" dirty="0">
              <a:hlinkClick xmlns:r="http://schemas.openxmlformats.org/officeDocument/2006/relationships" r:id="rId8" action="ppaction://hlinksldjump"/>
            </a:rPr>
            <a:t>abertura</a:t>
          </a:r>
          <a:endParaRPr lang="pt-BR" sz="1600" b="1" noProof="0" dirty="0"/>
        </a:p>
      </dgm:t>
    </dgm:pt>
    <dgm:pt modelId="{353AC31F-7D9C-42BB-9E96-468AF42982B7}" type="parTrans" cxnId="{B86ADA12-3BDD-4D1C-9645-455E91BCEFFC}">
      <dgm:prSet/>
      <dgm:spPr/>
      <dgm:t>
        <a:bodyPr/>
        <a:lstStyle/>
        <a:p>
          <a:endParaRPr lang="pt-BR"/>
        </a:p>
      </dgm:t>
    </dgm:pt>
    <dgm:pt modelId="{4DE8CDCF-9E51-4296-8706-7B9B079875C9}" type="sibTrans" cxnId="{B86ADA12-3BDD-4D1C-9645-455E91BCEFFC}">
      <dgm:prSet/>
      <dgm:spPr/>
      <dgm:t>
        <a:bodyPr/>
        <a:lstStyle/>
        <a:p>
          <a:endParaRPr lang="pt-BR"/>
        </a:p>
      </dgm:t>
    </dgm:pt>
    <dgm:pt modelId="{6E5572B7-E9E6-4955-9B05-9CC83C005D2A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9" action="ppaction://hlinksldjump"/>
            </a:rPr>
            <a:t>Estudo dos sentidos </a:t>
          </a:r>
          <a:r>
            <a:rPr lang="pt-BR" sz="1600" dirty="0">
              <a:hlinkClick xmlns:r="http://schemas.openxmlformats.org/officeDocument/2006/relationships" r:id="rId9" action="ppaction://hlinksldjump"/>
            </a:rPr>
            <a:t>– Outros processos de formação de palavras</a:t>
          </a:r>
          <a:endParaRPr lang="en-US" sz="1600" dirty="0"/>
        </a:p>
      </dgm:t>
    </dgm:pt>
    <dgm:pt modelId="{7F172162-75A7-48B6-88BD-FDDC720C1A7E}" type="parTrans" cxnId="{428F40CB-A789-495E-8464-9EDEAEAA0165}">
      <dgm:prSet/>
      <dgm:spPr/>
      <dgm:t>
        <a:bodyPr/>
        <a:lstStyle/>
        <a:p>
          <a:endParaRPr lang="pt-BR"/>
        </a:p>
      </dgm:t>
    </dgm:pt>
    <dgm:pt modelId="{B9667D9A-3C9E-4F2C-BE60-2916B8D7876C}" type="sibTrans" cxnId="{428F40CB-A789-495E-8464-9EDEAEAA0165}">
      <dgm:prSet/>
      <dgm:spPr/>
      <dgm:t>
        <a:bodyPr/>
        <a:lstStyle/>
        <a:p>
          <a:endParaRPr lang="pt-BR"/>
        </a:p>
      </dgm:t>
    </dgm:pt>
    <dgm:pt modelId="{983EBE8F-2CFB-4918-8A71-8FB6106D1EE5}" type="pres">
      <dgm:prSet presAssocID="{9D9C0E9A-327C-40DB-A9EB-983EC9E0D98F}" presName="vert0" presStyleCnt="0">
        <dgm:presLayoutVars>
          <dgm:dir/>
          <dgm:animOne val="branch"/>
          <dgm:animLvl val="lvl"/>
        </dgm:presLayoutVars>
      </dgm:prSet>
      <dgm:spPr/>
    </dgm:pt>
    <dgm:pt modelId="{F676CC95-B65C-489A-97C1-DD3F5726BB73}" type="pres">
      <dgm:prSet presAssocID="{00D4A4E5-B87F-4FD6-95A8-366532276A02}" presName="thickLine" presStyleLbl="alignNode1" presStyleIdx="0" presStyleCnt="9"/>
      <dgm:spPr/>
    </dgm:pt>
    <dgm:pt modelId="{593D31F7-BE91-4F11-BE88-746F47D7321A}" type="pres">
      <dgm:prSet presAssocID="{00D4A4E5-B87F-4FD6-95A8-366532276A02}" presName="horz1" presStyleCnt="0"/>
      <dgm:spPr/>
    </dgm:pt>
    <dgm:pt modelId="{DBF86662-0E6D-440F-968E-5B5E57FBB264}" type="pres">
      <dgm:prSet presAssocID="{00D4A4E5-B87F-4FD6-95A8-366532276A02}" presName="tx1" presStyleLbl="revTx" presStyleIdx="0" presStyleCnt="9"/>
      <dgm:spPr/>
    </dgm:pt>
    <dgm:pt modelId="{6ED7848D-AF23-4B80-9CFE-5690AC4806C2}" type="pres">
      <dgm:prSet presAssocID="{00D4A4E5-B87F-4FD6-95A8-366532276A02}" presName="vert1" presStyleCnt="0"/>
      <dgm:spPr/>
    </dgm:pt>
    <dgm:pt modelId="{8375AD7D-9BA0-48EC-8DB6-6934D928E08F}" type="pres">
      <dgm:prSet presAssocID="{ED66EF7E-E68A-4F69-81C1-F34451E1DDBF}" presName="thickLine" presStyleLbl="alignNode1" presStyleIdx="1" presStyleCnt="9"/>
      <dgm:spPr/>
    </dgm:pt>
    <dgm:pt modelId="{55424B32-6F98-4A37-B7BC-EB6630670268}" type="pres">
      <dgm:prSet presAssocID="{ED66EF7E-E68A-4F69-81C1-F34451E1DDBF}" presName="horz1" presStyleCnt="0"/>
      <dgm:spPr/>
    </dgm:pt>
    <dgm:pt modelId="{C94B488D-1DF0-444E-A485-232FFC4B36EE}" type="pres">
      <dgm:prSet presAssocID="{ED66EF7E-E68A-4F69-81C1-F34451E1DDBF}" presName="tx1" presStyleLbl="revTx" presStyleIdx="1" presStyleCnt="9"/>
      <dgm:spPr/>
    </dgm:pt>
    <dgm:pt modelId="{878A8FE1-2DD0-4F8E-AEF5-BC2CDA1E06E5}" type="pres">
      <dgm:prSet presAssocID="{ED66EF7E-E68A-4F69-81C1-F34451E1DDBF}" presName="vert1" presStyleCnt="0"/>
      <dgm:spPr/>
    </dgm:pt>
    <dgm:pt modelId="{AB9CB741-FC9F-421B-8DB7-B6256D0F3B01}" type="pres">
      <dgm:prSet presAssocID="{F8069943-B338-41D8-AC5C-7654CC5EC779}" presName="thickLine" presStyleLbl="alignNode1" presStyleIdx="2" presStyleCnt="9"/>
      <dgm:spPr/>
    </dgm:pt>
    <dgm:pt modelId="{CE984AFA-2276-4665-B3E4-870BCCCADBF7}" type="pres">
      <dgm:prSet presAssocID="{F8069943-B338-41D8-AC5C-7654CC5EC779}" presName="horz1" presStyleCnt="0"/>
      <dgm:spPr/>
    </dgm:pt>
    <dgm:pt modelId="{1E358535-3292-4668-BE9F-829874D637BB}" type="pres">
      <dgm:prSet presAssocID="{F8069943-B338-41D8-AC5C-7654CC5EC779}" presName="tx1" presStyleLbl="revTx" presStyleIdx="2" presStyleCnt="9"/>
      <dgm:spPr/>
    </dgm:pt>
    <dgm:pt modelId="{1AF210EC-C83A-4CBC-BC37-A37200C508D6}" type="pres">
      <dgm:prSet presAssocID="{F8069943-B338-41D8-AC5C-7654CC5EC779}" presName="vert1" presStyleCnt="0"/>
      <dgm:spPr/>
    </dgm:pt>
    <dgm:pt modelId="{314D560E-CBD9-4858-A0A2-945D9A381B28}" type="pres">
      <dgm:prSet presAssocID="{55DCCAC6-434C-4EA2-9C3A-E82C5EC5168F}" presName="thickLine" presStyleLbl="alignNode1" presStyleIdx="3" presStyleCnt="9"/>
      <dgm:spPr/>
    </dgm:pt>
    <dgm:pt modelId="{064B011C-4EF7-4679-9BCB-EDCCC550CD86}" type="pres">
      <dgm:prSet presAssocID="{55DCCAC6-434C-4EA2-9C3A-E82C5EC5168F}" presName="horz1" presStyleCnt="0"/>
      <dgm:spPr/>
    </dgm:pt>
    <dgm:pt modelId="{D33FB54E-1E02-4083-9007-E663036D183D}" type="pres">
      <dgm:prSet presAssocID="{55DCCAC6-434C-4EA2-9C3A-E82C5EC5168F}" presName="tx1" presStyleLbl="revTx" presStyleIdx="3" presStyleCnt="9"/>
      <dgm:spPr/>
    </dgm:pt>
    <dgm:pt modelId="{A2853312-89A8-4D70-98A9-132D6EB00EC4}" type="pres">
      <dgm:prSet presAssocID="{55DCCAC6-434C-4EA2-9C3A-E82C5EC5168F}" presName="vert1" presStyleCnt="0"/>
      <dgm:spPr/>
    </dgm:pt>
    <dgm:pt modelId="{D0219F05-B755-4B07-A349-B9A905942F22}" type="pres">
      <dgm:prSet presAssocID="{C68D41A5-84F8-48E5-9CED-831B6F3F5B1C}" presName="thickLine" presStyleLbl="alignNode1" presStyleIdx="4" presStyleCnt="9"/>
      <dgm:spPr/>
    </dgm:pt>
    <dgm:pt modelId="{D23D9EAC-31DF-4560-9523-74C7BD4031A9}" type="pres">
      <dgm:prSet presAssocID="{C68D41A5-84F8-48E5-9CED-831B6F3F5B1C}" presName="horz1" presStyleCnt="0"/>
      <dgm:spPr/>
    </dgm:pt>
    <dgm:pt modelId="{1BE8540D-2B5F-4BF4-B8D2-940F6A10819C}" type="pres">
      <dgm:prSet presAssocID="{C68D41A5-84F8-48E5-9CED-831B6F3F5B1C}" presName="tx1" presStyleLbl="revTx" presStyleIdx="4" presStyleCnt="9"/>
      <dgm:spPr/>
    </dgm:pt>
    <dgm:pt modelId="{832639FA-BCCC-4CAE-A1AE-DB4CF5BA3A80}" type="pres">
      <dgm:prSet presAssocID="{C68D41A5-84F8-48E5-9CED-831B6F3F5B1C}" presName="vert1" presStyleCnt="0"/>
      <dgm:spPr/>
    </dgm:pt>
    <dgm:pt modelId="{D42B4C55-2ED2-478D-8788-D39C865D2D9D}" type="pres">
      <dgm:prSet presAssocID="{6E5572B7-E9E6-4955-9B05-9CC83C005D2A}" presName="thickLine" presStyleLbl="alignNode1" presStyleIdx="5" presStyleCnt="9"/>
      <dgm:spPr/>
    </dgm:pt>
    <dgm:pt modelId="{B64BA447-0815-4B44-A938-3D742F2ACC13}" type="pres">
      <dgm:prSet presAssocID="{6E5572B7-E9E6-4955-9B05-9CC83C005D2A}" presName="horz1" presStyleCnt="0"/>
      <dgm:spPr/>
    </dgm:pt>
    <dgm:pt modelId="{16ECC180-AD19-437F-8AE1-466350968C70}" type="pres">
      <dgm:prSet presAssocID="{6E5572B7-E9E6-4955-9B05-9CC83C005D2A}" presName="tx1" presStyleLbl="revTx" presStyleIdx="5" presStyleCnt="9"/>
      <dgm:spPr/>
    </dgm:pt>
    <dgm:pt modelId="{0825F617-B610-49B6-9DCD-D98EF2B107C3}" type="pres">
      <dgm:prSet presAssocID="{6E5572B7-E9E6-4955-9B05-9CC83C005D2A}" presName="vert1" presStyleCnt="0"/>
      <dgm:spPr/>
    </dgm:pt>
    <dgm:pt modelId="{E0ACE31B-7687-4EE7-9573-63F09584CD36}" type="pres">
      <dgm:prSet presAssocID="{5E6F7141-FA59-4CD7-8FF7-5C6FC1A13D4E}" presName="thickLine" presStyleLbl="alignNode1" presStyleIdx="6" presStyleCnt="9"/>
      <dgm:spPr/>
    </dgm:pt>
    <dgm:pt modelId="{4A9E3B3C-54F8-4B4F-AC3E-24B85842DAD5}" type="pres">
      <dgm:prSet presAssocID="{5E6F7141-FA59-4CD7-8FF7-5C6FC1A13D4E}" presName="horz1" presStyleCnt="0"/>
      <dgm:spPr/>
    </dgm:pt>
    <dgm:pt modelId="{3EA07746-CFD6-4C68-B8CF-A378C033D107}" type="pres">
      <dgm:prSet presAssocID="{5E6F7141-FA59-4CD7-8FF7-5C6FC1A13D4E}" presName="tx1" presStyleLbl="revTx" presStyleIdx="6" presStyleCnt="9"/>
      <dgm:spPr/>
    </dgm:pt>
    <dgm:pt modelId="{0EFEDC27-1B45-4FDE-B738-C8AD75EE6341}" type="pres">
      <dgm:prSet presAssocID="{5E6F7141-FA59-4CD7-8FF7-5C6FC1A13D4E}" presName="vert1" presStyleCnt="0"/>
      <dgm:spPr/>
    </dgm:pt>
    <dgm:pt modelId="{2721A207-0C1E-469B-8CAD-57DF57B826C1}" type="pres">
      <dgm:prSet presAssocID="{67D4DD36-7167-4EE3-AAB6-6D16D695BE11}" presName="thickLine" presStyleLbl="alignNode1" presStyleIdx="7" presStyleCnt="9"/>
      <dgm:spPr/>
    </dgm:pt>
    <dgm:pt modelId="{DE259A85-32B1-4FE4-BC9D-D8F56AD70206}" type="pres">
      <dgm:prSet presAssocID="{67D4DD36-7167-4EE3-AAB6-6D16D695BE11}" presName="horz1" presStyleCnt="0"/>
      <dgm:spPr/>
    </dgm:pt>
    <dgm:pt modelId="{35BBE7E9-1C6D-479C-8269-B5715E8054B8}" type="pres">
      <dgm:prSet presAssocID="{67D4DD36-7167-4EE3-AAB6-6D16D695BE11}" presName="tx1" presStyleLbl="revTx" presStyleIdx="7" presStyleCnt="9"/>
      <dgm:spPr/>
    </dgm:pt>
    <dgm:pt modelId="{86A3F955-2C1E-49E7-9BE8-8CF707D0EF1B}" type="pres">
      <dgm:prSet presAssocID="{67D4DD36-7167-4EE3-AAB6-6D16D695BE11}" presName="vert1" presStyleCnt="0"/>
      <dgm:spPr/>
    </dgm:pt>
    <dgm:pt modelId="{6446D9C9-28CA-481A-BB4C-074C2097E0FE}" type="pres">
      <dgm:prSet presAssocID="{89F76081-474B-4721-B88A-8D51A4BA0CF7}" presName="thickLine" presStyleLbl="alignNode1" presStyleIdx="8" presStyleCnt="9"/>
      <dgm:spPr/>
    </dgm:pt>
    <dgm:pt modelId="{20F995C1-147E-431B-BB8C-11EDA345A614}" type="pres">
      <dgm:prSet presAssocID="{89F76081-474B-4721-B88A-8D51A4BA0CF7}" presName="horz1" presStyleCnt="0"/>
      <dgm:spPr/>
    </dgm:pt>
    <dgm:pt modelId="{A42FD2D2-2791-43B4-990E-17A6A95C4302}" type="pres">
      <dgm:prSet presAssocID="{89F76081-474B-4721-B88A-8D51A4BA0CF7}" presName="tx1" presStyleLbl="revTx" presStyleIdx="8" presStyleCnt="9"/>
      <dgm:spPr/>
    </dgm:pt>
    <dgm:pt modelId="{FA734EF9-BC0A-4C7C-B70E-86EDC0ADE505}" type="pres">
      <dgm:prSet presAssocID="{89F76081-474B-4721-B88A-8D51A4BA0CF7}" presName="vert1" presStyleCnt="0"/>
      <dgm:spPr/>
    </dgm:pt>
  </dgm:ptLst>
  <dgm:cxnLst>
    <dgm:cxn modelId="{99ED6710-A932-4FF4-8E67-D674FDBB6B22}" type="presOf" srcId="{6E5572B7-E9E6-4955-9B05-9CC83C005D2A}" destId="{16ECC180-AD19-437F-8AE1-466350968C70}" srcOrd="0" destOrd="0" presId="urn:microsoft.com/office/officeart/2008/layout/LinedList"/>
    <dgm:cxn modelId="{B86ADA12-3BDD-4D1C-9645-455E91BCEFFC}" srcId="{9D9C0E9A-327C-40DB-A9EB-983EC9E0D98F}" destId="{00D4A4E5-B87F-4FD6-95A8-366532276A02}" srcOrd="0" destOrd="0" parTransId="{353AC31F-7D9C-42BB-9E96-468AF42982B7}" sibTransId="{4DE8CDCF-9E51-4296-8706-7B9B079875C9}"/>
    <dgm:cxn modelId="{D775502B-0E68-4137-A8F8-0D7FF73A3F0D}" type="presOf" srcId="{67D4DD36-7167-4EE3-AAB6-6D16D695BE11}" destId="{35BBE7E9-1C6D-479C-8269-B5715E8054B8}" srcOrd="0" destOrd="0" presId="urn:microsoft.com/office/officeart/2008/layout/LinedList"/>
    <dgm:cxn modelId="{15DD5733-88FD-43E2-BC62-BE20AB6FEA3C}" srcId="{9D9C0E9A-327C-40DB-A9EB-983EC9E0D98F}" destId="{5E6F7141-FA59-4CD7-8FF7-5C6FC1A13D4E}" srcOrd="6" destOrd="0" parTransId="{972185F9-D5AE-4019-B3E3-85964688415B}" sibTransId="{005A549E-AE69-4996-93AA-251BCE5363D9}"/>
    <dgm:cxn modelId="{FB34D63E-1288-41B9-A18C-76118E579E1A}" type="presOf" srcId="{9D9C0E9A-327C-40DB-A9EB-983EC9E0D98F}" destId="{983EBE8F-2CFB-4918-8A71-8FB6106D1EE5}" srcOrd="0" destOrd="0" presId="urn:microsoft.com/office/officeart/2008/layout/LinedList"/>
    <dgm:cxn modelId="{47E8EC45-DDDA-4DC1-980A-9BE45FE6666B}" srcId="{9D9C0E9A-327C-40DB-A9EB-983EC9E0D98F}" destId="{ED66EF7E-E68A-4F69-81C1-F34451E1DDBF}" srcOrd="1" destOrd="0" parTransId="{197F2E5E-4B32-4617-ADD5-0F6DB901EC4C}" sibTransId="{DA505C56-A700-4856-886C-74A7E12E1EE3}"/>
    <dgm:cxn modelId="{6C2AB851-94C8-442B-B7B9-F1DD95B11ED8}" type="presOf" srcId="{C68D41A5-84F8-48E5-9CED-831B6F3F5B1C}" destId="{1BE8540D-2B5F-4BF4-B8D2-940F6A10819C}" srcOrd="0" destOrd="0" presId="urn:microsoft.com/office/officeart/2008/layout/LinedList"/>
    <dgm:cxn modelId="{10835E76-19D6-4796-A57D-19E70C1A368C}" type="presOf" srcId="{5E6F7141-FA59-4CD7-8FF7-5C6FC1A13D4E}" destId="{3EA07746-CFD6-4C68-B8CF-A378C033D107}" srcOrd="0" destOrd="0" presId="urn:microsoft.com/office/officeart/2008/layout/LinedList"/>
    <dgm:cxn modelId="{D468DA5A-783C-4C8E-B93E-4F3DF99E8F66}" type="presOf" srcId="{00D4A4E5-B87F-4FD6-95A8-366532276A02}" destId="{DBF86662-0E6D-440F-968E-5B5E57FBB264}" srcOrd="0" destOrd="0" presId="urn:microsoft.com/office/officeart/2008/layout/LinedList"/>
    <dgm:cxn modelId="{BF5A8883-F9F2-4E44-ABBC-881FCCF815D6}" type="presOf" srcId="{ED66EF7E-E68A-4F69-81C1-F34451E1DDBF}" destId="{C94B488D-1DF0-444E-A485-232FFC4B36EE}" srcOrd="0" destOrd="0" presId="urn:microsoft.com/office/officeart/2008/layout/LinedList"/>
    <dgm:cxn modelId="{3756D28C-518B-455B-8605-8E3779C17C90}" srcId="{9D9C0E9A-327C-40DB-A9EB-983EC9E0D98F}" destId="{89F76081-474B-4721-B88A-8D51A4BA0CF7}" srcOrd="8" destOrd="0" parTransId="{9C53B806-B818-4303-9C3A-F92B9B492799}" sibTransId="{14493090-2A11-45A4-B04C-C1E5D35F00B7}"/>
    <dgm:cxn modelId="{9B997E8E-F0ED-456C-8520-FBC0842B91CC}" srcId="{9D9C0E9A-327C-40DB-A9EB-983EC9E0D98F}" destId="{F8069943-B338-41D8-AC5C-7654CC5EC779}" srcOrd="2" destOrd="0" parTransId="{EDF1AE46-CE69-43BA-837F-1B9735086F25}" sibTransId="{831963E2-6400-47B9-9124-76BA1BC3B7F7}"/>
    <dgm:cxn modelId="{20934F9E-4611-4400-9C97-4EC4B0DFE91B}" type="presOf" srcId="{89F76081-474B-4721-B88A-8D51A4BA0CF7}" destId="{A42FD2D2-2791-43B4-990E-17A6A95C4302}" srcOrd="0" destOrd="0" presId="urn:microsoft.com/office/officeart/2008/layout/LinedList"/>
    <dgm:cxn modelId="{8748FCAE-C0DC-4976-B4C7-144BC3A27056}" type="presOf" srcId="{55DCCAC6-434C-4EA2-9C3A-E82C5EC5168F}" destId="{D33FB54E-1E02-4083-9007-E663036D183D}" srcOrd="0" destOrd="0" presId="urn:microsoft.com/office/officeart/2008/layout/LinedList"/>
    <dgm:cxn modelId="{03E201B6-C70A-4D3B-80B1-7C4FD475813B}" type="presOf" srcId="{F8069943-B338-41D8-AC5C-7654CC5EC779}" destId="{1E358535-3292-4668-BE9F-829874D637BB}" srcOrd="0" destOrd="0" presId="urn:microsoft.com/office/officeart/2008/layout/LinedList"/>
    <dgm:cxn modelId="{85B43EC0-2D78-4BE2-9848-FA24266D2417}" srcId="{9D9C0E9A-327C-40DB-A9EB-983EC9E0D98F}" destId="{67D4DD36-7167-4EE3-AAB6-6D16D695BE11}" srcOrd="7" destOrd="0" parTransId="{D68DCF56-0B94-4506-BB95-063CC2EEC129}" sibTransId="{EE0149F7-8B24-4181-9018-1C693B6CA4A8}"/>
    <dgm:cxn modelId="{428F40CB-A789-495E-8464-9EDEAEAA0165}" srcId="{9D9C0E9A-327C-40DB-A9EB-983EC9E0D98F}" destId="{6E5572B7-E9E6-4955-9B05-9CC83C005D2A}" srcOrd="5" destOrd="0" parTransId="{7F172162-75A7-48B6-88BD-FDDC720C1A7E}" sibTransId="{B9667D9A-3C9E-4F2C-BE60-2916B8D7876C}"/>
    <dgm:cxn modelId="{A74BAECD-E5C3-45A7-81C3-BF65B1028DD4}" srcId="{9D9C0E9A-327C-40DB-A9EB-983EC9E0D98F}" destId="{55DCCAC6-434C-4EA2-9C3A-E82C5EC5168F}" srcOrd="3" destOrd="0" parTransId="{2597FFF0-7494-4592-A5B4-E3FC30EB594D}" sibTransId="{E99C5578-030E-478C-83C1-B5162C19A96C}"/>
    <dgm:cxn modelId="{398519E0-5FDA-47B5-A800-456F19FBC233}" srcId="{9D9C0E9A-327C-40DB-A9EB-983EC9E0D98F}" destId="{C68D41A5-84F8-48E5-9CED-831B6F3F5B1C}" srcOrd="4" destOrd="0" parTransId="{94D91AEC-4013-4FC6-ACA9-A764CB6B2FAA}" sibTransId="{802F0A8D-0784-4CB6-B554-4DE691F12EE8}"/>
    <dgm:cxn modelId="{D0016722-0CFF-4C26-9FFE-BBD03868285E}" type="presParOf" srcId="{983EBE8F-2CFB-4918-8A71-8FB6106D1EE5}" destId="{F676CC95-B65C-489A-97C1-DD3F5726BB73}" srcOrd="0" destOrd="0" presId="urn:microsoft.com/office/officeart/2008/layout/LinedList"/>
    <dgm:cxn modelId="{A6673C05-A11E-4473-9F21-DF040CF931C6}" type="presParOf" srcId="{983EBE8F-2CFB-4918-8A71-8FB6106D1EE5}" destId="{593D31F7-BE91-4F11-BE88-746F47D7321A}" srcOrd="1" destOrd="0" presId="urn:microsoft.com/office/officeart/2008/layout/LinedList"/>
    <dgm:cxn modelId="{404DD807-8B76-475B-87E4-36ABEFBCF407}" type="presParOf" srcId="{593D31F7-BE91-4F11-BE88-746F47D7321A}" destId="{DBF86662-0E6D-440F-968E-5B5E57FBB264}" srcOrd="0" destOrd="0" presId="urn:microsoft.com/office/officeart/2008/layout/LinedList"/>
    <dgm:cxn modelId="{CB1338F6-C14E-43D7-BA69-D7478D3098A7}" type="presParOf" srcId="{593D31F7-BE91-4F11-BE88-746F47D7321A}" destId="{6ED7848D-AF23-4B80-9CFE-5690AC4806C2}" srcOrd="1" destOrd="0" presId="urn:microsoft.com/office/officeart/2008/layout/LinedList"/>
    <dgm:cxn modelId="{AE680168-EFEC-42CE-A945-F1A2A969E890}" type="presParOf" srcId="{983EBE8F-2CFB-4918-8A71-8FB6106D1EE5}" destId="{8375AD7D-9BA0-48EC-8DB6-6934D928E08F}" srcOrd="2" destOrd="0" presId="urn:microsoft.com/office/officeart/2008/layout/LinedList"/>
    <dgm:cxn modelId="{5D982353-5C09-4040-A019-19647AA810F5}" type="presParOf" srcId="{983EBE8F-2CFB-4918-8A71-8FB6106D1EE5}" destId="{55424B32-6F98-4A37-B7BC-EB6630670268}" srcOrd="3" destOrd="0" presId="urn:microsoft.com/office/officeart/2008/layout/LinedList"/>
    <dgm:cxn modelId="{4A5BFB8E-2039-46F9-93AA-422AA5BA3ECF}" type="presParOf" srcId="{55424B32-6F98-4A37-B7BC-EB6630670268}" destId="{C94B488D-1DF0-444E-A485-232FFC4B36EE}" srcOrd="0" destOrd="0" presId="urn:microsoft.com/office/officeart/2008/layout/LinedList"/>
    <dgm:cxn modelId="{B68F6C99-B036-4B5E-BF4B-A0B926A2B18A}" type="presParOf" srcId="{55424B32-6F98-4A37-B7BC-EB6630670268}" destId="{878A8FE1-2DD0-4F8E-AEF5-BC2CDA1E06E5}" srcOrd="1" destOrd="0" presId="urn:microsoft.com/office/officeart/2008/layout/LinedList"/>
    <dgm:cxn modelId="{E75F825D-1F78-4DFD-B2D8-B6433D604056}" type="presParOf" srcId="{983EBE8F-2CFB-4918-8A71-8FB6106D1EE5}" destId="{AB9CB741-FC9F-421B-8DB7-B6256D0F3B01}" srcOrd="4" destOrd="0" presId="urn:microsoft.com/office/officeart/2008/layout/LinedList"/>
    <dgm:cxn modelId="{9BA57E1F-8E03-4368-BC01-7F555D563597}" type="presParOf" srcId="{983EBE8F-2CFB-4918-8A71-8FB6106D1EE5}" destId="{CE984AFA-2276-4665-B3E4-870BCCCADBF7}" srcOrd="5" destOrd="0" presId="urn:microsoft.com/office/officeart/2008/layout/LinedList"/>
    <dgm:cxn modelId="{63EB8368-4536-4B97-918B-23DDC22136A5}" type="presParOf" srcId="{CE984AFA-2276-4665-B3E4-870BCCCADBF7}" destId="{1E358535-3292-4668-BE9F-829874D637BB}" srcOrd="0" destOrd="0" presId="urn:microsoft.com/office/officeart/2008/layout/LinedList"/>
    <dgm:cxn modelId="{238B27B8-D6BB-45C1-AD3D-C5EF693FFFBB}" type="presParOf" srcId="{CE984AFA-2276-4665-B3E4-870BCCCADBF7}" destId="{1AF210EC-C83A-4CBC-BC37-A37200C508D6}" srcOrd="1" destOrd="0" presId="urn:microsoft.com/office/officeart/2008/layout/LinedList"/>
    <dgm:cxn modelId="{F2B9FA33-255E-40BE-BA48-3C594948DBDD}" type="presParOf" srcId="{983EBE8F-2CFB-4918-8A71-8FB6106D1EE5}" destId="{314D560E-CBD9-4858-A0A2-945D9A381B28}" srcOrd="6" destOrd="0" presId="urn:microsoft.com/office/officeart/2008/layout/LinedList"/>
    <dgm:cxn modelId="{9EC1A6A8-A900-453D-8A3D-68A82D9A6564}" type="presParOf" srcId="{983EBE8F-2CFB-4918-8A71-8FB6106D1EE5}" destId="{064B011C-4EF7-4679-9BCB-EDCCC550CD86}" srcOrd="7" destOrd="0" presId="urn:microsoft.com/office/officeart/2008/layout/LinedList"/>
    <dgm:cxn modelId="{6EFC5C35-5C0A-4DFD-89A8-67842B67AB7C}" type="presParOf" srcId="{064B011C-4EF7-4679-9BCB-EDCCC550CD86}" destId="{D33FB54E-1E02-4083-9007-E663036D183D}" srcOrd="0" destOrd="0" presId="urn:microsoft.com/office/officeart/2008/layout/LinedList"/>
    <dgm:cxn modelId="{75DE68F6-B908-4F7F-AA96-6B46BB254A82}" type="presParOf" srcId="{064B011C-4EF7-4679-9BCB-EDCCC550CD86}" destId="{A2853312-89A8-4D70-98A9-132D6EB00EC4}" srcOrd="1" destOrd="0" presId="urn:microsoft.com/office/officeart/2008/layout/LinedList"/>
    <dgm:cxn modelId="{4CA343A4-1527-456C-93C0-EFA11492316B}" type="presParOf" srcId="{983EBE8F-2CFB-4918-8A71-8FB6106D1EE5}" destId="{D0219F05-B755-4B07-A349-B9A905942F22}" srcOrd="8" destOrd="0" presId="urn:microsoft.com/office/officeart/2008/layout/LinedList"/>
    <dgm:cxn modelId="{DB3BAD92-760D-445B-BC49-C608591E75C2}" type="presParOf" srcId="{983EBE8F-2CFB-4918-8A71-8FB6106D1EE5}" destId="{D23D9EAC-31DF-4560-9523-74C7BD4031A9}" srcOrd="9" destOrd="0" presId="urn:microsoft.com/office/officeart/2008/layout/LinedList"/>
    <dgm:cxn modelId="{4BCA9BFA-BFC3-495C-9B6F-3022331DE3EB}" type="presParOf" srcId="{D23D9EAC-31DF-4560-9523-74C7BD4031A9}" destId="{1BE8540D-2B5F-4BF4-B8D2-940F6A10819C}" srcOrd="0" destOrd="0" presId="urn:microsoft.com/office/officeart/2008/layout/LinedList"/>
    <dgm:cxn modelId="{46B7073D-58B1-4D38-BE41-F58C6B7945BA}" type="presParOf" srcId="{D23D9EAC-31DF-4560-9523-74C7BD4031A9}" destId="{832639FA-BCCC-4CAE-A1AE-DB4CF5BA3A80}" srcOrd="1" destOrd="0" presId="urn:microsoft.com/office/officeart/2008/layout/LinedList"/>
    <dgm:cxn modelId="{F3DB504D-484C-4356-8521-BCD9CD721D03}" type="presParOf" srcId="{983EBE8F-2CFB-4918-8A71-8FB6106D1EE5}" destId="{D42B4C55-2ED2-478D-8788-D39C865D2D9D}" srcOrd="10" destOrd="0" presId="urn:microsoft.com/office/officeart/2008/layout/LinedList"/>
    <dgm:cxn modelId="{C00C97DC-AD66-44F2-B464-B85477F9E48A}" type="presParOf" srcId="{983EBE8F-2CFB-4918-8A71-8FB6106D1EE5}" destId="{B64BA447-0815-4B44-A938-3D742F2ACC13}" srcOrd="11" destOrd="0" presId="urn:microsoft.com/office/officeart/2008/layout/LinedList"/>
    <dgm:cxn modelId="{A8B97B3E-6527-4EB5-9DD4-913E4E6FD0F4}" type="presParOf" srcId="{B64BA447-0815-4B44-A938-3D742F2ACC13}" destId="{16ECC180-AD19-437F-8AE1-466350968C70}" srcOrd="0" destOrd="0" presId="urn:microsoft.com/office/officeart/2008/layout/LinedList"/>
    <dgm:cxn modelId="{388E2521-0002-4CD2-834A-6F7D72A46C39}" type="presParOf" srcId="{B64BA447-0815-4B44-A938-3D742F2ACC13}" destId="{0825F617-B610-49B6-9DCD-D98EF2B107C3}" srcOrd="1" destOrd="0" presId="urn:microsoft.com/office/officeart/2008/layout/LinedList"/>
    <dgm:cxn modelId="{FE1B6F59-0679-40BC-A8B1-FE2115947F0C}" type="presParOf" srcId="{983EBE8F-2CFB-4918-8A71-8FB6106D1EE5}" destId="{E0ACE31B-7687-4EE7-9573-63F09584CD36}" srcOrd="12" destOrd="0" presId="urn:microsoft.com/office/officeart/2008/layout/LinedList"/>
    <dgm:cxn modelId="{981D8DFD-6179-4358-884E-1DA895176A40}" type="presParOf" srcId="{983EBE8F-2CFB-4918-8A71-8FB6106D1EE5}" destId="{4A9E3B3C-54F8-4B4F-AC3E-24B85842DAD5}" srcOrd="13" destOrd="0" presId="urn:microsoft.com/office/officeart/2008/layout/LinedList"/>
    <dgm:cxn modelId="{1862CC9E-A4A4-4239-A6D6-3C878FD1DDE7}" type="presParOf" srcId="{4A9E3B3C-54F8-4B4F-AC3E-24B85842DAD5}" destId="{3EA07746-CFD6-4C68-B8CF-A378C033D107}" srcOrd="0" destOrd="0" presId="urn:microsoft.com/office/officeart/2008/layout/LinedList"/>
    <dgm:cxn modelId="{4BC60919-8C55-49B6-B33F-8A484449F2E2}" type="presParOf" srcId="{4A9E3B3C-54F8-4B4F-AC3E-24B85842DAD5}" destId="{0EFEDC27-1B45-4FDE-B738-C8AD75EE6341}" srcOrd="1" destOrd="0" presId="urn:microsoft.com/office/officeart/2008/layout/LinedList"/>
    <dgm:cxn modelId="{1F7DCE1C-FBF1-49C4-8B1C-5E69D113E13A}" type="presParOf" srcId="{983EBE8F-2CFB-4918-8A71-8FB6106D1EE5}" destId="{2721A207-0C1E-469B-8CAD-57DF57B826C1}" srcOrd="14" destOrd="0" presId="urn:microsoft.com/office/officeart/2008/layout/LinedList"/>
    <dgm:cxn modelId="{BB7D6D23-B886-42CF-9F54-01F3877062A3}" type="presParOf" srcId="{983EBE8F-2CFB-4918-8A71-8FB6106D1EE5}" destId="{DE259A85-32B1-4FE4-BC9D-D8F56AD70206}" srcOrd="15" destOrd="0" presId="urn:microsoft.com/office/officeart/2008/layout/LinedList"/>
    <dgm:cxn modelId="{55651C5E-9B1D-4788-9447-FA61A63EB5B4}" type="presParOf" srcId="{DE259A85-32B1-4FE4-BC9D-D8F56AD70206}" destId="{35BBE7E9-1C6D-479C-8269-B5715E8054B8}" srcOrd="0" destOrd="0" presId="urn:microsoft.com/office/officeart/2008/layout/LinedList"/>
    <dgm:cxn modelId="{B6FCACAE-4580-442E-8999-8046116A16DA}" type="presParOf" srcId="{DE259A85-32B1-4FE4-BC9D-D8F56AD70206}" destId="{86A3F955-2C1E-49E7-9BE8-8CF707D0EF1B}" srcOrd="1" destOrd="0" presId="urn:microsoft.com/office/officeart/2008/layout/LinedList"/>
    <dgm:cxn modelId="{C89E747D-12E1-4D3E-84E9-4E32E6609BC3}" type="presParOf" srcId="{983EBE8F-2CFB-4918-8A71-8FB6106D1EE5}" destId="{6446D9C9-28CA-481A-BB4C-074C2097E0FE}" srcOrd="16" destOrd="0" presId="urn:microsoft.com/office/officeart/2008/layout/LinedList"/>
    <dgm:cxn modelId="{F4228EDE-8ADB-42AE-8FA6-57CCDB16E525}" type="presParOf" srcId="{983EBE8F-2CFB-4918-8A71-8FB6106D1EE5}" destId="{20F995C1-147E-431B-BB8C-11EDA345A614}" srcOrd="17" destOrd="0" presId="urn:microsoft.com/office/officeart/2008/layout/LinedList"/>
    <dgm:cxn modelId="{286E8806-F670-4922-B7BD-9C4DB884FD6C}" type="presParOf" srcId="{20F995C1-147E-431B-BB8C-11EDA345A614}" destId="{A42FD2D2-2791-43B4-990E-17A6A95C4302}" srcOrd="0" destOrd="0" presId="urn:microsoft.com/office/officeart/2008/layout/LinedList"/>
    <dgm:cxn modelId="{A3CDF135-3CB3-433E-8CAC-DA80CC060142}" type="presParOf" srcId="{20F995C1-147E-431B-BB8C-11EDA345A614}" destId="{FA734EF9-BC0A-4C7C-B70E-86EDC0ADE5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6CC95-B65C-489A-97C1-DD3F5726BB73}">
      <dsp:nvSpPr>
        <dsp:cNvPr id="0" name=""/>
        <dsp:cNvSpPr/>
      </dsp:nvSpPr>
      <dsp:spPr>
        <a:xfrm>
          <a:off x="0" y="555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F86662-0E6D-440F-968E-5B5E57FBB264}">
      <dsp:nvSpPr>
        <dsp:cNvPr id="0" name=""/>
        <dsp:cNvSpPr/>
      </dsp:nvSpPr>
      <dsp:spPr>
        <a:xfrm>
          <a:off x="0" y="555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noProof="0" dirty="0">
              <a:hlinkClick xmlns:r="http://schemas.openxmlformats.org/officeDocument/2006/relationships" r:id="" action="ppaction://hlinksldjump"/>
            </a:rPr>
            <a:t>Imagem</a:t>
          </a:r>
          <a:r>
            <a:rPr lang="en-US" sz="1600" b="1" kern="1200" dirty="0">
              <a:hlinkClick xmlns:r="http://schemas.openxmlformats.org/officeDocument/2006/relationships" r:id="" action="ppaction://hlinksldjump"/>
            </a:rPr>
            <a:t> de </a:t>
          </a:r>
          <a:r>
            <a:rPr lang="pt-BR" sz="1600" b="1" kern="1200" noProof="0" dirty="0">
              <a:hlinkClick xmlns:r="http://schemas.openxmlformats.org/officeDocument/2006/relationships" r:id="" action="ppaction://hlinksldjump"/>
            </a:rPr>
            <a:t>abertura</a:t>
          </a:r>
          <a:endParaRPr lang="pt-BR" sz="1600" b="1" kern="1200" noProof="0" dirty="0"/>
        </a:p>
      </dsp:txBody>
      <dsp:txXfrm>
        <a:off x="0" y="555"/>
        <a:ext cx="10664949" cy="505428"/>
      </dsp:txXfrm>
    </dsp:sp>
    <dsp:sp modelId="{8375AD7D-9BA0-48EC-8DB6-6934D928E08F}">
      <dsp:nvSpPr>
        <dsp:cNvPr id="0" name=""/>
        <dsp:cNvSpPr/>
      </dsp:nvSpPr>
      <dsp:spPr>
        <a:xfrm>
          <a:off x="0" y="505983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4B488D-1DF0-444E-A485-232FFC4B36EE}">
      <dsp:nvSpPr>
        <dsp:cNvPr id="0" name=""/>
        <dsp:cNvSpPr/>
      </dsp:nvSpPr>
      <dsp:spPr>
        <a:xfrm>
          <a:off x="0" y="505983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Postagem em blogue</a:t>
          </a:r>
          <a:endParaRPr lang="en-US" sz="1600" kern="1200" dirty="0"/>
        </a:p>
      </dsp:txBody>
      <dsp:txXfrm>
        <a:off x="0" y="505983"/>
        <a:ext cx="10664949" cy="505428"/>
      </dsp:txXfrm>
    </dsp:sp>
    <dsp:sp modelId="{AB9CB741-FC9F-421B-8DB7-B6256D0F3B01}">
      <dsp:nvSpPr>
        <dsp:cNvPr id="0" name=""/>
        <dsp:cNvSpPr/>
      </dsp:nvSpPr>
      <dsp:spPr>
        <a:xfrm>
          <a:off x="0" y="1011412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358535-3292-4668-BE9F-829874D637BB}">
      <dsp:nvSpPr>
        <dsp:cNvPr id="0" name=""/>
        <dsp:cNvSpPr/>
      </dsp:nvSpPr>
      <dsp:spPr>
        <a:xfrm>
          <a:off x="0" y="1011412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Postagem em blogue e batalha de passinho</a:t>
          </a:r>
          <a:endParaRPr lang="en-US" sz="1600" i="1" kern="1200" dirty="0"/>
        </a:p>
      </dsp:txBody>
      <dsp:txXfrm>
        <a:off x="0" y="1011412"/>
        <a:ext cx="10664949" cy="505428"/>
      </dsp:txXfrm>
    </dsp:sp>
    <dsp:sp modelId="{314D560E-CBD9-4858-A0A2-945D9A381B28}">
      <dsp:nvSpPr>
        <dsp:cNvPr id="0" name=""/>
        <dsp:cNvSpPr/>
      </dsp:nvSpPr>
      <dsp:spPr>
        <a:xfrm>
          <a:off x="0" y="1516840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3FB54E-1E02-4083-9007-E663036D183D}">
      <dsp:nvSpPr>
        <dsp:cNvPr id="0" name=""/>
        <dsp:cNvSpPr/>
      </dsp:nvSpPr>
      <dsp:spPr>
        <a:xfrm>
          <a:off x="0" y="1516840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da língua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Regência verbal</a:t>
          </a:r>
          <a:endParaRPr lang="en-US" sz="1600" kern="1200" dirty="0"/>
        </a:p>
      </dsp:txBody>
      <dsp:txXfrm>
        <a:off x="0" y="1516840"/>
        <a:ext cx="10664949" cy="505428"/>
      </dsp:txXfrm>
    </dsp:sp>
    <dsp:sp modelId="{D0219F05-B755-4B07-A349-B9A905942F22}">
      <dsp:nvSpPr>
        <dsp:cNvPr id="0" name=""/>
        <dsp:cNvSpPr/>
      </dsp:nvSpPr>
      <dsp:spPr>
        <a:xfrm>
          <a:off x="0" y="2022268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E8540D-2B5F-4BF4-B8D2-940F6A10819C}">
      <dsp:nvSpPr>
        <dsp:cNvPr id="0" name=""/>
        <dsp:cNvSpPr/>
      </dsp:nvSpPr>
      <dsp:spPr>
        <a:xfrm>
          <a:off x="0" y="2022268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dos sentidos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Processo de formação de palavras: composição por aglutinação</a:t>
          </a:r>
          <a:endParaRPr lang="en-US" sz="1600" kern="1200" dirty="0"/>
        </a:p>
      </dsp:txBody>
      <dsp:txXfrm>
        <a:off x="0" y="2022268"/>
        <a:ext cx="10664949" cy="505428"/>
      </dsp:txXfrm>
    </dsp:sp>
    <dsp:sp modelId="{D42B4C55-2ED2-478D-8788-D39C865D2D9D}">
      <dsp:nvSpPr>
        <dsp:cNvPr id="0" name=""/>
        <dsp:cNvSpPr/>
      </dsp:nvSpPr>
      <dsp:spPr>
        <a:xfrm>
          <a:off x="0" y="2527697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ECC180-AD19-437F-8AE1-466350968C70}">
      <dsp:nvSpPr>
        <dsp:cNvPr id="0" name=""/>
        <dsp:cNvSpPr/>
      </dsp:nvSpPr>
      <dsp:spPr>
        <a:xfrm>
          <a:off x="0" y="2527697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dos sentidos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Outros processos de formação de palavras</a:t>
          </a:r>
          <a:endParaRPr lang="en-US" sz="1600" kern="1200" dirty="0"/>
        </a:p>
      </dsp:txBody>
      <dsp:txXfrm>
        <a:off x="0" y="2527697"/>
        <a:ext cx="10664949" cy="505428"/>
      </dsp:txXfrm>
    </dsp:sp>
    <dsp:sp modelId="{E0ACE31B-7687-4EE7-9573-63F09584CD36}">
      <dsp:nvSpPr>
        <dsp:cNvPr id="0" name=""/>
        <dsp:cNvSpPr/>
      </dsp:nvSpPr>
      <dsp:spPr>
        <a:xfrm>
          <a:off x="0" y="3033125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A07746-CFD6-4C68-B8CF-A378C033D107}">
      <dsp:nvSpPr>
        <dsp:cNvPr id="0" name=""/>
        <dsp:cNvSpPr/>
      </dsp:nvSpPr>
      <dsp:spPr>
        <a:xfrm>
          <a:off x="0" y="3033125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Narrativa de memórias</a:t>
          </a:r>
          <a:endParaRPr lang="en-US" sz="1600" i="1" kern="1200" dirty="0"/>
        </a:p>
      </dsp:txBody>
      <dsp:txXfrm>
        <a:off x="0" y="3033125"/>
        <a:ext cx="10664949" cy="505428"/>
      </dsp:txXfrm>
    </dsp:sp>
    <dsp:sp modelId="{2721A207-0C1E-469B-8CAD-57DF57B826C1}">
      <dsp:nvSpPr>
        <dsp:cNvPr id="0" name=""/>
        <dsp:cNvSpPr/>
      </dsp:nvSpPr>
      <dsp:spPr>
        <a:xfrm>
          <a:off x="0" y="3538553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BE7E9-1C6D-479C-8269-B5715E8054B8}">
      <dsp:nvSpPr>
        <dsp:cNvPr id="0" name=""/>
        <dsp:cNvSpPr/>
      </dsp:nvSpPr>
      <dsp:spPr>
        <a:xfrm>
          <a:off x="0" y="3538553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da língua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Concordância nominal</a:t>
          </a:r>
          <a:endParaRPr lang="en-US" sz="1600" kern="1200" dirty="0"/>
        </a:p>
      </dsp:txBody>
      <dsp:txXfrm>
        <a:off x="0" y="3538553"/>
        <a:ext cx="10664949" cy="505428"/>
      </dsp:txXfrm>
    </dsp:sp>
    <dsp:sp modelId="{6446D9C9-28CA-481A-BB4C-074C2097E0FE}">
      <dsp:nvSpPr>
        <dsp:cNvPr id="0" name=""/>
        <dsp:cNvSpPr/>
      </dsp:nvSpPr>
      <dsp:spPr>
        <a:xfrm>
          <a:off x="0" y="4043982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2FD2D2-2791-43B4-990E-17A6A95C4302}">
      <dsp:nvSpPr>
        <dsp:cNvPr id="0" name=""/>
        <dsp:cNvSpPr/>
      </dsp:nvSpPr>
      <dsp:spPr>
        <a:xfrm>
          <a:off x="0" y="4043982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Outras linguagens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Juventudes plurais</a:t>
          </a:r>
          <a:endParaRPr lang="en-US" sz="1600" kern="1200" dirty="0"/>
        </a:p>
      </dsp:txBody>
      <dsp:txXfrm>
        <a:off x="0" y="4043982"/>
        <a:ext cx="10664949" cy="505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DA6D2A1-31A4-8152-6143-C7FD8DA38B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44BF0C9-9A36-AF2B-A000-F5187686E4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F2120-3C9C-470A-A67A-0674E4A11E52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D2F7626-5BA9-033F-1F03-E2FA610702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226E861-80EB-CADA-3780-0947104A52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2611C-E948-4686-AD45-82F0DE5457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3729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2C8AF-1B4F-4BA4-9AAE-852FE3AFC137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BE22E-B3E6-4F78-BFF6-4DB3390A92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8323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C60409E-B7F9-454D-A3D5-5E920FAC91F1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437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47D4-62B0-4156-B7BA-26B6FF1C820F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6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06D5-6EE6-4B48-A068-24763A28232D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4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6EAD-9188-4CF0-B884-5DF45A5C5CE7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4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5D74402-BAB8-49A1-884E-A529E24D151C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8645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4D01-0D4C-44E0-9366-8810A6653F33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163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5088-4139-4491-BC40-694C16AE61D3}" type="datetime1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07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4D5D-A9B0-4FF1-97EC-2E8E03E4B1DD}" type="datetime1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5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2E7F-41A1-4D02-AD29-42C087790260}" type="datetime1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4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31DB179-BC64-4656-9D40-37FBEEBAEED1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2216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4263AD8-F8FD-41A7-97EF-ED373B3350E2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3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CC1FEAA-9EBD-4E48-825D-9811E1E44D0C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LÍNGUA PORTUGUESA | 8º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768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16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6">
            <a:extLst>
              <a:ext uri="{FF2B5EF4-FFF2-40B4-BE49-F238E27FC236}">
                <a16:creationId xmlns:a16="http://schemas.microsoft.com/office/drawing/2014/main" id="{DB5F6A15-C6D7-4DB5-B0E3-FB5CF8032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Fundo do vetor de cores vibrantes salpicando">
            <a:extLst>
              <a:ext uri="{FF2B5EF4-FFF2-40B4-BE49-F238E27FC236}">
                <a16:creationId xmlns:a16="http://schemas.microsoft.com/office/drawing/2014/main" id="{A148C287-A62D-B5AB-4A96-D7760B0836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34968" r="27065" b="-1"/>
          <a:stretch/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29" name="Freeform 13">
            <a:extLst>
              <a:ext uri="{FF2B5EF4-FFF2-40B4-BE49-F238E27FC236}">
                <a16:creationId xmlns:a16="http://schemas.microsoft.com/office/drawing/2014/main" id="{70EE3EB9-9D19-4C8D-8337-65B026E17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9B971F-3E57-C7FE-B7F7-E74C404872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544403" y="1098388"/>
            <a:ext cx="7818540" cy="4394988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LÍNGUA PORTUGUESA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01F2B9-DED7-ECD2-C18E-78D0731F82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544403" y="5563388"/>
            <a:ext cx="7818540" cy="74227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pt-BR" dirty="0"/>
              <a:t>8</a:t>
            </a:r>
            <a:r>
              <a:rPr lang="pt-BR" u="sng" cap="none" baseline="30000" dirty="0"/>
              <a:t>o</a:t>
            </a:r>
            <a:r>
              <a:rPr lang="pt-BR" dirty="0"/>
              <a:t> ANO</a:t>
            </a:r>
          </a:p>
          <a:p>
            <a:pPr algn="l">
              <a:lnSpc>
                <a:spcPct val="90000"/>
              </a:lnSpc>
            </a:pPr>
            <a:r>
              <a:rPr lang="pt-BR" dirty="0"/>
              <a:t>APOIO PARA AULAS E ESTUDOS</a:t>
            </a: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7C0AC2E3-4309-4DC9-AB89-9A199B576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55810C7D-342F-4349-ACE9-E99E72885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34269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108C09E-D2F4-025D-8D95-D6A6F5DEE7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214" y="348799"/>
            <a:ext cx="7810757" cy="2335927"/>
          </a:xfrm>
          <a:prstGeom prst="rect">
            <a:avLst/>
          </a:prstGeom>
          <a:ln>
            <a:solidFill>
              <a:srgbClr val="26262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0BA517B-C524-E81E-F3EC-557680E14A4B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FE0B0BD5-584C-CEF4-01E3-86CA8907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8D373-3EC1-90B7-22F8-8B708296C70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62626"/>
                  </a:solidFill>
                </a:rPr>
                <a:t>MÓDULO 6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057904-F453-A95F-F9EC-9F27E13BC974}"/>
              </a:ext>
            </a:extLst>
          </p:cNvPr>
          <p:cNvSpPr txBox="1"/>
          <p:nvPr/>
        </p:nvSpPr>
        <p:spPr>
          <a:xfrm>
            <a:off x="588029" y="348799"/>
            <a:ext cx="22382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Concordância nominal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A9AF722-569D-20E2-4F42-F04F8F3C649F}"/>
              </a:ext>
            </a:extLst>
          </p:cNvPr>
          <p:cNvSpPr txBox="1"/>
          <p:nvPr/>
        </p:nvSpPr>
        <p:spPr>
          <a:xfrm>
            <a:off x="588030" y="3667401"/>
            <a:ext cx="1101594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spc="-10" dirty="0">
                <a:solidFill>
                  <a:srgbClr val="262626"/>
                </a:solidFill>
              </a:rPr>
              <a:t>Os substantivos, por serem o núcleo do sintagma nominal, determinam a concordância, estabelecendo o gênero e o número dos adjetivos, artigos e pronomes. Essa é a regra básica da </a:t>
            </a:r>
            <a:r>
              <a:rPr lang="pt-BR" b="1" spc="-10" dirty="0">
                <a:solidFill>
                  <a:srgbClr val="262626"/>
                </a:solidFill>
              </a:rPr>
              <a:t>concordância nominal</a:t>
            </a:r>
            <a:r>
              <a:rPr lang="pt-BR" spc="-10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11" name="Balão de Fala: Retângulo 10">
            <a:extLst>
              <a:ext uri="{FF2B5EF4-FFF2-40B4-BE49-F238E27FC236}">
                <a16:creationId xmlns:a16="http://schemas.microsoft.com/office/drawing/2014/main" id="{DCE6F48A-CB0D-FBAA-E98D-C59F6469EDE3}"/>
              </a:ext>
            </a:extLst>
          </p:cNvPr>
          <p:cNvSpPr/>
          <p:nvPr/>
        </p:nvSpPr>
        <p:spPr>
          <a:xfrm>
            <a:off x="1454722" y="4683275"/>
            <a:ext cx="9282545" cy="1430443"/>
          </a:xfrm>
          <a:prstGeom prst="wedgeRectCallout">
            <a:avLst>
              <a:gd name="adj1" fmla="val -54216"/>
              <a:gd name="adj2" fmla="val -2295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pc="-30" dirty="0">
                <a:solidFill>
                  <a:srgbClr val="262626"/>
                </a:solidFill>
              </a:rPr>
              <a:t>A língua permite que o falante escolha fazer ou não a concordância nominal em algumas situações de comunicação. Assim, independentemente do grau de escolaridade, a concordância nominal e outros aspectos linguísticos farão parte da adequação da fala ao contexto comunicativo, isto é, àquele momento específico, aos seus objetivos e aos interlocutores envolvidos.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0583A13-BD9E-CA8B-7081-915612C5150F}"/>
              </a:ext>
            </a:extLst>
          </p:cNvPr>
          <p:cNvSpPr txBox="1"/>
          <p:nvPr/>
        </p:nvSpPr>
        <p:spPr>
          <a:xfrm>
            <a:off x="3793213" y="2732712"/>
            <a:ext cx="7879287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r>
              <a:rPr lang="pt-BR" sz="1600" spc="-10" dirty="0">
                <a:solidFill>
                  <a:srgbClr val="262626"/>
                </a:solidFill>
              </a:rPr>
              <a:t>GOMES, Clara. [Qualidades </a:t>
            </a:r>
            <a:r>
              <a:rPr lang="pt-BR" sz="1600" spc="-10" dirty="0" err="1">
                <a:solidFill>
                  <a:srgbClr val="262626"/>
                </a:solidFill>
              </a:rPr>
              <a:t>caramélicas</a:t>
            </a:r>
            <a:r>
              <a:rPr lang="pt-BR" sz="1600" spc="-10" dirty="0">
                <a:solidFill>
                  <a:srgbClr val="262626"/>
                </a:solidFill>
              </a:rPr>
              <a:t>]. </a:t>
            </a:r>
            <a:r>
              <a:rPr lang="pt-BR" sz="1600" b="1" spc="-10" dirty="0">
                <a:solidFill>
                  <a:srgbClr val="262626"/>
                </a:solidFill>
              </a:rPr>
              <a:t>Bichinhos de jardim</a:t>
            </a:r>
            <a:r>
              <a:rPr lang="pt-BR" sz="1600" spc="-10" dirty="0">
                <a:solidFill>
                  <a:srgbClr val="262626"/>
                </a:solidFill>
              </a:rPr>
              <a:t>. [</a:t>
            </a:r>
            <a:r>
              <a:rPr lang="pt-BR" sz="1600" i="1" spc="-10" dirty="0">
                <a:solidFill>
                  <a:srgbClr val="262626"/>
                </a:solidFill>
              </a:rPr>
              <a:t>S. l.</a:t>
            </a:r>
            <a:r>
              <a:rPr lang="pt-BR" sz="1600" spc="-10" dirty="0">
                <a:solidFill>
                  <a:srgbClr val="262626"/>
                </a:solidFill>
              </a:rPr>
              <a:t>], 16 nov. 2019. Disponível em: https://bichinhosdejardim.com/qualidades-</a:t>
            </a:r>
            <a:r>
              <a:rPr lang="pt-BR" sz="1600" spc="-10" dirty="0" err="1">
                <a:solidFill>
                  <a:srgbClr val="262626"/>
                </a:solidFill>
              </a:rPr>
              <a:t>caramelicas</a:t>
            </a:r>
            <a:r>
              <a:rPr lang="pt-BR" sz="1600" spc="-10" dirty="0">
                <a:solidFill>
                  <a:srgbClr val="262626"/>
                </a:solidFill>
              </a:rPr>
              <a:t>/. Acesso em: 20 jun. 2022.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D86ECF6-3BDE-9E3F-E8C5-7BFB7CB80475}"/>
              </a:ext>
            </a:extLst>
          </p:cNvPr>
          <p:cNvSpPr txBox="1"/>
          <p:nvPr/>
        </p:nvSpPr>
        <p:spPr>
          <a:xfrm rot="16200000">
            <a:off x="2740935" y="1657877"/>
            <a:ext cx="1930586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62626"/>
                </a:solidFill>
              </a:rPr>
              <a:t>© CLARA GOMES/BICHINHOS DE JARDIM</a:t>
            </a:r>
            <a:endParaRPr lang="pt-BR" sz="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0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8770315A-0405-585D-7609-A97F2FBEC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889" y="1607561"/>
            <a:ext cx="5745083" cy="390132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0BA517B-C524-E81E-F3EC-557680E14A4B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FE0B0BD5-584C-CEF4-01E3-86CA8907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8D373-3EC1-90B7-22F8-8B708296C70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62626"/>
                  </a:solidFill>
                </a:rPr>
                <a:t>MÓDULO 6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A6B3511E-2556-1341-833F-275BFA7BFCC0}"/>
              </a:ext>
            </a:extLst>
          </p:cNvPr>
          <p:cNvSpPr txBox="1"/>
          <p:nvPr/>
        </p:nvSpPr>
        <p:spPr>
          <a:xfrm>
            <a:off x="588029" y="348799"/>
            <a:ext cx="3817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OUTRAS LINGUAGENS</a:t>
            </a:r>
          </a:p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Juventudes plurais</a:t>
            </a:r>
          </a:p>
        </p:txBody>
      </p:sp>
      <p:sp>
        <p:nvSpPr>
          <p:cNvPr id="6" name="Balão de Fala: Retângulo 5">
            <a:extLst>
              <a:ext uri="{FF2B5EF4-FFF2-40B4-BE49-F238E27FC236}">
                <a16:creationId xmlns:a16="http://schemas.microsoft.com/office/drawing/2014/main" id="{D0550DAC-1088-BE52-9F3D-6BDC19A38CF2}"/>
              </a:ext>
            </a:extLst>
          </p:cNvPr>
          <p:cNvSpPr/>
          <p:nvPr/>
        </p:nvSpPr>
        <p:spPr>
          <a:xfrm>
            <a:off x="5527964" y="348799"/>
            <a:ext cx="5902036" cy="954107"/>
          </a:xfrm>
          <a:prstGeom prst="wedgeRectCallout">
            <a:avLst>
              <a:gd name="adj1" fmla="val -56231"/>
              <a:gd name="adj2" fmla="val 24969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pc="-30" dirty="0">
                <a:solidFill>
                  <a:srgbClr val="262626"/>
                </a:solidFill>
              </a:rPr>
              <a:t>Conheça trabalhos de duas fotógrafas que utilizam a arte para provocar reflexões relacionadas a essa fase da vida.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00115FF-4FBC-0B65-A582-58EFFB196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30" y="1607561"/>
            <a:ext cx="4939935" cy="390132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76669B3-E607-4670-91C8-B0664C02B24C}"/>
              </a:ext>
            </a:extLst>
          </p:cNvPr>
          <p:cNvSpPr txBox="1"/>
          <p:nvPr/>
        </p:nvSpPr>
        <p:spPr>
          <a:xfrm>
            <a:off x="7841673" y="5508888"/>
            <a:ext cx="3762297" cy="8113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algn="r"/>
            <a:r>
              <a:rPr lang="pt-BR" sz="1600" dirty="0">
                <a:solidFill>
                  <a:srgbClr val="262626"/>
                </a:solidFill>
              </a:rPr>
              <a:t>A adolescente </a:t>
            </a:r>
            <a:r>
              <a:rPr lang="pt-BR" sz="1600" dirty="0" err="1">
                <a:solidFill>
                  <a:srgbClr val="262626"/>
                </a:solidFill>
              </a:rPr>
              <a:t>Lubna</a:t>
            </a:r>
            <a:r>
              <a:rPr lang="pt-BR" sz="1600" dirty="0">
                <a:solidFill>
                  <a:srgbClr val="262626"/>
                </a:solidFill>
              </a:rPr>
              <a:t> em seu quarto, Líbano, 2010. Fotografia de Rania Matar para a série </a:t>
            </a:r>
            <a:r>
              <a:rPr lang="pt-BR" sz="1600" b="1" dirty="0">
                <a:solidFill>
                  <a:srgbClr val="262626"/>
                </a:solidFill>
              </a:rPr>
              <a:t>A girl </a:t>
            </a:r>
            <a:r>
              <a:rPr lang="pt-BR" sz="1600" b="1" dirty="0" err="1">
                <a:solidFill>
                  <a:srgbClr val="262626"/>
                </a:solidFill>
              </a:rPr>
              <a:t>and</a:t>
            </a:r>
            <a:r>
              <a:rPr lang="pt-BR" sz="1600" b="1" dirty="0">
                <a:solidFill>
                  <a:srgbClr val="262626"/>
                </a:solidFill>
              </a:rPr>
              <a:t> </a:t>
            </a:r>
            <a:r>
              <a:rPr lang="pt-BR" sz="1600" b="1" dirty="0" err="1">
                <a:solidFill>
                  <a:srgbClr val="262626"/>
                </a:solidFill>
              </a:rPr>
              <a:t>her</a:t>
            </a:r>
            <a:r>
              <a:rPr lang="pt-BR" sz="1600" b="1" dirty="0">
                <a:solidFill>
                  <a:srgbClr val="262626"/>
                </a:solidFill>
              </a:rPr>
              <a:t> </a:t>
            </a:r>
            <a:r>
              <a:rPr lang="pt-BR" sz="1600" b="1" dirty="0" err="1">
                <a:solidFill>
                  <a:srgbClr val="262626"/>
                </a:solidFill>
              </a:rPr>
              <a:t>room</a:t>
            </a:r>
            <a:r>
              <a:rPr lang="pt-BR" sz="1600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217127E-5075-B1FA-BC2B-19E0CE29CC9D}"/>
              </a:ext>
            </a:extLst>
          </p:cNvPr>
          <p:cNvSpPr txBox="1"/>
          <p:nvPr/>
        </p:nvSpPr>
        <p:spPr>
          <a:xfrm>
            <a:off x="588030" y="5512380"/>
            <a:ext cx="4951508" cy="8113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r>
              <a:rPr lang="pt-BR" sz="1600" dirty="0">
                <a:solidFill>
                  <a:srgbClr val="262626"/>
                </a:solidFill>
              </a:rPr>
              <a:t>O adolescente </a:t>
            </a:r>
            <a:r>
              <a:rPr lang="pt-BR" sz="1600" dirty="0" err="1">
                <a:solidFill>
                  <a:srgbClr val="262626"/>
                </a:solidFill>
              </a:rPr>
              <a:t>Jono</a:t>
            </a:r>
            <a:r>
              <a:rPr lang="pt-BR" sz="1600" dirty="0">
                <a:solidFill>
                  <a:srgbClr val="262626"/>
                </a:solidFill>
              </a:rPr>
              <a:t> B. em seu quarto, Estados Unidos, c1995. Fotografia de Adrienne Salinger para a série </a:t>
            </a:r>
            <a:r>
              <a:rPr lang="pt-BR" sz="1600" b="1" dirty="0">
                <a:solidFill>
                  <a:srgbClr val="262626"/>
                </a:solidFill>
              </a:rPr>
              <a:t>In </a:t>
            </a:r>
            <a:r>
              <a:rPr lang="pt-BR" sz="1600" b="1" dirty="0" err="1">
                <a:solidFill>
                  <a:srgbClr val="262626"/>
                </a:solidFill>
              </a:rPr>
              <a:t>my</a:t>
            </a:r>
            <a:r>
              <a:rPr lang="pt-BR" sz="1600" b="1" dirty="0">
                <a:solidFill>
                  <a:srgbClr val="262626"/>
                </a:solidFill>
              </a:rPr>
              <a:t> </a:t>
            </a:r>
            <a:r>
              <a:rPr lang="pt-BR" sz="1600" b="1" dirty="0" err="1">
                <a:solidFill>
                  <a:srgbClr val="262626"/>
                </a:solidFill>
              </a:rPr>
              <a:t>room</a:t>
            </a:r>
            <a:r>
              <a:rPr lang="pt-BR" sz="1600" b="1" dirty="0">
                <a:solidFill>
                  <a:srgbClr val="262626"/>
                </a:solidFill>
              </a:rPr>
              <a:t>: Teenagers in </a:t>
            </a:r>
            <a:r>
              <a:rPr lang="pt-BR" sz="1600" b="1" dirty="0" err="1">
                <a:solidFill>
                  <a:srgbClr val="262626"/>
                </a:solidFill>
              </a:rPr>
              <a:t>their</a:t>
            </a:r>
            <a:r>
              <a:rPr lang="pt-BR" sz="1600" b="1" dirty="0">
                <a:solidFill>
                  <a:srgbClr val="262626"/>
                </a:solidFill>
              </a:rPr>
              <a:t> </a:t>
            </a:r>
            <a:r>
              <a:rPr lang="pt-BR" sz="1600" b="1" dirty="0" err="1">
                <a:solidFill>
                  <a:srgbClr val="262626"/>
                </a:solidFill>
              </a:rPr>
              <a:t>bedrooms</a:t>
            </a:r>
            <a:r>
              <a:rPr lang="pt-BR" sz="1600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CB79969-01F6-2A8B-4F35-5CB2CF7A1B8E}"/>
              </a:ext>
            </a:extLst>
          </p:cNvPr>
          <p:cNvSpPr txBox="1"/>
          <p:nvPr/>
        </p:nvSpPr>
        <p:spPr>
          <a:xfrm rot="16200000">
            <a:off x="-459647" y="2511299"/>
            <a:ext cx="1930586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62626"/>
                </a:solidFill>
              </a:rPr>
              <a:t>© ADRIENNE SALINGE</a:t>
            </a:r>
            <a:endParaRPr lang="pt-BR" sz="800" dirty="0">
              <a:solidFill>
                <a:srgbClr val="262626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752EC3A-9E2B-0177-C337-FB63CD9E6C41}"/>
              </a:ext>
            </a:extLst>
          </p:cNvPr>
          <p:cNvSpPr txBox="1"/>
          <p:nvPr/>
        </p:nvSpPr>
        <p:spPr>
          <a:xfrm rot="16200000">
            <a:off x="4820467" y="2531376"/>
            <a:ext cx="1930586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62626"/>
                </a:solidFill>
              </a:rPr>
              <a:t>© RANIA MATAR</a:t>
            </a:r>
            <a:endParaRPr lang="pt-BR" sz="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9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FBA0A0D-B4FB-CF0B-8867-1B31EE99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633276" cy="961506"/>
          </a:xfrm>
        </p:spPr>
        <p:txBody>
          <a:bodyPr>
            <a:normAutofit/>
          </a:bodyPr>
          <a:lstStyle/>
          <a:p>
            <a:r>
              <a:rPr lang="pt-BR" dirty="0"/>
              <a:t>MÓDULO 6</a:t>
            </a:r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A982085A-B407-27B3-ED72-62C082F950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238032"/>
              </p:ext>
            </p:extLst>
          </p:nvPr>
        </p:nvGraphicFramePr>
        <p:xfrm>
          <a:off x="765050" y="1678040"/>
          <a:ext cx="10664949" cy="4549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716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ao ar livre, homem, edifício, pequeno&#10;&#10;Descrição gerada automaticamente">
            <a:extLst>
              <a:ext uri="{FF2B5EF4-FFF2-40B4-BE49-F238E27FC236}">
                <a16:creationId xmlns:a16="http://schemas.microsoft.com/office/drawing/2014/main" id="{6564DD9B-A812-C265-90B3-CE92A9EE06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1"/>
            <a:ext cx="12192000" cy="6855278"/>
          </a:xfrm>
          <a:prstGeom prst="rect">
            <a:avLst/>
          </a:prstGeom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0BA517B-C524-E81E-F3EC-557680E14A4B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FE0B0BD5-584C-CEF4-01E3-86CA8907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8D373-3EC1-90B7-22F8-8B708296C70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62626"/>
                  </a:solidFill>
                </a:rPr>
                <a:t>MÓDULO 6</a:t>
              </a:r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E200690-D7EA-674F-4742-1C609404182E}"/>
              </a:ext>
            </a:extLst>
          </p:cNvPr>
          <p:cNvSpPr txBox="1"/>
          <p:nvPr/>
        </p:nvSpPr>
        <p:spPr>
          <a:xfrm>
            <a:off x="670625" y="317082"/>
            <a:ext cx="3367970" cy="8113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marL="108000"/>
            <a:r>
              <a:rPr lang="pt-BR" sz="1600" dirty="0">
                <a:solidFill>
                  <a:schemeClr val="tx2"/>
                </a:solidFill>
              </a:rPr>
              <a:t>Jovens dançando </a:t>
            </a:r>
            <a:r>
              <a:rPr lang="pt-BR" sz="1600" i="1" dirty="0" err="1">
                <a:solidFill>
                  <a:schemeClr val="tx2"/>
                </a:solidFill>
              </a:rPr>
              <a:t>breaking</a:t>
            </a:r>
            <a:r>
              <a:rPr lang="pt-BR" sz="1600" dirty="0">
                <a:solidFill>
                  <a:schemeClr val="tx2"/>
                </a:solidFill>
              </a:rPr>
              <a:t> em marquise do Museu de Arte Moderna do Rio de Janeiro (RJ). Fotografia de 2022.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ADEFA56-FF14-1B9F-89A0-DF2425920F58}"/>
              </a:ext>
            </a:extLst>
          </p:cNvPr>
          <p:cNvSpPr txBox="1"/>
          <p:nvPr/>
        </p:nvSpPr>
        <p:spPr>
          <a:xfrm>
            <a:off x="670625" y="6308246"/>
            <a:ext cx="2459858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62626"/>
                </a:solidFill>
              </a:rPr>
              <a:t>CARLOS ELIAS JUNIOR / FOTOARENA</a:t>
            </a:r>
            <a:endParaRPr lang="pt-BR" sz="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84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0BA517B-C524-E81E-F3EC-557680E14A4B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FE0B0BD5-584C-CEF4-01E3-86CA8907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8D373-3EC1-90B7-22F8-8B708296C70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62626"/>
                  </a:solidFill>
                </a:rPr>
                <a:t>MÓDULO 6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AB45C39D-5F40-8878-353B-7322D4A06D12}"/>
              </a:ext>
            </a:extLst>
          </p:cNvPr>
          <p:cNvSpPr txBox="1"/>
          <p:nvPr/>
        </p:nvSpPr>
        <p:spPr>
          <a:xfrm>
            <a:off x="588029" y="348799"/>
            <a:ext cx="5407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Postagem em blogue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2249741-8CB7-9506-09AB-338189DE9629}"/>
              </a:ext>
            </a:extLst>
          </p:cNvPr>
          <p:cNvSpPr txBox="1"/>
          <p:nvPr/>
        </p:nvSpPr>
        <p:spPr>
          <a:xfrm>
            <a:off x="588029" y="1666532"/>
            <a:ext cx="10841971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spc="-10" dirty="0">
                <a:solidFill>
                  <a:srgbClr val="262626"/>
                </a:solidFill>
              </a:rPr>
              <a:t>A </a:t>
            </a:r>
            <a:r>
              <a:rPr lang="pt-BR" b="1" spc="-10" dirty="0">
                <a:solidFill>
                  <a:srgbClr val="262626"/>
                </a:solidFill>
              </a:rPr>
              <a:t>postagem de blogue </a:t>
            </a:r>
            <a:r>
              <a:rPr lang="pt-BR" spc="-10" dirty="0">
                <a:solidFill>
                  <a:srgbClr val="262626"/>
                </a:solidFill>
              </a:rPr>
              <a:t>é um gênero que circula em meio digital, em que um blogueiro pode escrever relatos pessoais, tutoriais e textos informativos sobre determinado tema, entre outras possibilidades, de acordo com seus próprios interesses e público-alvo. A interação com os usuários é uma de suas características mais marcantes, além de ser considerado um espaço democrático, já que qualquer pessoa pode criar um blogue, assim como ler e opinar em um deles.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4F240D2-A8DA-629D-DD59-732D522BEF70}"/>
              </a:ext>
            </a:extLst>
          </p:cNvPr>
          <p:cNvSpPr txBox="1"/>
          <p:nvPr/>
        </p:nvSpPr>
        <p:spPr>
          <a:xfrm>
            <a:off x="588029" y="3507486"/>
            <a:ext cx="7170516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spc="-10" dirty="0">
                <a:solidFill>
                  <a:srgbClr val="262626"/>
                </a:solidFill>
              </a:rPr>
              <a:t>A estrutura da </a:t>
            </a:r>
            <a:r>
              <a:rPr lang="pt-BR" b="1" spc="-10" dirty="0">
                <a:solidFill>
                  <a:srgbClr val="262626"/>
                </a:solidFill>
              </a:rPr>
              <a:t>postagem de blogue </a:t>
            </a:r>
            <a:r>
              <a:rPr lang="pt-BR" spc="-10" dirty="0">
                <a:solidFill>
                  <a:srgbClr val="262626"/>
                </a:solidFill>
              </a:rPr>
              <a:t>varia de acordo com o conteúdo e os objetivos do autor. Entretanto, há elementos que costumam estar presentes na maioria deles, como o título e a data da postagem. Pode haver também outros elementos, como as </a:t>
            </a:r>
            <a:r>
              <a:rPr lang="pt-BR" i="1" spc="-10" dirty="0" err="1">
                <a:solidFill>
                  <a:srgbClr val="262626"/>
                </a:solidFill>
              </a:rPr>
              <a:t>tags</a:t>
            </a:r>
            <a:r>
              <a:rPr lang="pt-BR" spc="-10" dirty="0">
                <a:solidFill>
                  <a:srgbClr val="262626"/>
                </a:solidFill>
              </a:rPr>
              <a:t>, palavras-chave que permitem ao leitor se aprofundar sobre algum tema ligado ao texto, e os comentários. A linguagem utilizada também varia conforme o conteúdo, o objetivo do texto e o público-alvo. Há recorrência de perguntas retóricas e uso da 1</a:t>
            </a:r>
            <a:r>
              <a:rPr lang="pt-BR" u="sng" spc="-10" baseline="30000" dirty="0">
                <a:solidFill>
                  <a:srgbClr val="262626"/>
                </a:solidFill>
              </a:rPr>
              <a:t>a</a:t>
            </a:r>
            <a:r>
              <a:rPr lang="pt-BR" spc="-10" dirty="0">
                <a:solidFill>
                  <a:srgbClr val="262626"/>
                </a:solidFill>
              </a:rPr>
              <a:t> pessoa, já que a interlocução é uma marca comum desse gênero textual.</a:t>
            </a:r>
          </a:p>
        </p:txBody>
      </p:sp>
      <p:sp>
        <p:nvSpPr>
          <p:cNvPr id="11" name="Balão de Fala: Retângulo 10">
            <a:extLst>
              <a:ext uri="{FF2B5EF4-FFF2-40B4-BE49-F238E27FC236}">
                <a16:creationId xmlns:a16="http://schemas.microsoft.com/office/drawing/2014/main" id="{17F6163B-ACEC-8EE1-564C-8786BD36802A}"/>
              </a:ext>
            </a:extLst>
          </p:cNvPr>
          <p:cNvSpPr/>
          <p:nvPr/>
        </p:nvSpPr>
        <p:spPr>
          <a:xfrm>
            <a:off x="8153394" y="3790192"/>
            <a:ext cx="3276605" cy="2020471"/>
          </a:xfrm>
          <a:prstGeom prst="wedgeRectCallout">
            <a:avLst>
              <a:gd name="adj1" fmla="val -55669"/>
              <a:gd name="adj2" fmla="val 23002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pc="-30" dirty="0">
                <a:solidFill>
                  <a:srgbClr val="262626"/>
                </a:solidFill>
              </a:rPr>
              <a:t>Os </a:t>
            </a:r>
            <a:r>
              <a:rPr lang="pt-BR" b="1" spc="-30" dirty="0">
                <a:solidFill>
                  <a:srgbClr val="262626"/>
                </a:solidFill>
              </a:rPr>
              <a:t>comentários</a:t>
            </a:r>
            <a:r>
              <a:rPr lang="pt-BR" spc="-30" dirty="0">
                <a:solidFill>
                  <a:srgbClr val="262626"/>
                </a:solidFill>
              </a:rPr>
              <a:t> são o espaço reservado à interação entre os leitores e o blogueiro, no qual é possível concordar, discordar e trocar ideias sobre o assunto da postagem.</a:t>
            </a:r>
          </a:p>
        </p:txBody>
      </p:sp>
    </p:spTree>
    <p:extLst>
      <p:ext uri="{BB962C8B-B14F-4D97-AF65-F5344CB8AC3E}">
        <p14:creationId xmlns:p14="http://schemas.microsoft.com/office/powerpoint/2010/main" val="51583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38020C0-0DC2-0EFD-F8F8-F4B6E363AF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184" y="1550695"/>
            <a:ext cx="6773220" cy="410584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0BA517B-C524-E81E-F3EC-557680E14A4B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FE0B0BD5-584C-CEF4-01E3-86CA8907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8D373-3EC1-90B7-22F8-8B708296C70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62626"/>
                  </a:solidFill>
                </a:rPr>
                <a:t>MÓDULO 6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9DD1E1-20E0-70CE-BB26-8FA532756CD9}"/>
              </a:ext>
            </a:extLst>
          </p:cNvPr>
          <p:cNvSpPr txBox="1"/>
          <p:nvPr/>
        </p:nvSpPr>
        <p:spPr>
          <a:xfrm>
            <a:off x="588029" y="348799"/>
            <a:ext cx="6505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Postagem em blogue e batalha de passinho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FBEDC56-BFDB-E7D8-93B7-8FBC6D3D9AEE}"/>
              </a:ext>
            </a:extLst>
          </p:cNvPr>
          <p:cNvSpPr txBox="1"/>
          <p:nvPr/>
        </p:nvSpPr>
        <p:spPr>
          <a:xfrm>
            <a:off x="588028" y="1550695"/>
            <a:ext cx="4087091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spc="-10" dirty="0">
                <a:solidFill>
                  <a:srgbClr val="262626"/>
                </a:solidFill>
              </a:rPr>
              <a:t>As </a:t>
            </a:r>
            <a:r>
              <a:rPr lang="pt-BR" b="1" spc="-10" dirty="0">
                <a:solidFill>
                  <a:srgbClr val="262626"/>
                </a:solidFill>
              </a:rPr>
              <a:t>batalhas de passinho </a:t>
            </a:r>
            <a:r>
              <a:rPr lang="pt-BR" spc="-10" dirty="0">
                <a:solidFill>
                  <a:srgbClr val="262626"/>
                </a:solidFill>
              </a:rPr>
              <a:t>são uma forma competitiva de praticar a dança em que dois ou mais dançarinos desafiam uns aos outros diante de uma torcida. Apesar do nome, é uma disputa pacífica e costuma ser realizada em um clima festivo e com grande envolvimento das pessoas da comunidade.</a:t>
            </a:r>
          </a:p>
        </p:txBody>
      </p:sp>
      <p:sp>
        <p:nvSpPr>
          <p:cNvPr id="10" name="Balão de Fala: Retângulo 9">
            <a:extLst>
              <a:ext uri="{FF2B5EF4-FFF2-40B4-BE49-F238E27FC236}">
                <a16:creationId xmlns:a16="http://schemas.microsoft.com/office/drawing/2014/main" id="{4CCFA757-F0F3-1D04-46B8-CD105A69A65F}"/>
              </a:ext>
            </a:extLst>
          </p:cNvPr>
          <p:cNvSpPr/>
          <p:nvPr/>
        </p:nvSpPr>
        <p:spPr>
          <a:xfrm>
            <a:off x="906289" y="4461164"/>
            <a:ext cx="3450567" cy="1778805"/>
          </a:xfrm>
          <a:prstGeom prst="wedgeRectCallout">
            <a:avLst>
              <a:gd name="adj1" fmla="val 59034"/>
              <a:gd name="adj2" fmla="val -23729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pc="-30" dirty="0">
                <a:solidFill>
                  <a:srgbClr val="262626"/>
                </a:solidFill>
              </a:rPr>
              <a:t>Esse estilo de dança, que surgiu nos bailes </a:t>
            </a:r>
            <a:r>
              <a:rPr lang="pt-BR" i="1" spc="-30" dirty="0">
                <a:solidFill>
                  <a:srgbClr val="262626"/>
                </a:solidFill>
              </a:rPr>
              <a:t>funk</a:t>
            </a:r>
            <a:r>
              <a:rPr lang="pt-BR" spc="-30" dirty="0">
                <a:solidFill>
                  <a:srgbClr val="262626"/>
                </a:solidFill>
              </a:rPr>
              <a:t> das comunidades cariocas, em meados dos anos 2000, tem influência de passos do samba, do frevo, da capoeira e do </a:t>
            </a:r>
            <a:r>
              <a:rPr lang="pt-BR" i="1" spc="-30" dirty="0" err="1">
                <a:solidFill>
                  <a:srgbClr val="262626"/>
                </a:solidFill>
              </a:rPr>
              <a:t>breaking</a:t>
            </a:r>
            <a:r>
              <a:rPr lang="pt-BR" spc="-30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5143627-6133-AD82-9664-2FE6E43C73C9}"/>
              </a:ext>
            </a:extLst>
          </p:cNvPr>
          <p:cNvSpPr txBox="1"/>
          <p:nvPr/>
        </p:nvSpPr>
        <p:spPr>
          <a:xfrm>
            <a:off x="4874184" y="5647113"/>
            <a:ext cx="6773220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algn="r"/>
            <a:r>
              <a:rPr lang="pt-BR" sz="1600" dirty="0">
                <a:solidFill>
                  <a:srgbClr val="262626"/>
                </a:solidFill>
              </a:rPr>
              <a:t>Cena do documentário </a:t>
            </a:r>
            <a:r>
              <a:rPr lang="pt-BR" sz="1600" b="1" dirty="0">
                <a:solidFill>
                  <a:srgbClr val="262626"/>
                </a:solidFill>
              </a:rPr>
              <a:t>A Batalha do Passinho</a:t>
            </a:r>
            <a:r>
              <a:rPr lang="pt-BR" sz="1600" dirty="0">
                <a:solidFill>
                  <a:srgbClr val="262626"/>
                </a:solidFill>
              </a:rPr>
              <a:t>, dirigido por Emílio Domingos. Praça Seca, localizada na zona oeste do Rio de Janeiro (RJ), em 2012.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FDB228B-76A0-1F69-7C4C-AC6AB4680099}"/>
              </a:ext>
            </a:extLst>
          </p:cNvPr>
          <p:cNvSpPr txBox="1"/>
          <p:nvPr/>
        </p:nvSpPr>
        <p:spPr>
          <a:xfrm rot="16200000">
            <a:off x="10497081" y="4355629"/>
            <a:ext cx="2459858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62626"/>
                </a:solidFill>
              </a:rPr>
              <a:t>STILL DO FILME/JOÃO XAVI</a:t>
            </a:r>
            <a:endParaRPr lang="pt-BR" sz="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30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0BA517B-C524-E81E-F3EC-557680E14A4B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FE0B0BD5-584C-CEF4-01E3-86CA8907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8D373-3EC1-90B7-22F8-8B708296C70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62626"/>
                  </a:solidFill>
                </a:rPr>
                <a:t>MÓDULO 6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353119-70CF-E504-D86F-957C6803A281}"/>
              </a:ext>
            </a:extLst>
          </p:cNvPr>
          <p:cNvSpPr txBox="1"/>
          <p:nvPr/>
        </p:nvSpPr>
        <p:spPr>
          <a:xfrm>
            <a:off x="588029" y="348799"/>
            <a:ext cx="6505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Regência verbal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AE43F7A-E601-8A06-2124-DD054DF77497}"/>
              </a:ext>
            </a:extLst>
          </p:cNvPr>
          <p:cNvSpPr txBox="1"/>
          <p:nvPr/>
        </p:nvSpPr>
        <p:spPr>
          <a:xfrm>
            <a:off x="588028" y="2991060"/>
            <a:ext cx="515468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spc="-10" dirty="0">
                <a:solidFill>
                  <a:srgbClr val="262626"/>
                </a:solidFill>
              </a:rPr>
              <a:t>Regência verbal </a:t>
            </a:r>
            <a:r>
              <a:rPr lang="pt-BR" spc="-10" dirty="0">
                <a:solidFill>
                  <a:srgbClr val="262626"/>
                </a:solidFill>
              </a:rPr>
              <a:t>é a relação de dependência que se estabelece entre o verbo e seu complemento. Nessa relação, o verbo é o termo regente e o complemento, o termo regido.</a:t>
            </a:r>
          </a:p>
        </p:txBody>
      </p:sp>
      <p:sp>
        <p:nvSpPr>
          <p:cNvPr id="11" name="Balão de Fala: Retângulo 10">
            <a:extLst>
              <a:ext uri="{FF2B5EF4-FFF2-40B4-BE49-F238E27FC236}">
                <a16:creationId xmlns:a16="http://schemas.microsoft.com/office/drawing/2014/main" id="{6DF4E131-C360-FCDD-B5D8-C8A9EADE5BBF}"/>
              </a:ext>
            </a:extLst>
          </p:cNvPr>
          <p:cNvSpPr/>
          <p:nvPr/>
        </p:nvSpPr>
        <p:spPr>
          <a:xfrm>
            <a:off x="6851072" y="3616392"/>
            <a:ext cx="4578927" cy="2157738"/>
          </a:xfrm>
          <a:prstGeom prst="wedgeRectCallout">
            <a:avLst>
              <a:gd name="adj1" fmla="val -57116"/>
              <a:gd name="adj2" fmla="val 20896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pc="-30" dirty="0">
                <a:solidFill>
                  <a:srgbClr val="262626"/>
                </a:solidFill>
              </a:rPr>
              <a:t>Dependendo do contexto em que são empregados, os verbos podem ser classificados em </a:t>
            </a:r>
            <a:r>
              <a:rPr lang="pt-BR" b="1" spc="-30" dirty="0">
                <a:solidFill>
                  <a:srgbClr val="262626"/>
                </a:solidFill>
              </a:rPr>
              <a:t>transitivos</a:t>
            </a:r>
            <a:r>
              <a:rPr lang="pt-BR" spc="-30" dirty="0">
                <a:solidFill>
                  <a:srgbClr val="262626"/>
                </a:solidFill>
              </a:rPr>
              <a:t> (diretos, indiretos e diretos e indiretos) ou </a:t>
            </a:r>
            <a:r>
              <a:rPr lang="pt-BR" b="1" spc="-30" dirty="0">
                <a:solidFill>
                  <a:srgbClr val="262626"/>
                </a:solidFill>
              </a:rPr>
              <a:t>intransitivos</a:t>
            </a:r>
            <a:r>
              <a:rPr lang="pt-BR" spc="-30" dirty="0">
                <a:solidFill>
                  <a:srgbClr val="262626"/>
                </a:solidFill>
              </a:rPr>
              <a:t>. Os verbos transitivos precisam de um ou mais complementos verbais, que devem estar ligados à forma verbal com ou sem preposição.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C423DA7-66CF-F6E0-9CED-0E3746D32F2E}"/>
              </a:ext>
            </a:extLst>
          </p:cNvPr>
          <p:cNvSpPr txBox="1"/>
          <p:nvPr/>
        </p:nvSpPr>
        <p:spPr>
          <a:xfrm>
            <a:off x="588028" y="1685318"/>
            <a:ext cx="10841971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spc="-10" dirty="0">
                <a:solidFill>
                  <a:srgbClr val="262626"/>
                </a:solidFill>
              </a:rPr>
              <a:t>Ao falar ou escrever, é necessário estabelecer relações de concordância entre os nomes e verbos e os termos necessários à construção de seus sentidos. Essa relação é chamada de </a:t>
            </a:r>
            <a:r>
              <a:rPr lang="pt-BR" b="1" spc="-10" dirty="0">
                <a:solidFill>
                  <a:srgbClr val="262626"/>
                </a:solidFill>
              </a:rPr>
              <a:t>regência</a:t>
            </a:r>
            <a:r>
              <a:rPr lang="pt-BR" spc="-10" dirty="0">
                <a:solidFill>
                  <a:srgbClr val="262626"/>
                </a:solidFill>
              </a:rPr>
              <a:t> e é um recurso linguístico presente em todos os textos.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A38813E-42EB-589B-8D75-E82CF6085817}"/>
              </a:ext>
            </a:extLst>
          </p:cNvPr>
          <p:cNvSpPr txBox="1"/>
          <p:nvPr/>
        </p:nvSpPr>
        <p:spPr>
          <a:xfrm>
            <a:off x="588028" y="4573801"/>
            <a:ext cx="515468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spc="-10" dirty="0">
                <a:solidFill>
                  <a:srgbClr val="262626"/>
                </a:solidFill>
              </a:rPr>
              <a:t>A transitividade verbal de alguns verbos pode mudar a depender dos sentidos com que são empregados. Existem casos em que a preposição é que possibilita especificar o sentido de alguns verbos.</a:t>
            </a:r>
          </a:p>
        </p:txBody>
      </p:sp>
    </p:spTree>
    <p:extLst>
      <p:ext uri="{BB962C8B-B14F-4D97-AF65-F5344CB8AC3E}">
        <p14:creationId xmlns:p14="http://schemas.microsoft.com/office/powerpoint/2010/main" val="3683846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0BA517B-C524-E81E-F3EC-557680E14A4B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FE0B0BD5-584C-CEF4-01E3-86CA8907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8D373-3EC1-90B7-22F8-8B708296C70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62626"/>
                  </a:solidFill>
                </a:rPr>
                <a:t>MÓDULO 6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C6FA9B-29AC-8BB1-2A83-D05E4601724A}"/>
              </a:ext>
            </a:extLst>
          </p:cNvPr>
          <p:cNvSpPr txBox="1"/>
          <p:nvPr/>
        </p:nvSpPr>
        <p:spPr>
          <a:xfrm>
            <a:off x="588028" y="348799"/>
            <a:ext cx="8500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ESTUDO DOS SENTIDOS</a:t>
            </a:r>
          </a:p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Processo de formação de palavras: composição por aglutinação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ACDCE9D-63FD-DACD-0CD2-0B89A97C3F3F}"/>
              </a:ext>
            </a:extLst>
          </p:cNvPr>
          <p:cNvSpPr txBox="1"/>
          <p:nvPr/>
        </p:nvSpPr>
        <p:spPr>
          <a:xfrm>
            <a:off x="588028" y="1967252"/>
            <a:ext cx="1084197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spc="-10" dirty="0">
                <a:solidFill>
                  <a:srgbClr val="262626"/>
                </a:solidFill>
              </a:rPr>
              <a:t>A </a:t>
            </a:r>
            <a:r>
              <a:rPr lang="pt-BR" b="1" spc="-10" dirty="0">
                <a:solidFill>
                  <a:srgbClr val="262626"/>
                </a:solidFill>
              </a:rPr>
              <a:t>aglutinação</a:t>
            </a:r>
            <a:r>
              <a:rPr lang="pt-BR" spc="-10" dirty="0">
                <a:solidFill>
                  <a:srgbClr val="262626"/>
                </a:solidFill>
              </a:rPr>
              <a:t> ocorre quando dois elementos são unidos para formar palavras compostas, mas um deles sofre alguma modificação em sua grafia.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E1A78D6-20CF-E8E1-1D23-0B51A3446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570" y="3152575"/>
            <a:ext cx="4622049" cy="2217755"/>
          </a:xfrm>
          <a:prstGeom prst="rect">
            <a:avLst/>
          </a:prstGeom>
          <a:ln>
            <a:solidFill>
              <a:srgbClr val="26262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5" name="Balão de Fala: Retângulo 14">
            <a:extLst>
              <a:ext uri="{FF2B5EF4-FFF2-40B4-BE49-F238E27FC236}">
                <a16:creationId xmlns:a16="http://schemas.microsoft.com/office/drawing/2014/main" id="{CE8527DB-B5DB-F291-683A-4F9FEBA3CC83}"/>
              </a:ext>
            </a:extLst>
          </p:cNvPr>
          <p:cNvSpPr/>
          <p:nvPr/>
        </p:nvSpPr>
        <p:spPr>
          <a:xfrm>
            <a:off x="7013863" y="3591525"/>
            <a:ext cx="3450567" cy="1778805"/>
          </a:xfrm>
          <a:prstGeom prst="wedgeRectCallout">
            <a:avLst>
              <a:gd name="adj1" fmla="val -57405"/>
              <a:gd name="adj2" fmla="val -2295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pc="-30" dirty="0">
                <a:solidFill>
                  <a:srgbClr val="262626"/>
                </a:solidFill>
              </a:rPr>
              <a:t>O surgimento de novas palavras compostas é natural e recorrente, já que a necessidade de encontrar nomes para novos objetos, conceitos e funções é constante.</a:t>
            </a:r>
          </a:p>
        </p:txBody>
      </p:sp>
    </p:spTree>
    <p:extLst>
      <p:ext uri="{BB962C8B-B14F-4D97-AF65-F5344CB8AC3E}">
        <p14:creationId xmlns:p14="http://schemas.microsoft.com/office/powerpoint/2010/main" val="328970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0BA517B-C524-E81E-F3EC-557680E14A4B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FE0B0BD5-584C-CEF4-01E3-86CA8907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8D373-3EC1-90B7-22F8-8B708296C70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62626"/>
                  </a:solidFill>
                </a:rPr>
                <a:t>MÓDULO 6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DB7691-0FEC-F1D0-0D28-8E551DD204E7}"/>
              </a:ext>
            </a:extLst>
          </p:cNvPr>
          <p:cNvSpPr txBox="1"/>
          <p:nvPr/>
        </p:nvSpPr>
        <p:spPr>
          <a:xfrm>
            <a:off x="588028" y="348799"/>
            <a:ext cx="8500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ESTUDO DOS SENTIDOS</a:t>
            </a:r>
          </a:p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Outros processos de formação de palavras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F614818-A2E0-2C6F-E8E7-AF4C4794A929}"/>
              </a:ext>
            </a:extLst>
          </p:cNvPr>
          <p:cNvSpPr txBox="1"/>
          <p:nvPr/>
        </p:nvSpPr>
        <p:spPr>
          <a:xfrm>
            <a:off x="588028" y="1685318"/>
            <a:ext cx="10841971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spc="-10" dirty="0">
                <a:solidFill>
                  <a:srgbClr val="262626"/>
                </a:solidFill>
              </a:rPr>
              <a:t>A principal função do processo de composição por justaposição ou por aglutinação é a criação de novas palavras para designar objetos, conceitos ou funções.</a:t>
            </a:r>
          </a:p>
          <a:p>
            <a:pPr indent="457200" algn="just"/>
            <a:r>
              <a:rPr lang="pt-BR" spc="-10" dirty="0">
                <a:solidFill>
                  <a:srgbClr val="262626"/>
                </a:solidFill>
              </a:rPr>
              <a:t>Há ainda outros processos de composição na língua portuguesa.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A553681-0EDC-4D10-EA83-5153878E3501}"/>
              </a:ext>
            </a:extLst>
          </p:cNvPr>
          <p:cNvSpPr txBox="1"/>
          <p:nvPr/>
        </p:nvSpPr>
        <p:spPr>
          <a:xfrm>
            <a:off x="588027" y="2894742"/>
            <a:ext cx="1084197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spc="-10" dirty="0">
                <a:solidFill>
                  <a:srgbClr val="262626"/>
                </a:solidFill>
              </a:rPr>
              <a:t>Abreviação vocabular</a:t>
            </a:r>
          </a:p>
          <a:p>
            <a:pPr indent="457200" algn="just"/>
            <a:r>
              <a:rPr lang="pt-BR" spc="-10" dirty="0">
                <a:solidFill>
                  <a:srgbClr val="262626"/>
                </a:solidFill>
              </a:rPr>
              <a:t>Ocorre quando se elimina uma parte da palavra para se obter uma forma mais curta, mas sem prejudicar a compreensão do sentido.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68CA8A6-27FF-C164-0AB8-8D51071D521B}"/>
              </a:ext>
            </a:extLst>
          </p:cNvPr>
          <p:cNvSpPr txBox="1"/>
          <p:nvPr/>
        </p:nvSpPr>
        <p:spPr>
          <a:xfrm>
            <a:off x="588027" y="4104166"/>
            <a:ext cx="1084197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spc="-10" dirty="0" err="1">
                <a:solidFill>
                  <a:srgbClr val="262626"/>
                </a:solidFill>
              </a:rPr>
              <a:t>Siglonimização</a:t>
            </a:r>
            <a:endParaRPr lang="pt-BR" b="1" spc="-10" dirty="0">
              <a:solidFill>
                <a:srgbClr val="262626"/>
              </a:solidFill>
            </a:endParaRPr>
          </a:p>
          <a:p>
            <a:pPr indent="457200" algn="just"/>
            <a:r>
              <a:rPr lang="pt-BR" spc="-10" dirty="0">
                <a:solidFill>
                  <a:srgbClr val="262626"/>
                </a:solidFill>
              </a:rPr>
              <a:t>É a formação de siglas com as primeiras letras de um nome, com o objetivo de reduzir expressões longas.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CCDB899-E7F1-700D-1F6C-3DD44017257F}"/>
              </a:ext>
            </a:extLst>
          </p:cNvPr>
          <p:cNvSpPr txBox="1"/>
          <p:nvPr/>
        </p:nvSpPr>
        <p:spPr>
          <a:xfrm>
            <a:off x="588027" y="5036591"/>
            <a:ext cx="1084197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spc="-10" dirty="0">
                <a:solidFill>
                  <a:srgbClr val="262626"/>
                </a:solidFill>
              </a:rPr>
              <a:t>Onomatopeia</a:t>
            </a:r>
          </a:p>
          <a:p>
            <a:pPr indent="457200" algn="just"/>
            <a:r>
              <a:rPr lang="pt-BR" spc="-10" dirty="0">
                <a:solidFill>
                  <a:srgbClr val="262626"/>
                </a:solidFill>
              </a:rPr>
              <a:t>É a palavra criada com base na tentativa de reprodução aproximada de determinados sons ou ruídos.</a:t>
            </a:r>
          </a:p>
        </p:txBody>
      </p:sp>
    </p:spTree>
    <p:extLst>
      <p:ext uri="{BB962C8B-B14F-4D97-AF65-F5344CB8AC3E}">
        <p14:creationId xmlns:p14="http://schemas.microsoft.com/office/powerpoint/2010/main" val="253355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4729DD5B-1044-FF74-E767-E4CAB2B99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73172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342A42ED-A396-B86C-E1DA-ADCE8EAC9CAD}"/>
              </a:ext>
            </a:extLst>
          </p:cNvPr>
          <p:cNvSpPr txBox="1">
            <a:spLocks/>
          </p:cNvSpPr>
          <p:nvPr/>
        </p:nvSpPr>
        <p:spPr>
          <a:xfrm>
            <a:off x="4038595" y="6496273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LÍNGUA PORTUGUESA 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| 8</a:t>
            </a:r>
            <a:r>
              <a:rPr lang="pt-BR" b="1" u="sng" baseline="4500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243E6B-749E-58C3-6D00-988223052AC5}"/>
              </a:ext>
            </a:extLst>
          </p:cNvPr>
          <p:cNvSpPr txBox="1">
            <a:spLocks/>
          </p:cNvSpPr>
          <p:nvPr/>
        </p:nvSpPr>
        <p:spPr>
          <a:xfrm>
            <a:off x="8610601" y="6496273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0BA517B-C524-E81E-F3EC-557680E14A4B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FE0B0BD5-584C-CEF4-01E3-86CA8907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8D373-3EC1-90B7-22F8-8B708296C70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262626"/>
                  </a:solidFill>
                </a:rPr>
                <a:t>MÓDULO 6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E6F860FD-E44A-2677-B7A4-588C4F46824A}"/>
              </a:ext>
            </a:extLst>
          </p:cNvPr>
          <p:cNvSpPr txBox="1"/>
          <p:nvPr/>
        </p:nvSpPr>
        <p:spPr>
          <a:xfrm>
            <a:off x="588029" y="348799"/>
            <a:ext cx="3028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Narrativa de memórias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5D66731-0772-63B9-FD5A-9D9D4F1E261E}"/>
              </a:ext>
            </a:extLst>
          </p:cNvPr>
          <p:cNvSpPr txBox="1"/>
          <p:nvPr/>
        </p:nvSpPr>
        <p:spPr>
          <a:xfrm>
            <a:off x="588026" y="1931221"/>
            <a:ext cx="1084197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spc="-10" dirty="0">
                <a:solidFill>
                  <a:srgbClr val="262626"/>
                </a:solidFill>
              </a:rPr>
              <a:t>A </a:t>
            </a:r>
            <a:r>
              <a:rPr lang="pt-BR" b="1" spc="-10" dirty="0">
                <a:solidFill>
                  <a:srgbClr val="262626"/>
                </a:solidFill>
              </a:rPr>
              <a:t>narrativa de memórias </a:t>
            </a:r>
            <a:r>
              <a:rPr lang="pt-BR" spc="-10" dirty="0">
                <a:solidFill>
                  <a:srgbClr val="262626"/>
                </a:solidFill>
              </a:rPr>
              <a:t>é um texto em que o narrador revive, a partir de suas lembranças pessoais, fatos e experiências de sua vida, a fim de compartilhar suas vivências com outras pessoas e despertar emoções no leitor. Geralmente, é publicada em livros e revistas, mas também pode ser encontrada em </a:t>
            </a:r>
            <a:r>
              <a:rPr lang="pt-BR" i="1" spc="-10" dirty="0">
                <a:solidFill>
                  <a:srgbClr val="262626"/>
                </a:solidFill>
              </a:rPr>
              <a:t>sites</a:t>
            </a:r>
            <a:r>
              <a:rPr lang="pt-BR" spc="-10" dirty="0">
                <a:solidFill>
                  <a:srgbClr val="262626"/>
                </a:solidFill>
              </a:rPr>
              <a:t>. É comum encontrar narrativas de memórias de pessoas famosas ou de pessoas anônimas que viveram situações incomuns e, por isso, têm histórias que atraem a curiosidade do público.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2CC80D0-64CA-1CD8-9991-F4DAD8DAF2F6}"/>
              </a:ext>
            </a:extLst>
          </p:cNvPr>
          <p:cNvSpPr txBox="1"/>
          <p:nvPr/>
        </p:nvSpPr>
        <p:spPr>
          <a:xfrm>
            <a:off x="588027" y="3705999"/>
            <a:ext cx="7391403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spc="-10" dirty="0">
                <a:solidFill>
                  <a:srgbClr val="262626"/>
                </a:solidFill>
              </a:rPr>
              <a:t>Nas </a:t>
            </a:r>
            <a:r>
              <a:rPr lang="pt-BR" b="1" spc="-10" dirty="0">
                <a:solidFill>
                  <a:srgbClr val="262626"/>
                </a:solidFill>
              </a:rPr>
              <a:t>narrativas de memória</a:t>
            </a:r>
            <a:r>
              <a:rPr lang="pt-BR" spc="-10" dirty="0">
                <a:solidFill>
                  <a:srgbClr val="262626"/>
                </a:solidFill>
              </a:rPr>
              <a:t>, os parágrafos iniciais devem criar expectativa no leitor, a fim de instigar a leitura. O tempo e o espaço em que a história ocorre se alternam entre as memórias mais objetivas, quando o narrador se atém à cronologia dos fatos e à descrição do ambiente físico, e suas lembranças subjetivas, por meio da exposição de pensamentos e conflitos internos. É comum o uso de palavras e expressões que remetam ao local e à época em que se passam os eventos, além de recursos expressivos para enfatizar os sentimentos do narrador, como adjetivos e figuras de linguagem.</a:t>
            </a:r>
          </a:p>
        </p:txBody>
      </p:sp>
      <p:sp>
        <p:nvSpPr>
          <p:cNvPr id="11" name="Balão de Fala: Retângulo 10">
            <a:extLst>
              <a:ext uri="{FF2B5EF4-FFF2-40B4-BE49-F238E27FC236}">
                <a16:creationId xmlns:a16="http://schemas.microsoft.com/office/drawing/2014/main" id="{36494CB6-0B7B-810C-11D6-9B5D8243047B}"/>
              </a:ext>
            </a:extLst>
          </p:cNvPr>
          <p:cNvSpPr/>
          <p:nvPr/>
        </p:nvSpPr>
        <p:spPr>
          <a:xfrm>
            <a:off x="8451273" y="4045528"/>
            <a:ext cx="2978724" cy="1968796"/>
          </a:xfrm>
          <a:prstGeom prst="wedgeRectCallout">
            <a:avLst>
              <a:gd name="adj1" fmla="val -57405"/>
              <a:gd name="adj2" fmla="val -2295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pc="-30" dirty="0">
                <a:solidFill>
                  <a:srgbClr val="262626"/>
                </a:solidFill>
              </a:rPr>
              <a:t>A narrativa de memórias costuma ser narrada em </a:t>
            </a:r>
            <a:r>
              <a:rPr lang="pt-BR" b="1" spc="-30" dirty="0">
                <a:solidFill>
                  <a:srgbClr val="262626"/>
                </a:solidFill>
              </a:rPr>
              <a:t>1</a:t>
            </a:r>
            <a:r>
              <a:rPr lang="pt-BR" b="1" u="sng" spc="-30" baseline="30000" dirty="0">
                <a:solidFill>
                  <a:srgbClr val="262626"/>
                </a:solidFill>
              </a:rPr>
              <a:t>a</a:t>
            </a:r>
            <a:r>
              <a:rPr lang="pt-BR" b="1" spc="-30" dirty="0">
                <a:solidFill>
                  <a:srgbClr val="262626"/>
                </a:solidFill>
              </a:rPr>
              <a:t> pessoa</a:t>
            </a:r>
            <a:r>
              <a:rPr lang="pt-BR" spc="-30" dirty="0">
                <a:solidFill>
                  <a:srgbClr val="262626"/>
                </a:solidFill>
              </a:rPr>
              <a:t>, em sequências predominantemente</a:t>
            </a:r>
          </a:p>
          <a:p>
            <a:pPr algn="ctr"/>
            <a:r>
              <a:rPr lang="pt-BR" spc="-30" dirty="0">
                <a:solidFill>
                  <a:srgbClr val="262626"/>
                </a:solidFill>
              </a:rPr>
              <a:t>narrativas, com segmentos descritivos.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E37C4FF-B708-5033-7E6B-2E314058F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656" y="295835"/>
            <a:ext cx="1554341" cy="1376402"/>
          </a:xfrm>
          <a:prstGeom prst="rect">
            <a:avLst/>
          </a:prstGeom>
          <a:ln>
            <a:solidFill>
              <a:srgbClr val="26262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5FC6AE9-5BFC-C8C2-1D92-26939C170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628" y="292400"/>
            <a:ext cx="1393202" cy="1379837"/>
          </a:xfrm>
          <a:prstGeom prst="rect">
            <a:avLst/>
          </a:prstGeom>
          <a:ln>
            <a:solidFill>
              <a:srgbClr val="26262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6982477D-9AB7-8430-C662-4C331E2B5A16}"/>
              </a:ext>
            </a:extLst>
          </p:cNvPr>
          <p:cNvSpPr txBox="1"/>
          <p:nvPr/>
        </p:nvSpPr>
        <p:spPr>
          <a:xfrm>
            <a:off x="8151485" y="1109846"/>
            <a:ext cx="1616019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algn="r"/>
            <a:r>
              <a:rPr lang="pt-BR" sz="1600" dirty="0">
                <a:solidFill>
                  <a:srgbClr val="262626"/>
                </a:solidFill>
              </a:rPr>
              <a:t>Símbolo da infância, da etnia </a:t>
            </a:r>
            <a:r>
              <a:rPr lang="pt-BR" sz="1600" dirty="0" err="1">
                <a:solidFill>
                  <a:srgbClr val="262626"/>
                </a:solidFill>
              </a:rPr>
              <a:t>maraguá</a:t>
            </a:r>
            <a:r>
              <a:rPr lang="pt-BR" sz="1600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9591BAB-6313-AE04-D4C6-E9F4E0176766}"/>
              </a:ext>
            </a:extLst>
          </p:cNvPr>
          <p:cNvSpPr txBox="1"/>
          <p:nvPr/>
        </p:nvSpPr>
        <p:spPr>
          <a:xfrm>
            <a:off x="3885385" y="1107091"/>
            <a:ext cx="2255662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algn="r"/>
            <a:r>
              <a:rPr lang="pt-BR" sz="1600" dirty="0">
                <a:solidFill>
                  <a:srgbClr val="262626"/>
                </a:solidFill>
              </a:rPr>
              <a:t>Símbolo do conhecimento, da etnia </a:t>
            </a:r>
            <a:r>
              <a:rPr lang="pt-BR" sz="1600" dirty="0" err="1">
                <a:solidFill>
                  <a:srgbClr val="262626"/>
                </a:solidFill>
              </a:rPr>
              <a:t>maraguá</a:t>
            </a:r>
            <a:r>
              <a:rPr lang="pt-BR" sz="1600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E368D5B-1649-E48F-4C93-C0C0770526B8}"/>
              </a:ext>
            </a:extLst>
          </p:cNvPr>
          <p:cNvSpPr txBox="1"/>
          <p:nvPr/>
        </p:nvSpPr>
        <p:spPr>
          <a:xfrm rot="16200000">
            <a:off x="10856376" y="902991"/>
            <a:ext cx="1346089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62626"/>
                </a:solidFill>
              </a:rPr>
              <a:t>IMAGENS: YAGUARÊ YAMÃ</a:t>
            </a:r>
            <a:endParaRPr lang="pt-BR" sz="800" dirty="0">
              <a:solidFill>
                <a:srgbClr val="262626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F3B6E22-8AC9-30D1-C87E-F439FD32878B}"/>
              </a:ext>
            </a:extLst>
          </p:cNvPr>
          <p:cNvSpPr txBox="1"/>
          <p:nvPr/>
        </p:nvSpPr>
        <p:spPr>
          <a:xfrm rot="16200000">
            <a:off x="7090298" y="902248"/>
            <a:ext cx="1347577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62626"/>
                </a:solidFill>
              </a:rPr>
              <a:t>IMAGENS: YAGUARÊ YAMÃ</a:t>
            </a:r>
            <a:endParaRPr lang="pt-BR" sz="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57872"/>
      </p:ext>
    </p:extLst>
  </p:cSld>
  <p:clrMapOvr>
    <a:masterClrMapping/>
  </p:clrMapOvr>
</p:sld>
</file>

<file path=ppt/theme/theme1.xml><?xml version="1.0" encoding="utf-8"?>
<a:theme xmlns:a="http://schemas.openxmlformats.org/drawingml/2006/main" name="Selo">
  <a:themeElements>
    <a:clrScheme name="Selo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Sel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l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TM10001106[[fn=Selo]]</Template>
  <TotalTime>2125</TotalTime>
  <Words>1364</Words>
  <Application>Microsoft Office PowerPoint</Application>
  <PresentationFormat>Widescreen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Impact</vt:lpstr>
      <vt:lpstr>Selo</vt:lpstr>
      <vt:lpstr>LÍNGUA PORTUGUESA</vt:lpstr>
      <vt:lpstr>MÓDULO 6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PORTUGUESA</dc:title>
  <dc:creator>André Saretto</dc:creator>
  <cp:lastModifiedBy> </cp:lastModifiedBy>
  <cp:revision>5</cp:revision>
  <dcterms:created xsi:type="dcterms:W3CDTF">2023-05-09T16:52:21Z</dcterms:created>
  <dcterms:modified xsi:type="dcterms:W3CDTF">2023-06-02T18:39:09Z</dcterms:modified>
</cp:coreProperties>
</file>