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5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35860-F03A-47B5-B9D8-136DF35E7311}" v="433" dt="2023-05-24T16:46:39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6.xml"/><Relationship Id="rId7" Type="http://schemas.openxmlformats.org/officeDocument/2006/relationships/slide" Target="../slides/slide12.xml"/><Relationship Id="rId2" Type="http://schemas.openxmlformats.org/officeDocument/2006/relationships/slide" Target="../slides/slide5.xml"/><Relationship Id="rId1" Type="http://schemas.openxmlformats.org/officeDocument/2006/relationships/slide" Target="../slides/slide4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10" Type="http://schemas.openxmlformats.org/officeDocument/2006/relationships/slide" Target="../slides/slide7.xml"/><Relationship Id="rId4" Type="http://schemas.openxmlformats.org/officeDocument/2006/relationships/slide" Target="../slides/slide8.xml"/><Relationship Id="rId9" Type="http://schemas.openxmlformats.org/officeDocument/2006/relationships/slide" Target="../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D66EF7E-E68A-4F69-81C1-F34451E1DDB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1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1" action="ppaction://hlinksldjump"/>
            </a:rPr>
            <a:t>– Artigo de opinião</a:t>
          </a:r>
          <a:endParaRPr lang="en-US" sz="1600" dirty="0"/>
        </a:p>
      </dgm:t>
    </dgm:pt>
    <dgm:pt modelId="{197F2E5E-4B32-4617-ADD5-0F6DB901EC4C}" type="parTrans" cxnId="{47E8EC45-DDDA-4DC1-980A-9BE45FE6666B}">
      <dgm:prSet/>
      <dgm:spPr/>
      <dgm:t>
        <a:bodyPr/>
        <a:lstStyle/>
        <a:p>
          <a:endParaRPr lang="en-US"/>
        </a:p>
      </dgm:t>
    </dgm:pt>
    <dgm:pt modelId="{DA505C56-A700-4856-886C-74A7E12E1EE3}" type="sibTrans" cxnId="{47E8EC45-DDDA-4DC1-980A-9BE45FE6666B}">
      <dgm:prSet/>
      <dgm:spPr/>
      <dgm:t>
        <a:bodyPr/>
        <a:lstStyle/>
        <a:p>
          <a:endParaRPr lang="en-US"/>
        </a:p>
      </dgm:t>
    </dgm:pt>
    <dgm:pt modelId="{F8069943-B338-41D8-AC5C-7654CC5EC779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2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2" action="ppaction://hlinksldjump"/>
            </a:rPr>
            <a:t>– Artigo de opinião e cartum</a:t>
          </a:r>
          <a:endParaRPr lang="en-US" sz="1600" i="1" dirty="0"/>
        </a:p>
      </dgm:t>
    </dgm:pt>
    <dgm:pt modelId="{EDF1AE46-CE69-43BA-837F-1B9735086F25}" type="parTrans" cxnId="{9B997E8E-F0ED-456C-8520-FBC0842B91CC}">
      <dgm:prSet/>
      <dgm:spPr/>
      <dgm:t>
        <a:bodyPr/>
        <a:lstStyle/>
        <a:p>
          <a:endParaRPr lang="en-US"/>
        </a:p>
      </dgm:t>
    </dgm:pt>
    <dgm:pt modelId="{831963E2-6400-47B9-9124-76BA1BC3B7F7}" type="sibTrans" cxnId="{9B997E8E-F0ED-456C-8520-FBC0842B91CC}">
      <dgm:prSet/>
      <dgm:spPr/>
      <dgm:t>
        <a:bodyPr/>
        <a:lstStyle/>
        <a:p>
          <a:endParaRPr lang="en-US"/>
        </a:p>
      </dgm:t>
    </dgm:pt>
    <dgm:pt modelId="{55DCCAC6-434C-4EA2-9C3A-E82C5EC5168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3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3" action="ppaction://hlinksldjump"/>
            </a:rPr>
            <a:t>– Período composto por coordenação e período composto por subordinação</a:t>
          </a:r>
          <a:endParaRPr lang="en-US" sz="1600" dirty="0"/>
        </a:p>
      </dgm:t>
    </dgm:pt>
    <dgm:pt modelId="{2597FFF0-7494-4592-A5B4-E3FC30EB594D}" type="parTrans" cxnId="{A74BAECD-E5C3-45A7-81C3-BF65B1028DD4}">
      <dgm:prSet/>
      <dgm:spPr/>
      <dgm:t>
        <a:bodyPr/>
        <a:lstStyle/>
        <a:p>
          <a:endParaRPr lang="en-US"/>
        </a:p>
      </dgm:t>
    </dgm:pt>
    <dgm:pt modelId="{E99C5578-030E-478C-83C1-B5162C19A96C}" type="sibTrans" cxnId="{A74BAECD-E5C3-45A7-81C3-BF65B1028DD4}">
      <dgm:prSet/>
      <dgm:spPr/>
      <dgm:t>
        <a:bodyPr/>
        <a:lstStyle/>
        <a:p>
          <a:endParaRPr lang="en-US"/>
        </a:p>
      </dgm:t>
    </dgm:pt>
    <dgm:pt modelId="{C68D41A5-84F8-48E5-9CED-831B6F3F5B1C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4" action="ppaction://hlinksldjump"/>
            </a:rPr>
            <a:t>Estudo dos sentidos </a:t>
          </a:r>
          <a:r>
            <a:rPr lang="pt-BR" sz="1600" dirty="0">
              <a:hlinkClick xmlns:r="http://schemas.openxmlformats.org/officeDocument/2006/relationships" r:id="rId4" action="ppaction://hlinksldjump"/>
            </a:rPr>
            <a:t>– Modalização e argumentatividade</a:t>
          </a:r>
          <a:endParaRPr lang="en-US" sz="1600" dirty="0"/>
        </a:p>
      </dgm:t>
    </dgm:pt>
    <dgm:pt modelId="{94D91AEC-4013-4FC6-ACA9-A764CB6B2FAA}" type="parTrans" cxnId="{398519E0-5FDA-47B5-A800-456F19FBC233}">
      <dgm:prSet/>
      <dgm:spPr/>
      <dgm:t>
        <a:bodyPr/>
        <a:lstStyle/>
        <a:p>
          <a:endParaRPr lang="en-US"/>
        </a:p>
      </dgm:t>
    </dgm:pt>
    <dgm:pt modelId="{802F0A8D-0784-4CB6-B554-4DE691F12EE8}" type="sibTrans" cxnId="{398519E0-5FDA-47B5-A800-456F19FBC233}">
      <dgm:prSet/>
      <dgm:spPr/>
      <dgm:t>
        <a:bodyPr/>
        <a:lstStyle/>
        <a:p>
          <a:endParaRPr lang="en-US"/>
        </a:p>
      </dgm:t>
    </dgm:pt>
    <dgm:pt modelId="{5E6F7141-FA59-4CD7-8FF7-5C6FC1A13D4E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5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5" action="ppaction://hlinksldjump"/>
            </a:rPr>
            <a:t>– Entrevista</a:t>
          </a:r>
          <a:endParaRPr lang="en-US" sz="1600" i="1" dirty="0"/>
        </a:p>
      </dgm:t>
    </dgm:pt>
    <dgm:pt modelId="{972185F9-D5AE-4019-B3E3-85964688415B}" type="parTrans" cxnId="{15DD5733-88FD-43E2-BC62-BE20AB6FEA3C}">
      <dgm:prSet/>
      <dgm:spPr/>
      <dgm:t>
        <a:bodyPr/>
        <a:lstStyle/>
        <a:p>
          <a:endParaRPr lang="en-US"/>
        </a:p>
      </dgm:t>
    </dgm:pt>
    <dgm:pt modelId="{005A549E-AE69-4996-93AA-251BCE5363D9}" type="sibTrans" cxnId="{15DD5733-88FD-43E2-BC62-BE20AB6FEA3C}">
      <dgm:prSet/>
      <dgm:spPr/>
      <dgm:t>
        <a:bodyPr/>
        <a:lstStyle/>
        <a:p>
          <a:endParaRPr lang="en-US"/>
        </a:p>
      </dgm:t>
    </dgm:pt>
    <dgm:pt modelId="{67D4DD36-7167-4EE3-AAB6-6D16D695BE11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6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6" action="ppaction://hlinksldjump"/>
            </a:rPr>
            <a:t>– Oração subordinada adverbial II</a:t>
          </a:r>
          <a:endParaRPr lang="en-US" sz="1600" dirty="0"/>
        </a:p>
      </dgm:t>
    </dgm:pt>
    <dgm:pt modelId="{D68DCF56-0B94-4506-BB95-063CC2EEC129}" type="parTrans" cxnId="{85B43EC0-2D78-4BE2-9848-FA24266D2417}">
      <dgm:prSet/>
      <dgm:spPr/>
      <dgm:t>
        <a:bodyPr/>
        <a:lstStyle/>
        <a:p>
          <a:endParaRPr lang="en-US"/>
        </a:p>
      </dgm:t>
    </dgm:pt>
    <dgm:pt modelId="{EE0149F7-8B24-4181-9018-1C693B6CA4A8}" type="sibTrans" cxnId="{85B43EC0-2D78-4BE2-9848-FA24266D2417}">
      <dgm:prSet/>
      <dgm:spPr/>
      <dgm:t>
        <a:bodyPr/>
        <a:lstStyle/>
        <a:p>
          <a:endParaRPr lang="en-US"/>
        </a:p>
      </dgm:t>
    </dgm:pt>
    <dgm:pt modelId="{89F76081-474B-4721-B88A-8D51A4BA0CF7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7" action="ppaction://hlinksldjump"/>
            </a:rPr>
            <a:t>Outras linguagens </a:t>
          </a:r>
          <a:r>
            <a:rPr lang="pt-BR" sz="1600" dirty="0">
              <a:hlinkClick xmlns:r="http://schemas.openxmlformats.org/officeDocument/2006/relationships" r:id="rId7" action="ppaction://hlinksldjump"/>
            </a:rPr>
            <a:t>– O universo dos </a:t>
          </a:r>
          <a:r>
            <a:rPr lang="pt-BR" sz="1600" dirty="0" err="1">
              <a:hlinkClick xmlns:r="http://schemas.openxmlformats.org/officeDocument/2006/relationships" r:id="rId7" action="ppaction://hlinksldjump"/>
            </a:rPr>
            <a:t>eSports</a:t>
          </a:r>
          <a:endParaRPr lang="en-US" sz="1600" dirty="0"/>
        </a:p>
      </dgm:t>
    </dgm:pt>
    <dgm:pt modelId="{9C53B806-B818-4303-9C3A-F92B9B492799}" type="parTrans" cxnId="{3756D28C-518B-455B-8605-8E3779C17C90}">
      <dgm:prSet/>
      <dgm:spPr/>
      <dgm:t>
        <a:bodyPr/>
        <a:lstStyle/>
        <a:p>
          <a:endParaRPr lang="en-US"/>
        </a:p>
      </dgm:t>
    </dgm:pt>
    <dgm:pt modelId="{14493090-2A11-45A4-B04C-C1E5D35F00B7}" type="sibTrans" cxnId="{3756D28C-518B-455B-8605-8E3779C17C90}">
      <dgm:prSet/>
      <dgm:spPr/>
      <dgm:t>
        <a:bodyPr/>
        <a:lstStyle/>
        <a:p>
          <a:endParaRPr lang="en-US"/>
        </a:p>
      </dgm:t>
    </dgm:pt>
    <dgm:pt modelId="{00D4A4E5-B87F-4FD6-95A8-366532276A02}">
      <dgm:prSet custT="1"/>
      <dgm:spPr/>
      <dgm:t>
        <a:bodyPr/>
        <a:lstStyle/>
        <a:p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Imagem</a:t>
          </a:r>
          <a:r>
            <a:rPr lang="en-US" sz="1600" b="1" dirty="0">
              <a:hlinkClick xmlns:r="http://schemas.openxmlformats.org/officeDocument/2006/relationships" r:id="rId8" action="ppaction://hlinksldjump"/>
            </a:rPr>
            <a:t> de </a:t>
          </a:r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abertura</a:t>
          </a:r>
          <a:endParaRPr lang="pt-BR" sz="1600" b="1" noProof="0" dirty="0"/>
        </a:p>
      </dgm:t>
    </dgm:pt>
    <dgm:pt modelId="{353AC31F-7D9C-42BB-9E96-468AF42982B7}" type="parTrans" cxnId="{B86ADA12-3BDD-4D1C-9645-455E91BCEFFC}">
      <dgm:prSet/>
      <dgm:spPr/>
      <dgm:t>
        <a:bodyPr/>
        <a:lstStyle/>
        <a:p>
          <a:endParaRPr lang="pt-BR"/>
        </a:p>
      </dgm:t>
    </dgm:pt>
    <dgm:pt modelId="{4DE8CDCF-9E51-4296-8706-7B9B079875C9}" type="sibTrans" cxnId="{B86ADA12-3BDD-4D1C-9645-455E91BCEFFC}">
      <dgm:prSet/>
      <dgm:spPr/>
      <dgm:t>
        <a:bodyPr/>
        <a:lstStyle/>
        <a:p>
          <a:endParaRPr lang="pt-BR"/>
        </a:p>
      </dgm:t>
    </dgm:pt>
    <dgm:pt modelId="{7CDCE0BF-A582-4ADC-BE30-848927C6F4BC}">
      <dgm:prSet custT="1"/>
      <dgm:spPr/>
      <dgm:t>
        <a:bodyPr/>
        <a:lstStyle/>
        <a:p>
          <a:r>
            <a:rPr lang="pt-BR" sz="1600" b="1" noProof="0" dirty="0">
              <a:hlinkClick xmlns:r="http://schemas.openxmlformats.org/officeDocument/2006/relationships" r:id="rId9" action="ppaction://hlinksldjump"/>
            </a:rPr>
            <a:t>Estudo</a:t>
          </a:r>
          <a:r>
            <a:rPr lang="en-US" sz="1600" b="1" dirty="0">
              <a:hlinkClick xmlns:r="http://schemas.openxmlformats.org/officeDocument/2006/relationships" r:id="rId9" action="ppaction://hlinksldjump"/>
            </a:rPr>
            <a:t> de </a:t>
          </a:r>
          <a:r>
            <a:rPr lang="pt-BR" sz="1600" b="1" noProof="0" dirty="0">
              <a:hlinkClick xmlns:r="http://schemas.openxmlformats.org/officeDocument/2006/relationships" r:id="rId9" action="ppaction://hlinksldjump"/>
            </a:rPr>
            <a:t>escrita</a:t>
          </a:r>
          <a:r>
            <a:rPr lang="en-US" sz="1600" b="1" dirty="0">
              <a:hlinkClick xmlns:r="http://schemas.openxmlformats.org/officeDocument/2006/relationships" r:id="rId9" action="ppaction://hlinksldjump"/>
            </a:rPr>
            <a:t> e </a:t>
          </a:r>
          <a:r>
            <a:rPr lang="pt-BR" sz="1600" b="1" noProof="0" dirty="0">
              <a:hlinkClick xmlns:r="http://schemas.openxmlformats.org/officeDocument/2006/relationships" r:id="rId9" action="ppaction://hlinksldjump"/>
            </a:rPr>
            <a:t>oralidade</a:t>
          </a:r>
          <a:r>
            <a:rPr lang="en-US" sz="1600" b="1" dirty="0">
              <a:hlinkClick xmlns:r="http://schemas.openxmlformats.org/officeDocument/2006/relationships" r:id="rId9" action="ppaction://hlinksldjump"/>
            </a:rPr>
            <a:t> </a:t>
          </a:r>
          <a:r>
            <a:rPr lang="en-US" sz="1600" dirty="0">
              <a:hlinkClick xmlns:r="http://schemas.openxmlformats.org/officeDocument/2006/relationships" r:id="rId9" action="ppaction://hlinksldjump"/>
            </a:rPr>
            <a:t>– </a:t>
          </a:r>
          <a:r>
            <a:rPr lang="pt-BR" sz="1600" dirty="0">
              <a:hlinkClick xmlns:r="http://schemas.openxmlformats.org/officeDocument/2006/relationships" r:id="rId9" action="ppaction://hlinksldjump"/>
            </a:rPr>
            <a:t>Marcadores conversacionais</a:t>
          </a:r>
          <a:endParaRPr lang="en-US" sz="1600" dirty="0"/>
        </a:p>
      </dgm:t>
    </dgm:pt>
    <dgm:pt modelId="{800D234D-CD59-419B-BE44-A8B591672222}" type="parTrans" cxnId="{6643665E-C530-4C8B-8FC1-0DB2E9F3ECDD}">
      <dgm:prSet/>
      <dgm:spPr/>
      <dgm:t>
        <a:bodyPr/>
        <a:lstStyle/>
        <a:p>
          <a:endParaRPr lang="pt-BR"/>
        </a:p>
      </dgm:t>
    </dgm:pt>
    <dgm:pt modelId="{EBE32098-F79D-42B8-9A3A-433B371B1C25}" type="sibTrans" cxnId="{6643665E-C530-4C8B-8FC1-0DB2E9F3ECDD}">
      <dgm:prSet/>
      <dgm:spPr/>
      <dgm:t>
        <a:bodyPr/>
        <a:lstStyle/>
        <a:p>
          <a:endParaRPr lang="pt-BR"/>
        </a:p>
      </dgm:t>
    </dgm:pt>
    <dgm:pt modelId="{0AB5A187-FF5C-4031-B0EF-72328D94F67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10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10" action="ppaction://hlinksldjump"/>
            </a:rPr>
            <a:t>– Oração subordinada adverbial I</a:t>
          </a:r>
          <a:endParaRPr lang="en-US" sz="1600" dirty="0"/>
        </a:p>
      </dgm:t>
    </dgm:pt>
    <dgm:pt modelId="{83221DC6-DAD3-4013-AD19-830C0ECA9719}" type="parTrans" cxnId="{0BD60660-3D48-45EB-8BF1-FA3DBE815CFC}">
      <dgm:prSet/>
      <dgm:spPr/>
      <dgm:t>
        <a:bodyPr/>
        <a:lstStyle/>
        <a:p>
          <a:endParaRPr lang="pt-BR"/>
        </a:p>
      </dgm:t>
    </dgm:pt>
    <dgm:pt modelId="{64702C7B-341E-4C9C-BB22-AAEE2A97C3C4}" type="sibTrans" cxnId="{0BD60660-3D48-45EB-8BF1-FA3DBE815CFC}">
      <dgm:prSet/>
      <dgm:spPr/>
      <dgm:t>
        <a:bodyPr/>
        <a:lstStyle/>
        <a:p>
          <a:endParaRPr lang="pt-BR"/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676CC95-B65C-489A-97C1-DD3F5726BB73}" type="pres">
      <dgm:prSet presAssocID="{00D4A4E5-B87F-4FD6-95A8-366532276A02}" presName="thickLine" presStyleLbl="alignNode1" presStyleIdx="0" presStyleCnt="10"/>
      <dgm:spPr/>
    </dgm:pt>
    <dgm:pt modelId="{593D31F7-BE91-4F11-BE88-746F47D7321A}" type="pres">
      <dgm:prSet presAssocID="{00D4A4E5-B87F-4FD6-95A8-366532276A02}" presName="horz1" presStyleCnt="0"/>
      <dgm:spPr/>
    </dgm:pt>
    <dgm:pt modelId="{DBF86662-0E6D-440F-968E-5B5E57FBB264}" type="pres">
      <dgm:prSet presAssocID="{00D4A4E5-B87F-4FD6-95A8-366532276A02}" presName="tx1" presStyleLbl="revTx" presStyleIdx="0" presStyleCnt="10"/>
      <dgm:spPr/>
    </dgm:pt>
    <dgm:pt modelId="{6ED7848D-AF23-4B80-9CFE-5690AC4806C2}" type="pres">
      <dgm:prSet presAssocID="{00D4A4E5-B87F-4FD6-95A8-366532276A02}" presName="vert1" presStyleCnt="0"/>
      <dgm:spPr/>
    </dgm:pt>
    <dgm:pt modelId="{8375AD7D-9BA0-48EC-8DB6-6934D928E08F}" type="pres">
      <dgm:prSet presAssocID="{ED66EF7E-E68A-4F69-81C1-F34451E1DDBF}" presName="thickLine" presStyleLbl="alignNode1" presStyleIdx="1" presStyleCnt="10"/>
      <dgm:spPr/>
    </dgm:pt>
    <dgm:pt modelId="{55424B32-6F98-4A37-B7BC-EB6630670268}" type="pres">
      <dgm:prSet presAssocID="{ED66EF7E-E68A-4F69-81C1-F34451E1DDBF}" presName="horz1" presStyleCnt="0"/>
      <dgm:spPr/>
    </dgm:pt>
    <dgm:pt modelId="{C94B488D-1DF0-444E-A485-232FFC4B36EE}" type="pres">
      <dgm:prSet presAssocID="{ED66EF7E-E68A-4F69-81C1-F34451E1DDBF}" presName="tx1" presStyleLbl="revTx" presStyleIdx="1" presStyleCnt="10"/>
      <dgm:spPr/>
    </dgm:pt>
    <dgm:pt modelId="{878A8FE1-2DD0-4F8E-AEF5-BC2CDA1E06E5}" type="pres">
      <dgm:prSet presAssocID="{ED66EF7E-E68A-4F69-81C1-F34451E1DDBF}" presName="vert1" presStyleCnt="0"/>
      <dgm:spPr/>
    </dgm:pt>
    <dgm:pt modelId="{AB9CB741-FC9F-421B-8DB7-B6256D0F3B01}" type="pres">
      <dgm:prSet presAssocID="{F8069943-B338-41D8-AC5C-7654CC5EC779}" presName="thickLine" presStyleLbl="alignNode1" presStyleIdx="2" presStyleCnt="10"/>
      <dgm:spPr/>
    </dgm:pt>
    <dgm:pt modelId="{CE984AFA-2276-4665-B3E4-870BCCCADBF7}" type="pres">
      <dgm:prSet presAssocID="{F8069943-B338-41D8-AC5C-7654CC5EC779}" presName="horz1" presStyleCnt="0"/>
      <dgm:spPr/>
    </dgm:pt>
    <dgm:pt modelId="{1E358535-3292-4668-BE9F-829874D637BB}" type="pres">
      <dgm:prSet presAssocID="{F8069943-B338-41D8-AC5C-7654CC5EC779}" presName="tx1" presStyleLbl="revTx" presStyleIdx="2" presStyleCnt="10"/>
      <dgm:spPr/>
    </dgm:pt>
    <dgm:pt modelId="{1AF210EC-C83A-4CBC-BC37-A37200C508D6}" type="pres">
      <dgm:prSet presAssocID="{F8069943-B338-41D8-AC5C-7654CC5EC779}" presName="vert1" presStyleCnt="0"/>
      <dgm:spPr/>
    </dgm:pt>
    <dgm:pt modelId="{314D560E-CBD9-4858-A0A2-945D9A381B28}" type="pres">
      <dgm:prSet presAssocID="{55DCCAC6-434C-4EA2-9C3A-E82C5EC5168F}" presName="thickLine" presStyleLbl="alignNode1" presStyleIdx="3" presStyleCnt="10"/>
      <dgm:spPr/>
    </dgm:pt>
    <dgm:pt modelId="{064B011C-4EF7-4679-9BCB-EDCCC550CD86}" type="pres">
      <dgm:prSet presAssocID="{55DCCAC6-434C-4EA2-9C3A-E82C5EC5168F}" presName="horz1" presStyleCnt="0"/>
      <dgm:spPr/>
    </dgm:pt>
    <dgm:pt modelId="{D33FB54E-1E02-4083-9007-E663036D183D}" type="pres">
      <dgm:prSet presAssocID="{55DCCAC6-434C-4EA2-9C3A-E82C5EC5168F}" presName="tx1" presStyleLbl="revTx" presStyleIdx="3" presStyleCnt="10"/>
      <dgm:spPr/>
    </dgm:pt>
    <dgm:pt modelId="{A2853312-89A8-4D70-98A9-132D6EB00EC4}" type="pres">
      <dgm:prSet presAssocID="{55DCCAC6-434C-4EA2-9C3A-E82C5EC5168F}" presName="vert1" presStyleCnt="0"/>
      <dgm:spPr/>
    </dgm:pt>
    <dgm:pt modelId="{D3E48662-57D0-47F9-91E5-6CCA8FC79BE1}" type="pres">
      <dgm:prSet presAssocID="{0AB5A187-FF5C-4031-B0EF-72328D94F67F}" presName="thickLine" presStyleLbl="alignNode1" presStyleIdx="4" presStyleCnt="10"/>
      <dgm:spPr/>
    </dgm:pt>
    <dgm:pt modelId="{90A1533E-42D4-4417-9E12-9974A8CE204D}" type="pres">
      <dgm:prSet presAssocID="{0AB5A187-FF5C-4031-B0EF-72328D94F67F}" presName="horz1" presStyleCnt="0"/>
      <dgm:spPr/>
    </dgm:pt>
    <dgm:pt modelId="{7D547DED-AB77-4FD2-B2B2-B4AB5D7234C9}" type="pres">
      <dgm:prSet presAssocID="{0AB5A187-FF5C-4031-B0EF-72328D94F67F}" presName="tx1" presStyleLbl="revTx" presStyleIdx="4" presStyleCnt="10"/>
      <dgm:spPr/>
    </dgm:pt>
    <dgm:pt modelId="{FAA4709F-583A-424F-905A-A5D70C35F81F}" type="pres">
      <dgm:prSet presAssocID="{0AB5A187-FF5C-4031-B0EF-72328D94F67F}" presName="vert1" presStyleCnt="0"/>
      <dgm:spPr/>
    </dgm:pt>
    <dgm:pt modelId="{D0219F05-B755-4B07-A349-B9A905942F22}" type="pres">
      <dgm:prSet presAssocID="{C68D41A5-84F8-48E5-9CED-831B6F3F5B1C}" presName="thickLine" presStyleLbl="alignNode1" presStyleIdx="5" presStyleCnt="10"/>
      <dgm:spPr/>
    </dgm:pt>
    <dgm:pt modelId="{D23D9EAC-31DF-4560-9523-74C7BD4031A9}" type="pres">
      <dgm:prSet presAssocID="{C68D41A5-84F8-48E5-9CED-831B6F3F5B1C}" presName="horz1" presStyleCnt="0"/>
      <dgm:spPr/>
    </dgm:pt>
    <dgm:pt modelId="{1BE8540D-2B5F-4BF4-B8D2-940F6A10819C}" type="pres">
      <dgm:prSet presAssocID="{C68D41A5-84F8-48E5-9CED-831B6F3F5B1C}" presName="tx1" presStyleLbl="revTx" presStyleIdx="5" presStyleCnt="10"/>
      <dgm:spPr/>
    </dgm:pt>
    <dgm:pt modelId="{832639FA-BCCC-4CAE-A1AE-DB4CF5BA3A80}" type="pres">
      <dgm:prSet presAssocID="{C68D41A5-84F8-48E5-9CED-831B6F3F5B1C}" presName="vert1" presStyleCnt="0"/>
      <dgm:spPr/>
    </dgm:pt>
    <dgm:pt modelId="{E0ACE31B-7687-4EE7-9573-63F09584CD36}" type="pres">
      <dgm:prSet presAssocID="{5E6F7141-FA59-4CD7-8FF7-5C6FC1A13D4E}" presName="thickLine" presStyleLbl="alignNode1" presStyleIdx="6" presStyleCnt="10"/>
      <dgm:spPr/>
    </dgm:pt>
    <dgm:pt modelId="{4A9E3B3C-54F8-4B4F-AC3E-24B85842DAD5}" type="pres">
      <dgm:prSet presAssocID="{5E6F7141-FA59-4CD7-8FF7-5C6FC1A13D4E}" presName="horz1" presStyleCnt="0"/>
      <dgm:spPr/>
    </dgm:pt>
    <dgm:pt modelId="{3EA07746-CFD6-4C68-B8CF-A378C033D107}" type="pres">
      <dgm:prSet presAssocID="{5E6F7141-FA59-4CD7-8FF7-5C6FC1A13D4E}" presName="tx1" presStyleLbl="revTx" presStyleIdx="6" presStyleCnt="10"/>
      <dgm:spPr/>
    </dgm:pt>
    <dgm:pt modelId="{0EFEDC27-1B45-4FDE-B738-C8AD75EE6341}" type="pres">
      <dgm:prSet presAssocID="{5E6F7141-FA59-4CD7-8FF7-5C6FC1A13D4E}" presName="vert1" presStyleCnt="0"/>
      <dgm:spPr/>
    </dgm:pt>
    <dgm:pt modelId="{2721A207-0C1E-469B-8CAD-57DF57B826C1}" type="pres">
      <dgm:prSet presAssocID="{67D4DD36-7167-4EE3-AAB6-6D16D695BE11}" presName="thickLine" presStyleLbl="alignNode1" presStyleIdx="7" presStyleCnt="10"/>
      <dgm:spPr/>
    </dgm:pt>
    <dgm:pt modelId="{DE259A85-32B1-4FE4-BC9D-D8F56AD70206}" type="pres">
      <dgm:prSet presAssocID="{67D4DD36-7167-4EE3-AAB6-6D16D695BE11}" presName="horz1" presStyleCnt="0"/>
      <dgm:spPr/>
    </dgm:pt>
    <dgm:pt modelId="{35BBE7E9-1C6D-479C-8269-B5715E8054B8}" type="pres">
      <dgm:prSet presAssocID="{67D4DD36-7167-4EE3-AAB6-6D16D695BE11}" presName="tx1" presStyleLbl="revTx" presStyleIdx="7" presStyleCnt="10"/>
      <dgm:spPr/>
    </dgm:pt>
    <dgm:pt modelId="{86A3F955-2C1E-49E7-9BE8-8CF707D0EF1B}" type="pres">
      <dgm:prSet presAssocID="{67D4DD36-7167-4EE3-AAB6-6D16D695BE11}" presName="vert1" presStyleCnt="0"/>
      <dgm:spPr/>
    </dgm:pt>
    <dgm:pt modelId="{DCF5A59F-82E1-4637-8D24-B103291DCC41}" type="pres">
      <dgm:prSet presAssocID="{7CDCE0BF-A582-4ADC-BE30-848927C6F4BC}" presName="thickLine" presStyleLbl="alignNode1" presStyleIdx="8" presStyleCnt="10"/>
      <dgm:spPr/>
    </dgm:pt>
    <dgm:pt modelId="{DA3FF969-368D-427B-A0CB-C73CF93CE817}" type="pres">
      <dgm:prSet presAssocID="{7CDCE0BF-A582-4ADC-BE30-848927C6F4BC}" presName="horz1" presStyleCnt="0"/>
      <dgm:spPr/>
    </dgm:pt>
    <dgm:pt modelId="{CBAD07A5-FC55-4568-A0FB-80F2C288F602}" type="pres">
      <dgm:prSet presAssocID="{7CDCE0BF-A582-4ADC-BE30-848927C6F4BC}" presName="tx1" presStyleLbl="revTx" presStyleIdx="8" presStyleCnt="10"/>
      <dgm:spPr/>
    </dgm:pt>
    <dgm:pt modelId="{BCA4C1A6-8764-409F-9C56-20D911A49054}" type="pres">
      <dgm:prSet presAssocID="{7CDCE0BF-A582-4ADC-BE30-848927C6F4BC}" presName="vert1" presStyleCnt="0"/>
      <dgm:spPr/>
    </dgm:pt>
    <dgm:pt modelId="{6446D9C9-28CA-481A-BB4C-074C2097E0FE}" type="pres">
      <dgm:prSet presAssocID="{89F76081-474B-4721-B88A-8D51A4BA0CF7}" presName="thickLine" presStyleLbl="alignNode1" presStyleIdx="9" presStyleCnt="10"/>
      <dgm:spPr/>
    </dgm:pt>
    <dgm:pt modelId="{20F995C1-147E-431B-BB8C-11EDA345A614}" type="pres">
      <dgm:prSet presAssocID="{89F76081-474B-4721-B88A-8D51A4BA0CF7}" presName="horz1" presStyleCnt="0"/>
      <dgm:spPr/>
    </dgm:pt>
    <dgm:pt modelId="{A42FD2D2-2791-43B4-990E-17A6A95C4302}" type="pres">
      <dgm:prSet presAssocID="{89F76081-474B-4721-B88A-8D51A4BA0CF7}" presName="tx1" presStyleLbl="revTx" presStyleIdx="9" presStyleCnt="10"/>
      <dgm:spPr/>
    </dgm:pt>
    <dgm:pt modelId="{FA734EF9-BC0A-4C7C-B70E-86EDC0ADE505}" type="pres">
      <dgm:prSet presAssocID="{89F76081-474B-4721-B88A-8D51A4BA0CF7}" presName="vert1" presStyleCnt="0"/>
      <dgm:spPr/>
    </dgm:pt>
  </dgm:ptLst>
  <dgm:cxnLst>
    <dgm:cxn modelId="{B86ADA12-3BDD-4D1C-9645-455E91BCEFFC}" srcId="{9D9C0E9A-327C-40DB-A9EB-983EC9E0D98F}" destId="{00D4A4E5-B87F-4FD6-95A8-366532276A02}" srcOrd="0" destOrd="0" parTransId="{353AC31F-7D9C-42BB-9E96-468AF42982B7}" sibTransId="{4DE8CDCF-9E51-4296-8706-7B9B079875C9}"/>
    <dgm:cxn modelId="{D775502B-0E68-4137-A8F8-0D7FF73A3F0D}" type="presOf" srcId="{67D4DD36-7167-4EE3-AAB6-6D16D695BE11}" destId="{35BBE7E9-1C6D-479C-8269-B5715E8054B8}" srcOrd="0" destOrd="0" presId="urn:microsoft.com/office/officeart/2008/layout/LinedList"/>
    <dgm:cxn modelId="{15DD5733-88FD-43E2-BC62-BE20AB6FEA3C}" srcId="{9D9C0E9A-327C-40DB-A9EB-983EC9E0D98F}" destId="{5E6F7141-FA59-4CD7-8FF7-5C6FC1A13D4E}" srcOrd="6" destOrd="0" parTransId="{972185F9-D5AE-4019-B3E3-85964688415B}" sibTransId="{005A549E-AE69-4996-93AA-251BCE5363D9}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6643665E-C530-4C8B-8FC1-0DB2E9F3ECDD}" srcId="{9D9C0E9A-327C-40DB-A9EB-983EC9E0D98F}" destId="{7CDCE0BF-A582-4ADC-BE30-848927C6F4BC}" srcOrd="8" destOrd="0" parTransId="{800D234D-CD59-419B-BE44-A8B591672222}" sibTransId="{EBE32098-F79D-42B8-9A3A-433B371B1C25}"/>
    <dgm:cxn modelId="{0BD60660-3D48-45EB-8BF1-FA3DBE815CFC}" srcId="{9D9C0E9A-327C-40DB-A9EB-983EC9E0D98F}" destId="{0AB5A187-FF5C-4031-B0EF-72328D94F67F}" srcOrd="4" destOrd="0" parTransId="{83221DC6-DAD3-4013-AD19-830C0ECA9719}" sibTransId="{64702C7B-341E-4C9C-BB22-AAEE2A97C3C4}"/>
    <dgm:cxn modelId="{47E8EC45-DDDA-4DC1-980A-9BE45FE6666B}" srcId="{9D9C0E9A-327C-40DB-A9EB-983EC9E0D98F}" destId="{ED66EF7E-E68A-4F69-81C1-F34451E1DDBF}" srcOrd="1" destOrd="0" parTransId="{197F2E5E-4B32-4617-ADD5-0F6DB901EC4C}" sibTransId="{DA505C56-A700-4856-886C-74A7E12E1EE3}"/>
    <dgm:cxn modelId="{6C2AB851-94C8-442B-B7B9-F1DD95B11ED8}" type="presOf" srcId="{C68D41A5-84F8-48E5-9CED-831B6F3F5B1C}" destId="{1BE8540D-2B5F-4BF4-B8D2-940F6A10819C}" srcOrd="0" destOrd="0" presId="urn:microsoft.com/office/officeart/2008/layout/LinedList"/>
    <dgm:cxn modelId="{10835E76-19D6-4796-A57D-19E70C1A368C}" type="presOf" srcId="{5E6F7141-FA59-4CD7-8FF7-5C6FC1A13D4E}" destId="{3EA07746-CFD6-4C68-B8CF-A378C033D107}" srcOrd="0" destOrd="0" presId="urn:microsoft.com/office/officeart/2008/layout/LinedList"/>
    <dgm:cxn modelId="{D468DA5A-783C-4C8E-B93E-4F3DF99E8F66}" type="presOf" srcId="{00D4A4E5-B87F-4FD6-95A8-366532276A02}" destId="{DBF86662-0E6D-440F-968E-5B5E57FBB264}" srcOrd="0" destOrd="0" presId="urn:microsoft.com/office/officeart/2008/layout/LinedList"/>
    <dgm:cxn modelId="{BF5A8883-F9F2-4E44-ABBC-881FCCF815D6}" type="presOf" srcId="{ED66EF7E-E68A-4F69-81C1-F34451E1DDBF}" destId="{C94B488D-1DF0-444E-A485-232FFC4B36EE}" srcOrd="0" destOrd="0" presId="urn:microsoft.com/office/officeart/2008/layout/LinedList"/>
    <dgm:cxn modelId="{3756D28C-518B-455B-8605-8E3779C17C90}" srcId="{9D9C0E9A-327C-40DB-A9EB-983EC9E0D98F}" destId="{89F76081-474B-4721-B88A-8D51A4BA0CF7}" srcOrd="9" destOrd="0" parTransId="{9C53B806-B818-4303-9C3A-F92B9B492799}" sibTransId="{14493090-2A11-45A4-B04C-C1E5D35F00B7}"/>
    <dgm:cxn modelId="{9B997E8E-F0ED-456C-8520-FBC0842B91CC}" srcId="{9D9C0E9A-327C-40DB-A9EB-983EC9E0D98F}" destId="{F8069943-B338-41D8-AC5C-7654CC5EC779}" srcOrd="2" destOrd="0" parTransId="{EDF1AE46-CE69-43BA-837F-1B9735086F25}" sibTransId="{831963E2-6400-47B9-9124-76BA1BC3B7F7}"/>
    <dgm:cxn modelId="{20934F9E-4611-4400-9C97-4EC4B0DFE91B}" type="presOf" srcId="{89F76081-474B-4721-B88A-8D51A4BA0CF7}" destId="{A42FD2D2-2791-43B4-990E-17A6A95C4302}" srcOrd="0" destOrd="0" presId="urn:microsoft.com/office/officeart/2008/layout/LinedList"/>
    <dgm:cxn modelId="{DE30D3A0-3DE9-41AD-B98B-92DBDE52204E}" type="presOf" srcId="{7CDCE0BF-A582-4ADC-BE30-848927C6F4BC}" destId="{CBAD07A5-FC55-4568-A0FB-80F2C288F602}" srcOrd="0" destOrd="0" presId="urn:microsoft.com/office/officeart/2008/layout/LinedList"/>
    <dgm:cxn modelId="{8748FCAE-C0DC-4976-B4C7-144BC3A27056}" type="presOf" srcId="{55DCCAC6-434C-4EA2-9C3A-E82C5EC5168F}" destId="{D33FB54E-1E02-4083-9007-E663036D183D}" srcOrd="0" destOrd="0" presId="urn:microsoft.com/office/officeart/2008/layout/LinedList"/>
    <dgm:cxn modelId="{03E201B6-C70A-4D3B-80B1-7C4FD475813B}" type="presOf" srcId="{F8069943-B338-41D8-AC5C-7654CC5EC779}" destId="{1E358535-3292-4668-BE9F-829874D637BB}" srcOrd="0" destOrd="0" presId="urn:microsoft.com/office/officeart/2008/layout/LinedList"/>
    <dgm:cxn modelId="{85B43EC0-2D78-4BE2-9848-FA24266D2417}" srcId="{9D9C0E9A-327C-40DB-A9EB-983EC9E0D98F}" destId="{67D4DD36-7167-4EE3-AAB6-6D16D695BE11}" srcOrd="7" destOrd="0" parTransId="{D68DCF56-0B94-4506-BB95-063CC2EEC129}" sibTransId="{EE0149F7-8B24-4181-9018-1C693B6CA4A8}"/>
    <dgm:cxn modelId="{A74BAECD-E5C3-45A7-81C3-BF65B1028DD4}" srcId="{9D9C0E9A-327C-40DB-A9EB-983EC9E0D98F}" destId="{55DCCAC6-434C-4EA2-9C3A-E82C5EC5168F}" srcOrd="3" destOrd="0" parTransId="{2597FFF0-7494-4592-A5B4-E3FC30EB594D}" sibTransId="{E99C5578-030E-478C-83C1-B5162C19A96C}"/>
    <dgm:cxn modelId="{40FC38D5-BA74-4DB1-8DD9-668283A89198}" type="presOf" srcId="{0AB5A187-FF5C-4031-B0EF-72328D94F67F}" destId="{7D547DED-AB77-4FD2-B2B2-B4AB5D7234C9}" srcOrd="0" destOrd="0" presId="urn:microsoft.com/office/officeart/2008/layout/LinedList"/>
    <dgm:cxn modelId="{398519E0-5FDA-47B5-A800-456F19FBC233}" srcId="{9D9C0E9A-327C-40DB-A9EB-983EC9E0D98F}" destId="{C68D41A5-84F8-48E5-9CED-831B6F3F5B1C}" srcOrd="5" destOrd="0" parTransId="{94D91AEC-4013-4FC6-ACA9-A764CB6B2FAA}" sibTransId="{802F0A8D-0784-4CB6-B554-4DE691F12EE8}"/>
    <dgm:cxn modelId="{D0016722-0CFF-4C26-9FFE-BBD03868285E}" type="presParOf" srcId="{983EBE8F-2CFB-4918-8A71-8FB6106D1EE5}" destId="{F676CC95-B65C-489A-97C1-DD3F5726BB73}" srcOrd="0" destOrd="0" presId="urn:microsoft.com/office/officeart/2008/layout/LinedList"/>
    <dgm:cxn modelId="{A6673C05-A11E-4473-9F21-DF040CF931C6}" type="presParOf" srcId="{983EBE8F-2CFB-4918-8A71-8FB6106D1EE5}" destId="{593D31F7-BE91-4F11-BE88-746F47D7321A}" srcOrd="1" destOrd="0" presId="urn:microsoft.com/office/officeart/2008/layout/LinedList"/>
    <dgm:cxn modelId="{404DD807-8B76-475B-87E4-36ABEFBCF407}" type="presParOf" srcId="{593D31F7-BE91-4F11-BE88-746F47D7321A}" destId="{DBF86662-0E6D-440F-968E-5B5E57FBB264}" srcOrd="0" destOrd="0" presId="urn:microsoft.com/office/officeart/2008/layout/LinedList"/>
    <dgm:cxn modelId="{CB1338F6-C14E-43D7-BA69-D7478D3098A7}" type="presParOf" srcId="{593D31F7-BE91-4F11-BE88-746F47D7321A}" destId="{6ED7848D-AF23-4B80-9CFE-5690AC4806C2}" srcOrd="1" destOrd="0" presId="urn:microsoft.com/office/officeart/2008/layout/LinedList"/>
    <dgm:cxn modelId="{AE680168-EFEC-42CE-A945-F1A2A969E890}" type="presParOf" srcId="{983EBE8F-2CFB-4918-8A71-8FB6106D1EE5}" destId="{8375AD7D-9BA0-48EC-8DB6-6934D928E08F}" srcOrd="2" destOrd="0" presId="urn:microsoft.com/office/officeart/2008/layout/LinedList"/>
    <dgm:cxn modelId="{5D982353-5C09-4040-A019-19647AA810F5}" type="presParOf" srcId="{983EBE8F-2CFB-4918-8A71-8FB6106D1EE5}" destId="{55424B32-6F98-4A37-B7BC-EB6630670268}" srcOrd="3" destOrd="0" presId="urn:microsoft.com/office/officeart/2008/layout/LinedList"/>
    <dgm:cxn modelId="{4A5BFB8E-2039-46F9-93AA-422AA5BA3ECF}" type="presParOf" srcId="{55424B32-6F98-4A37-B7BC-EB6630670268}" destId="{C94B488D-1DF0-444E-A485-232FFC4B36EE}" srcOrd="0" destOrd="0" presId="urn:microsoft.com/office/officeart/2008/layout/LinedList"/>
    <dgm:cxn modelId="{B68F6C99-B036-4B5E-BF4B-A0B926A2B18A}" type="presParOf" srcId="{55424B32-6F98-4A37-B7BC-EB6630670268}" destId="{878A8FE1-2DD0-4F8E-AEF5-BC2CDA1E06E5}" srcOrd="1" destOrd="0" presId="urn:microsoft.com/office/officeart/2008/layout/LinedList"/>
    <dgm:cxn modelId="{E75F825D-1F78-4DFD-B2D8-B6433D604056}" type="presParOf" srcId="{983EBE8F-2CFB-4918-8A71-8FB6106D1EE5}" destId="{AB9CB741-FC9F-421B-8DB7-B6256D0F3B01}" srcOrd="4" destOrd="0" presId="urn:microsoft.com/office/officeart/2008/layout/LinedList"/>
    <dgm:cxn modelId="{9BA57E1F-8E03-4368-BC01-7F555D563597}" type="presParOf" srcId="{983EBE8F-2CFB-4918-8A71-8FB6106D1EE5}" destId="{CE984AFA-2276-4665-B3E4-870BCCCADBF7}" srcOrd="5" destOrd="0" presId="urn:microsoft.com/office/officeart/2008/layout/LinedList"/>
    <dgm:cxn modelId="{63EB8368-4536-4B97-918B-23DDC22136A5}" type="presParOf" srcId="{CE984AFA-2276-4665-B3E4-870BCCCADBF7}" destId="{1E358535-3292-4668-BE9F-829874D637BB}" srcOrd="0" destOrd="0" presId="urn:microsoft.com/office/officeart/2008/layout/LinedList"/>
    <dgm:cxn modelId="{238B27B8-D6BB-45C1-AD3D-C5EF693FFFBB}" type="presParOf" srcId="{CE984AFA-2276-4665-B3E4-870BCCCADBF7}" destId="{1AF210EC-C83A-4CBC-BC37-A37200C508D6}" srcOrd="1" destOrd="0" presId="urn:microsoft.com/office/officeart/2008/layout/LinedList"/>
    <dgm:cxn modelId="{F2B9FA33-255E-40BE-BA48-3C594948DBDD}" type="presParOf" srcId="{983EBE8F-2CFB-4918-8A71-8FB6106D1EE5}" destId="{314D560E-CBD9-4858-A0A2-945D9A381B28}" srcOrd="6" destOrd="0" presId="urn:microsoft.com/office/officeart/2008/layout/LinedList"/>
    <dgm:cxn modelId="{9EC1A6A8-A900-453D-8A3D-68A82D9A6564}" type="presParOf" srcId="{983EBE8F-2CFB-4918-8A71-8FB6106D1EE5}" destId="{064B011C-4EF7-4679-9BCB-EDCCC550CD86}" srcOrd="7" destOrd="0" presId="urn:microsoft.com/office/officeart/2008/layout/LinedList"/>
    <dgm:cxn modelId="{6EFC5C35-5C0A-4DFD-89A8-67842B67AB7C}" type="presParOf" srcId="{064B011C-4EF7-4679-9BCB-EDCCC550CD86}" destId="{D33FB54E-1E02-4083-9007-E663036D183D}" srcOrd="0" destOrd="0" presId="urn:microsoft.com/office/officeart/2008/layout/LinedList"/>
    <dgm:cxn modelId="{75DE68F6-B908-4F7F-AA96-6B46BB254A82}" type="presParOf" srcId="{064B011C-4EF7-4679-9BCB-EDCCC550CD86}" destId="{A2853312-89A8-4D70-98A9-132D6EB00EC4}" srcOrd="1" destOrd="0" presId="urn:microsoft.com/office/officeart/2008/layout/LinedList"/>
    <dgm:cxn modelId="{995D618C-409E-4199-8ACA-BE4692D7A5D9}" type="presParOf" srcId="{983EBE8F-2CFB-4918-8A71-8FB6106D1EE5}" destId="{D3E48662-57D0-47F9-91E5-6CCA8FC79BE1}" srcOrd="8" destOrd="0" presId="urn:microsoft.com/office/officeart/2008/layout/LinedList"/>
    <dgm:cxn modelId="{F9DE8459-6BF7-43DE-8673-E2C70AB5ADAA}" type="presParOf" srcId="{983EBE8F-2CFB-4918-8A71-8FB6106D1EE5}" destId="{90A1533E-42D4-4417-9E12-9974A8CE204D}" srcOrd="9" destOrd="0" presId="urn:microsoft.com/office/officeart/2008/layout/LinedList"/>
    <dgm:cxn modelId="{13840283-18C2-4DDD-A96B-BCCF5EF52315}" type="presParOf" srcId="{90A1533E-42D4-4417-9E12-9974A8CE204D}" destId="{7D547DED-AB77-4FD2-B2B2-B4AB5D7234C9}" srcOrd="0" destOrd="0" presId="urn:microsoft.com/office/officeart/2008/layout/LinedList"/>
    <dgm:cxn modelId="{7457F810-246B-422D-A5E1-E48CBA5C73DB}" type="presParOf" srcId="{90A1533E-42D4-4417-9E12-9974A8CE204D}" destId="{FAA4709F-583A-424F-905A-A5D70C35F81F}" srcOrd="1" destOrd="0" presId="urn:microsoft.com/office/officeart/2008/layout/LinedList"/>
    <dgm:cxn modelId="{4CA343A4-1527-456C-93C0-EFA11492316B}" type="presParOf" srcId="{983EBE8F-2CFB-4918-8A71-8FB6106D1EE5}" destId="{D0219F05-B755-4B07-A349-B9A905942F22}" srcOrd="10" destOrd="0" presId="urn:microsoft.com/office/officeart/2008/layout/LinedList"/>
    <dgm:cxn modelId="{DB3BAD92-760D-445B-BC49-C608591E75C2}" type="presParOf" srcId="{983EBE8F-2CFB-4918-8A71-8FB6106D1EE5}" destId="{D23D9EAC-31DF-4560-9523-74C7BD4031A9}" srcOrd="11" destOrd="0" presId="urn:microsoft.com/office/officeart/2008/layout/LinedList"/>
    <dgm:cxn modelId="{4BCA9BFA-BFC3-495C-9B6F-3022331DE3EB}" type="presParOf" srcId="{D23D9EAC-31DF-4560-9523-74C7BD4031A9}" destId="{1BE8540D-2B5F-4BF4-B8D2-940F6A10819C}" srcOrd="0" destOrd="0" presId="urn:microsoft.com/office/officeart/2008/layout/LinedList"/>
    <dgm:cxn modelId="{46B7073D-58B1-4D38-BE41-F58C6B7945BA}" type="presParOf" srcId="{D23D9EAC-31DF-4560-9523-74C7BD4031A9}" destId="{832639FA-BCCC-4CAE-A1AE-DB4CF5BA3A80}" srcOrd="1" destOrd="0" presId="urn:microsoft.com/office/officeart/2008/layout/LinedList"/>
    <dgm:cxn modelId="{FE1B6F59-0679-40BC-A8B1-FE2115947F0C}" type="presParOf" srcId="{983EBE8F-2CFB-4918-8A71-8FB6106D1EE5}" destId="{E0ACE31B-7687-4EE7-9573-63F09584CD36}" srcOrd="12" destOrd="0" presId="urn:microsoft.com/office/officeart/2008/layout/LinedList"/>
    <dgm:cxn modelId="{981D8DFD-6179-4358-884E-1DA895176A40}" type="presParOf" srcId="{983EBE8F-2CFB-4918-8A71-8FB6106D1EE5}" destId="{4A9E3B3C-54F8-4B4F-AC3E-24B85842DAD5}" srcOrd="13" destOrd="0" presId="urn:microsoft.com/office/officeart/2008/layout/LinedList"/>
    <dgm:cxn modelId="{1862CC9E-A4A4-4239-A6D6-3C878FD1DDE7}" type="presParOf" srcId="{4A9E3B3C-54F8-4B4F-AC3E-24B85842DAD5}" destId="{3EA07746-CFD6-4C68-B8CF-A378C033D107}" srcOrd="0" destOrd="0" presId="urn:microsoft.com/office/officeart/2008/layout/LinedList"/>
    <dgm:cxn modelId="{4BC60919-8C55-49B6-B33F-8A484449F2E2}" type="presParOf" srcId="{4A9E3B3C-54F8-4B4F-AC3E-24B85842DAD5}" destId="{0EFEDC27-1B45-4FDE-B738-C8AD75EE6341}" srcOrd="1" destOrd="0" presId="urn:microsoft.com/office/officeart/2008/layout/LinedList"/>
    <dgm:cxn modelId="{1F7DCE1C-FBF1-49C4-8B1C-5E69D113E13A}" type="presParOf" srcId="{983EBE8F-2CFB-4918-8A71-8FB6106D1EE5}" destId="{2721A207-0C1E-469B-8CAD-57DF57B826C1}" srcOrd="14" destOrd="0" presId="urn:microsoft.com/office/officeart/2008/layout/LinedList"/>
    <dgm:cxn modelId="{BB7D6D23-B886-42CF-9F54-01F3877062A3}" type="presParOf" srcId="{983EBE8F-2CFB-4918-8A71-8FB6106D1EE5}" destId="{DE259A85-32B1-4FE4-BC9D-D8F56AD70206}" srcOrd="15" destOrd="0" presId="urn:microsoft.com/office/officeart/2008/layout/LinedList"/>
    <dgm:cxn modelId="{55651C5E-9B1D-4788-9447-FA61A63EB5B4}" type="presParOf" srcId="{DE259A85-32B1-4FE4-BC9D-D8F56AD70206}" destId="{35BBE7E9-1C6D-479C-8269-B5715E8054B8}" srcOrd="0" destOrd="0" presId="urn:microsoft.com/office/officeart/2008/layout/LinedList"/>
    <dgm:cxn modelId="{B6FCACAE-4580-442E-8999-8046116A16DA}" type="presParOf" srcId="{DE259A85-32B1-4FE4-BC9D-D8F56AD70206}" destId="{86A3F955-2C1E-49E7-9BE8-8CF707D0EF1B}" srcOrd="1" destOrd="0" presId="urn:microsoft.com/office/officeart/2008/layout/LinedList"/>
    <dgm:cxn modelId="{67FBE700-DB91-4AB9-8C10-2790732AA756}" type="presParOf" srcId="{983EBE8F-2CFB-4918-8A71-8FB6106D1EE5}" destId="{DCF5A59F-82E1-4637-8D24-B103291DCC41}" srcOrd="16" destOrd="0" presId="urn:microsoft.com/office/officeart/2008/layout/LinedList"/>
    <dgm:cxn modelId="{9AA26E5C-7857-41DE-89BB-DC90F239378D}" type="presParOf" srcId="{983EBE8F-2CFB-4918-8A71-8FB6106D1EE5}" destId="{DA3FF969-368D-427B-A0CB-C73CF93CE817}" srcOrd="17" destOrd="0" presId="urn:microsoft.com/office/officeart/2008/layout/LinedList"/>
    <dgm:cxn modelId="{3BFD2652-32BC-4B2D-B7C0-74F197A47D1C}" type="presParOf" srcId="{DA3FF969-368D-427B-A0CB-C73CF93CE817}" destId="{CBAD07A5-FC55-4568-A0FB-80F2C288F602}" srcOrd="0" destOrd="0" presId="urn:microsoft.com/office/officeart/2008/layout/LinedList"/>
    <dgm:cxn modelId="{58BCC2CB-2A23-4630-8A33-25AEB976AF31}" type="presParOf" srcId="{DA3FF969-368D-427B-A0CB-C73CF93CE817}" destId="{BCA4C1A6-8764-409F-9C56-20D911A49054}" srcOrd="1" destOrd="0" presId="urn:microsoft.com/office/officeart/2008/layout/LinedList"/>
    <dgm:cxn modelId="{C89E747D-12E1-4D3E-84E9-4E32E6609BC3}" type="presParOf" srcId="{983EBE8F-2CFB-4918-8A71-8FB6106D1EE5}" destId="{6446D9C9-28CA-481A-BB4C-074C2097E0FE}" srcOrd="18" destOrd="0" presId="urn:microsoft.com/office/officeart/2008/layout/LinedList"/>
    <dgm:cxn modelId="{F4228EDE-8ADB-42AE-8FA6-57CCDB16E525}" type="presParOf" srcId="{983EBE8F-2CFB-4918-8A71-8FB6106D1EE5}" destId="{20F995C1-147E-431B-BB8C-11EDA345A614}" srcOrd="19" destOrd="0" presId="urn:microsoft.com/office/officeart/2008/layout/LinedList"/>
    <dgm:cxn modelId="{286E8806-F670-4922-B7BD-9C4DB884FD6C}" type="presParOf" srcId="{20F995C1-147E-431B-BB8C-11EDA345A614}" destId="{A42FD2D2-2791-43B4-990E-17A6A95C4302}" srcOrd="0" destOrd="0" presId="urn:microsoft.com/office/officeart/2008/layout/LinedList"/>
    <dgm:cxn modelId="{A3CDF135-3CB3-433E-8CAC-DA80CC060142}" type="presParOf" srcId="{20F995C1-147E-431B-BB8C-11EDA345A614}" destId="{FA734EF9-BC0A-4C7C-B70E-86EDC0ADE5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CC95-B65C-489A-97C1-DD3F5726BB73}">
      <dsp:nvSpPr>
        <dsp:cNvPr id="0" name=""/>
        <dsp:cNvSpPr/>
      </dsp:nvSpPr>
      <dsp:spPr>
        <a:xfrm>
          <a:off x="0" y="55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86662-0E6D-440F-968E-5B5E57FBB264}">
      <dsp:nvSpPr>
        <dsp:cNvPr id="0" name=""/>
        <dsp:cNvSpPr/>
      </dsp:nvSpPr>
      <dsp:spPr>
        <a:xfrm>
          <a:off x="0" y="555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Imagem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de </a:t>
          </a: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abertura</a:t>
          </a:r>
          <a:endParaRPr lang="pt-BR" sz="1600" b="1" kern="1200" noProof="0" dirty="0"/>
        </a:p>
      </dsp:txBody>
      <dsp:txXfrm>
        <a:off x="0" y="555"/>
        <a:ext cx="10664949" cy="454885"/>
      </dsp:txXfrm>
    </dsp:sp>
    <dsp:sp modelId="{8375AD7D-9BA0-48EC-8DB6-6934D928E08F}">
      <dsp:nvSpPr>
        <dsp:cNvPr id="0" name=""/>
        <dsp:cNvSpPr/>
      </dsp:nvSpPr>
      <dsp:spPr>
        <a:xfrm>
          <a:off x="0" y="455440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4B488D-1DF0-444E-A485-232FFC4B36EE}">
      <dsp:nvSpPr>
        <dsp:cNvPr id="0" name=""/>
        <dsp:cNvSpPr/>
      </dsp:nvSpPr>
      <dsp:spPr>
        <a:xfrm>
          <a:off x="0" y="455440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Artigo de opinião</a:t>
          </a:r>
          <a:endParaRPr lang="en-US" sz="1600" kern="1200" dirty="0"/>
        </a:p>
      </dsp:txBody>
      <dsp:txXfrm>
        <a:off x="0" y="455440"/>
        <a:ext cx="10664949" cy="454885"/>
      </dsp:txXfrm>
    </dsp:sp>
    <dsp:sp modelId="{AB9CB741-FC9F-421B-8DB7-B6256D0F3B01}">
      <dsp:nvSpPr>
        <dsp:cNvPr id="0" name=""/>
        <dsp:cNvSpPr/>
      </dsp:nvSpPr>
      <dsp:spPr>
        <a:xfrm>
          <a:off x="0" y="910326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58535-3292-4668-BE9F-829874D637BB}">
      <dsp:nvSpPr>
        <dsp:cNvPr id="0" name=""/>
        <dsp:cNvSpPr/>
      </dsp:nvSpPr>
      <dsp:spPr>
        <a:xfrm>
          <a:off x="0" y="910326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Artigo de opinião e cartum</a:t>
          </a:r>
          <a:endParaRPr lang="en-US" sz="1600" i="1" kern="1200" dirty="0"/>
        </a:p>
      </dsp:txBody>
      <dsp:txXfrm>
        <a:off x="0" y="910326"/>
        <a:ext cx="10664949" cy="454885"/>
      </dsp:txXfrm>
    </dsp:sp>
    <dsp:sp modelId="{314D560E-CBD9-4858-A0A2-945D9A381B28}">
      <dsp:nvSpPr>
        <dsp:cNvPr id="0" name=""/>
        <dsp:cNvSpPr/>
      </dsp:nvSpPr>
      <dsp:spPr>
        <a:xfrm>
          <a:off x="0" y="1365211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3FB54E-1E02-4083-9007-E663036D183D}">
      <dsp:nvSpPr>
        <dsp:cNvPr id="0" name=""/>
        <dsp:cNvSpPr/>
      </dsp:nvSpPr>
      <dsp:spPr>
        <a:xfrm>
          <a:off x="0" y="1365211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Período composto por coordenação e período composto por subordinação</a:t>
          </a:r>
          <a:endParaRPr lang="en-US" sz="1600" kern="1200" dirty="0"/>
        </a:p>
      </dsp:txBody>
      <dsp:txXfrm>
        <a:off x="0" y="1365211"/>
        <a:ext cx="10664949" cy="454885"/>
      </dsp:txXfrm>
    </dsp:sp>
    <dsp:sp modelId="{D3E48662-57D0-47F9-91E5-6CCA8FC79BE1}">
      <dsp:nvSpPr>
        <dsp:cNvPr id="0" name=""/>
        <dsp:cNvSpPr/>
      </dsp:nvSpPr>
      <dsp:spPr>
        <a:xfrm>
          <a:off x="0" y="1820097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547DED-AB77-4FD2-B2B2-B4AB5D7234C9}">
      <dsp:nvSpPr>
        <dsp:cNvPr id="0" name=""/>
        <dsp:cNvSpPr/>
      </dsp:nvSpPr>
      <dsp:spPr>
        <a:xfrm>
          <a:off x="0" y="1820097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Oração subordinada adverbial I</a:t>
          </a:r>
          <a:endParaRPr lang="en-US" sz="1600" kern="1200" dirty="0"/>
        </a:p>
      </dsp:txBody>
      <dsp:txXfrm>
        <a:off x="0" y="1820097"/>
        <a:ext cx="10664949" cy="454885"/>
      </dsp:txXfrm>
    </dsp:sp>
    <dsp:sp modelId="{D0219F05-B755-4B07-A349-B9A905942F22}">
      <dsp:nvSpPr>
        <dsp:cNvPr id="0" name=""/>
        <dsp:cNvSpPr/>
      </dsp:nvSpPr>
      <dsp:spPr>
        <a:xfrm>
          <a:off x="0" y="2274983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8540D-2B5F-4BF4-B8D2-940F6A10819C}">
      <dsp:nvSpPr>
        <dsp:cNvPr id="0" name=""/>
        <dsp:cNvSpPr/>
      </dsp:nvSpPr>
      <dsp:spPr>
        <a:xfrm>
          <a:off x="0" y="2274983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dos sentidos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Modalização e argumentatividade</a:t>
          </a:r>
          <a:endParaRPr lang="en-US" sz="1600" kern="1200" dirty="0"/>
        </a:p>
      </dsp:txBody>
      <dsp:txXfrm>
        <a:off x="0" y="2274983"/>
        <a:ext cx="10664949" cy="454885"/>
      </dsp:txXfrm>
    </dsp:sp>
    <dsp:sp modelId="{E0ACE31B-7687-4EE7-9573-63F09584CD36}">
      <dsp:nvSpPr>
        <dsp:cNvPr id="0" name=""/>
        <dsp:cNvSpPr/>
      </dsp:nvSpPr>
      <dsp:spPr>
        <a:xfrm>
          <a:off x="0" y="2729868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A07746-CFD6-4C68-B8CF-A378C033D107}">
      <dsp:nvSpPr>
        <dsp:cNvPr id="0" name=""/>
        <dsp:cNvSpPr/>
      </dsp:nvSpPr>
      <dsp:spPr>
        <a:xfrm>
          <a:off x="0" y="2729868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Entrevista</a:t>
          </a:r>
          <a:endParaRPr lang="en-US" sz="1600" i="1" kern="1200" dirty="0"/>
        </a:p>
      </dsp:txBody>
      <dsp:txXfrm>
        <a:off x="0" y="2729868"/>
        <a:ext cx="10664949" cy="454885"/>
      </dsp:txXfrm>
    </dsp:sp>
    <dsp:sp modelId="{2721A207-0C1E-469B-8CAD-57DF57B826C1}">
      <dsp:nvSpPr>
        <dsp:cNvPr id="0" name=""/>
        <dsp:cNvSpPr/>
      </dsp:nvSpPr>
      <dsp:spPr>
        <a:xfrm>
          <a:off x="0" y="3184754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BE7E9-1C6D-479C-8269-B5715E8054B8}">
      <dsp:nvSpPr>
        <dsp:cNvPr id="0" name=""/>
        <dsp:cNvSpPr/>
      </dsp:nvSpPr>
      <dsp:spPr>
        <a:xfrm>
          <a:off x="0" y="3184754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Oração subordinada adverbial II</a:t>
          </a:r>
          <a:endParaRPr lang="en-US" sz="1600" kern="1200" dirty="0"/>
        </a:p>
      </dsp:txBody>
      <dsp:txXfrm>
        <a:off x="0" y="3184754"/>
        <a:ext cx="10664949" cy="454885"/>
      </dsp:txXfrm>
    </dsp:sp>
    <dsp:sp modelId="{DCF5A59F-82E1-4637-8D24-B103291DCC41}">
      <dsp:nvSpPr>
        <dsp:cNvPr id="0" name=""/>
        <dsp:cNvSpPr/>
      </dsp:nvSpPr>
      <dsp:spPr>
        <a:xfrm>
          <a:off x="0" y="3639639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AD07A5-FC55-4568-A0FB-80F2C288F602}">
      <dsp:nvSpPr>
        <dsp:cNvPr id="0" name=""/>
        <dsp:cNvSpPr/>
      </dsp:nvSpPr>
      <dsp:spPr>
        <a:xfrm>
          <a:off x="0" y="3639639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Estudo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de </a:t>
          </a: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escrita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e </a:t>
          </a: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oralidade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</a:t>
          </a:r>
          <a:r>
            <a:rPr lang="en-US" sz="1600" kern="1200" dirty="0">
              <a:hlinkClick xmlns:r="http://schemas.openxmlformats.org/officeDocument/2006/relationships" r:id="" action="ppaction://hlinksldjump"/>
            </a:rPr>
            <a:t>–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Marcadores conversacionais</a:t>
          </a:r>
          <a:endParaRPr lang="en-US" sz="1600" kern="1200" dirty="0"/>
        </a:p>
      </dsp:txBody>
      <dsp:txXfrm>
        <a:off x="0" y="3639639"/>
        <a:ext cx="10664949" cy="454885"/>
      </dsp:txXfrm>
    </dsp:sp>
    <dsp:sp modelId="{6446D9C9-28CA-481A-BB4C-074C2097E0FE}">
      <dsp:nvSpPr>
        <dsp:cNvPr id="0" name=""/>
        <dsp:cNvSpPr/>
      </dsp:nvSpPr>
      <dsp:spPr>
        <a:xfrm>
          <a:off x="0" y="409452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FD2D2-2791-43B4-990E-17A6A95C4302}">
      <dsp:nvSpPr>
        <dsp:cNvPr id="0" name=""/>
        <dsp:cNvSpPr/>
      </dsp:nvSpPr>
      <dsp:spPr>
        <a:xfrm>
          <a:off x="0" y="4094525"/>
          <a:ext cx="10664949" cy="45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Outras linguagens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O universo dos </a:t>
          </a:r>
          <a:r>
            <a:rPr lang="pt-BR" sz="1600" kern="1200" dirty="0" err="1">
              <a:hlinkClick xmlns:r="http://schemas.openxmlformats.org/officeDocument/2006/relationships" r:id="" action="ppaction://hlinksldjump"/>
            </a:rPr>
            <a:t>eSports</a:t>
          </a:r>
          <a:endParaRPr lang="en-US" sz="1600" kern="1200" dirty="0"/>
        </a:p>
      </dsp:txBody>
      <dsp:txXfrm>
        <a:off x="0" y="4094525"/>
        <a:ext cx="10664949" cy="454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DA6D2A1-31A4-8152-6143-C7FD8DA38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44BF0C9-9A36-AF2B-A000-F5187686E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F2120-3C9C-470A-A67A-0674E4A11E52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2F7626-5BA9-033F-1F03-E2FA610702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26E861-80EB-CADA-3780-0947104A5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2611C-E948-4686-AD45-82F0DE545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3729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2C8AF-1B4F-4BA4-9AAE-852FE3AFC137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E22E-B3E6-4F78-BFF6-4DB3390A92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83239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C60409E-B7F9-454D-A3D5-5E920FAC91F1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437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47D4-62B0-4156-B7BA-26B6FF1C820F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6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06D5-6EE6-4B48-A068-24763A28232D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6EAD-9188-4CF0-B884-5DF45A5C5CE7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4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D74402-BAB8-49A1-884E-A529E24D151C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864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B4D01-0D4C-44E0-9366-8810A6653F33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6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5088-4139-4491-BC40-694C16AE61D3}" type="datetime1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07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4D5D-A9B0-4FF1-97EC-2E8E03E4B1DD}" type="datetime1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2E7F-41A1-4D02-AD29-42C087790260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4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31DB179-BC64-4656-9D40-37FBEEBAEED1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221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4263AD8-F8FD-41A7-97EF-ED373B3350E2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3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CC1FEAA-9EBD-4E48-825D-9811E1E44D0C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768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16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DB5F6A15-C6D7-4DB5-B0E3-FB5CF8032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Fundo do vetor de cores vibrantes salpicando">
            <a:extLst>
              <a:ext uri="{FF2B5EF4-FFF2-40B4-BE49-F238E27FC236}">
                <a16:creationId xmlns:a16="http://schemas.microsoft.com/office/drawing/2014/main" id="{A148C287-A62D-B5AB-4A96-D7760B0836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4968" r="27065" b="-1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29" name="Freeform 13">
            <a:extLst>
              <a:ext uri="{FF2B5EF4-FFF2-40B4-BE49-F238E27FC236}">
                <a16:creationId xmlns:a16="http://schemas.microsoft.com/office/drawing/2014/main" id="{70EE3EB9-9D19-4C8D-8337-65B026E1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B971F-3E57-C7FE-B7F7-E74C404872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LÍNGUA PORTUGUESA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01F2B9-DED7-ECD2-C18E-78D0731F82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44403" y="5563388"/>
            <a:ext cx="7818540" cy="74227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dirty="0"/>
              <a:t>8</a:t>
            </a:r>
            <a:r>
              <a:rPr lang="pt-BR" u="sng" cap="none" baseline="30000" dirty="0"/>
              <a:t>o</a:t>
            </a:r>
            <a:r>
              <a:rPr lang="pt-BR" dirty="0"/>
              <a:t> ANO</a:t>
            </a:r>
          </a:p>
          <a:p>
            <a:pPr algn="l">
              <a:lnSpc>
                <a:spcPct val="90000"/>
              </a:lnSpc>
            </a:pPr>
            <a:r>
              <a:rPr lang="pt-BR" dirty="0"/>
              <a:t>APOIO PARA AULAS E ESTUDOS</a:t>
            </a: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7C0AC2E3-4309-4DC9-AB89-9A199B576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55810C7D-342F-4349-ACE9-E99E72885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3426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B8E200F-F105-D1B2-0995-93869966C01A}"/>
              </a:ext>
            </a:extLst>
          </p:cNvPr>
          <p:cNvSpPr txBox="1"/>
          <p:nvPr/>
        </p:nvSpPr>
        <p:spPr>
          <a:xfrm>
            <a:off x="588029" y="348799"/>
            <a:ext cx="4561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Oração subordinada adverbial II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312CD10-F44B-8E45-108A-5A40FB75E4D0}"/>
              </a:ext>
            </a:extLst>
          </p:cNvPr>
          <p:cNvSpPr txBox="1"/>
          <p:nvPr/>
        </p:nvSpPr>
        <p:spPr>
          <a:xfrm>
            <a:off x="588029" y="2561833"/>
            <a:ext cx="583649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spc="-10" dirty="0">
                <a:solidFill>
                  <a:srgbClr val="262626"/>
                </a:solidFill>
              </a:rPr>
              <a:t>A separação da oração subordinada adverbial com vírgulas é opcional quando ela for escrita após a oração principal, mas é obrigatória quando estiver intercalada ou anteposta à oração principal.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EF1868-5770-33CC-22BA-06AF1E8D1980}"/>
              </a:ext>
            </a:extLst>
          </p:cNvPr>
          <p:cNvSpPr txBox="1"/>
          <p:nvPr/>
        </p:nvSpPr>
        <p:spPr>
          <a:xfrm>
            <a:off x="588029" y="4068143"/>
            <a:ext cx="583649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spc="-10" dirty="0">
                <a:solidFill>
                  <a:srgbClr val="262626"/>
                </a:solidFill>
              </a:rPr>
              <a:t>As orações subordinadas adverbias causais apresentam ideias de causa, razão, explicação ou motivo, assim como as orações coordenadas explicativas.</a:t>
            </a:r>
          </a:p>
        </p:txBody>
      </p:sp>
      <p:sp>
        <p:nvSpPr>
          <p:cNvPr id="14" name="Balão de Fala: Retângulo 13">
            <a:extLst>
              <a:ext uri="{FF2B5EF4-FFF2-40B4-BE49-F238E27FC236}">
                <a16:creationId xmlns:a16="http://schemas.microsoft.com/office/drawing/2014/main" id="{0787AB15-4488-4C6A-C625-F3434527AB1A}"/>
              </a:ext>
            </a:extLst>
          </p:cNvPr>
          <p:cNvSpPr/>
          <p:nvPr/>
        </p:nvSpPr>
        <p:spPr>
          <a:xfrm>
            <a:off x="6971585" y="2561833"/>
            <a:ext cx="4458414" cy="954107"/>
          </a:xfrm>
          <a:prstGeom prst="wedgeRectCallout">
            <a:avLst>
              <a:gd name="adj1" fmla="val -55669"/>
              <a:gd name="adj2" fmla="val 2300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-30" dirty="0">
                <a:solidFill>
                  <a:srgbClr val="262626"/>
                </a:solidFill>
              </a:rPr>
              <a:t>A separação das orações subordinadas adverbiais é, portanto, semelhante à dos adjuntos adverbiais em uma oração.</a:t>
            </a:r>
          </a:p>
        </p:txBody>
      </p:sp>
      <p:sp>
        <p:nvSpPr>
          <p:cNvPr id="15" name="Balão de Fala: Retângulo 14">
            <a:extLst>
              <a:ext uri="{FF2B5EF4-FFF2-40B4-BE49-F238E27FC236}">
                <a16:creationId xmlns:a16="http://schemas.microsoft.com/office/drawing/2014/main" id="{6C7C9C39-316A-042E-F028-E4766F9AA9F1}"/>
              </a:ext>
            </a:extLst>
          </p:cNvPr>
          <p:cNvSpPr/>
          <p:nvPr/>
        </p:nvSpPr>
        <p:spPr>
          <a:xfrm>
            <a:off x="6971585" y="4068143"/>
            <a:ext cx="4458414" cy="1931779"/>
          </a:xfrm>
          <a:prstGeom prst="wedgeRectCallout">
            <a:avLst>
              <a:gd name="adj1" fmla="val -55089"/>
              <a:gd name="adj2" fmla="val -23886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-30" dirty="0">
                <a:solidFill>
                  <a:srgbClr val="262626"/>
                </a:solidFill>
              </a:rPr>
              <a:t>A oração subordinada adverbial causal ocorre quando se deseja justificar o que a oração principal expressa. Já a oração coordenada sindética explicativa não se relaciona com o conteúdo da oração anterior, mas explica o que se afirmou nela.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9D845F4-906E-E5D4-7C39-519DABDA9D02}"/>
              </a:ext>
            </a:extLst>
          </p:cNvPr>
          <p:cNvSpPr txBox="1"/>
          <p:nvPr/>
        </p:nvSpPr>
        <p:spPr>
          <a:xfrm>
            <a:off x="588029" y="1609521"/>
            <a:ext cx="10841970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spc="-10" dirty="0">
                <a:solidFill>
                  <a:srgbClr val="262626"/>
                </a:solidFill>
              </a:rPr>
              <a:t>As orações subordinadas são classificadas de acordo com as relações de sentido que estabelecem com a oração principal.</a:t>
            </a:r>
          </a:p>
        </p:txBody>
      </p:sp>
    </p:spTree>
    <p:extLst>
      <p:ext uri="{BB962C8B-B14F-4D97-AF65-F5344CB8AC3E}">
        <p14:creationId xmlns:p14="http://schemas.microsoft.com/office/powerpoint/2010/main" val="32666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54F8D7B5-844C-F36B-960F-DAF821328E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201" y="2183431"/>
            <a:ext cx="4692770" cy="4692770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453BFB4-1EFA-CE1E-AFC8-4184B0C69BE8}"/>
              </a:ext>
            </a:extLst>
          </p:cNvPr>
          <p:cNvSpPr txBox="1"/>
          <p:nvPr/>
        </p:nvSpPr>
        <p:spPr>
          <a:xfrm>
            <a:off x="588029" y="348799"/>
            <a:ext cx="5407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DE ESCRITA E ORALIDADE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Marcadores conversacionais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AB89535-3406-A606-74E4-9BEEBA3FDBC3}"/>
              </a:ext>
            </a:extLst>
          </p:cNvPr>
          <p:cNvSpPr txBox="1"/>
          <p:nvPr/>
        </p:nvSpPr>
        <p:spPr>
          <a:xfrm>
            <a:off x="588029" y="1836911"/>
            <a:ext cx="614920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spc="-10" dirty="0">
                <a:solidFill>
                  <a:srgbClr val="262626"/>
                </a:solidFill>
              </a:rPr>
              <a:t>Marcadores conversacionais </a:t>
            </a:r>
            <a:r>
              <a:rPr lang="pt-BR" spc="-10" dirty="0">
                <a:solidFill>
                  <a:srgbClr val="262626"/>
                </a:solidFill>
              </a:rPr>
              <a:t>são palavras ou expressões típicas da fala que, embora não tenham um conteúdo temático, fornecem pistas importantes para o interlocutor, ajudando a construir o texto falado e a dar coesão e coerência a ele.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8ADCCBEF-3135-0B2F-E35F-53B013941F7B}"/>
              </a:ext>
            </a:extLst>
          </p:cNvPr>
          <p:cNvSpPr/>
          <p:nvPr/>
        </p:nvSpPr>
        <p:spPr>
          <a:xfrm>
            <a:off x="1016484" y="3820760"/>
            <a:ext cx="4458414" cy="1692771"/>
          </a:xfrm>
          <a:prstGeom prst="wedgeRectCallout">
            <a:avLst>
              <a:gd name="adj1" fmla="val -22195"/>
              <a:gd name="adj2" fmla="val -68217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-30" dirty="0">
                <a:solidFill>
                  <a:srgbClr val="262626"/>
                </a:solidFill>
              </a:rPr>
              <a:t>Não há um critério único para organizar os marcadores conversacionais e não há classes gramaticais específicas para exercer essa função. Alguns exemplos são: </a:t>
            </a:r>
            <a:r>
              <a:rPr lang="pt-BR" b="1" spc="-30" dirty="0">
                <a:solidFill>
                  <a:srgbClr val="262626"/>
                </a:solidFill>
              </a:rPr>
              <a:t>olhe</a:t>
            </a:r>
            <a:r>
              <a:rPr lang="pt-BR" spc="-30" dirty="0">
                <a:solidFill>
                  <a:srgbClr val="262626"/>
                </a:solidFill>
              </a:rPr>
              <a:t>, </a:t>
            </a:r>
            <a:r>
              <a:rPr lang="pt-BR" b="1" spc="-30" dirty="0">
                <a:solidFill>
                  <a:srgbClr val="262626"/>
                </a:solidFill>
              </a:rPr>
              <a:t>viu</a:t>
            </a:r>
            <a:r>
              <a:rPr lang="pt-BR" spc="-30" dirty="0">
                <a:solidFill>
                  <a:srgbClr val="262626"/>
                </a:solidFill>
              </a:rPr>
              <a:t>, </a:t>
            </a:r>
            <a:r>
              <a:rPr lang="pt-BR" b="1" spc="-30" dirty="0">
                <a:solidFill>
                  <a:srgbClr val="262626"/>
                </a:solidFill>
              </a:rPr>
              <a:t>pois é</a:t>
            </a:r>
            <a:r>
              <a:rPr lang="pt-BR" spc="-30" dirty="0">
                <a:solidFill>
                  <a:srgbClr val="262626"/>
                </a:solidFill>
              </a:rPr>
              <a:t>, </a:t>
            </a:r>
            <a:r>
              <a:rPr lang="pt-BR" b="1" spc="-30" dirty="0">
                <a:solidFill>
                  <a:srgbClr val="262626"/>
                </a:solidFill>
              </a:rPr>
              <a:t>é verdade</a:t>
            </a:r>
            <a:r>
              <a:rPr lang="pt-BR" spc="-30" dirty="0">
                <a:solidFill>
                  <a:srgbClr val="262626"/>
                </a:solidFill>
              </a:rPr>
              <a:t>, </a:t>
            </a:r>
            <a:r>
              <a:rPr lang="pt-BR" b="1" spc="-30" dirty="0">
                <a:solidFill>
                  <a:srgbClr val="262626"/>
                </a:solidFill>
              </a:rPr>
              <a:t>hein</a:t>
            </a:r>
            <a:r>
              <a:rPr lang="pt-BR" spc="-30" dirty="0">
                <a:solidFill>
                  <a:srgbClr val="262626"/>
                </a:solidFill>
              </a:rPr>
              <a:t>, </a:t>
            </a:r>
            <a:r>
              <a:rPr lang="pt-BR" b="1" spc="-30" dirty="0" err="1">
                <a:solidFill>
                  <a:srgbClr val="262626"/>
                </a:solidFill>
              </a:rPr>
              <a:t>ahn</a:t>
            </a:r>
            <a:r>
              <a:rPr lang="pt-BR" spc="-30" dirty="0">
                <a:solidFill>
                  <a:srgbClr val="262626"/>
                </a:solidFill>
              </a:rPr>
              <a:t>, </a:t>
            </a:r>
            <a:r>
              <a:rPr lang="pt-BR" b="1" spc="-30" dirty="0">
                <a:solidFill>
                  <a:srgbClr val="262626"/>
                </a:solidFill>
              </a:rPr>
              <a:t>hum</a:t>
            </a:r>
            <a:r>
              <a:rPr lang="pt-BR" spc="-30" dirty="0">
                <a:solidFill>
                  <a:srgbClr val="262626"/>
                </a:solidFill>
              </a:rPr>
              <a:t>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A2D1025-01F8-0848-4695-F373D376FAFA}"/>
              </a:ext>
            </a:extLst>
          </p:cNvPr>
          <p:cNvSpPr txBox="1"/>
          <p:nvPr/>
        </p:nvSpPr>
        <p:spPr>
          <a:xfrm rot="16200000">
            <a:off x="10048599" y="5301093"/>
            <a:ext cx="213072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l-PL" sz="800" b="0" i="0" u="none" strike="noStrike" baseline="0" dirty="0">
                <a:solidFill>
                  <a:srgbClr val="262626"/>
                </a:solidFill>
              </a:rPr>
              <a:t>ALEXANDER LYSENKO/SHUTTERSTOCK.COM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06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no interior, mesa, homem, balcão&#10;&#10;Descrição gerada automaticamente">
            <a:extLst>
              <a:ext uri="{FF2B5EF4-FFF2-40B4-BE49-F238E27FC236}">
                <a16:creationId xmlns:a16="http://schemas.microsoft.com/office/drawing/2014/main" id="{176F5349-4D36-2A46-6D45-B643E61F4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49" y="1128449"/>
            <a:ext cx="5407330" cy="30416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Homem sentado em frente a computador&#10;&#10;Descrição gerada automaticamente com confiança média">
            <a:extLst>
              <a:ext uri="{FF2B5EF4-FFF2-40B4-BE49-F238E27FC236}">
                <a16:creationId xmlns:a16="http://schemas.microsoft.com/office/drawing/2014/main" id="{935FA3D3-1070-5B13-13EA-0896A38D2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8" y="3429000"/>
            <a:ext cx="4605073" cy="304035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372E11A-713B-7EDE-7233-9A547DBAEF21}"/>
              </a:ext>
            </a:extLst>
          </p:cNvPr>
          <p:cNvSpPr txBox="1"/>
          <p:nvPr/>
        </p:nvSpPr>
        <p:spPr>
          <a:xfrm>
            <a:off x="588029" y="348799"/>
            <a:ext cx="5407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 universo dos </a:t>
            </a:r>
            <a:r>
              <a:rPr lang="pt-B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eSports</a:t>
            </a: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81AD8F3-3F49-DEBE-2A0C-31ECB9D52A08}"/>
              </a:ext>
            </a:extLst>
          </p:cNvPr>
          <p:cNvSpPr txBox="1"/>
          <p:nvPr/>
        </p:nvSpPr>
        <p:spPr>
          <a:xfrm>
            <a:off x="588028" y="1579905"/>
            <a:ext cx="5088152" cy="147732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spc="-10" dirty="0">
                <a:solidFill>
                  <a:srgbClr val="262626"/>
                </a:solidFill>
              </a:rPr>
              <a:t>Os </a:t>
            </a:r>
            <a:r>
              <a:rPr lang="pt-BR" spc="-10" dirty="0" err="1">
                <a:solidFill>
                  <a:srgbClr val="262626"/>
                </a:solidFill>
              </a:rPr>
              <a:t>eSports</a:t>
            </a:r>
            <a:r>
              <a:rPr lang="pt-BR" spc="-10" dirty="0">
                <a:solidFill>
                  <a:srgbClr val="262626"/>
                </a:solidFill>
              </a:rPr>
              <a:t> são competições profissionais de jogos eletrônicos que reúnem dois ou mais jogadores que competem entre si em plataformas digitais, tanto em partidas </a:t>
            </a:r>
            <a:r>
              <a:rPr lang="pt-BR" i="1" spc="-10" dirty="0">
                <a:solidFill>
                  <a:srgbClr val="262626"/>
                </a:solidFill>
              </a:rPr>
              <a:t>on-line</a:t>
            </a:r>
            <a:r>
              <a:rPr lang="pt-BR" spc="-10" dirty="0">
                <a:solidFill>
                  <a:srgbClr val="262626"/>
                </a:solidFill>
              </a:rPr>
              <a:t> como em partidas que ocorrem presencialmente, em eventos abertos ao público.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D76AA81-C581-13A9-A08B-A44E01047827}"/>
              </a:ext>
            </a:extLst>
          </p:cNvPr>
          <p:cNvSpPr txBox="1"/>
          <p:nvPr/>
        </p:nvSpPr>
        <p:spPr>
          <a:xfrm>
            <a:off x="5193101" y="5642085"/>
            <a:ext cx="3876135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rgbClr val="262626"/>
                </a:solidFill>
              </a:rPr>
              <a:t>A jogadora brasileira Danielle Andrade, conhecida como </a:t>
            </a:r>
            <a:r>
              <a:rPr lang="pt-BR" sz="1600" dirty="0" err="1">
                <a:solidFill>
                  <a:srgbClr val="262626"/>
                </a:solidFill>
              </a:rPr>
              <a:t>Cherna</a:t>
            </a:r>
            <a:r>
              <a:rPr lang="pt-BR" sz="1600" dirty="0">
                <a:solidFill>
                  <a:srgbClr val="262626"/>
                </a:solidFill>
              </a:rPr>
              <a:t>, durante campeonato de </a:t>
            </a:r>
            <a:r>
              <a:rPr lang="pt-BR" sz="1600" dirty="0" err="1">
                <a:solidFill>
                  <a:srgbClr val="262626"/>
                </a:solidFill>
              </a:rPr>
              <a:t>eSports</a:t>
            </a:r>
            <a:r>
              <a:rPr lang="pt-BR" sz="1600" dirty="0">
                <a:solidFill>
                  <a:srgbClr val="262626"/>
                </a:solidFill>
              </a:rPr>
              <a:t>. Fotografia de 2018.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4025600-4B95-C9D7-41F8-317F0CA33545}"/>
              </a:ext>
            </a:extLst>
          </p:cNvPr>
          <p:cNvSpPr txBox="1"/>
          <p:nvPr/>
        </p:nvSpPr>
        <p:spPr>
          <a:xfrm>
            <a:off x="6217248" y="4163065"/>
            <a:ext cx="5407330" cy="8113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 err="1">
                <a:solidFill>
                  <a:srgbClr val="262626"/>
                </a:solidFill>
              </a:rPr>
              <a:t>Jeunesse</a:t>
            </a:r>
            <a:r>
              <a:rPr lang="pt-BR" sz="1600" dirty="0">
                <a:solidFill>
                  <a:srgbClr val="262626"/>
                </a:solidFill>
              </a:rPr>
              <a:t> Arena, no Rio de Janeiro (RJ), que recebeu a disputa entre duas equipes, em fase eliminatória de campeonato de um jogo eletrônico. Fotografias de 2017.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944A2E3-BD75-5012-571D-23E7871E52E3}"/>
              </a:ext>
            </a:extLst>
          </p:cNvPr>
          <p:cNvSpPr txBox="1"/>
          <p:nvPr/>
        </p:nvSpPr>
        <p:spPr>
          <a:xfrm rot="16200000">
            <a:off x="10462230" y="2871580"/>
            <a:ext cx="2459858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PEDRO PAVANTE/RIOT GAMES VIA GETTY IMAGES</a:t>
            </a:r>
            <a:endParaRPr lang="pt-BR" sz="800" dirty="0">
              <a:solidFill>
                <a:srgbClr val="262626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8AAB145-9989-BD64-8E19-F01FB73282DB}"/>
              </a:ext>
            </a:extLst>
          </p:cNvPr>
          <p:cNvSpPr txBox="1"/>
          <p:nvPr/>
        </p:nvSpPr>
        <p:spPr>
          <a:xfrm rot="16200000">
            <a:off x="-706468" y="5153342"/>
            <a:ext cx="2459858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GUI CAIELLI/UBISOFT BRASIL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4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C7F65B9-54A4-D2FB-3AD9-707ACF8E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633276" cy="961506"/>
          </a:xfrm>
        </p:spPr>
        <p:txBody>
          <a:bodyPr>
            <a:normAutofit/>
          </a:bodyPr>
          <a:lstStyle/>
          <a:p>
            <a:r>
              <a:rPr lang="pt-BR" dirty="0"/>
              <a:t>MÓDULO 5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21F41006-2CC5-E354-1D2B-9D527D2624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4548082"/>
              </p:ext>
            </p:extLst>
          </p:nvPr>
        </p:nvGraphicFramePr>
        <p:xfrm>
          <a:off x="765050" y="1678040"/>
          <a:ext cx="10664949" cy="4549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135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pessoa, homem, segurando, mulher&#10;&#10;Descrição gerada automaticamente">
            <a:extLst>
              <a:ext uri="{FF2B5EF4-FFF2-40B4-BE49-F238E27FC236}">
                <a16:creationId xmlns:a16="http://schemas.microsoft.com/office/drawing/2014/main" id="{28A50E92-9BAA-FA7B-D341-274605FF84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96273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5896B2D-279A-383A-C729-94EE5204AAF5}"/>
              </a:ext>
            </a:extLst>
          </p:cNvPr>
          <p:cNvSpPr txBox="1"/>
          <p:nvPr/>
        </p:nvSpPr>
        <p:spPr>
          <a:xfrm>
            <a:off x="8727048" y="4661724"/>
            <a:ext cx="2702952" cy="105758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chemeClr val="tx2"/>
                </a:solidFill>
              </a:rPr>
              <a:t>Menina fazendo um vídeo sobre moda e combinações de roupas para publicar em redes sociais. Fotografia de 2021.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589B7D-C38B-504D-031A-A18E4F83B2D5}"/>
              </a:ext>
            </a:extLst>
          </p:cNvPr>
          <p:cNvSpPr txBox="1"/>
          <p:nvPr/>
        </p:nvSpPr>
        <p:spPr>
          <a:xfrm rot="16200000">
            <a:off x="11110488" y="4783275"/>
            <a:ext cx="174896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l-PL" sz="800" b="0" i="0" u="none" strike="noStrike" baseline="0" dirty="0">
                <a:solidFill>
                  <a:srgbClr val="262626"/>
                </a:solidFill>
              </a:rPr>
              <a:t>I AM NIKOM/SHUTTERSTOCK.COM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80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350CCCF9-FFEC-9CCB-D05E-655DF5DF1A09}"/>
              </a:ext>
            </a:extLst>
          </p:cNvPr>
          <p:cNvSpPr txBox="1"/>
          <p:nvPr/>
        </p:nvSpPr>
        <p:spPr>
          <a:xfrm>
            <a:off x="588030" y="348799"/>
            <a:ext cx="6390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Artigo de opinião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7E71E67-F38A-4CC2-89A8-5EF1D797B620}"/>
              </a:ext>
            </a:extLst>
          </p:cNvPr>
          <p:cNvSpPr txBox="1"/>
          <p:nvPr/>
        </p:nvSpPr>
        <p:spPr>
          <a:xfrm>
            <a:off x="675005" y="1541266"/>
            <a:ext cx="1075499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</a:t>
            </a:r>
            <a:r>
              <a:rPr lang="pt-BR" b="1" dirty="0">
                <a:solidFill>
                  <a:srgbClr val="262626"/>
                </a:solidFill>
              </a:rPr>
              <a:t>artigo de opinião </a:t>
            </a:r>
            <a:r>
              <a:rPr lang="pt-BR" dirty="0">
                <a:solidFill>
                  <a:srgbClr val="262626"/>
                </a:solidFill>
              </a:rPr>
              <a:t>discute questões de interesse da sociedade, muitas vezes polêmicas. Nele, o articulista apresenta argumentos que justificam o ponto de vista defendido. O artigo de opinião pode ser publicado em revistas e jornais (impressos e digitais), assim como em sites diversos.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F8AA907-C3FA-4E3B-FDE4-227578671592}"/>
              </a:ext>
            </a:extLst>
          </p:cNvPr>
          <p:cNvSpPr txBox="1"/>
          <p:nvPr/>
        </p:nvSpPr>
        <p:spPr>
          <a:xfrm>
            <a:off x="675005" y="2702956"/>
            <a:ext cx="6942120" cy="34163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No </a:t>
            </a:r>
            <a:r>
              <a:rPr lang="pt-BR" b="1" dirty="0">
                <a:solidFill>
                  <a:srgbClr val="262626"/>
                </a:solidFill>
              </a:rPr>
              <a:t>artigo de opinião</a:t>
            </a:r>
            <a:r>
              <a:rPr lang="pt-BR" dirty="0">
                <a:solidFill>
                  <a:srgbClr val="262626"/>
                </a:solidFill>
              </a:rPr>
              <a:t>, o articulista defende seu ponto de vista por meio de argumentos e contra-argumentos. São esses recursos argumentativos que validam o ponto de vista defendido. Geralmente, o artigo de opinião é composto de introdução, em que se apresenta o assunto a ser discutido; desenvolvimento, parte em que o articulista valida sua opinião; e conclusão, na qual ele arremata o ponto de vista defendido.</a:t>
            </a:r>
          </a:p>
          <a:p>
            <a:pPr indent="457200" algn="just"/>
            <a:r>
              <a:rPr lang="pt-BR" dirty="0">
                <a:solidFill>
                  <a:srgbClr val="262626"/>
                </a:solidFill>
              </a:rPr>
              <a:t>As palavras e expressões utilizadas, além dos operadores argumentativos, evidenciam o posicionamento do autor e auxiliam a progressão de ideias. O registro formal é geralmente o mais utilizado, porém o grau de formalidade poderá variar de acordo com o público-alvo ou com a estratégia de argumentação.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5A549CA7-A00A-7E82-5F0A-C195A503465F}"/>
              </a:ext>
            </a:extLst>
          </p:cNvPr>
          <p:cNvSpPr/>
          <p:nvPr/>
        </p:nvSpPr>
        <p:spPr>
          <a:xfrm>
            <a:off x="8402127" y="3907766"/>
            <a:ext cx="3027871" cy="2211510"/>
          </a:xfrm>
          <a:prstGeom prst="wedgeRectCallout">
            <a:avLst>
              <a:gd name="adj1" fmla="val -58507"/>
              <a:gd name="adj2" fmla="val 2182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Em artigos de opinião, o uso da </a:t>
            </a:r>
            <a:r>
              <a:rPr lang="pt-BR" b="1" dirty="0">
                <a:solidFill>
                  <a:schemeClr val="tx2"/>
                </a:solidFill>
              </a:rPr>
              <a:t>1</a:t>
            </a:r>
            <a:r>
              <a:rPr lang="pt-BR" b="1" u="sng" baseline="30000" dirty="0">
                <a:solidFill>
                  <a:schemeClr val="tx2"/>
                </a:solidFill>
              </a:rPr>
              <a:t>a</a:t>
            </a:r>
            <a:r>
              <a:rPr lang="pt-BR" b="1" dirty="0">
                <a:solidFill>
                  <a:schemeClr val="tx2"/>
                </a:solidFill>
              </a:rPr>
              <a:t> pessoa do discurso no plural </a:t>
            </a:r>
            <a:r>
              <a:rPr lang="pt-BR" dirty="0">
                <a:solidFill>
                  <a:schemeClr val="tx2"/>
                </a:solidFill>
              </a:rPr>
              <a:t>funciona como estratégia persuasiva ao aproximar articulista e leitor, sugerindo que ambos partilham das mesmas ideias.</a:t>
            </a:r>
          </a:p>
        </p:txBody>
      </p:sp>
    </p:spTree>
    <p:extLst>
      <p:ext uri="{BB962C8B-B14F-4D97-AF65-F5344CB8AC3E}">
        <p14:creationId xmlns:p14="http://schemas.microsoft.com/office/powerpoint/2010/main" val="173988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FF60CA0-8D15-EDD7-7061-5A2BB3A47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27" y="348799"/>
            <a:ext cx="6390741" cy="45309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8CEC1D-7C0B-6AA3-DF20-E5A5FB64BA74}"/>
              </a:ext>
            </a:extLst>
          </p:cNvPr>
          <p:cNvSpPr txBox="1"/>
          <p:nvPr/>
        </p:nvSpPr>
        <p:spPr>
          <a:xfrm>
            <a:off x="588030" y="348799"/>
            <a:ext cx="6390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Artigo de opinião e cartum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002CE3-3819-C75D-6679-0B697A541761}"/>
              </a:ext>
            </a:extLst>
          </p:cNvPr>
          <p:cNvSpPr txBox="1"/>
          <p:nvPr/>
        </p:nvSpPr>
        <p:spPr>
          <a:xfrm>
            <a:off x="588031" y="1666532"/>
            <a:ext cx="4000064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No cartum, três elementos são essenciais para a compreensão do que está sendo representado: a imagem, o humor e o tema, que pode ser social ou político.</a:t>
            </a:r>
          </a:p>
        </p:txBody>
      </p:sp>
      <p:pic>
        <p:nvPicPr>
          <p:cNvPr id="13" name="Imagem 12" descr="Foto em preto e branco de grupo de pessoas em um barco&#10;&#10;Descrição gerada automaticamente">
            <a:extLst>
              <a:ext uri="{FF2B5EF4-FFF2-40B4-BE49-F238E27FC236}">
                <a16:creationId xmlns:a16="http://schemas.microsoft.com/office/drawing/2014/main" id="{49447F1C-FC2D-365F-C830-B665615FB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0" y="3507486"/>
            <a:ext cx="3490773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855E6B4-B41A-1BEE-C695-1B672C5990B3}"/>
              </a:ext>
            </a:extLst>
          </p:cNvPr>
          <p:cNvSpPr txBox="1"/>
          <p:nvPr/>
        </p:nvSpPr>
        <p:spPr>
          <a:xfrm>
            <a:off x="4078803" y="5664815"/>
            <a:ext cx="4849538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rgbClr val="262626"/>
                </a:solidFill>
              </a:rPr>
              <a:t>EBBETS, Charles Clyde. </a:t>
            </a:r>
            <a:r>
              <a:rPr lang="pt-BR" sz="1600" b="1" dirty="0" err="1">
                <a:solidFill>
                  <a:srgbClr val="262626"/>
                </a:solidFill>
              </a:rPr>
              <a:t>Lunch</a:t>
            </a:r>
            <a:r>
              <a:rPr lang="pt-BR" sz="1600" b="1" dirty="0">
                <a:solidFill>
                  <a:srgbClr val="262626"/>
                </a:solidFill>
              </a:rPr>
              <a:t> </a:t>
            </a:r>
            <a:r>
              <a:rPr lang="pt-BR" sz="1600" b="1" dirty="0" err="1">
                <a:solidFill>
                  <a:srgbClr val="262626"/>
                </a:solidFill>
              </a:rPr>
              <a:t>atop</a:t>
            </a:r>
            <a:r>
              <a:rPr lang="pt-BR" sz="1600" b="1" dirty="0">
                <a:solidFill>
                  <a:srgbClr val="262626"/>
                </a:solidFill>
              </a:rPr>
              <a:t> a </a:t>
            </a:r>
            <a:r>
              <a:rPr lang="pt-BR" sz="1600" b="1" dirty="0" err="1">
                <a:solidFill>
                  <a:srgbClr val="262626"/>
                </a:solidFill>
              </a:rPr>
              <a:t>Skyscraper</a:t>
            </a:r>
            <a:r>
              <a:rPr lang="pt-BR" sz="1600" b="1" dirty="0">
                <a:solidFill>
                  <a:srgbClr val="262626"/>
                </a:solidFill>
              </a:rPr>
              <a:t> </a:t>
            </a:r>
            <a:r>
              <a:rPr lang="pt-BR" sz="1600" dirty="0">
                <a:solidFill>
                  <a:srgbClr val="262626"/>
                </a:solidFill>
              </a:rPr>
              <a:t>[Almoço no topo de um arranha-céu]. 1932. Fotografia.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0E207B1-0F5A-6E74-3741-9D904D5D50BB}"/>
              </a:ext>
            </a:extLst>
          </p:cNvPr>
          <p:cNvSpPr txBox="1"/>
          <p:nvPr/>
        </p:nvSpPr>
        <p:spPr>
          <a:xfrm>
            <a:off x="5213227" y="4889633"/>
            <a:ext cx="6390741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algn="r"/>
            <a:r>
              <a:rPr lang="pt-BR" sz="1600" dirty="0">
                <a:solidFill>
                  <a:srgbClr val="262626"/>
                </a:solidFill>
              </a:rPr>
              <a:t>KUCZYNSKI, </a:t>
            </a:r>
            <a:r>
              <a:rPr lang="pt-BR" sz="1600" dirty="0" err="1">
                <a:solidFill>
                  <a:srgbClr val="262626"/>
                </a:solidFill>
              </a:rPr>
              <a:t>Pawel</a:t>
            </a:r>
            <a:r>
              <a:rPr lang="pt-BR" sz="1600" dirty="0">
                <a:solidFill>
                  <a:srgbClr val="262626"/>
                </a:solidFill>
              </a:rPr>
              <a:t>. </a:t>
            </a:r>
            <a:r>
              <a:rPr lang="pt-BR" sz="1600" b="1" dirty="0">
                <a:solidFill>
                  <a:srgbClr val="262626"/>
                </a:solidFill>
              </a:rPr>
              <a:t>Trabalhadores</a:t>
            </a:r>
            <a:r>
              <a:rPr lang="pt-BR" sz="1600" dirty="0">
                <a:solidFill>
                  <a:srgbClr val="262626"/>
                </a:solidFill>
              </a:rPr>
              <a:t>. 2017. Ilustração, 41 cm × 33 cm. Coleção particular.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B3891B2-C2D4-63A6-E6AD-7B159A00406A}"/>
              </a:ext>
            </a:extLst>
          </p:cNvPr>
          <p:cNvSpPr txBox="1"/>
          <p:nvPr/>
        </p:nvSpPr>
        <p:spPr>
          <a:xfrm rot="16200000">
            <a:off x="10613810" y="3752169"/>
            <a:ext cx="213072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l-PL" sz="800" b="0" i="0" u="none" strike="noStrike" baseline="0" dirty="0">
                <a:solidFill>
                  <a:srgbClr val="262626"/>
                </a:solidFill>
              </a:rPr>
              <a:t>COLEÇÃO PARTICULAR/PAWEL KUCZYNSKI</a:t>
            </a:r>
            <a:endParaRPr lang="pt-BR" sz="800" dirty="0">
              <a:solidFill>
                <a:srgbClr val="262626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CA00C5-C84F-67B7-3DA1-278D89CF6AE7}"/>
              </a:ext>
            </a:extLst>
          </p:cNvPr>
          <p:cNvSpPr txBox="1"/>
          <p:nvPr/>
        </p:nvSpPr>
        <p:spPr>
          <a:xfrm rot="16200000">
            <a:off x="-547513" y="5123769"/>
            <a:ext cx="213072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l-PL" sz="800" b="0" i="0" u="none" strike="noStrike" baseline="0" dirty="0">
                <a:solidFill>
                  <a:srgbClr val="262626"/>
                </a:solidFill>
              </a:rPr>
              <a:t>BETTMANN/GETTY IMAGES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DBD5C0-2E94-4F36-BE18-95FC7FA2C347}"/>
              </a:ext>
            </a:extLst>
          </p:cNvPr>
          <p:cNvSpPr txBox="1"/>
          <p:nvPr/>
        </p:nvSpPr>
        <p:spPr>
          <a:xfrm>
            <a:off x="588029" y="348799"/>
            <a:ext cx="10039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Período composto por coordenação e período composto por subordinação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E477109-6BE4-C960-0DC8-DA6E6736211D}"/>
              </a:ext>
            </a:extLst>
          </p:cNvPr>
          <p:cNvSpPr txBox="1"/>
          <p:nvPr/>
        </p:nvSpPr>
        <p:spPr>
          <a:xfrm>
            <a:off x="675006" y="1775675"/>
            <a:ext cx="542099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As </a:t>
            </a:r>
            <a:r>
              <a:rPr lang="pt-BR" b="1" dirty="0">
                <a:solidFill>
                  <a:srgbClr val="262626"/>
                </a:solidFill>
              </a:rPr>
              <a:t>orações subordinadas </a:t>
            </a:r>
            <a:r>
              <a:rPr lang="pt-BR" dirty="0">
                <a:solidFill>
                  <a:srgbClr val="262626"/>
                </a:solidFill>
              </a:rPr>
              <a:t>dependem de outra oração para que seus sentidos sejam apreendidos.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0E3A725-CEAD-8151-987B-EB3489D4D140}"/>
              </a:ext>
            </a:extLst>
          </p:cNvPr>
          <p:cNvSpPr txBox="1"/>
          <p:nvPr/>
        </p:nvSpPr>
        <p:spPr>
          <a:xfrm>
            <a:off x="675006" y="2871329"/>
            <a:ext cx="1075499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As </a:t>
            </a:r>
            <a:r>
              <a:rPr lang="pt-BR" b="1" dirty="0">
                <a:solidFill>
                  <a:srgbClr val="262626"/>
                </a:solidFill>
              </a:rPr>
              <a:t>orações coordenadas</a:t>
            </a:r>
            <a:r>
              <a:rPr lang="pt-BR" dirty="0">
                <a:solidFill>
                  <a:srgbClr val="262626"/>
                </a:solidFill>
              </a:rPr>
              <a:t>, diferentemente das subordinadas, têm sentidos independentes, isto é, embora estejam interligadas, elas podem ser entendidas no contexto em que se encontram.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3B5A019E-02CC-8C22-6835-2E34A7665A8E}"/>
              </a:ext>
            </a:extLst>
          </p:cNvPr>
          <p:cNvSpPr/>
          <p:nvPr/>
        </p:nvSpPr>
        <p:spPr>
          <a:xfrm>
            <a:off x="6685473" y="1775675"/>
            <a:ext cx="4744526" cy="646331"/>
          </a:xfrm>
          <a:prstGeom prst="wedgeRectCallout">
            <a:avLst>
              <a:gd name="adj1" fmla="val -58507"/>
              <a:gd name="adj2" fmla="val 2182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Toda oração subordinada necessita de uma oração principal para produzir sentidos.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AEE5C989-94CA-D0E9-5B96-C0DB815EA5D3}"/>
              </a:ext>
            </a:extLst>
          </p:cNvPr>
          <p:cNvSpPr/>
          <p:nvPr/>
        </p:nvSpPr>
        <p:spPr>
          <a:xfrm>
            <a:off x="2317630" y="3986671"/>
            <a:ext cx="7556739" cy="1924154"/>
          </a:xfrm>
          <a:prstGeom prst="wedgeRectCallout">
            <a:avLst>
              <a:gd name="adj1" fmla="val -53598"/>
              <a:gd name="adj2" fmla="val 20476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As orações coordenadas sindéticas e as orações subordinadas são organizadas e interligadas por conectivos – conjunções coordenativas e subordinativas – que estabelecem as relações de sentidos entre elas. Uma mesma relação de causa e consequência pode ser estabelecida por diferentes conjunções, tanto subordinativas quanto coordenativas, que podem ser escolhidas diante da necessidade comunicativa. </a:t>
            </a:r>
          </a:p>
        </p:txBody>
      </p:sp>
    </p:spTree>
    <p:extLst>
      <p:ext uri="{BB962C8B-B14F-4D97-AF65-F5344CB8AC3E}">
        <p14:creationId xmlns:p14="http://schemas.microsoft.com/office/powerpoint/2010/main" val="29619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E85333D9-2CFA-2ADD-68EE-4D1ACA054A28}"/>
              </a:ext>
            </a:extLst>
          </p:cNvPr>
          <p:cNvSpPr txBox="1"/>
          <p:nvPr/>
        </p:nvSpPr>
        <p:spPr>
          <a:xfrm>
            <a:off x="588029" y="348799"/>
            <a:ext cx="10039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Oração subordinada adverbial 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719F11F-16E6-176B-D090-173EFF8833A8}"/>
              </a:ext>
            </a:extLst>
          </p:cNvPr>
          <p:cNvSpPr txBox="1"/>
          <p:nvPr/>
        </p:nvSpPr>
        <p:spPr>
          <a:xfrm>
            <a:off x="588024" y="2752442"/>
            <a:ext cx="1084197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As </a:t>
            </a:r>
            <a:r>
              <a:rPr lang="pt-BR" b="1" dirty="0">
                <a:solidFill>
                  <a:srgbClr val="262626"/>
                </a:solidFill>
              </a:rPr>
              <a:t>orações subordinadas adverbiais </a:t>
            </a:r>
            <a:r>
              <a:rPr lang="pt-BR" dirty="0">
                <a:solidFill>
                  <a:srgbClr val="262626"/>
                </a:solidFill>
              </a:rPr>
              <a:t>exercem a função sintática de adjunto adverbial da oração principal, motivo pelo qual levam esse nome.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7578E5-0EB2-A1CB-1C6F-46E91D1AB1DB}"/>
              </a:ext>
            </a:extLst>
          </p:cNvPr>
          <p:cNvSpPr txBox="1"/>
          <p:nvPr/>
        </p:nvSpPr>
        <p:spPr>
          <a:xfrm>
            <a:off x="588024" y="3847719"/>
            <a:ext cx="556367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período que contém orações subordinadas é chamado de </a:t>
            </a:r>
            <a:r>
              <a:rPr lang="pt-BR" b="1" dirty="0">
                <a:solidFill>
                  <a:srgbClr val="262626"/>
                </a:solidFill>
              </a:rPr>
              <a:t>período composto por subordinação</a:t>
            </a:r>
            <a:r>
              <a:rPr lang="pt-BR" dirty="0">
                <a:solidFill>
                  <a:srgbClr val="262626"/>
                </a:solidFill>
              </a:rPr>
              <a:t>. A oração subordinada adverbial é classificada de acordo com a relação de sentido que estabelece com a oração principal, marcada pela </a:t>
            </a:r>
            <a:r>
              <a:rPr lang="pt-BR" b="1" dirty="0">
                <a:solidFill>
                  <a:srgbClr val="262626"/>
                </a:solidFill>
              </a:rPr>
              <a:t>conjunção subordinativa </a:t>
            </a:r>
            <a:r>
              <a:rPr lang="pt-BR" dirty="0">
                <a:solidFill>
                  <a:srgbClr val="262626"/>
                </a:solidFill>
              </a:rPr>
              <a:t>que liga as orações.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EA78703C-047D-14EB-7845-BC0AEFACB5AB}"/>
              </a:ext>
            </a:extLst>
          </p:cNvPr>
          <p:cNvSpPr/>
          <p:nvPr/>
        </p:nvSpPr>
        <p:spPr>
          <a:xfrm>
            <a:off x="6719971" y="3948720"/>
            <a:ext cx="4710023" cy="1653325"/>
          </a:xfrm>
          <a:prstGeom prst="wedgeRectCallout">
            <a:avLst>
              <a:gd name="adj1" fmla="val -58507"/>
              <a:gd name="adj2" fmla="val 2182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Conjunções subordinativas </a:t>
            </a:r>
            <a:r>
              <a:rPr lang="pt-BR" dirty="0">
                <a:solidFill>
                  <a:schemeClr val="tx2"/>
                </a:solidFill>
              </a:rPr>
              <a:t>são palavras invariáveis que ligam orações sintaticamente dependentes, isto é, subordinadas. As conjunções são um dos recursos usados para dar coesão a textos falados e escritos.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F5142DA-164D-A382-5E25-866869583886}"/>
              </a:ext>
            </a:extLst>
          </p:cNvPr>
          <p:cNvSpPr txBox="1"/>
          <p:nvPr/>
        </p:nvSpPr>
        <p:spPr>
          <a:xfrm>
            <a:off x="588024" y="1704508"/>
            <a:ext cx="10841976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As orações coordenadas e subordinadas podem ser classificadas com base nas conjunções que as iniciam e nas relações de sentido que atribuem às respectivas orações.</a:t>
            </a:r>
          </a:p>
        </p:txBody>
      </p:sp>
    </p:spTree>
    <p:extLst>
      <p:ext uri="{BB962C8B-B14F-4D97-AF65-F5344CB8AC3E}">
        <p14:creationId xmlns:p14="http://schemas.microsoft.com/office/powerpoint/2010/main" val="94303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F5D6F042-90FE-9422-D50A-B2D0ADE13B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054" y="3695691"/>
            <a:ext cx="7416945" cy="2766638"/>
          </a:xfrm>
          <a:prstGeom prst="rect">
            <a:avLst/>
          </a:prstGeom>
          <a:ln>
            <a:solidFill>
              <a:srgbClr val="26262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24497C-C0A1-DAD7-AEAE-8E6DC40B98B3}"/>
              </a:ext>
            </a:extLst>
          </p:cNvPr>
          <p:cNvSpPr txBox="1"/>
          <p:nvPr/>
        </p:nvSpPr>
        <p:spPr>
          <a:xfrm>
            <a:off x="588029" y="348799"/>
            <a:ext cx="4561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DOS SENTIDOS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Modalização e argumentatividade</a:t>
            </a:r>
          </a:p>
        </p:txBody>
      </p:sp>
      <p:sp>
        <p:nvSpPr>
          <p:cNvPr id="6" name="Balão de Fala: Retângulo 5">
            <a:extLst>
              <a:ext uri="{FF2B5EF4-FFF2-40B4-BE49-F238E27FC236}">
                <a16:creationId xmlns:a16="http://schemas.microsoft.com/office/drawing/2014/main" id="{1B1EA707-A79B-7589-8301-2887EB195076}"/>
              </a:ext>
            </a:extLst>
          </p:cNvPr>
          <p:cNvSpPr/>
          <p:nvPr/>
        </p:nvSpPr>
        <p:spPr>
          <a:xfrm>
            <a:off x="6564703" y="931653"/>
            <a:ext cx="4727274" cy="1532944"/>
          </a:xfrm>
          <a:prstGeom prst="wedgeRectCallout">
            <a:avLst>
              <a:gd name="adj1" fmla="val -55669"/>
              <a:gd name="adj2" fmla="val 23002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pc="-30" dirty="0">
                <a:solidFill>
                  <a:srgbClr val="262626"/>
                </a:solidFill>
              </a:rPr>
              <a:t>Não existe interação comunicativa sem modalização, uma vez que, sempre que nos expressamos, estamos indicando nosso ponto de vista em relação ao assunto em questão. Todavia, a modalização pode ser mais ou menos explícita.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48DF8AE-5F1B-290B-E0A8-EB70DE920C7A}"/>
              </a:ext>
            </a:extLst>
          </p:cNvPr>
          <p:cNvSpPr txBox="1"/>
          <p:nvPr/>
        </p:nvSpPr>
        <p:spPr>
          <a:xfrm>
            <a:off x="588029" y="1541266"/>
            <a:ext cx="532106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62626"/>
                </a:solidFill>
              </a:rPr>
              <a:t>Modalizadores </a:t>
            </a:r>
            <a:r>
              <a:rPr lang="pt-BR" dirty="0">
                <a:solidFill>
                  <a:srgbClr val="262626"/>
                </a:solidFill>
              </a:rPr>
              <a:t>são recursos linguísticos empregados sempre que há uma avaliação, uma atitude, um juízo de valor sobre o que está sendo dito.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B449AA1-B950-B512-4D7E-9970A7C7F16D}"/>
              </a:ext>
            </a:extLst>
          </p:cNvPr>
          <p:cNvSpPr txBox="1"/>
          <p:nvPr/>
        </p:nvSpPr>
        <p:spPr>
          <a:xfrm>
            <a:off x="588029" y="2729017"/>
            <a:ext cx="1084197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62626"/>
                </a:solidFill>
              </a:rPr>
              <a:t>Operadores argumentativos </a:t>
            </a:r>
            <a:r>
              <a:rPr lang="pt-BR" dirty="0">
                <a:solidFill>
                  <a:srgbClr val="262626"/>
                </a:solidFill>
              </a:rPr>
              <a:t>são recursos linguísticos usados para tentar persuadir o interlocutor a respeito de um ponto de vista.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441EA4C-DE06-779C-1955-05C539A51B65}"/>
              </a:ext>
            </a:extLst>
          </p:cNvPr>
          <p:cNvSpPr txBox="1"/>
          <p:nvPr/>
        </p:nvSpPr>
        <p:spPr>
          <a:xfrm>
            <a:off x="318655" y="5167345"/>
            <a:ext cx="3580486" cy="13038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algn="r"/>
            <a:r>
              <a:rPr lang="pt-BR" sz="1600" dirty="0">
                <a:solidFill>
                  <a:srgbClr val="262626"/>
                </a:solidFill>
              </a:rPr>
              <a:t>FREITAS, Digo. [Rede antissocial]. </a:t>
            </a:r>
            <a:r>
              <a:rPr lang="pt-BR" sz="1600" b="1" dirty="0">
                <a:solidFill>
                  <a:srgbClr val="262626"/>
                </a:solidFill>
              </a:rPr>
              <a:t>Diário de ideias gráficas (quase) originais</a:t>
            </a:r>
            <a:r>
              <a:rPr lang="pt-BR" sz="1600" dirty="0">
                <a:solidFill>
                  <a:srgbClr val="262626"/>
                </a:solidFill>
              </a:rPr>
              <a:t>. [</a:t>
            </a:r>
            <a:r>
              <a:rPr lang="pt-BR" sz="1600" i="1" dirty="0">
                <a:solidFill>
                  <a:srgbClr val="262626"/>
                </a:solidFill>
              </a:rPr>
              <a:t>S. l.</a:t>
            </a:r>
            <a:r>
              <a:rPr lang="pt-BR" sz="1600" dirty="0">
                <a:solidFill>
                  <a:srgbClr val="262626"/>
                </a:solidFill>
              </a:rPr>
              <a:t>], 15 jul. 2011. Disponível em: https://digofreitas.com/</a:t>
            </a:r>
            <a:r>
              <a:rPr lang="pt-BR" sz="1600" dirty="0" err="1">
                <a:solidFill>
                  <a:srgbClr val="262626"/>
                </a:solidFill>
              </a:rPr>
              <a:t>hq</a:t>
            </a:r>
            <a:r>
              <a:rPr lang="pt-BR" sz="1600" dirty="0">
                <a:solidFill>
                  <a:srgbClr val="262626"/>
                </a:solidFill>
              </a:rPr>
              <a:t>/outros-53-rede-antissocial/. Acesso em: 7 jun. 2022.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2E7BD46-998B-1412-F1FC-09DAFABE3883}"/>
              </a:ext>
            </a:extLst>
          </p:cNvPr>
          <p:cNvSpPr txBox="1"/>
          <p:nvPr/>
        </p:nvSpPr>
        <p:spPr>
          <a:xfrm rot="16200000">
            <a:off x="10463011" y="5309347"/>
            <a:ext cx="213072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l-PL" sz="800" b="0" i="0" u="none" strike="noStrike" baseline="0" dirty="0">
                <a:solidFill>
                  <a:srgbClr val="262626"/>
                </a:solidFill>
              </a:rPr>
              <a:t>© DIGO FREITAS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Diagrama&#10;&#10;Descrição gerada automaticamente">
            <a:extLst>
              <a:ext uri="{FF2B5EF4-FFF2-40B4-BE49-F238E27FC236}">
                <a16:creationId xmlns:a16="http://schemas.microsoft.com/office/drawing/2014/main" id="{610B9542-7404-E57D-C484-BF273CB7B0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62" y="0"/>
            <a:ext cx="5366244" cy="3577496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5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C96E68B0-4FFC-A02B-E56C-E22C655D225B}"/>
              </a:ext>
            </a:extLst>
          </p:cNvPr>
          <p:cNvSpPr txBox="1"/>
          <p:nvPr/>
        </p:nvSpPr>
        <p:spPr>
          <a:xfrm>
            <a:off x="588029" y="348799"/>
            <a:ext cx="4561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Entrevista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260CC6-9649-C454-3F36-4AB541D4D4E8}"/>
              </a:ext>
            </a:extLst>
          </p:cNvPr>
          <p:cNvSpPr txBox="1"/>
          <p:nvPr/>
        </p:nvSpPr>
        <p:spPr>
          <a:xfrm>
            <a:off x="590183" y="1546171"/>
            <a:ext cx="5836496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spc="-10" dirty="0">
                <a:solidFill>
                  <a:srgbClr val="262626"/>
                </a:solidFill>
              </a:rPr>
              <a:t>A </a:t>
            </a:r>
            <a:r>
              <a:rPr lang="pt-BR" b="1" spc="-10" dirty="0">
                <a:solidFill>
                  <a:srgbClr val="262626"/>
                </a:solidFill>
              </a:rPr>
              <a:t>entrevista</a:t>
            </a:r>
            <a:r>
              <a:rPr lang="pt-BR" spc="-10" dirty="0">
                <a:solidFill>
                  <a:srgbClr val="262626"/>
                </a:solidFill>
              </a:rPr>
              <a:t> é, tradicionalmente, um gênero oral que costuma ser veiculado no rádio, na televisão ou na internet. Pode, ainda, ser transcrita para publicação em jornais, revistas e </a:t>
            </a:r>
            <a:r>
              <a:rPr lang="pt-BR" i="1" spc="-10" dirty="0">
                <a:solidFill>
                  <a:srgbClr val="262626"/>
                </a:solidFill>
              </a:rPr>
              <a:t>sites</a:t>
            </a:r>
            <a:r>
              <a:rPr lang="pt-BR" spc="-10" dirty="0">
                <a:solidFill>
                  <a:srgbClr val="262626"/>
                </a:solidFill>
              </a:rPr>
              <a:t> diversos. Seu principal objetivo é colher informações de um ou mais entrevistados sobre temas variados que costumam despertar o interesse da sociedade em geral ou de um grupo específico.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A4774CC-99C9-7CB8-495D-26B70ADC0695}"/>
              </a:ext>
            </a:extLst>
          </p:cNvPr>
          <p:cNvSpPr txBox="1"/>
          <p:nvPr/>
        </p:nvSpPr>
        <p:spPr>
          <a:xfrm>
            <a:off x="588029" y="3820762"/>
            <a:ext cx="1084197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spc="-20" dirty="0">
                <a:solidFill>
                  <a:srgbClr val="262626"/>
                </a:solidFill>
              </a:rPr>
              <a:t>As </a:t>
            </a:r>
            <a:r>
              <a:rPr lang="pt-BR" b="1" spc="-20" dirty="0">
                <a:solidFill>
                  <a:srgbClr val="262626"/>
                </a:solidFill>
              </a:rPr>
              <a:t>entrevistas</a:t>
            </a:r>
            <a:r>
              <a:rPr lang="pt-BR" spc="-20" dirty="0">
                <a:solidFill>
                  <a:srgbClr val="262626"/>
                </a:solidFill>
              </a:rPr>
              <a:t> começam pela abertura ou introdução. Nessa parte, há informações sobre o entrevistado, como dados pessoais e informações profissionais, a depender do objetivo da entrevista, e sobre o tema que será tratado.</a:t>
            </a:r>
          </a:p>
          <a:p>
            <a:pPr indent="457200" algn="just"/>
            <a:r>
              <a:rPr lang="pt-BR" spc="-20" dirty="0">
                <a:solidFill>
                  <a:srgbClr val="262626"/>
                </a:solidFill>
              </a:rPr>
              <a:t>Em geral, as perguntas são elaboradas previamente pelo entrevistador e exigem que ele busque informações sobre o tema. As respostas podem conter narrações, descrições ou argumentos que evidenciem o ponto de vista do entrevistado.</a:t>
            </a:r>
          </a:p>
          <a:p>
            <a:pPr indent="457200" algn="just"/>
            <a:r>
              <a:rPr lang="pt-BR" spc="-20" dirty="0">
                <a:solidFill>
                  <a:srgbClr val="262626"/>
                </a:solidFill>
              </a:rPr>
              <a:t>Quanto à linguagem, há marcas da oralidade, como marcadores conversacionais, e o nível de formalidade depende do assunto tratado, do objetivo da entrevista e do veículo em que ela é divulgada. Quando o texto é transcrito, elementos não verbais podem ser indicados entre colchetes, como entonação, interrupções e gestos.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0CFEDB8-61A6-042D-A314-51A6CB9C17ED}"/>
              </a:ext>
            </a:extLst>
          </p:cNvPr>
          <p:cNvSpPr txBox="1"/>
          <p:nvPr/>
        </p:nvSpPr>
        <p:spPr>
          <a:xfrm rot="16200000">
            <a:off x="10572337" y="1727192"/>
            <a:ext cx="2130723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l-PL" sz="800" b="0" i="0" u="none" strike="noStrike" baseline="0" dirty="0">
                <a:solidFill>
                  <a:srgbClr val="262626"/>
                </a:solidFill>
              </a:rPr>
              <a:t>VECTORIUM/SHUTTERSTOCK.COM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02116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2125</TotalTime>
  <Words>1454</Words>
  <Application>Microsoft Office PowerPoint</Application>
  <PresentationFormat>Widescreen</PresentationFormat>
  <Paragraphs>106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Selo</vt:lpstr>
      <vt:lpstr>LÍNGUA PORTUGUESA</vt:lpstr>
      <vt:lpstr>MÓDULO 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LÍNGUA PORTUGUESA</dc:title>
  <dc:creator>André Saretto</dc:creator>
  <cp:lastModifiedBy> </cp:lastModifiedBy>
  <cp:revision>5</cp:revision>
  <dcterms:created xsi:type="dcterms:W3CDTF">2023-05-09T16:52:21Z</dcterms:created>
  <dcterms:modified xsi:type="dcterms:W3CDTF">2023-06-02T18:38:40Z</dcterms:modified>
</cp:coreProperties>
</file>