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5" r:id="rId1"/>
  </p:sldMasterIdLst>
  <p:notesMasterIdLst>
    <p:notesMasterId r:id="rId15"/>
  </p:notesMasterIdLst>
  <p:handoutMasterIdLst>
    <p:handoutMasterId r:id="rId16"/>
  </p:handout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35860-F03A-47B5-B9D8-136DF35E7311}" v="433" dt="2023-05-24T16:46:3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 Target="../slides/slide8.xml"/><Relationship Id="rId7" Type="http://schemas.openxmlformats.org/officeDocument/2006/relationships/slide" Target="../slides/slide13.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 Id="rId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ED66EF7E-E68A-4F69-81C1-F34451E1DDBF}">
      <dgm:prSet custT="1"/>
      <dgm:spPr/>
      <dgm:t>
        <a:bodyPr/>
        <a:lstStyle/>
        <a:p>
          <a:r>
            <a:rPr lang="pt-BR" sz="1600" b="1" dirty="0">
              <a:hlinkClick xmlns:r="http://schemas.openxmlformats.org/officeDocument/2006/relationships" r:id="rId1" action="ppaction://hlinksldjump"/>
            </a:rPr>
            <a:t>Estudo do texto </a:t>
          </a:r>
          <a:r>
            <a:rPr lang="pt-BR" sz="1600" dirty="0">
              <a:hlinkClick xmlns:r="http://schemas.openxmlformats.org/officeDocument/2006/relationships" r:id="rId1" action="ppaction://hlinksldjump"/>
            </a:rPr>
            <a:t>– Artigo de opinião</a:t>
          </a:r>
          <a:endParaRPr lang="en-US" sz="1600" dirty="0"/>
        </a:p>
      </dgm:t>
    </dgm:pt>
    <dgm:pt modelId="{197F2E5E-4B32-4617-ADD5-0F6DB901EC4C}" type="parTrans" cxnId="{47E8EC45-DDDA-4DC1-980A-9BE45FE6666B}">
      <dgm:prSet/>
      <dgm:spPr/>
      <dgm:t>
        <a:bodyPr/>
        <a:lstStyle/>
        <a:p>
          <a:endParaRPr lang="en-US"/>
        </a:p>
      </dgm:t>
    </dgm:pt>
    <dgm:pt modelId="{DA505C56-A700-4856-886C-74A7E12E1EE3}" type="sibTrans" cxnId="{47E8EC45-DDDA-4DC1-980A-9BE45FE6666B}">
      <dgm:prSet/>
      <dgm:spPr/>
      <dgm:t>
        <a:bodyPr/>
        <a:lstStyle/>
        <a:p>
          <a:endParaRPr lang="en-US"/>
        </a:p>
      </dgm:t>
    </dgm:pt>
    <dgm:pt modelId="{F8069943-B338-41D8-AC5C-7654CC5EC779}">
      <dgm:prSet custT="1"/>
      <dgm:spPr/>
      <dgm:t>
        <a:bodyPr/>
        <a:lstStyle/>
        <a:p>
          <a:r>
            <a:rPr lang="pt-BR" sz="1600" b="1" dirty="0">
              <a:hlinkClick xmlns:r="http://schemas.openxmlformats.org/officeDocument/2006/relationships" r:id="rId2" action="ppaction://hlinksldjump"/>
            </a:rPr>
            <a:t>Estudo do texto </a:t>
          </a:r>
          <a:r>
            <a:rPr lang="pt-BR" sz="1600" dirty="0">
              <a:hlinkClick xmlns:r="http://schemas.openxmlformats.org/officeDocument/2006/relationships" r:id="rId2" action="ppaction://hlinksldjump"/>
            </a:rPr>
            <a:t>– Artigo de opinião e editorias jornalísticas</a:t>
          </a:r>
          <a:endParaRPr lang="en-US" sz="1600" i="1" dirty="0"/>
        </a:p>
      </dgm:t>
    </dgm:pt>
    <dgm:pt modelId="{EDF1AE46-CE69-43BA-837F-1B9735086F25}" type="parTrans" cxnId="{9B997E8E-F0ED-456C-8520-FBC0842B91CC}">
      <dgm:prSet/>
      <dgm:spPr/>
      <dgm:t>
        <a:bodyPr/>
        <a:lstStyle/>
        <a:p>
          <a:endParaRPr lang="en-US"/>
        </a:p>
      </dgm:t>
    </dgm:pt>
    <dgm:pt modelId="{831963E2-6400-47B9-9124-76BA1BC3B7F7}" type="sibTrans" cxnId="{9B997E8E-F0ED-456C-8520-FBC0842B91CC}">
      <dgm:prSet/>
      <dgm:spPr/>
      <dgm:t>
        <a:bodyPr/>
        <a:lstStyle/>
        <a:p>
          <a:endParaRPr lang="en-US"/>
        </a:p>
      </dgm:t>
    </dgm:pt>
    <dgm:pt modelId="{55DCCAC6-434C-4EA2-9C3A-E82C5EC5168F}">
      <dgm:prSet custT="1"/>
      <dgm:spPr/>
      <dgm:t>
        <a:bodyPr/>
        <a:lstStyle/>
        <a:p>
          <a:r>
            <a:rPr lang="pt-BR" sz="1600" b="1" dirty="0">
              <a:hlinkClick xmlns:r="http://schemas.openxmlformats.org/officeDocument/2006/relationships" r:id="rId3" action="ppaction://hlinksldjump"/>
            </a:rPr>
            <a:t>Estudo da língua </a:t>
          </a:r>
          <a:r>
            <a:rPr lang="pt-BR" sz="1600" dirty="0">
              <a:hlinkClick xmlns:r="http://schemas.openxmlformats.org/officeDocument/2006/relationships" r:id="rId3" action="ppaction://hlinksldjump"/>
            </a:rPr>
            <a:t>– Vozes verbais</a:t>
          </a:r>
          <a:endParaRPr lang="en-US" sz="1600" dirty="0"/>
        </a:p>
      </dgm:t>
    </dgm:pt>
    <dgm:pt modelId="{2597FFF0-7494-4592-A5B4-E3FC30EB594D}" type="parTrans" cxnId="{A74BAECD-E5C3-45A7-81C3-BF65B1028DD4}">
      <dgm:prSet/>
      <dgm:spPr/>
      <dgm:t>
        <a:bodyPr/>
        <a:lstStyle/>
        <a:p>
          <a:endParaRPr lang="en-US"/>
        </a:p>
      </dgm:t>
    </dgm:pt>
    <dgm:pt modelId="{E99C5578-030E-478C-83C1-B5162C19A96C}" type="sibTrans" cxnId="{A74BAECD-E5C3-45A7-81C3-BF65B1028DD4}">
      <dgm:prSet/>
      <dgm:spPr/>
      <dgm:t>
        <a:bodyPr/>
        <a:lstStyle/>
        <a:p>
          <a:endParaRPr lang="en-US"/>
        </a:p>
      </dgm:t>
    </dgm:pt>
    <dgm:pt modelId="{C68D41A5-84F8-48E5-9CED-831B6F3F5B1C}">
      <dgm:prSet custT="1"/>
      <dgm:spPr/>
      <dgm:t>
        <a:bodyPr/>
        <a:lstStyle/>
        <a:p>
          <a:r>
            <a:rPr lang="pt-BR" sz="1600" b="1" dirty="0">
              <a:hlinkClick xmlns:r="http://schemas.openxmlformats.org/officeDocument/2006/relationships" r:id="rId4" action="ppaction://hlinksldjump"/>
            </a:rPr>
            <a:t>Estudo dos sentidos </a:t>
          </a:r>
          <a:r>
            <a:rPr lang="pt-BR" sz="1600" dirty="0">
              <a:hlinkClick xmlns:r="http://schemas.openxmlformats.org/officeDocument/2006/relationships" r:id="rId4" action="ppaction://hlinksldjump"/>
            </a:rPr>
            <a:t>– Processo de formação de palavras: composição por justaposição</a:t>
          </a:r>
          <a:endParaRPr lang="en-US" sz="1600" dirty="0"/>
        </a:p>
      </dgm:t>
    </dgm:pt>
    <dgm:pt modelId="{94D91AEC-4013-4FC6-ACA9-A764CB6B2FAA}" type="parTrans" cxnId="{398519E0-5FDA-47B5-A800-456F19FBC233}">
      <dgm:prSet/>
      <dgm:spPr/>
      <dgm:t>
        <a:bodyPr/>
        <a:lstStyle/>
        <a:p>
          <a:endParaRPr lang="en-US"/>
        </a:p>
      </dgm:t>
    </dgm:pt>
    <dgm:pt modelId="{802F0A8D-0784-4CB6-B554-4DE691F12EE8}" type="sibTrans" cxnId="{398519E0-5FDA-47B5-A800-456F19FBC233}">
      <dgm:prSet/>
      <dgm:spPr/>
      <dgm:t>
        <a:bodyPr/>
        <a:lstStyle/>
        <a:p>
          <a:endParaRPr lang="en-US"/>
        </a:p>
      </dgm:t>
    </dgm:pt>
    <dgm:pt modelId="{5E6F7141-FA59-4CD7-8FF7-5C6FC1A13D4E}">
      <dgm:prSet custT="1"/>
      <dgm:spPr/>
      <dgm:t>
        <a:bodyPr/>
        <a:lstStyle/>
        <a:p>
          <a:r>
            <a:rPr lang="pt-BR" sz="1600" b="1" dirty="0">
              <a:hlinkClick xmlns:r="http://schemas.openxmlformats.org/officeDocument/2006/relationships" r:id="rId5" action="ppaction://hlinksldjump"/>
            </a:rPr>
            <a:t>Estudo do texto </a:t>
          </a:r>
          <a:r>
            <a:rPr lang="pt-BR" sz="1600" dirty="0">
              <a:hlinkClick xmlns:r="http://schemas.openxmlformats.org/officeDocument/2006/relationships" r:id="rId5" action="ppaction://hlinksldjump"/>
            </a:rPr>
            <a:t>– Fotografia jornalística</a:t>
          </a:r>
          <a:endParaRPr lang="en-US" sz="1600" i="1" dirty="0"/>
        </a:p>
      </dgm:t>
    </dgm:pt>
    <dgm:pt modelId="{972185F9-D5AE-4019-B3E3-85964688415B}" type="parTrans" cxnId="{15DD5733-88FD-43E2-BC62-BE20AB6FEA3C}">
      <dgm:prSet/>
      <dgm:spPr/>
      <dgm:t>
        <a:bodyPr/>
        <a:lstStyle/>
        <a:p>
          <a:endParaRPr lang="en-US"/>
        </a:p>
      </dgm:t>
    </dgm:pt>
    <dgm:pt modelId="{005A549E-AE69-4996-93AA-251BCE5363D9}" type="sibTrans" cxnId="{15DD5733-88FD-43E2-BC62-BE20AB6FEA3C}">
      <dgm:prSet/>
      <dgm:spPr/>
      <dgm:t>
        <a:bodyPr/>
        <a:lstStyle/>
        <a:p>
          <a:endParaRPr lang="en-US"/>
        </a:p>
      </dgm:t>
    </dgm:pt>
    <dgm:pt modelId="{67D4DD36-7167-4EE3-AAB6-6D16D695BE11}">
      <dgm:prSet custT="1"/>
      <dgm:spPr/>
      <dgm:t>
        <a:bodyPr/>
        <a:lstStyle/>
        <a:p>
          <a:r>
            <a:rPr lang="pt-BR" sz="1600" b="1" dirty="0">
              <a:hlinkClick xmlns:r="http://schemas.openxmlformats.org/officeDocument/2006/relationships" r:id="rId6" action="ppaction://hlinksldjump"/>
            </a:rPr>
            <a:t>Estudo da língua </a:t>
          </a:r>
          <a:r>
            <a:rPr lang="pt-BR" sz="1600" dirty="0">
              <a:hlinkClick xmlns:r="http://schemas.openxmlformats.org/officeDocument/2006/relationships" r:id="rId6" action="ppaction://hlinksldjump"/>
            </a:rPr>
            <a:t>– Voz passiva sintética e voz passiva analítica</a:t>
          </a:r>
          <a:endParaRPr lang="en-US" sz="1600" dirty="0"/>
        </a:p>
      </dgm:t>
    </dgm:pt>
    <dgm:pt modelId="{D68DCF56-0B94-4506-BB95-063CC2EEC129}" type="parTrans" cxnId="{85B43EC0-2D78-4BE2-9848-FA24266D2417}">
      <dgm:prSet/>
      <dgm:spPr/>
      <dgm:t>
        <a:bodyPr/>
        <a:lstStyle/>
        <a:p>
          <a:endParaRPr lang="en-US"/>
        </a:p>
      </dgm:t>
    </dgm:pt>
    <dgm:pt modelId="{EE0149F7-8B24-4181-9018-1C693B6CA4A8}" type="sibTrans" cxnId="{85B43EC0-2D78-4BE2-9848-FA24266D2417}">
      <dgm:prSet/>
      <dgm:spPr/>
      <dgm:t>
        <a:bodyPr/>
        <a:lstStyle/>
        <a:p>
          <a:endParaRPr lang="en-US"/>
        </a:p>
      </dgm:t>
    </dgm:pt>
    <dgm:pt modelId="{89F76081-474B-4721-B88A-8D51A4BA0CF7}">
      <dgm:prSet custT="1"/>
      <dgm:spPr/>
      <dgm:t>
        <a:bodyPr/>
        <a:lstStyle/>
        <a:p>
          <a:r>
            <a:rPr lang="pt-BR" sz="1600" b="1" dirty="0">
              <a:hlinkClick xmlns:r="http://schemas.openxmlformats.org/officeDocument/2006/relationships" r:id="rId7" action="ppaction://hlinksldjump"/>
            </a:rPr>
            <a:t>Outras linguagens </a:t>
          </a:r>
          <a:r>
            <a:rPr lang="pt-BR" sz="1600" dirty="0">
              <a:hlinkClick xmlns:r="http://schemas.openxmlformats.org/officeDocument/2006/relationships" r:id="rId7" action="ppaction://hlinksldjump"/>
            </a:rPr>
            <a:t>– Direitos humanos sem fronteiras</a:t>
          </a:r>
          <a:endParaRPr lang="en-US" sz="1600" dirty="0"/>
        </a:p>
      </dgm:t>
    </dgm:pt>
    <dgm:pt modelId="{9C53B806-B818-4303-9C3A-F92B9B492799}" type="parTrans" cxnId="{3756D28C-518B-455B-8605-8E3779C17C90}">
      <dgm:prSet/>
      <dgm:spPr/>
      <dgm:t>
        <a:bodyPr/>
        <a:lstStyle/>
        <a:p>
          <a:endParaRPr lang="en-US"/>
        </a:p>
      </dgm:t>
    </dgm:pt>
    <dgm:pt modelId="{14493090-2A11-45A4-B04C-C1E5D35F00B7}" type="sibTrans" cxnId="{3756D28C-518B-455B-8605-8E3779C17C90}">
      <dgm:prSet/>
      <dgm:spPr/>
      <dgm:t>
        <a:bodyPr/>
        <a:lstStyle/>
        <a:p>
          <a:endParaRPr lang="en-US"/>
        </a:p>
      </dgm:t>
    </dgm:pt>
    <dgm:pt modelId="{00D4A4E5-B87F-4FD6-95A8-366532276A02}">
      <dgm:prSet custT="1"/>
      <dgm:spPr/>
      <dgm:t>
        <a:bodyPr/>
        <a:lstStyle/>
        <a:p>
          <a:r>
            <a:rPr lang="pt-BR" sz="1600" b="1" noProof="0" dirty="0">
              <a:hlinkClick xmlns:r="http://schemas.openxmlformats.org/officeDocument/2006/relationships" r:id="rId8" action="ppaction://hlinksldjump"/>
            </a:rPr>
            <a:t>Imagem</a:t>
          </a:r>
          <a:r>
            <a:rPr lang="en-US" sz="1600" b="1" dirty="0">
              <a:hlinkClick xmlns:r="http://schemas.openxmlformats.org/officeDocument/2006/relationships" r:id="rId8" action="ppaction://hlinksldjump"/>
            </a:rPr>
            <a:t> de </a:t>
          </a:r>
          <a:r>
            <a:rPr lang="pt-BR" sz="1600" b="1" noProof="0" dirty="0">
              <a:hlinkClick xmlns:r="http://schemas.openxmlformats.org/officeDocument/2006/relationships" r:id="rId8" action="ppaction://hlinksldjump"/>
            </a:rPr>
            <a:t>abertura</a:t>
          </a:r>
          <a:endParaRPr lang="pt-BR" sz="1600" b="1" noProof="0" dirty="0"/>
        </a:p>
      </dgm:t>
    </dgm:pt>
    <dgm:pt modelId="{353AC31F-7D9C-42BB-9E96-468AF42982B7}" type="parTrans" cxnId="{B86ADA12-3BDD-4D1C-9645-455E91BCEFFC}">
      <dgm:prSet/>
      <dgm:spPr/>
      <dgm:t>
        <a:bodyPr/>
        <a:lstStyle/>
        <a:p>
          <a:endParaRPr lang="pt-BR"/>
        </a:p>
      </dgm:t>
    </dgm:pt>
    <dgm:pt modelId="{4DE8CDCF-9E51-4296-8706-7B9B079875C9}" type="sibTrans" cxnId="{B86ADA12-3BDD-4D1C-9645-455E91BCEFFC}">
      <dgm:prSet/>
      <dgm:spPr/>
      <dgm:t>
        <a:bodyPr/>
        <a:lstStyle/>
        <a:p>
          <a:endParaRPr lang="pt-BR"/>
        </a:p>
      </dgm:t>
    </dgm:pt>
    <dgm:pt modelId="{7CDCE0BF-A582-4ADC-BE30-848927C6F4BC}">
      <dgm:prSet custT="1"/>
      <dgm:spPr/>
      <dgm:t>
        <a:bodyPr/>
        <a:lstStyle/>
        <a:p>
          <a:r>
            <a:rPr lang="pt-BR" sz="1600" b="1" noProof="0" dirty="0">
              <a:hlinkClick xmlns:r="http://schemas.openxmlformats.org/officeDocument/2006/relationships" r:id="rId9" action="ppaction://hlinksldjump"/>
            </a:rPr>
            <a:t>Estudo</a:t>
          </a:r>
          <a:r>
            <a:rPr lang="en-US" sz="1600" b="1" dirty="0">
              <a:hlinkClick xmlns:r="http://schemas.openxmlformats.org/officeDocument/2006/relationships" r:id="rId9" action="ppaction://hlinksldjump"/>
            </a:rPr>
            <a:t> de </a:t>
          </a:r>
          <a:r>
            <a:rPr lang="pt-BR" sz="1600" b="1" noProof="0" dirty="0">
              <a:hlinkClick xmlns:r="http://schemas.openxmlformats.org/officeDocument/2006/relationships" r:id="rId9" action="ppaction://hlinksldjump"/>
            </a:rPr>
            <a:t>escrita</a:t>
          </a:r>
          <a:r>
            <a:rPr lang="en-US" sz="1600" b="1" dirty="0">
              <a:hlinkClick xmlns:r="http://schemas.openxmlformats.org/officeDocument/2006/relationships" r:id="rId9" action="ppaction://hlinksldjump"/>
            </a:rPr>
            <a:t> e </a:t>
          </a:r>
          <a:r>
            <a:rPr lang="pt-BR" sz="1600" b="1" noProof="0" dirty="0">
              <a:hlinkClick xmlns:r="http://schemas.openxmlformats.org/officeDocument/2006/relationships" r:id="rId9" action="ppaction://hlinksldjump"/>
            </a:rPr>
            <a:t>oralidade</a:t>
          </a:r>
          <a:r>
            <a:rPr lang="en-US" sz="1600" b="1" dirty="0">
              <a:hlinkClick xmlns:r="http://schemas.openxmlformats.org/officeDocument/2006/relationships" r:id="rId9" action="ppaction://hlinksldjump"/>
            </a:rPr>
            <a:t> </a:t>
          </a:r>
          <a:r>
            <a:rPr lang="en-US" sz="1600" dirty="0">
              <a:hlinkClick xmlns:r="http://schemas.openxmlformats.org/officeDocument/2006/relationships" r:id="rId9" action="ppaction://hlinksldjump"/>
            </a:rPr>
            <a:t>– </a:t>
          </a:r>
          <a:r>
            <a:rPr lang="pt-BR" sz="1600" dirty="0">
              <a:hlinkClick xmlns:r="http://schemas.openxmlformats.org/officeDocument/2006/relationships" r:id="rId9" action="ppaction://hlinksldjump"/>
            </a:rPr>
            <a:t>Hífen: alguns usos</a:t>
          </a:r>
          <a:endParaRPr lang="en-US" sz="1600" dirty="0"/>
        </a:p>
      </dgm:t>
    </dgm:pt>
    <dgm:pt modelId="{800D234D-CD59-419B-BE44-A8B591672222}" type="parTrans" cxnId="{6643665E-C530-4C8B-8FC1-0DB2E9F3ECDD}">
      <dgm:prSet/>
      <dgm:spPr/>
      <dgm:t>
        <a:bodyPr/>
        <a:lstStyle/>
        <a:p>
          <a:endParaRPr lang="pt-BR"/>
        </a:p>
      </dgm:t>
    </dgm:pt>
    <dgm:pt modelId="{EBE32098-F79D-42B8-9A3A-433B371B1C25}" type="sibTrans" cxnId="{6643665E-C530-4C8B-8FC1-0DB2E9F3ECDD}">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9"/>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9"/>
      <dgm:spPr/>
    </dgm:pt>
    <dgm:pt modelId="{6ED7848D-AF23-4B80-9CFE-5690AC4806C2}" type="pres">
      <dgm:prSet presAssocID="{00D4A4E5-B87F-4FD6-95A8-366532276A02}" presName="vert1" presStyleCnt="0"/>
      <dgm:spPr/>
    </dgm:pt>
    <dgm:pt modelId="{8375AD7D-9BA0-48EC-8DB6-6934D928E08F}" type="pres">
      <dgm:prSet presAssocID="{ED66EF7E-E68A-4F69-81C1-F34451E1DDBF}" presName="thickLine" presStyleLbl="alignNode1" presStyleIdx="1" presStyleCnt="9"/>
      <dgm:spPr/>
    </dgm:pt>
    <dgm:pt modelId="{55424B32-6F98-4A37-B7BC-EB6630670268}" type="pres">
      <dgm:prSet presAssocID="{ED66EF7E-E68A-4F69-81C1-F34451E1DDBF}" presName="horz1" presStyleCnt="0"/>
      <dgm:spPr/>
    </dgm:pt>
    <dgm:pt modelId="{C94B488D-1DF0-444E-A485-232FFC4B36EE}" type="pres">
      <dgm:prSet presAssocID="{ED66EF7E-E68A-4F69-81C1-F34451E1DDBF}" presName="tx1" presStyleLbl="revTx" presStyleIdx="1" presStyleCnt="9"/>
      <dgm:spPr/>
    </dgm:pt>
    <dgm:pt modelId="{878A8FE1-2DD0-4F8E-AEF5-BC2CDA1E06E5}" type="pres">
      <dgm:prSet presAssocID="{ED66EF7E-E68A-4F69-81C1-F34451E1DDBF}" presName="vert1" presStyleCnt="0"/>
      <dgm:spPr/>
    </dgm:pt>
    <dgm:pt modelId="{AB9CB741-FC9F-421B-8DB7-B6256D0F3B01}" type="pres">
      <dgm:prSet presAssocID="{F8069943-B338-41D8-AC5C-7654CC5EC779}" presName="thickLine" presStyleLbl="alignNode1" presStyleIdx="2" presStyleCnt="9"/>
      <dgm:spPr/>
    </dgm:pt>
    <dgm:pt modelId="{CE984AFA-2276-4665-B3E4-870BCCCADBF7}" type="pres">
      <dgm:prSet presAssocID="{F8069943-B338-41D8-AC5C-7654CC5EC779}" presName="horz1" presStyleCnt="0"/>
      <dgm:spPr/>
    </dgm:pt>
    <dgm:pt modelId="{1E358535-3292-4668-BE9F-829874D637BB}" type="pres">
      <dgm:prSet presAssocID="{F8069943-B338-41D8-AC5C-7654CC5EC779}" presName="tx1" presStyleLbl="revTx" presStyleIdx="2" presStyleCnt="9"/>
      <dgm:spPr/>
    </dgm:pt>
    <dgm:pt modelId="{1AF210EC-C83A-4CBC-BC37-A37200C508D6}" type="pres">
      <dgm:prSet presAssocID="{F8069943-B338-41D8-AC5C-7654CC5EC779}" presName="vert1" presStyleCnt="0"/>
      <dgm:spPr/>
    </dgm:pt>
    <dgm:pt modelId="{314D560E-CBD9-4858-A0A2-945D9A381B28}" type="pres">
      <dgm:prSet presAssocID="{55DCCAC6-434C-4EA2-9C3A-E82C5EC5168F}" presName="thickLine" presStyleLbl="alignNode1" presStyleIdx="3" presStyleCnt="9"/>
      <dgm:spPr/>
    </dgm:pt>
    <dgm:pt modelId="{064B011C-4EF7-4679-9BCB-EDCCC550CD86}" type="pres">
      <dgm:prSet presAssocID="{55DCCAC6-434C-4EA2-9C3A-E82C5EC5168F}" presName="horz1" presStyleCnt="0"/>
      <dgm:spPr/>
    </dgm:pt>
    <dgm:pt modelId="{D33FB54E-1E02-4083-9007-E663036D183D}" type="pres">
      <dgm:prSet presAssocID="{55DCCAC6-434C-4EA2-9C3A-E82C5EC5168F}" presName="tx1" presStyleLbl="revTx" presStyleIdx="3" presStyleCnt="9"/>
      <dgm:spPr/>
    </dgm:pt>
    <dgm:pt modelId="{A2853312-89A8-4D70-98A9-132D6EB00EC4}" type="pres">
      <dgm:prSet presAssocID="{55DCCAC6-434C-4EA2-9C3A-E82C5EC5168F}" presName="vert1" presStyleCnt="0"/>
      <dgm:spPr/>
    </dgm:pt>
    <dgm:pt modelId="{D0219F05-B755-4B07-A349-B9A905942F22}" type="pres">
      <dgm:prSet presAssocID="{C68D41A5-84F8-48E5-9CED-831B6F3F5B1C}" presName="thickLine" presStyleLbl="alignNode1" presStyleIdx="4" presStyleCnt="9"/>
      <dgm:spPr/>
    </dgm:pt>
    <dgm:pt modelId="{D23D9EAC-31DF-4560-9523-74C7BD4031A9}" type="pres">
      <dgm:prSet presAssocID="{C68D41A5-84F8-48E5-9CED-831B6F3F5B1C}" presName="horz1" presStyleCnt="0"/>
      <dgm:spPr/>
    </dgm:pt>
    <dgm:pt modelId="{1BE8540D-2B5F-4BF4-B8D2-940F6A10819C}" type="pres">
      <dgm:prSet presAssocID="{C68D41A5-84F8-48E5-9CED-831B6F3F5B1C}" presName="tx1" presStyleLbl="revTx" presStyleIdx="4" presStyleCnt="9"/>
      <dgm:spPr/>
    </dgm:pt>
    <dgm:pt modelId="{832639FA-BCCC-4CAE-A1AE-DB4CF5BA3A80}" type="pres">
      <dgm:prSet presAssocID="{C68D41A5-84F8-48E5-9CED-831B6F3F5B1C}" presName="vert1" presStyleCnt="0"/>
      <dgm:spPr/>
    </dgm:pt>
    <dgm:pt modelId="{E0ACE31B-7687-4EE7-9573-63F09584CD36}" type="pres">
      <dgm:prSet presAssocID="{5E6F7141-FA59-4CD7-8FF7-5C6FC1A13D4E}" presName="thickLine" presStyleLbl="alignNode1" presStyleIdx="5" presStyleCnt="9"/>
      <dgm:spPr/>
    </dgm:pt>
    <dgm:pt modelId="{4A9E3B3C-54F8-4B4F-AC3E-24B85842DAD5}" type="pres">
      <dgm:prSet presAssocID="{5E6F7141-FA59-4CD7-8FF7-5C6FC1A13D4E}" presName="horz1" presStyleCnt="0"/>
      <dgm:spPr/>
    </dgm:pt>
    <dgm:pt modelId="{3EA07746-CFD6-4C68-B8CF-A378C033D107}" type="pres">
      <dgm:prSet presAssocID="{5E6F7141-FA59-4CD7-8FF7-5C6FC1A13D4E}" presName="tx1" presStyleLbl="revTx" presStyleIdx="5" presStyleCnt="9"/>
      <dgm:spPr/>
    </dgm:pt>
    <dgm:pt modelId="{0EFEDC27-1B45-4FDE-B738-C8AD75EE6341}" type="pres">
      <dgm:prSet presAssocID="{5E6F7141-FA59-4CD7-8FF7-5C6FC1A13D4E}" presName="vert1" presStyleCnt="0"/>
      <dgm:spPr/>
    </dgm:pt>
    <dgm:pt modelId="{2721A207-0C1E-469B-8CAD-57DF57B826C1}" type="pres">
      <dgm:prSet presAssocID="{67D4DD36-7167-4EE3-AAB6-6D16D695BE11}" presName="thickLine" presStyleLbl="alignNode1" presStyleIdx="6" presStyleCnt="9"/>
      <dgm:spPr/>
    </dgm:pt>
    <dgm:pt modelId="{DE259A85-32B1-4FE4-BC9D-D8F56AD70206}" type="pres">
      <dgm:prSet presAssocID="{67D4DD36-7167-4EE3-AAB6-6D16D695BE11}" presName="horz1" presStyleCnt="0"/>
      <dgm:spPr/>
    </dgm:pt>
    <dgm:pt modelId="{35BBE7E9-1C6D-479C-8269-B5715E8054B8}" type="pres">
      <dgm:prSet presAssocID="{67D4DD36-7167-4EE3-AAB6-6D16D695BE11}" presName="tx1" presStyleLbl="revTx" presStyleIdx="6" presStyleCnt="9"/>
      <dgm:spPr/>
    </dgm:pt>
    <dgm:pt modelId="{86A3F955-2C1E-49E7-9BE8-8CF707D0EF1B}" type="pres">
      <dgm:prSet presAssocID="{67D4DD36-7167-4EE3-AAB6-6D16D695BE11}" presName="vert1" presStyleCnt="0"/>
      <dgm:spPr/>
    </dgm:pt>
    <dgm:pt modelId="{DCF5A59F-82E1-4637-8D24-B103291DCC41}" type="pres">
      <dgm:prSet presAssocID="{7CDCE0BF-A582-4ADC-BE30-848927C6F4BC}" presName="thickLine" presStyleLbl="alignNode1" presStyleIdx="7" presStyleCnt="9"/>
      <dgm:spPr/>
    </dgm:pt>
    <dgm:pt modelId="{DA3FF969-368D-427B-A0CB-C73CF93CE817}" type="pres">
      <dgm:prSet presAssocID="{7CDCE0BF-A582-4ADC-BE30-848927C6F4BC}" presName="horz1" presStyleCnt="0"/>
      <dgm:spPr/>
    </dgm:pt>
    <dgm:pt modelId="{CBAD07A5-FC55-4568-A0FB-80F2C288F602}" type="pres">
      <dgm:prSet presAssocID="{7CDCE0BF-A582-4ADC-BE30-848927C6F4BC}" presName="tx1" presStyleLbl="revTx" presStyleIdx="7" presStyleCnt="9"/>
      <dgm:spPr/>
    </dgm:pt>
    <dgm:pt modelId="{BCA4C1A6-8764-409F-9C56-20D911A49054}" type="pres">
      <dgm:prSet presAssocID="{7CDCE0BF-A582-4ADC-BE30-848927C6F4BC}" presName="vert1" presStyleCnt="0"/>
      <dgm:spPr/>
    </dgm:pt>
    <dgm:pt modelId="{6446D9C9-28CA-481A-BB4C-074C2097E0FE}" type="pres">
      <dgm:prSet presAssocID="{89F76081-474B-4721-B88A-8D51A4BA0CF7}" presName="thickLine" presStyleLbl="alignNode1" presStyleIdx="8" presStyleCnt="9"/>
      <dgm:spPr/>
    </dgm:pt>
    <dgm:pt modelId="{20F995C1-147E-431B-BB8C-11EDA345A614}" type="pres">
      <dgm:prSet presAssocID="{89F76081-474B-4721-B88A-8D51A4BA0CF7}" presName="horz1" presStyleCnt="0"/>
      <dgm:spPr/>
    </dgm:pt>
    <dgm:pt modelId="{A42FD2D2-2791-43B4-990E-17A6A95C4302}" type="pres">
      <dgm:prSet presAssocID="{89F76081-474B-4721-B88A-8D51A4BA0CF7}" presName="tx1" presStyleLbl="revTx" presStyleIdx="8" presStyleCnt="9"/>
      <dgm:spPr/>
    </dgm:pt>
    <dgm:pt modelId="{FA734EF9-BC0A-4C7C-B70E-86EDC0ADE505}" type="pres">
      <dgm:prSet presAssocID="{89F76081-474B-4721-B88A-8D51A4BA0CF7}" presName="vert1" presStyleCnt="0"/>
      <dgm:spPr/>
    </dgm:pt>
  </dgm:ptLst>
  <dgm:cxnLst>
    <dgm:cxn modelId="{B86ADA12-3BDD-4D1C-9645-455E91BCEFFC}" srcId="{9D9C0E9A-327C-40DB-A9EB-983EC9E0D98F}" destId="{00D4A4E5-B87F-4FD6-95A8-366532276A02}" srcOrd="0" destOrd="0" parTransId="{353AC31F-7D9C-42BB-9E96-468AF42982B7}" sibTransId="{4DE8CDCF-9E51-4296-8706-7B9B079875C9}"/>
    <dgm:cxn modelId="{D775502B-0E68-4137-A8F8-0D7FF73A3F0D}" type="presOf" srcId="{67D4DD36-7167-4EE3-AAB6-6D16D695BE11}" destId="{35BBE7E9-1C6D-479C-8269-B5715E8054B8}" srcOrd="0" destOrd="0" presId="urn:microsoft.com/office/officeart/2008/layout/LinedList"/>
    <dgm:cxn modelId="{15DD5733-88FD-43E2-BC62-BE20AB6FEA3C}" srcId="{9D9C0E9A-327C-40DB-A9EB-983EC9E0D98F}" destId="{5E6F7141-FA59-4CD7-8FF7-5C6FC1A13D4E}" srcOrd="5" destOrd="0" parTransId="{972185F9-D5AE-4019-B3E3-85964688415B}" sibTransId="{005A549E-AE69-4996-93AA-251BCE5363D9}"/>
    <dgm:cxn modelId="{FB34D63E-1288-41B9-A18C-76118E579E1A}" type="presOf" srcId="{9D9C0E9A-327C-40DB-A9EB-983EC9E0D98F}" destId="{983EBE8F-2CFB-4918-8A71-8FB6106D1EE5}" srcOrd="0" destOrd="0" presId="urn:microsoft.com/office/officeart/2008/layout/LinedList"/>
    <dgm:cxn modelId="{6643665E-C530-4C8B-8FC1-0DB2E9F3ECDD}" srcId="{9D9C0E9A-327C-40DB-A9EB-983EC9E0D98F}" destId="{7CDCE0BF-A582-4ADC-BE30-848927C6F4BC}" srcOrd="7" destOrd="0" parTransId="{800D234D-CD59-419B-BE44-A8B591672222}" sibTransId="{EBE32098-F79D-42B8-9A3A-433B371B1C25}"/>
    <dgm:cxn modelId="{47E8EC45-DDDA-4DC1-980A-9BE45FE6666B}" srcId="{9D9C0E9A-327C-40DB-A9EB-983EC9E0D98F}" destId="{ED66EF7E-E68A-4F69-81C1-F34451E1DDBF}" srcOrd="1" destOrd="0" parTransId="{197F2E5E-4B32-4617-ADD5-0F6DB901EC4C}" sibTransId="{DA505C56-A700-4856-886C-74A7E12E1EE3}"/>
    <dgm:cxn modelId="{6C2AB851-94C8-442B-B7B9-F1DD95B11ED8}" type="presOf" srcId="{C68D41A5-84F8-48E5-9CED-831B6F3F5B1C}" destId="{1BE8540D-2B5F-4BF4-B8D2-940F6A10819C}" srcOrd="0" destOrd="0" presId="urn:microsoft.com/office/officeart/2008/layout/LinedList"/>
    <dgm:cxn modelId="{10835E76-19D6-4796-A57D-19E70C1A368C}" type="presOf" srcId="{5E6F7141-FA59-4CD7-8FF7-5C6FC1A13D4E}" destId="{3EA07746-CFD6-4C68-B8CF-A378C033D107}" srcOrd="0" destOrd="0" presId="urn:microsoft.com/office/officeart/2008/layout/LinedList"/>
    <dgm:cxn modelId="{D468DA5A-783C-4C8E-B93E-4F3DF99E8F66}" type="presOf" srcId="{00D4A4E5-B87F-4FD6-95A8-366532276A02}" destId="{DBF86662-0E6D-440F-968E-5B5E57FBB264}" srcOrd="0" destOrd="0" presId="urn:microsoft.com/office/officeart/2008/layout/LinedList"/>
    <dgm:cxn modelId="{BF5A8883-F9F2-4E44-ABBC-881FCCF815D6}" type="presOf" srcId="{ED66EF7E-E68A-4F69-81C1-F34451E1DDBF}" destId="{C94B488D-1DF0-444E-A485-232FFC4B36EE}" srcOrd="0" destOrd="0" presId="urn:microsoft.com/office/officeart/2008/layout/LinedList"/>
    <dgm:cxn modelId="{3756D28C-518B-455B-8605-8E3779C17C90}" srcId="{9D9C0E9A-327C-40DB-A9EB-983EC9E0D98F}" destId="{89F76081-474B-4721-B88A-8D51A4BA0CF7}" srcOrd="8" destOrd="0" parTransId="{9C53B806-B818-4303-9C3A-F92B9B492799}" sibTransId="{14493090-2A11-45A4-B04C-C1E5D35F00B7}"/>
    <dgm:cxn modelId="{9B997E8E-F0ED-456C-8520-FBC0842B91CC}" srcId="{9D9C0E9A-327C-40DB-A9EB-983EC9E0D98F}" destId="{F8069943-B338-41D8-AC5C-7654CC5EC779}" srcOrd="2" destOrd="0" parTransId="{EDF1AE46-CE69-43BA-837F-1B9735086F25}" sibTransId="{831963E2-6400-47B9-9124-76BA1BC3B7F7}"/>
    <dgm:cxn modelId="{20934F9E-4611-4400-9C97-4EC4B0DFE91B}" type="presOf" srcId="{89F76081-474B-4721-B88A-8D51A4BA0CF7}" destId="{A42FD2D2-2791-43B4-990E-17A6A95C4302}" srcOrd="0" destOrd="0" presId="urn:microsoft.com/office/officeart/2008/layout/LinedList"/>
    <dgm:cxn modelId="{DE30D3A0-3DE9-41AD-B98B-92DBDE52204E}" type="presOf" srcId="{7CDCE0BF-A582-4ADC-BE30-848927C6F4BC}" destId="{CBAD07A5-FC55-4568-A0FB-80F2C288F602}" srcOrd="0" destOrd="0" presId="urn:microsoft.com/office/officeart/2008/layout/LinedList"/>
    <dgm:cxn modelId="{8748FCAE-C0DC-4976-B4C7-144BC3A27056}" type="presOf" srcId="{55DCCAC6-434C-4EA2-9C3A-E82C5EC5168F}" destId="{D33FB54E-1E02-4083-9007-E663036D183D}" srcOrd="0" destOrd="0" presId="urn:microsoft.com/office/officeart/2008/layout/LinedList"/>
    <dgm:cxn modelId="{03E201B6-C70A-4D3B-80B1-7C4FD475813B}" type="presOf" srcId="{F8069943-B338-41D8-AC5C-7654CC5EC779}" destId="{1E358535-3292-4668-BE9F-829874D637BB}" srcOrd="0" destOrd="0" presId="urn:microsoft.com/office/officeart/2008/layout/LinedList"/>
    <dgm:cxn modelId="{85B43EC0-2D78-4BE2-9848-FA24266D2417}" srcId="{9D9C0E9A-327C-40DB-A9EB-983EC9E0D98F}" destId="{67D4DD36-7167-4EE3-AAB6-6D16D695BE11}" srcOrd="6" destOrd="0" parTransId="{D68DCF56-0B94-4506-BB95-063CC2EEC129}" sibTransId="{EE0149F7-8B24-4181-9018-1C693B6CA4A8}"/>
    <dgm:cxn modelId="{A74BAECD-E5C3-45A7-81C3-BF65B1028DD4}" srcId="{9D9C0E9A-327C-40DB-A9EB-983EC9E0D98F}" destId="{55DCCAC6-434C-4EA2-9C3A-E82C5EC5168F}" srcOrd="3" destOrd="0" parTransId="{2597FFF0-7494-4592-A5B4-E3FC30EB594D}" sibTransId="{E99C5578-030E-478C-83C1-B5162C19A96C}"/>
    <dgm:cxn modelId="{398519E0-5FDA-47B5-A800-456F19FBC233}" srcId="{9D9C0E9A-327C-40DB-A9EB-983EC9E0D98F}" destId="{C68D41A5-84F8-48E5-9CED-831B6F3F5B1C}" srcOrd="4" destOrd="0" parTransId="{94D91AEC-4013-4FC6-ACA9-A764CB6B2FAA}" sibTransId="{802F0A8D-0784-4CB6-B554-4DE691F12EE8}"/>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AE680168-EFEC-42CE-A945-F1A2A969E890}" type="presParOf" srcId="{983EBE8F-2CFB-4918-8A71-8FB6106D1EE5}" destId="{8375AD7D-9BA0-48EC-8DB6-6934D928E08F}" srcOrd="2" destOrd="0" presId="urn:microsoft.com/office/officeart/2008/layout/LinedList"/>
    <dgm:cxn modelId="{5D982353-5C09-4040-A019-19647AA810F5}" type="presParOf" srcId="{983EBE8F-2CFB-4918-8A71-8FB6106D1EE5}" destId="{55424B32-6F98-4A37-B7BC-EB6630670268}" srcOrd="3" destOrd="0" presId="urn:microsoft.com/office/officeart/2008/layout/LinedList"/>
    <dgm:cxn modelId="{4A5BFB8E-2039-46F9-93AA-422AA5BA3ECF}" type="presParOf" srcId="{55424B32-6F98-4A37-B7BC-EB6630670268}" destId="{C94B488D-1DF0-444E-A485-232FFC4B36EE}" srcOrd="0" destOrd="0" presId="urn:microsoft.com/office/officeart/2008/layout/LinedList"/>
    <dgm:cxn modelId="{B68F6C99-B036-4B5E-BF4B-A0B926A2B18A}" type="presParOf" srcId="{55424B32-6F98-4A37-B7BC-EB6630670268}" destId="{878A8FE1-2DD0-4F8E-AEF5-BC2CDA1E06E5}" srcOrd="1" destOrd="0" presId="urn:microsoft.com/office/officeart/2008/layout/LinedList"/>
    <dgm:cxn modelId="{E75F825D-1F78-4DFD-B2D8-B6433D604056}" type="presParOf" srcId="{983EBE8F-2CFB-4918-8A71-8FB6106D1EE5}" destId="{AB9CB741-FC9F-421B-8DB7-B6256D0F3B01}" srcOrd="4" destOrd="0" presId="urn:microsoft.com/office/officeart/2008/layout/LinedList"/>
    <dgm:cxn modelId="{9BA57E1F-8E03-4368-BC01-7F555D563597}" type="presParOf" srcId="{983EBE8F-2CFB-4918-8A71-8FB6106D1EE5}" destId="{CE984AFA-2276-4665-B3E4-870BCCCADBF7}" srcOrd="5" destOrd="0" presId="urn:microsoft.com/office/officeart/2008/layout/LinedList"/>
    <dgm:cxn modelId="{63EB8368-4536-4B97-918B-23DDC22136A5}" type="presParOf" srcId="{CE984AFA-2276-4665-B3E4-870BCCCADBF7}" destId="{1E358535-3292-4668-BE9F-829874D637BB}" srcOrd="0" destOrd="0" presId="urn:microsoft.com/office/officeart/2008/layout/LinedList"/>
    <dgm:cxn modelId="{238B27B8-D6BB-45C1-AD3D-C5EF693FFFBB}" type="presParOf" srcId="{CE984AFA-2276-4665-B3E4-870BCCCADBF7}" destId="{1AF210EC-C83A-4CBC-BC37-A37200C508D6}" srcOrd="1" destOrd="0" presId="urn:microsoft.com/office/officeart/2008/layout/LinedList"/>
    <dgm:cxn modelId="{F2B9FA33-255E-40BE-BA48-3C594948DBDD}" type="presParOf" srcId="{983EBE8F-2CFB-4918-8A71-8FB6106D1EE5}" destId="{314D560E-CBD9-4858-A0A2-945D9A381B28}" srcOrd="6" destOrd="0" presId="urn:microsoft.com/office/officeart/2008/layout/LinedList"/>
    <dgm:cxn modelId="{9EC1A6A8-A900-453D-8A3D-68A82D9A6564}" type="presParOf" srcId="{983EBE8F-2CFB-4918-8A71-8FB6106D1EE5}" destId="{064B011C-4EF7-4679-9BCB-EDCCC550CD86}" srcOrd="7" destOrd="0" presId="urn:microsoft.com/office/officeart/2008/layout/LinedList"/>
    <dgm:cxn modelId="{6EFC5C35-5C0A-4DFD-89A8-67842B67AB7C}" type="presParOf" srcId="{064B011C-4EF7-4679-9BCB-EDCCC550CD86}" destId="{D33FB54E-1E02-4083-9007-E663036D183D}" srcOrd="0" destOrd="0" presId="urn:microsoft.com/office/officeart/2008/layout/LinedList"/>
    <dgm:cxn modelId="{75DE68F6-B908-4F7F-AA96-6B46BB254A82}" type="presParOf" srcId="{064B011C-4EF7-4679-9BCB-EDCCC550CD86}" destId="{A2853312-89A8-4D70-98A9-132D6EB00EC4}" srcOrd="1" destOrd="0" presId="urn:microsoft.com/office/officeart/2008/layout/LinedList"/>
    <dgm:cxn modelId="{4CA343A4-1527-456C-93C0-EFA11492316B}" type="presParOf" srcId="{983EBE8F-2CFB-4918-8A71-8FB6106D1EE5}" destId="{D0219F05-B755-4B07-A349-B9A905942F22}" srcOrd="8" destOrd="0" presId="urn:microsoft.com/office/officeart/2008/layout/LinedList"/>
    <dgm:cxn modelId="{DB3BAD92-760D-445B-BC49-C608591E75C2}" type="presParOf" srcId="{983EBE8F-2CFB-4918-8A71-8FB6106D1EE5}" destId="{D23D9EAC-31DF-4560-9523-74C7BD4031A9}" srcOrd="9" destOrd="0" presId="urn:microsoft.com/office/officeart/2008/layout/LinedList"/>
    <dgm:cxn modelId="{4BCA9BFA-BFC3-495C-9B6F-3022331DE3EB}" type="presParOf" srcId="{D23D9EAC-31DF-4560-9523-74C7BD4031A9}" destId="{1BE8540D-2B5F-4BF4-B8D2-940F6A10819C}" srcOrd="0" destOrd="0" presId="urn:microsoft.com/office/officeart/2008/layout/LinedList"/>
    <dgm:cxn modelId="{46B7073D-58B1-4D38-BE41-F58C6B7945BA}" type="presParOf" srcId="{D23D9EAC-31DF-4560-9523-74C7BD4031A9}" destId="{832639FA-BCCC-4CAE-A1AE-DB4CF5BA3A80}" srcOrd="1" destOrd="0" presId="urn:microsoft.com/office/officeart/2008/layout/LinedList"/>
    <dgm:cxn modelId="{FE1B6F59-0679-40BC-A8B1-FE2115947F0C}" type="presParOf" srcId="{983EBE8F-2CFB-4918-8A71-8FB6106D1EE5}" destId="{E0ACE31B-7687-4EE7-9573-63F09584CD36}" srcOrd="10" destOrd="0" presId="urn:microsoft.com/office/officeart/2008/layout/LinedList"/>
    <dgm:cxn modelId="{981D8DFD-6179-4358-884E-1DA895176A40}" type="presParOf" srcId="{983EBE8F-2CFB-4918-8A71-8FB6106D1EE5}" destId="{4A9E3B3C-54F8-4B4F-AC3E-24B85842DAD5}" srcOrd="11" destOrd="0" presId="urn:microsoft.com/office/officeart/2008/layout/LinedList"/>
    <dgm:cxn modelId="{1862CC9E-A4A4-4239-A6D6-3C878FD1DDE7}" type="presParOf" srcId="{4A9E3B3C-54F8-4B4F-AC3E-24B85842DAD5}" destId="{3EA07746-CFD6-4C68-B8CF-A378C033D107}" srcOrd="0" destOrd="0" presId="urn:microsoft.com/office/officeart/2008/layout/LinedList"/>
    <dgm:cxn modelId="{4BC60919-8C55-49B6-B33F-8A484449F2E2}" type="presParOf" srcId="{4A9E3B3C-54F8-4B4F-AC3E-24B85842DAD5}" destId="{0EFEDC27-1B45-4FDE-B738-C8AD75EE6341}" srcOrd="1" destOrd="0" presId="urn:microsoft.com/office/officeart/2008/layout/LinedList"/>
    <dgm:cxn modelId="{1F7DCE1C-FBF1-49C4-8B1C-5E69D113E13A}" type="presParOf" srcId="{983EBE8F-2CFB-4918-8A71-8FB6106D1EE5}" destId="{2721A207-0C1E-469B-8CAD-57DF57B826C1}" srcOrd="12" destOrd="0" presId="urn:microsoft.com/office/officeart/2008/layout/LinedList"/>
    <dgm:cxn modelId="{BB7D6D23-B886-42CF-9F54-01F3877062A3}" type="presParOf" srcId="{983EBE8F-2CFB-4918-8A71-8FB6106D1EE5}" destId="{DE259A85-32B1-4FE4-BC9D-D8F56AD70206}" srcOrd="13" destOrd="0" presId="urn:microsoft.com/office/officeart/2008/layout/LinedList"/>
    <dgm:cxn modelId="{55651C5E-9B1D-4788-9447-FA61A63EB5B4}" type="presParOf" srcId="{DE259A85-32B1-4FE4-BC9D-D8F56AD70206}" destId="{35BBE7E9-1C6D-479C-8269-B5715E8054B8}" srcOrd="0" destOrd="0" presId="urn:microsoft.com/office/officeart/2008/layout/LinedList"/>
    <dgm:cxn modelId="{B6FCACAE-4580-442E-8999-8046116A16DA}" type="presParOf" srcId="{DE259A85-32B1-4FE4-BC9D-D8F56AD70206}" destId="{86A3F955-2C1E-49E7-9BE8-8CF707D0EF1B}" srcOrd="1" destOrd="0" presId="urn:microsoft.com/office/officeart/2008/layout/LinedList"/>
    <dgm:cxn modelId="{67FBE700-DB91-4AB9-8C10-2790732AA756}" type="presParOf" srcId="{983EBE8F-2CFB-4918-8A71-8FB6106D1EE5}" destId="{DCF5A59F-82E1-4637-8D24-B103291DCC41}" srcOrd="14" destOrd="0" presId="urn:microsoft.com/office/officeart/2008/layout/LinedList"/>
    <dgm:cxn modelId="{9AA26E5C-7857-41DE-89BB-DC90F239378D}" type="presParOf" srcId="{983EBE8F-2CFB-4918-8A71-8FB6106D1EE5}" destId="{DA3FF969-368D-427B-A0CB-C73CF93CE817}" srcOrd="15" destOrd="0" presId="urn:microsoft.com/office/officeart/2008/layout/LinedList"/>
    <dgm:cxn modelId="{3BFD2652-32BC-4B2D-B7C0-74F197A47D1C}" type="presParOf" srcId="{DA3FF969-368D-427B-A0CB-C73CF93CE817}" destId="{CBAD07A5-FC55-4568-A0FB-80F2C288F602}" srcOrd="0" destOrd="0" presId="urn:microsoft.com/office/officeart/2008/layout/LinedList"/>
    <dgm:cxn modelId="{58BCC2CB-2A23-4630-8A33-25AEB976AF31}" type="presParOf" srcId="{DA3FF969-368D-427B-A0CB-C73CF93CE817}" destId="{BCA4C1A6-8764-409F-9C56-20D911A49054}" srcOrd="1" destOrd="0" presId="urn:microsoft.com/office/officeart/2008/layout/LinedList"/>
    <dgm:cxn modelId="{C89E747D-12E1-4D3E-84E9-4E32E6609BC3}" type="presParOf" srcId="{983EBE8F-2CFB-4918-8A71-8FB6106D1EE5}" destId="{6446D9C9-28CA-481A-BB4C-074C2097E0FE}" srcOrd="16" destOrd="0" presId="urn:microsoft.com/office/officeart/2008/layout/LinedList"/>
    <dgm:cxn modelId="{F4228EDE-8ADB-42AE-8FA6-57CCDB16E525}" type="presParOf" srcId="{983EBE8F-2CFB-4918-8A71-8FB6106D1EE5}" destId="{20F995C1-147E-431B-BB8C-11EDA345A614}" srcOrd="17" destOrd="0" presId="urn:microsoft.com/office/officeart/2008/layout/LinedList"/>
    <dgm:cxn modelId="{286E8806-F670-4922-B7BD-9C4DB884FD6C}" type="presParOf" srcId="{20F995C1-147E-431B-BB8C-11EDA345A614}" destId="{A42FD2D2-2791-43B4-990E-17A6A95C4302}" srcOrd="0" destOrd="0" presId="urn:microsoft.com/office/officeart/2008/layout/LinedList"/>
    <dgm:cxn modelId="{A3CDF135-3CB3-433E-8CAC-DA80CC060142}" type="presParOf" srcId="{20F995C1-147E-431B-BB8C-11EDA345A614}" destId="{FA734EF9-BC0A-4C7C-B70E-86EDC0ADE5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5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5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Imagem</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abertura</a:t>
          </a:r>
          <a:endParaRPr lang="pt-BR" sz="1600" b="1" kern="1200" noProof="0" dirty="0"/>
        </a:p>
      </dsp:txBody>
      <dsp:txXfrm>
        <a:off x="0" y="555"/>
        <a:ext cx="10664949" cy="505428"/>
      </dsp:txXfrm>
    </dsp:sp>
    <dsp:sp modelId="{8375AD7D-9BA0-48EC-8DB6-6934D928E08F}">
      <dsp:nvSpPr>
        <dsp:cNvPr id="0" name=""/>
        <dsp:cNvSpPr/>
      </dsp:nvSpPr>
      <dsp:spPr>
        <a:xfrm>
          <a:off x="0" y="50598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4B488D-1DF0-444E-A485-232FFC4B36EE}">
      <dsp:nvSpPr>
        <dsp:cNvPr id="0" name=""/>
        <dsp:cNvSpPr/>
      </dsp:nvSpPr>
      <dsp:spPr>
        <a:xfrm>
          <a:off x="0" y="50598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Artigo de opinião</a:t>
          </a:r>
          <a:endParaRPr lang="en-US" sz="1600" kern="1200" dirty="0"/>
        </a:p>
      </dsp:txBody>
      <dsp:txXfrm>
        <a:off x="0" y="505983"/>
        <a:ext cx="10664949" cy="505428"/>
      </dsp:txXfrm>
    </dsp:sp>
    <dsp:sp modelId="{AB9CB741-FC9F-421B-8DB7-B6256D0F3B01}">
      <dsp:nvSpPr>
        <dsp:cNvPr id="0" name=""/>
        <dsp:cNvSpPr/>
      </dsp:nvSpPr>
      <dsp:spPr>
        <a:xfrm>
          <a:off x="0" y="101141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E358535-3292-4668-BE9F-829874D637BB}">
      <dsp:nvSpPr>
        <dsp:cNvPr id="0" name=""/>
        <dsp:cNvSpPr/>
      </dsp:nvSpPr>
      <dsp:spPr>
        <a:xfrm>
          <a:off x="0" y="101141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Artigo de opinião e editorias jornalísticas</a:t>
          </a:r>
          <a:endParaRPr lang="en-US" sz="1600" i="1" kern="1200" dirty="0"/>
        </a:p>
      </dsp:txBody>
      <dsp:txXfrm>
        <a:off x="0" y="1011412"/>
        <a:ext cx="10664949" cy="505428"/>
      </dsp:txXfrm>
    </dsp:sp>
    <dsp:sp modelId="{314D560E-CBD9-4858-A0A2-945D9A381B28}">
      <dsp:nvSpPr>
        <dsp:cNvPr id="0" name=""/>
        <dsp:cNvSpPr/>
      </dsp:nvSpPr>
      <dsp:spPr>
        <a:xfrm>
          <a:off x="0" y="1516840"/>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3FB54E-1E02-4083-9007-E663036D183D}">
      <dsp:nvSpPr>
        <dsp:cNvPr id="0" name=""/>
        <dsp:cNvSpPr/>
      </dsp:nvSpPr>
      <dsp:spPr>
        <a:xfrm>
          <a:off x="0" y="1516840"/>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Vozes verbais</a:t>
          </a:r>
          <a:endParaRPr lang="en-US" sz="1600" kern="1200" dirty="0"/>
        </a:p>
      </dsp:txBody>
      <dsp:txXfrm>
        <a:off x="0" y="1516840"/>
        <a:ext cx="10664949" cy="505428"/>
      </dsp:txXfrm>
    </dsp:sp>
    <dsp:sp modelId="{D0219F05-B755-4B07-A349-B9A905942F22}">
      <dsp:nvSpPr>
        <dsp:cNvPr id="0" name=""/>
        <dsp:cNvSpPr/>
      </dsp:nvSpPr>
      <dsp:spPr>
        <a:xfrm>
          <a:off x="0" y="2022268"/>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BE8540D-2B5F-4BF4-B8D2-940F6A10819C}">
      <dsp:nvSpPr>
        <dsp:cNvPr id="0" name=""/>
        <dsp:cNvSpPr/>
      </dsp:nvSpPr>
      <dsp:spPr>
        <a:xfrm>
          <a:off x="0" y="2022268"/>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dos sentidos </a:t>
          </a:r>
          <a:r>
            <a:rPr lang="pt-BR" sz="1600" kern="1200" dirty="0">
              <a:hlinkClick xmlns:r="http://schemas.openxmlformats.org/officeDocument/2006/relationships" r:id="" action="ppaction://hlinksldjump"/>
            </a:rPr>
            <a:t>– Processo de formação de palavras: composição por justaposição</a:t>
          </a:r>
          <a:endParaRPr lang="en-US" sz="1600" kern="1200" dirty="0"/>
        </a:p>
      </dsp:txBody>
      <dsp:txXfrm>
        <a:off x="0" y="2022268"/>
        <a:ext cx="10664949" cy="505428"/>
      </dsp:txXfrm>
    </dsp:sp>
    <dsp:sp modelId="{E0ACE31B-7687-4EE7-9573-63F09584CD36}">
      <dsp:nvSpPr>
        <dsp:cNvPr id="0" name=""/>
        <dsp:cNvSpPr/>
      </dsp:nvSpPr>
      <dsp:spPr>
        <a:xfrm>
          <a:off x="0" y="2527697"/>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EA07746-CFD6-4C68-B8CF-A378C033D107}">
      <dsp:nvSpPr>
        <dsp:cNvPr id="0" name=""/>
        <dsp:cNvSpPr/>
      </dsp:nvSpPr>
      <dsp:spPr>
        <a:xfrm>
          <a:off x="0" y="2527697"/>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Fotografia jornalística</a:t>
          </a:r>
          <a:endParaRPr lang="en-US" sz="1600" i="1" kern="1200" dirty="0"/>
        </a:p>
      </dsp:txBody>
      <dsp:txXfrm>
        <a:off x="0" y="2527697"/>
        <a:ext cx="10664949" cy="505428"/>
      </dsp:txXfrm>
    </dsp:sp>
    <dsp:sp modelId="{2721A207-0C1E-469B-8CAD-57DF57B826C1}">
      <dsp:nvSpPr>
        <dsp:cNvPr id="0" name=""/>
        <dsp:cNvSpPr/>
      </dsp:nvSpPr>
      <dsp:spPr>
        <a:xfrm>
          <a:off x="0" y="303312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5BBE7E9-1C6D-479C-8269-B5715E8054B8}">
      <dsp:nvSpPr>
        <dsp:cNvPr id="0" name=""/>
        <dsp:cNvSpPr/>
      </dsp:nvSpPr>
      <dsp:spPr>
        <a:xfrm>
          <a:off x="0" y="303312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Voz passiva sintética e voz passiva analítica</a:t>
          </a:r>
          <a:endParaRPr lang="en-US" sz="1600" kern="1200" dirty="0"/>
        </a:p>
      </dsp:txBody>
      <dsp:txXfrm>
        <a:off x="0" y="3033125"/>
        <a:ext cx="10664949" cy="505428"/>
      </dsp:txXfrm>
    </dsp:sp>
    <dsp:sp modelId="{DCF5A59F-82E1-4637-8D24-B103291DCC41}">
      <dsp:nvSpPr>
        <dsp:cNvPr id="0" name=""/>
        <dsp:cNvSpPr/>
      </dsp:nvSpPr>
      <dsp:spPr>
        <a:xfrm>
          <a:off x="0" y="353855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BAD07A5-FC55-4568-A0FB-80F2C288F602}">
      <dsp:nvSpPr>
        <dsp:cNvPr id="0" name=""/>
        <dsp:cNvSpPr/>
      </dsp:nvSpPr>
      <dsp:spPr>
        <a:xfrm>
          <a:off x="0" y="353855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Estudo</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escrita</a:t>
          </a:r>
          <a:r>
            <a:rPr lang="en-US" sz="1600" b="1" kern="1200" dirty="0">
              <a:hlinkClick xmlns:r="http://schemas.openxmlformats.org/officeDocument/2006/relationships" r:id="" action="ppaction://hlinksldjump"/>
            </a:rPr>
            <a:t> e </a:t>
          </a:r>
          <a:r>
            <a:rPr lang="pt-BR" sz="1600" b="1" kern="1200" noProof="0" dirty="0">
              <a:hlinkClick xmlns:r="http://schemas.openxmlformats.org/officeDocument/2006/relationships" r:id="" action="ppaction://hlinksldjump"/>
            </a:rPr>
            <a:t>oralidade</a:t>
          </a:r>
          <a:r>
            <a:rPr lang="en-US" sz="1600" b="1" kern="1200" dirty="0">
              <a:hlinkClick xmlns:r="http://schemas.openxmlformats.org/officeDocument/2006/relationships" r:id="" action="ppaction://hlinksldjump"/>
            </a:rPr>
            <a:t> </a:t>
          </a:r>
          <a:r>
            <a:rPr lang="en-US" sz="1600" kern="1200" dirty="0">
              <a:hlinkClick xmlns:r="http://schemas.openxmlformats.org/officeDocument/2006/relationships" r:id="" action="ppaction://hlinksldjump"/>
            </a:rPr>
            <a:t>– </a:t>
          </a:r>
          <a:r>
            <a:rPr lang="pt-BR" sz="1600" kern="1200" dirty="0">
              <a:hlinkClick xmlns:r="http://schemas.openxmlformats.org/officeDocument/2006/relationships" r:id="" action="ppaction://hlinksldjump"/>
            </a:rPr>
            <a:t>Hífen: alguns usos</a:t>
          </a:r>
          <a:endParaRPr lang="en-US" sz="1600" kern="1200" dirty="0"/>
        </a:p>
      </dsp:txBody>
      <dsp:txXfrm>
        <a:off x="0" y="3538553"/>
        <a:ext cx="10664949" cy="505428"/>
      </dsp:txXfrm>
    </dsp:sp>
    <dsp:sp modelId="{6446D9C9-28CA-481A-BB4C-074C2097E0FE}">
      <dsp:nvSpPr>
        <dsp:cNvPr id="0" name=""/>
        <dsp:cNvSpPr/>
      </dsp:nvSpPr>
      <dsp:spPr>
        <a:xfrm>
          <a:off x="0" y="404398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42FD2D2-2791-43B4-990E-17A6A95C4302}">
      <dsp:nvSpPr>
        <dsp:cNvPr id="0" name=""/>
        <dsp:cNvSpPr/>
      </dsp:nvSpPr>
      <dsp:spPr>
        <a:xfrm>
          <a:off x="0" y="404398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Outras linguagens </a:t>
          </a:r>
          <a:r>
            <a:rPr lang="pt-BR" sz="1600" kern="1200" dirty="0">
              <a:hlinkClick xmlns:r="http://schemas.openxmlformats.org/officeDocument/2006/relationships" r:id="" action="ppaction://hlinksldjump"/>
            </a:rPr>
            <a:t>– Direitos humanos sem fronteiras</a:t>
          </a:r>
          <a:endParaRPr lang="en-US" sz="1600" kern="1200" dirty="0"/>
        </a:p>
      </dsp:txBody>
      <dsp:txXfrm>
        <a:off x="0" y="4043982"/>
        <a:ext cx="10664949" cy="50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C60409E-B7F9-454D-A3D5-5E920FAC91F1}"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r>
              <a:rPr lang="pt-BR"/>
              <a:t>LÍNGUA PORTUGUESA | 8º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437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94547D4-62B0-4156-B7BA-26B6FF1C820F}"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0536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2E806D5-6EE6-4B48-A068-24763A28232D}"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325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C216EAD-9188-4CF0-B884-5DF45A5C5CE7}"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8º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31504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5D74402-BAB8-49A1-884E-A529E24D151C}"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8º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86455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7B4D01-0D4C-44E0-9366-8810A6653F33}"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8º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291163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B465088-4139-4491-BC40-694C16AE61D3}"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8º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95507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834D5D-A9B0-4FF1-97EC-2E8E03E4B1DD}"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8º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6305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02E7F-41A1-4D02-AD29-42C087790260}"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8º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9434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331DB179-BC64-4656-9D40-37FBEEBAEED1}"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8º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221641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64263AD8-F8FD-41A7-97EF-ED373B3350E2}"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8º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90483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CC1FEAA-9EBD-4E48-825D-9811E1E44D0C}"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8º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7689112"/>
      </p:ext>
    </p:extLst>
  </p:cSld>
  <p:clrMap bg1="lt1" tx1="dk1" bg2="lt2" tx2="dk2" accent1="accent1" accent2="accent2" accent3="accent3" accent4="accent4" accent5="accent5" accent6="accent6" hlink="hlink" folHlink="folHlink"/>
  <p:sldLayoutIdLst>
    <p:sldLayoutId id="2147483904" r:id="rId1"/>
    <p:sldLayoutId id="2147483916"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dt="0"/>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DB5F6A15-C6D7-4DB5-B0E3-FB5CF8032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Grp="1" noRot="1" noChangeAspect="1" noMove="1" noResize="1" noEditPoints="1" noAdjustHandles="1" noChangeArrowheads="1" noChangeShapeType="1" noCrop="1"/>
          </p:cNvPicPr>
          <p:nvPr/>
        </p:nvPicPr>
        <p:blipFill rotWithShape="1">
          <a:blip r:embed="rId2"/>
          <a:srcRect l="34968" r="27065" b="-1"/>
          <a:stretch/>
        </p:blipFill>
        <p:spPr>
          <a:xfrm>
            <a:off x="8362943" y="10"/>
            <a:ext cx="3829057" cy="6857990"/>
          </a:xfrm>
          <a:prstGeom prst="rect">
            <a:avLst/>
          </a:prstGeom>
        </p:spPr>
      </p:pic>
      <p:sp>
        <p:nvSpPr>
          <p:cNvPr id="29" name="Freeform 13">
            <a:extLst>
              <a:ext uri="{FF2B5EF4-FFF2-40B4-BE49-F238E27FC236}">
                <a16:creationId xmlns:a16="http://schemas.microsoft.com/office/drawing/2014/main" id="{70EE3EB9-9D19-4C8D-8337-65B026E1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noRot="1" noMove="1" noResize="1" noEditPoints="1" noAdjustHandles="1" noChangeArrowheads="1" noChangeShapeType="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noRot="1" noMove="1" noResize="1" noEditPoints="1" noAdjustHandles="1" noChangeArrowheads="1" noChangeShapeType="1"/>
          </p:cNvSpPr>
          <p:nvPr>
            <p:ph type="subTitle" idx="1"/>
          </p:nvPr>
        </p:nvSpPr>
        <p:spPr>
          <a:xfrm>
            <a:off x="544403" y="5563388"/>
            <a:ext cx="7818540" cy="742279"/>
          </a:xfrm>
        </p:spPr>
        <p:txBody>
          <a:bodyPr>
            <a:normAutofit/>
          </a:bodyPr>
          <a:lstStyle/>
          <a:p>
            <a:pPr algn="l">
              <a:lnSpc>
                <a:spcPct val="90000"/>
              </a:lnSpc>
            </a:pPr>
            <a:r>
              <a:rPr lang="pt-BR" dirty="0"/>
              <a:t>8</a:t>
            </a:r>
            <a:r>
              <a:rPr lang="pt-BR" u="sng" cap="none" baseline="30000" dirty="0"/>
              <a:t>o</a:t>
            </a:r>
            <a:r>
              <a:rPr lang="pt-BR" dirty="0"/>
              <a:t> ANO</a:t>
            </a:r>
          </a:p>
          <a:p>
            <a:pPr algn="l">
              <a:lnSpc>
                <a:spcPct val="90000"/>
              </a:lnSpc>
            </a:pPr>
            <a:r>
              <a:rPr lang="pt-BR" dirty="0"/>
              <a:t>APOIO PARA AULAS E ESTUDOS</a:t>
            </a:r>
          </a:p>
        </p:txBody>
      </p:sp>
      <p:sp>
        <p:nvSpPr>
          <p:cNvPr id="26" name="Rectangle 30">
            <a:extLst>
              <a:ext uri="{FF2B5EF4-FFF2-40B4-BE49-F238E27FC236}">
                <a16:creationId xmlns:a16="http://schemas.microsoft.com/office/drawing/2014/main" id="{7C0AC2E3-4309-4DC9-AB89-9A199B576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16">
            <a:extLst>
              <a:ext uri="{FF2B5EF4-FFF2-40B4-BE49-F238E27FC236}">
                <a16:creationId xmlns:a16="http://schemas.microsoft.com/office/drawing/2014/main" id="{55810C7D-342F-4349-ACE9-E99E72885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m 12" descr="Pessoas em campo gramado&#10;&#10;Descrição gerada automaticamente">
            <a:extLst>
              <a:ext uri="{FF2B5EF4-FFF2-40B4-BE49-F238E27FC236}">
                <a16:creationId xmlns:a16="http://schemas.microsoft.com/office/drawing/2014/main" id="{59F79315-166F-529B-3431-5CE67A4E23E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014054" y="0"/>
            <a:ext cx="5589916" cy="3726611"/>
          </a:xfrm>
          <a:prstGeom prst="rect">
            <a:avLst/>
          </a:prstGeom>
          <a:effectLst>
            <a:outerShdw blurRad="50800" dist="38100" dir="8100000" algn="tr" rotWithShape="0">
              <a:prstClr val="black">
                <a:alpha val="40000"/>
              </a:prstClr>
            </a:outerShdw>
          </a:effectLst>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10</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0937C8F0-AEE4-D539-FB42-0E13BA4EB683}"/>
              </a:ext>
            </a:extLst>
          </p:cNvPr>
          <p:cNvSpPr txBox="1"/>
          <p:nvPr/>
        </p:nvSpPr>
        <p:spPr>
          <a:xfrm>
            <a:off x="588030" y="348799"/>
            <a:ext cx="5640242"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Fotografia jornalística</a:t>
            </a:r>
          </a:p>
        </p:txBody>
      </p:sp>
      <p:sp>
        <p:nvSpPr>
          <p:cNvPr id="6" name="Balão de Fala: Retângulo 5">
            <a:extLst>
              <a:ext uri="{FF2B5EF4-FFF2-40B4-BE49-F238E27FC236}">
                <a16:creationId xmlns:a16="http://schemas.microsoft.com/office/drawing/2014/main" id="{6BA03983-46B8-5660-C599-EEF0BA535728}"/>
              </a:ext>
            </a:extLst>
          </p:cNvPr>
          <p:cNvSpPr/>
          <p:nvPr/>
        </p:nvSpPr>
        <p:spPr>
          <a:xfrm>
            <a:off x="6014054" y="5238197"/>
            <a:ext cx="5589916" cy="954107"/>
          </a:xfrm>
          <a:prstGeom prst="wedgeRectCallout">
            <a:avLst>
              <a:gd name="adj1" fmla="val -52809"/>
              <a:gd name="adj2" fmla="val 19965"/>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No fotojornalismo, que une a estética da fotografia e a veia jornalística, as imagens capturadas revelam fatos, realidades e mazelas da convivência humana</a:t>
            </a:r>
          </a:p>
        </p:txBody>
      </p:sp>
      <p:sp>
        <p:nvSpPr>
          <p:cNvPr id="10" name="CaixaDeTexto 9">
            <a:extLst>
              <a:ext uri="{FF2B5EF4-FFF2-40B4-BE49-F238E27FC236}">
                <a16:creationId xmlns:a16="http://schemas.microsoft.com/office/drawing/2014/main" id="{481A5DCF-C0AB-BBCE-BE85-7554EBC443D2}"/>
              </a:ext>
            </a:extLst>
          </p:cNvPr>
          <p:cNvSpPr txBox="1"/>
          <p:nvPr/>
        </p:nvSpPr>
        <p:spPr>
          <a:xfrm>
            <a:off x="675007" y="1439281"/>
            <a:ext cx="5018427" cy="2308324"/>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A </a:t>
            </a:r>
            <a:r>
              <a:rPr lang="pt-BR" b="1" dirty="0">
                <a:solidFill>
                  <a:srgbClr val="262626"/>
                </a:solidFill>
              </a:rPr>
              <a:t>fotografia jornalística </a:t>
            </a:r>
            <a:r>
              <a:rPr lang="pt-BR" dirty="0">
                <a:solidFill>
                  <a:srgbClr val="262626"/>
                </a:solidFill>
              </a:rPr>
              <a:t>é um gênero que pode integrar notícias, reportagens, fotorreportagens e outros gêneros do campo jornalístico, a fim de complementar as informações apresentadas, possibilitando que o leitor visualize alguns de seus aspectos. No caso das fotorreportagens, as fotografias jornalísticas são o elemento principal das informações.</a:t>
            </a:r>
          </a:p>
        </p:txBody>
      </p:sp>
      <p:sp>
        <p:nvSpPr>
          <p:cNvPr id="11" name="CaixaDeTexto 10">
            <a:extLst>
              <a:ext uri="{FF2B5EF4-FFF2-40B4-BE49-F238E27FC236}">
                <a16:creationId xmlns:a16="http://schemas.microsoft.com/office/drawing/2014/main" id="{14787238-33F8-1CF2-2A34-8BFA28304294}"/>
              </a:ext>
            </a:extLst>
          </p:cNvPr>
          <p:cNvSpPr txBox="1"/>
          <p:nvPr/>
        </p:nvSpPr>
        <p:spPr>
          <a:xfrm>
            <a:off x="675007" y="3883980"/>
            <a:ext cx="5018427" cy="2308324"/>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A </a:t>
            </a:r>
            <a:r>
              <a:rPr lang="pt-BR" b="1" dirty="0">
                <a:solidFill>
                  <a:srgbClr val="262626"/>
                </a:solidFill>
              </a:rPr>
              <a:t>fotografia jornalística </a:t>
            </a:r>
            <a:r>
              <a:rPr lang="pt-BR" dirty="0">
                <a:solidFill>
                  <a:srgbClr val="262626"/>
                </a:solidFill>
              </a:rPr>
              <a:t>pode ser produzida especificamente para acompanhar uma matéria jornalística ou mesmo ser selecionada em arquivos e bancos de dados. A legenda da imagem, quando existe, pode ser elaborada pelo jornalista e/ou editor responsável pela notícia ou reportagem em que a fotografia será publicada, e deve dialogar com as informações apresentadas no texto.</a:t>
            </a:r>
          </a:p>
        </p:txBody>
      </p:sp>
      <p:sp>
        <p:nvSpPr>
          <p:cNvPr id="14" name="CaixaDeTexto 13">
            <a:extLst>
              <a:ext uri="{FF2B5EF4-FFF2-40B4-BE49-F238E27FC236}">
                <a16:creationId xmlns:a16="http://schemas.microsoft.com/office/drawing/2014/main" id="{5468A4A1-E042-DA9B-B092-593A7986A7E1}"/>
              </a:ext>
            </a:extLst>
          </p:cNvPr>
          <p:cNvSpPr txBox="1"/>
          <p:nvPr/>
        </p:nvSpPr>
        <p:spPr>
          <a:xfrm>
            <a:off x="6014054" y="3726611"/>
            <a:ext cx="5589916" cy="1057588"/>
          </a:xfrm>
          <a:prstGeom prst="rect">
            <a:avLst/>
          </a:prstGeom>
          <a:noFill/>
          <a:ln>
            <a:noFill/>
          </a:ln>
          <a:effectLst/>
        </p:spPr>
        <p:txBody>
          <a:bodyPr wrap="square" lIns="0" tIns="36000" rIns="0" bIns="36000" anchor="b">
            <a:spAutoFit/>
          </a:bodyPr>
          <a:lstStyle/>
          <a:p>
            <a:r>
              <a:rPr lang="pt-BR" sz="1600" dirty="0">
                <a:solidFill>
                  <a:srgbClr val="262626"/>
                </a:solidFill>
              </a:rPr>
              <a:t>Refugiados são guiados por policiais alemães para um centro de registros na cidade de </a:t>
            </a:r>
            <a:r>
              <a:rPr lang="pt-BR" sz="1600" dirty="0" err="1">
                <a:solidFill>
                  <a:srgbClr val="262626"/>
                </a:solidFill>
              </a:rPr>
              <a:t>Passau</a:t>
            </a:r>
            <a:r>
              <a:rPr lang="pt-BR" sz="1600" dirty="0">
                <a:solidFill>
                  <a:srgbClr val="262626"/>
                </a:solidFill>
              </a:rPr>
              <a:t>. Esse grupo, revela a Reuters, teria chegado em solo alemão pela fronteira com a Áustria. A imagem é de Michael </a:t>
            </a:r>
            <a:r>
              <a:rPr lang="pt-BR" sz="1600" dirty="0" err="1">
                <a:solidFill>
                  <a:srgbClr val="262626"/>
                </a:solidFill>
              </a:rPr>
              <a:t>Dalder</a:t>
            </a:r>
            <a:r>
              <a:rPr lang="pt-BR" sz="1600" dirty="0">
                <a:solidFill>
                  <a:srgbClr val="262626"/>
                </a:solidFill>
              </a:rPr>
              <a:t>.</a:t>
            </a:r>
          </a:p>
        </p:txBody>
      </p:sp>
      <p:sp>
        <p:nvSpPr>
          <p:cNvPr id="15" name="CaixaDeTexto 14">
            <a:extLst>
              <a:ext uri="{FF2B5EF4-FFF2-40B4-BE49-F238E27FC236}">
                <a16:creationId xmlns:a16="http://schemas.microsoft.com/office/drawing/2014/main" id="{B0392BEB-4AA0-8B76-16A0-99269CF17270}"/>
              </a:ext>
            </a:extLst>
          </p:cNvPr>
          <p:cNvSpPr txBox="1"/>
          <p:nvPr/>
        </p:nvSpPr>
        <p:spPr>
          <a:xfrm rot="16200000">
            <a:off x="10658422" y="2659813"/>
            <a:ext cx="2010484" cy="123111"/>
          </a:xfrm>
          <a:prstGeom prst="rect">
            <a:avLst/>
          </a:prstGeom>
          <a:noFill/>
        </p:spPr>
        <p:txBody>
          <a:bodyPr wrap="square" lIns="0" tIns="0" rIns="0" bIns="0" anchor="t">
            <a:spAutoFit/>
          </a:bodyPr>
          <a:lstStyle/>
          <a:p>
            <a:r>
              <a:rPr lang="pt-BR" sz="800" b="0" i="0" u="none" strike="noStrike" baseline="0" dirty="0">
                <a:solidFill>
                  <a:srgbClr val="262626"/>
                </a:solidFill>
              </a:rPr>
              <a:t>MICHAEL DALDER/REUTERS/FOTOARENA</a:t>
            </a:r>
            <a:endParaRPr lang="pt-BR" sz="800" dirty="0">
              <a:solidFill>
                <a:srgbClr val="262626"/>
              </a:solidFill>
            </a:endParaRPr>
          </a:p>
        </p:txBody>
      </p:sp>
    </p:spTree>
    <p:extLst>
      <p:ext uri="{BB962C8B-B14F-4D97-AF65-F5344CB8AC3E}">
        <p14:creationId xmlns:p14="http://schemas.microsoft.com/office/powerpoint/2010/main" val="4660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11</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87F15226-D28A-1965-5E9B-C7E060BB8B94}"/>
              </a:ext>
            </a:extLst>
          </p:cNvPr>
          <p:cNvSpPr txBox="1"/>
          <p:nvPr/>
        </p:nvSpPr>
        <p:spPr>
          <a:xfrm>
            <a:off x="588030" y="348799"/>
            <a:ext cx="6390740"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DA LÍNGUA</a:t>
            </a:r>
          </a:p>
          <a:p>
            <a:r>
              <a:rPr lang="pt-BR" sz="2400" dirty="0">
                <a:solidFill>
                  <a:schemeClr val="tx1">
                    <a:lumMod val="85000"/>
                    <a:lumOff val="15000"/>
                  </a:schemeClr>
                </a:solidFill>
                <a:latin typeface="+mj-lt"/>
              </a:rPr>
              <a:t>Voz passiva sintética e voz passiva analítica</a:t>
            </a:r>
          </a:p>
        </p:txBody>
      </p:sp>
      <p:sp>
        <p:nvSpPr>
          <p:cNvPr id="6" name="CaixaDeTexto 5">
            <a:extLst>
              <a:ext uri="{FF2B5EF4-FFF2-40B4-BE49-F238E27FC236}">
                <a16:creationId xmlns:a16="http://schemas.microsoft.com/office/drawing/2014/main" id="{7BB76B3A-5A5A-C395-626D-76DE6D21B3FC}"/>
              </a:ext>
            </a:extLst>
          </p:cNvPr>
          <p:cNvSpPr txBox="1"/>
          <p:nvPr/>
        </p:nvSpPr>
        <p:spPr>
          <a:xfrm>
            <a:off x="675005" y="1601889"/>
            <a:ext cx="10754993" cy="923330"/>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A </a:t>
            </a:r>
            <a:r>
              <a:rPr lang="pt-BR" b="1" dirty="0">
                <a:solidFill>
                  <a:srgbClr val="262626"/>
                </a:solidFill>
              </a:rPr>
              <a:t>voz passiva analítica </a:t>
            </a:r>
            <a:r>
              <a:rPr lang="pt-BR" dirty="0">
                <a:solidFill>
                  <a:srgbClr val="262626"/>
                </a:solidFill>
              </a:rPr>
              <a:t>é composta de uma forma verbal do verbo auxiliar </a:t>
            </a:r>
            <a:r>
              <a:rPr lang="pt-BR" b="1" dirty="0">
                <a:solidFill>
                  <a:srgbClr val="262626"/>
                </a:solidFill>
              </a:rPr>
              <a:t>ser</a:t>
            </a:r>
            <a:r>
              <a:rPr lang="pt-BR" dirty="0">
                <a:solidFill>
                  <a:srgbClr val="262626"/>
                </a:solidFill>
              </a:rPr>
              <a:t> seguido de uma </a:t>
            </a:r>
            <a:r>
              <a:rPr lang="pt-BR" b="1" dirty="0">
                <a:solidFill>
                  <a:srgbClr val="262626"/>
                </a:solidFill>
              </a:rPr>
              <a:t>forma verbal no particípio passado</a:t>
            </a:r>
            <a:r>
              <a:rPr lang="pt-BR" dirty="0">
                <a:solidFill>
                  <a:srgbClr val="262626"/>
                </a:solidFill>
              </a:rPr>
              <a:t>. Nesse uso, o sujeito é paciente, isto é, recebe ou sofre a ação verbal, e o agente da passiva pode ou não aparecer.</a:t>
            </a:r>
          </a:p>
        </p:txBody>
      </p:sp>
      <p:sp>
        <p:nvSpPr>
          <p:cNvPr id="10" name="CaixaDeTexto 9">
            <a:extLst>
              <a:ext uri="{FF2B5EF4-FFF2-40B4-BE49-F238E27FC236}">
                <a16:creationId xmlns:a16="http://schemas.microsoft.com/office/drawing/2014/main" id="{806CD4C4-2ED7-0945-5271-218CF02538C5}"/>
              </a:ext>
            </a:extLst>
          </p:cNvPr>
          <p:cNvSpPr txBox="1"/>
          <p:nvPr/>
        </p:nvSpPr>
        <p:spPr>
          <a:xfrm>
            <a:off x="675005" y="4201731"/>
            <a:ext cx="7478390" cy="646331"/>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A </a:t>
            </a:r>
            <a:r>
              <a:rPr lang="pt-BR" b="1" dirty="0">
                <a:solidFill>
                  <a:srgbClr val="262626"/>
                </a:solidFill>
              </a:rPr>
              <a:t>voz passiva sintética </a:t>
            </a:r>
            <a:r>
              <a:rPr lang="pt-BR" dirty="0">
                <a:solidFill>
                  <a:srgbClr val="262626"/>
                </a:solidFill>
              </a:rPr>
              <a:t>é composta de uma </a:t>
            </a:r>
            <a:r>
              <a:rPr lang="pt-BR" b="1" dirty="0">
                <a:solidFill>
                  <a:srgbClr val="262626"/>
                </a:solidFill>
              </a:rPr>
              <a:t>forma verbal transitiva na 3</a:t>
            </a:r>
            <a:r>
              <a:rPr lang="pt-BR" b="1" u="sng" baseline="30000" dirty="0">
                <a:solidFill>
                  <a:srgbClr val="262626"/>
                </a:solidFill>
              </a:rPr>
              <a:t>a</a:t>
            </a:r>
            <a:r>
              <a:rPr lang="pt-BR" b="1" dirty="0">
                <a:solidFill>
                  <a:srgbClr val="262626"/>
                </a:solidFill>
              </a:rPr>
              <a:t> pessoa </a:t>
            </a:r>
            <a:r>
              <a:rPr lang="pt-BR" dirty="0">
                <a:solidFill>
                  <a:srgbClr val="262626"/>
                </a:solidFill>
              </a:rPr>
              <a:t>acompanhada do pronome apassivador </a:t>
            </a:r>
            <a:r>
              <a:rPr lang="pt-BR" b="1" dirty="0">
                <a:solidFill>
                  <a:srgbClr val="262626"/>
                </a:solidFill>
              </a:rPr>
              <a:t>se</a:t>
            </a:r>
            <a:r>
              <a:rPr lang="pt-BR" dirty="0">
                <a:solidFill>
                  <a:srgbClr val="262626"/>
                </a:solidFill>
              </a:rPr>
              <a:t> e do sujeito paciente.</a:t>
            </a:r>
          </a:p>
        </p:txBody>
      </p:sp>
      <p:pic>
        <p:nvPicPr>
          <p:cNvPr id="13" name="Imagem 12">
            <a:extLst>
              <a:ext uri="{FF2B5EF4-FFF2-40B4-BE49-F238E27FC236}">
                <a16:creationId xmlns:a16="http://schemas.microsoft.com/office/drawing/2014/main" id="{A54732D6-4225-36A1-129E-5D8C931F559A}"/>
              </a:ext>
            </a:extLst>
          </p:cNvPr>
          <p:cNvPicPr>
            <a:picLocks noChangeAspect="1"/>
          </p:cNvPicPr>
          <p:nvPr/>
        </p:nvPicPr>
        <p:blipFill>
          <a:blip r:embed="rId2"/>
          <a:stretch>
            <a:fillRect/>
          </a:stretch>
        </p:blipFill>
        <p:spPr>
          <a:xfrm>
            <a:off x="2266961" y="2824725"/>
            <a:ext cx="7571081" cy="1001622"/>
          </a:xfrm>
          <a:prstGeom prst="rect">
            <a:avLst/>
          </a:prstGeom>
          <a:ln>
            <a:solidFill>
              <a:srgbClr val="262626"/>
            </a:solidFill>
          </a:ln>
          <a:effectLst>
            <a:outerShdw blurRad="50800" dist="38100" dir="18900000" algn="bl" rotWithShape="0">
              <a:prstClr val="black">
                <a:alpha val="40000"/>
              </a:prstClr>
            </a:outerShdw>
          </a:effectLst>
        </p:spPr>
      </p:pic>
      <p:pic>
        <p:nvPicPr>
          <p:cNvPr id="17" name="Imagem 16">
            <a:extLst>
              <a:ext uri="{FF2B5EF4-FFF2-40B4-BE49-F238E27FC236}">
                <a16:creationId xmlns:a16="http://schemas.microsoft.com/office/drawing/2014/main" id="{A48D8AD0-2C3B-C317-7E3F-F07906A0D895}"/>
              </a:ext>
            </a:extLst>
          </p:cNvPr>
          <p:cNvPicPr>
            <a:picLocks noChangeAspect="1"/>
          </p:cNvPicPr>
          <p:nvPr/>
        </p:nvPicPr>
        <p:blipFill>
          <a:blip r:embed="rId3">
            <a:alphaModFix/>
          </a:blip>
          <a:stretch>
            <a:fillRect/>
          </a:stretch>
        </p:blipFill>
        <p:spPr>
          <a:xfrm>
            <a:off x="675004" y="5117900"/>
            <a:ext cx="7443142" cy="849710"/>
          </a:xfrm>
          <a:prstGeom prst="rect">
            <a:avLst/>
          </a:prstGeom>
          <a:ln>
            <a:solidFill>
              <a:srgbClr val="262626"/>
            </a:solidFill>
          </a:ln>
          <a:effectLst>
            <a:outerShdw blurRad="50800" dist="38100" dir="18900000" algn="bl" rotWithShape="0">
              <a:prstClr val="black">
                <a:alpha val="40000"/>
              </a:prstClr>
            </a:outerShdw>
          </a:effectLst>
        </p:spPr>
      </p:pic>
      <p:sp>
        <p:nvSpPr>
          <p:cNvPr id="18" name="Balão de Fala: Retângulo 17">
            <a:extLst>
              <a:ext uri="{FF2B5EF4-FFF2-40B4-BE49-F238E27FC236}">
                <a16:creationId xmlns:a16="http://schemas.microsoft.com/office/drawing/2014/main" id="{123A28EB-D96D-6AFA-B414-3603AB2210BB}"/>
              </a:ext>
            </a:extLst>
          </p:cNvPr>
          <p:cNvSpPr/>
          <p:nvPr/>
        </p:nvSpPr>
        <p:spPr>
          <a:xfrm>
            <a:off x="8402127" y="4201731"/>
            <a:ext cx="3027871" cy="1765879"/>
          </a:xfrm>
          <a:prstGeom prst="wedgeRectCallout">
            <a:avLst>
              <a:gd name="adj1" fmla="val -55658"/>
              <a:gd name="adj2" fmla="val 23385"/>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Na voz passiva sintética, o sujeito </a:t>
            </a:r>
            <a:r>
              <a:rPr lang="pt-BR" b="1" dirty="0">
                <a:solidFill>
                  <a:schemeClr val="tx2"/>
                </a:solidFill>
              </a:rPr>
              <a:t>sempre</a:t>
            </a:r>
            <a:r>
              <a:rPr lang="pt-BR" dirty="0">
                <a:solidFill>
                  <a:schemeClr val="tx2"/>
                </a:solidFill>
              </a:rPr>
              <a:t> vem depois do verbo, o agente da passiva </a:t>
            </a:r>
            <a:r>
              <a:rPr lang="pt-BR" b="1" dirty="0">
                <a:solidFill>
                  <a:schemeClr val="tx2"/>
                </a:solidFill>
              </a:rPr>
              <a:t>nunca</a:t>
            </a:r>
            <a:r>
              <a:rPr lang="pt-BR" dirty="0">
                <a:solidFill>
                  <a:schemeClr val="tx2"/>
                </a:solidFill>
              </a:rPr>
              <a:t> aparece e o verbo </a:t>
            </a:r>
            <a:r>
              <a:rPr lang="pt-BR" b="1" dirty="0">
                <a:solidFill>
                  <a:schemeClr val="tx2"/>
                </a:solidFill>
              </a:rPr>
              <a:t>sempre</a:t>
            </a:r>
            <a:r>
              <a:rPr lang="pt-BR" dirty="0">
                <a:solidFill>
                  <a:schemeClr val="tx2"/>
                </a:solidFill>
              </a:rPr>
              <a:t> concorda com o sujeito.</a:t>
            </a:r>
          </a:p>
        </p:txBody>
      </p:sp>
    </p:spTree>
    <p:extLst>
      <p:ext uri="{BB962C8B-B14F-4D97-AF65-F5344CB8AC3E}">
        <p14:creationId xmlns:p14="http://schemas.microsoft.com/office/powerpoint/2010/main" val="144250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12</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46EF7311-6D78-E772-4637-AE4A0616A952}"/>
              </a:ext>
            </a:extLst>
          </p:cNvPr>
          <p:cNvSpPr txBox="1"/>
          <p:nvPr/>
        </p:nvSpPr>
        <p:spPr>
          <a:xfrm>
            <a:off x="588030" y="348799"/>
            <a:ext cx="6390740"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DE ESCRITA E ORALIDADE</a:t>
            </a:r>
          </a:p>
          <a:p>
            <a:r>
              <a:rPr lang="pt-BR" sz="2400" dirty="0">
                <a:solidFill>
                  <a:schemeClr val="tx1">
                    <a:lumMod val="85000"/>
                    <a:lumOff val="15000"/>
                  </a:schemeClr>
                </a:solidFill>
                <a:latin typeface="+mj-lt"/>
              </a:rPr>
              <a:t>Hífen: alguns usos</a:t>
            </a:r>
          </a:p>
        </p:txBody>
      </p:sp>
      <p:pic>
        <p:nvPicPr>
          <p:cNvPr id="10" name="Imagem 9">
            <a:extLst>
              <a:ext uri="{FF2B5EF4-FFF2-40B4-BE49-F238E27FC236}">
                <a16:creationId xmlns:a16="http://schemas.microsoft.com/office/drawing/2014/main" id="{4790F51D-FD75-24C8-3593-C014E457BC66}"/>
              </a:ext>
            </a:extLst>
          </p:cNvPr>
          <p:cNvPicPr>
            <a:picLocks noGrp="1" noRot="1" noChangeAspect="1" noMove="1" noResize="1" noEditPoints="1" noAdjustHandles="1" noChangeArrowheads="1" noChangeShapeType="1" noCrop="1"/>
          </p:cNvPicPr>
          <p:nvPr/>
        </p:nvPicPr>
        <p:blipFill>
          <a:blip r:embed="rId2"/>
          <a:stretch>
            <a:fillRect/>
          </a:stretch>
        </p:blipFill>
        <p:spPr>
          <a:xfrm>
            <a:off x="650475" y="1663572"/>
            <a:ext cx="5831560" cy="3855690"/>
          </a:xfrm>
          <a:prstGeom prst="rect">
            <a:avLst/>
          </a:prstGeom>
          <a:ln>
            <a:solidFill>
              <a:srgbClr val="262626"/>
            </a:solidFill>
          </a:ln>
          <a:effectLst>
            <a:outerShdw blurRad="50800" dist="38100" dir="18900000" algn="bl" rotWithShape="0">
              <a:prstClr val="black">
                <a:alpha val="40000"/>
              </a:prstClr>
            </a:outerShdw>
          </a:effectLst>
        </p:spPr>
      </p:pic>
      <p:sp>
        <p:nvSpPr>
          <p:cNvPr id="11" name="CaixaDeTexto 10">
            <a:extLst>
              <a:ext uri="{FF2B5EF4-FFF2-40B4-BE49-F238E27FC236}">
                <a16:creationId xmlns:a16="http://schemas.microsoft.com/office/drawing/2014/main" id="{EF048C48-5C5B-AEEB-5904-F60428F0C4B6}"/>
              </a:ext>
            </a:extLst>
          </p:cNvPr>
          <p:cNvSpPr txBox="1"/>
          <p:nvPr/>
        </p:nvSpPr>
        <p:spPr>
          <a:xfrm>
            <a:off x="650476" y="5536327"/>
            <a:ext cx="5353510" cy="565146"/>
          </a:xfrm>
          <a:prstGeom prst="rect">
            <a:avLst/>
          </a:prstGeom>
          <a:noFill/>
          <a:ln>
            <a:noFill/>
          </a:ln>
          <a:effectLst/>
        </p:spPr>
        <p:txBody>
          <a:bodyPr wrap="square" lIns="0" tIns="36000" rIns="0" bIns="36000" anchor="b">
            <a:spAutoFit/>
          </a:bodyPr>
          <a:lstStyle/>
          <a:p>
            <a:r>
              <a:rPr lang="pt-BR" sz="1600" dirty="0">
                <a:solidFill>
                  <a:srgbClr val="262626"/>
                </a:solidFill>
              </a:rPr>
              <a:t>CUNHA, Leo. Porta-retrato. </a:t>
            </a:r>
            <a:r>
              <a:rPr lang="pt-BR" sz="1600" i="1" dirty="0">
                <a:solidFill>
                  <a:srgbClr val="262626"/>
                </a:solidFill>
              </a:rPr>
              <a:t>In</a:t>
            </a:r>
            <a:r>
              <a:rPr lang="pt-BR" sz="1600" dirty="0">
                <a:solidFill>
                  <a:srgbClr val="262626"/>
                </a:solidFill>
              </a:rPr>
              <a:t>: CUNHA, Leo. </a:t>
            </a:r>
            <a:r>
              <a:rPr lang="pt-BR" sz="1600" b="1" dirty="0">
                <a:solidFill>
                  <a:srgbClr val="262626"/>
                </a:solidFill>
              </a:rPr>
              <a:t>Vendo poesia</a:t>
            </a:r>
            <a:r>
              <a:rPr lang="pt-BR" sz="1600" dirty="0">
                <a:solidFill>
                  <a:srgbClr val="262626"/>
                </a:solidFill>
              </a:rPr>
              <a:t>. São Paulo: FTD, 2010. p. 42-43.</a:t>
            </a:r>
          </a:p>
        </p:txBody>
      </p:sp>
      <p:sp>
        <p:nvSpPr>
          <p:cNvPr id="12" name="CaixaDeTexto 11">
            <a:extLst>
              <a:ext uri="{FF2B5EF4-FFF2-40B4-BE49-F238E27FC236}">
                <a16:creationId xmlns:a16="http://schemas.microsoft.com/office/drawing/2014/main" id="{989397D8-1B28-5224-F111-B853A0204417}"/>
              </a:ext>
            </a:extLst>
          </p:cNvPr>
          <p:cNvSpPr txBox="1"/>
          <p:nvPr/>
        </p:nvSpPr>
        <p:spPr>
          <a:xfrm rot="16200000">
            <a:off x="-727343" y="2760903"/>
            <a:ext cx="2440885" cy="246221"/>
          </a:xfrm>
          <a:prstGeom prst="rect">
            <a:avLst/>
          </a:prstGeom>
          <a:noFill/>
        </p:spPr>
        <p:txBody>
          <a:bodyPr wrap="square" lIns="0" tIns="0" rIns="0" bIns="0" anchor="t">
            <a:spAutoFit/>
          </a:bodyPr>
          <a:lstStyle/>
          <a:p>
            <a:pPr algn="r"/>
            <a:r>
              <a:rPr lang="pt-BR" sz="800" b="0" i="0" u="none" strike="noStrike" baseline="0" dirty="0">
                <a:solidFill>
                  <a:srgbClr val="262626"/>
                </a:solidFill>
              </a:rPr>
              <a:t>CUNHA, LEO. PORTA-RETRATO. IN: CUNHA, LEO. VENDO POESIA. SÃO PAULO, FTD,2010.P.42-43</a:t>
            </a:r>
            <a:endParaRPr lang="pt-BR" sz="800" dirty="0">
              <a:solidFill>
                <a:srgbClr val="262626"/>
              </a:solidFill>
            </a:endParaRPr>
          </a:p>
        </p:txBody>
      </p:sp>
      <p:sp>
        <p:nvSpPr>
          <p:cNvPr id="13" name="CaixaDeTexto 12">
            <a:extLst>
              <a:ext uri="{FF2B5EF4-FFF2-40B4-BE49-F238E27FC236}">
                <a16:creationId xmlns:a16="http://schemas.microsoft.com/office/drawing/2014/main" id="{95BFDE1C-63C4-FD53-24F5-F0563095ABD2}"/>
              </a:ext>
            </a:extLst>
          </p:cNvPr>
          <p:cNvSpPr txBox="1"/>
          <p:nvPr/>
        </p:nvSpPr>
        <p:spPr>
          <a:xfrm>
            <a:off x="6753410" y="1663571"/>
            <a:ext cx="4753156" cy="369332"/>
          </a:xfrm>
          <a:prstGeom prst="rect">
            <a:avLst/>
          </a:prstGeom>
          <a:noFill/>
          <a:ln>
            <a:noFill/>
          </a:ln>
          <a:effectLst/>
        </p:spPr>
        <p:txBody>
          <a:bodyPr wrap="square" anchor="ctr">
            <a:spAutoFit/>
          </a:bodyPr>
          <a:lstStyle/>
          <a:p>
            <a:pPr indent="457200" algn="just"/>
            <a:r>
              <a:rPr lang="pt-BR" spc="-30" dirty="0">
                <a:solidFill>
                  <a:srgbClr val="262626"/>
                </a:solidFill>
              </a:rPr>
              <a:t>Veja a seguir algumas formas de uso do hífen.</a:t>
            </a:r>
          </a:p>
        </p:txBody>
      </p:sp>
      <p:sp>
        <p:nvSpPr>
          <p:cNvPr id="14" name="CaixaDeTexto 13">
            <a:extLst>
              <a:ext uri="{FF2B5EF4-FFF2-40B4-BE49-F238E27FC236}">
                <a16:creationId xmlns:a16="http://schemas.microsoft.com/office/drawing/2014/main" id="{A256A717-2BAF-EE11-F461-807489975C60}"/>
              </a:ext>
            </a:extLst>
          </p:cNvPr>
          <p:cNvSpPr txBox="1"/>
          <p:nvPr/>
        </p:nvSpPr>
        <p:spPr>
          <a:xfrm>
            <a:off x="6753409" y="2171748"/>
            <a:ext cx="4753156" cy="3647152"/>
          </a:xfrm>
          <a:prstGeom prst="rect">
            <a:avLst/>
          </a:prstGeom>
          <a:noFill/>
          <a:ln>
            <a:solidFill>
              <a:schemeClr val="accent1"/>
            </a:solidFill>
          </a:ln>
          <a:effectLst/>
        </p:spPr>
        <p:txBody>
          <a:bodyPr wrap="square" anchor="ctr">
            <a:spAutoFit/>
          </a:bodyPr>
          <a:lstStyle/>
          <a:p>
            <a:pPr algn="just"/>
            <a:r>
              <a:rPr lang="pt-BR" b="1" spc="-10" dirty="0">
                <a:solidFill>
                  <a:srgbClr val="262626"/>
                </a:solidFill>
              </a:rPr>
              <a:t>1. </a:t>
            </a:r>
            <a:r>
              <a:rPr lang="pt-BR" spc="-10" dirty="0">
                <a:solidFill>
                  <a:srgbClr val="262626"/>
                </a:solidFill>
              </a:rPr>
              <a:t>Na formação de alguns substantivos e adjetivos. </a:t>
            </a:r>
          </a:p>
          <a:p>
            <a:pPr lvl="1" algn="just"/>
            <a:r>
              <a:rPr lang="pt-BR" spc="-10" dirty="0">
                <a:solidFill>
                  <a:srgbClr val="262626"/>
                </a:solidFill>
              </a:rPr>
              <a:t>Exemplos:</a:t>
            </a:r>
          </a:p>
          <a:p>
            <a:pPr lvl="1" algn="just"/>
            <a:r>
              <a:rPr lang="pt-BR" spc="-10" dirty="0">
                <a:solidFill>
                  <a:srgbClr val="262626"/>
                </a:solidFill>
              </a:rPr>
              <a:t>• </a:t>
            </a:r>
            <a:r>
              <a:rPr lang="pt-BR" b="1" spc="-10" dirty="0">
                <a:solidFill>
                  <a:srgbClr val="262626"/>
                </a:solidFill>
              </a:rPr>
              <a:t>Substantivos</a:t>
            </a:r>
            <a:r>
              <a:rPr lang="pt-BR" spc="-10" dirty="0">
                <a:solidFill>
                  <a:srgbClr val="262626"/>
                </a:solidFill>
              </a:rPr>
              <a:t>: cachorro-quente.</a:t>
            </a:r>
          </a:p>
          <a:p>
            <a:pPr lvl="1" algn="just">
              <a:spcAft>
                <a:spcPts val="600"/>
              </a:spcAft>
            </a:pPr>
            <a:r>
              <a:rPr lang="pt-BR" spc="-10" dirty="0">
                <a:solidFill>
                  <a:srgbClr val="262626"/>
                </a:solidFill>
              </a:rPr>
              <a:t>• </a:t>
            </a:r>
            <a:r>
              <a:rPr lang="pt-BR" b="1" spc="-10" dirty="0">
                <a:solidFill>
                  <a:srgbClr val="262626"/>
                </a:solidFill>
              </a:rPr>
              <a:t>Adjetivos</a:t>
            </a:r>
            <a:r>
              <a:rPr lang="pt-BR" spc="-10" dirty="0">
                <a:solidFill>
                  <a:srgbClr val="262626"/>
                </a:solidFill>
              </a:rPr>
              <a:t>: (olhos) azul-piscina.</a:t>
            </a:r>
          </a:p>
          <a:p>
            <a:pPr algn="just"/>
            <a:r>
              <a:rPr lang="pt-BR" b="1" spc="-10" dirty="0">
                <a:solidFill>
                  <a:srgbClr val="262626"/>
                </a:solidFill>
              </a:rPr>
              <a:t>2. </a:t>
            </a:r>
            <a:r>
              <a:rPr lang="pt-BR" spc="-10" dirty="0">
                <a:solidFill>
                  <a:srgbClr val="262626"/>
                </a:solidFill>
              </a:rPr>
              <a:t>Quando o segundo elemento se inicia por </a:t>
            </a:r>
            <a:r>
              <a:rPr lang="pt-BR" b="1" spc="-10" dirty="0">
                <a:solidFill>
                  <a:srgbClr val="FF0000"/>
                </a:solidFill>
              </a:rPr>
              <a:t>h</a:t>
            </a:r>
            <a:r>
              <a:rPr lang="pt-BR" spc="-10" dirty="0">
                <a:solidFill>
                  <a:srgbClr val="262626"/>
                </a:solidFill>
              </a:rPr>
              <a:t>. </a:t>
            </a:r>
          </a:p>
          <a:p>
            <a:pPr lvl="1" algn="just">
              <a:spcAft>
                <a:spcPts val="600"/>
              </a:spcAft>
            </a:pPr>
            <a:r>
              <a:rPr lang="pt-BR" spc="-10" dirty="0">
                <a:solidFill>
                  <a:srgbClr val="262626"/>
                </a:solidFill>
              </a:rPr>
              <a:t>Exemplos: Pré-</a:t>
            </a:r>
            <a:r>
              <a:rPr lang="pt-BR" b="1" spc="-10" dirty="0">
                <a:solidFill>
                  <a:srgbClr val="FF0000"/>
                </a:solidFill>
              </a:rPr>
              <a:t>H</a:t>
            </a:r>
            <a:r>
              <a:rPr lang="pt-BR" spc="-10" dirty="0">
                <a:solidFill>
                  <a:srgbClr val="262626"/>
                </a:solidFill>
              </a:rPr>
              <a:t>istória, mini-</a:t>
            </a:r>
            <a:r>
              <a:rPr lang="pt-BR" b="1" spc="-10" dirty="0">
                <a:solidFill>
                  <a:srgbClr val="FF0000"/>
                </a:solidFill>
              </a:rPr>
              <a:t>h</a:t>
            </a:r>
            <a:r>
              <a:rPr lang="pt-BR" spc="-10" dirty="0">
                <a:solidFill>
                  <a:srgbClr val="262626"/>
                </a:solidFill>
              </a:rPr>
              <a:t>otel.</a:t>
            </a:r>
          </a:p>
          <a:p>
            <a:pPr algn="just"/>
            <a:r>
              <a:rPr lang="pt-BR" b="1" spc="-10" dirty="0">
                <a:solidFill>
                  <a:srgbClr val="262626"/>
                </a:solidFill>
              </a:rPr>
              <a:t>3. </a:t>
            </a:r>
            <a:r>
              <a:rPr lang="pt-BR" spc="-10" dirty="0">
                <a:solidFill>
                  <a:srgbClr val="262626"/>
                </a:solidFill>
              </a:rPr>
              <a:t>Quando o prefixo termina com a mesma letra que inicia o segundo elemento. </a:t>
            </a:r>
          </a:p>
          <a:p>
            <a:pPr lvl="1" algn="just">
              <a:spcAft>
                <a:spcPts val="600"/>
              </a:spcAft>
            </a:pPr>
            <a:r>
              <a:rPr lang="pt-BR" spc="-10" dirty="0">
                <a:solidFill>
                  <a:srgbClr val="262626"/>
                </a:solidFill>
              </a:rPr>
              <a:t>Exemplos: supe</a:t>
            </a:r>
            <a:r>
              <a:rPr lang="pt-BR" b="1" spc="-10" dirty="0">
                <a:solidFill>
                  <a:srgbClr val="FF0000"/>
                </a:solidFill>
              </a:rPr>
              <a:t>r</a:t>
            </a:r>
            <a:r>
              <a:rPr lang="pt-BR" spc="-10" dirty="0">
                <a:solidFill>
                  <a:srgbClr val="262626"/>
                </a:solidFill>
              </a:rPr>
              <a:t>-</a:t>
            </a:r>
            <a:r>
              <a:rPr lang="pt-BR" b="1" spc="-10" dirty="0">
                <a:solidFill>
                  <a:srgbClr val="FF0000"/>
                </a:solidFill>
              </a:rPr>
              <a:t>r</a:t>
            </a:r>
            <a:r>
              <a:rPr lang="pt-BR" spc="-10" dirty="0">
                <a:solidFill>
                  <a:srgbClr val="262626"/>
                </a:solidFill>
              </a:rPr>
              <a:t>evista, micr</a:t>
            </a:r>
            <a:r>
              <a:rPr lang="pt-BR" b="1" spc="-10" dirty="0">
                <a:solidFill>
                  <a:srgbClr val="FF0000"/>
                </a:solidFill>
              </a:rPr>
              <a:t>o</a:t>
            </a:r>
            <a:r>
              <a:rPr lang="pt-BR" spc="-10" dirty="0">
                <a:solidFill>
                  <a:srgbClr val="262626"/>
                </a:solidFill>
              </a:rPr>
              <a:t>-</a:t>
            </a:r>
            <a:r>
              <a:rPr lang="pt-BR" b="1" spc="-10" dirty="0">
                <a:solidFill>
                  <a:srgbClr val="FF0000"/>
                </a:solidFill>
              </a:rPr>
              <a:t>o</a:t>
            </a:r>
            <a:r>
              <a:rPr lang="pt-BR" spc="-10" dirty="0">
                <a:solidFill>
                  <a:srgbClr val="262626"/>
                </a:solidFill>
              </a:rPr>
              <a:t>rganismo.</a:t>
            </a:r>
          </a:p>
          <a:p>
            <a:pPr algn="just"/>
            <a:r>
              <a:rPr lang="pt-BR" b="1" spc="-10" dirty="0">
                <a:solidFill>
                  <a:srgbClr val="262626"/>
                </a:solidFill>
              </a:rPr>
              <a:t>4. </a:t>
            </a:r>
            <a:r>
              <a:rPr lang="pt-BR" spc="-10" dirty="0">
                <a:solidFill>
                  <a:srgbClr val="262626"/>
                </a:solidFill>
              </a:rPr>
              <a:t>Com os prefixos tônicos (acentuados): </a:t>
            </a:r>
            <a:r>
              <a:rPr lang="pt-BR" b="1" spc="-10" dirty="0">
                <a:solidFill>
                  <a:srgbClr val="FF0000"/>
                </a:solidFill>
              </a:rPr>
              <a:t>pós-</a:t>
            </a:r>
            <a:r>
              <a:rPr lang="pt-BR" spc="-10" dirty="0">
                <a:solidFill>
                  <a:srgbClr val="262626"/>
                </a:solidFill>
              </a:rPr>
              <a:t>, </a:t>
            </a:r>
            <a:r>
              <a:rPr lang="pt-BR" b="1" spc="-10" dirty="0" err="1">
                <a:solidFill>
                  <a:srgbClr val="FF0000"/>
                </a:solidFill>
              </a:rPr>
              <a:t>pré</a:t>
            </a:r>
            <a:r>
              <a:rPr lang="pt-BR" b="1" spc="-10" dirty="0">
                <a:solidFill>
                  <a:srgbClr val="FF0000"/>
                </a:solidFill>
              </a:rPr>
              <a:t>-</a:t>
            </a:r>
            <a:r>
              <a:rPr lang="pt-BR" spc="-10" dirty="0">
                <a:solidFill>
                  <a:srgbClr val="262626"/>
                </a:solidFill>
              </a:rPr>
              <a:t>, </a:t>
            </a:r>
            <a:r>
              <a:rPr lang="pt-BR" b="1" spc="-10" dirty="0">
                <a:solidFill>
                  <a:srgbClr val="FF0000"/>
                </a:solidFill>
              </a:rPr>
              <a:t>pró-</a:t>
            </a:r>
            <a:r>
              <a:rPr lang="pt-BR" spc="-10" dirty="0">
                <a:solidFill>
                  <a:srgbClr val="262626"/>
                </a:solidFill>
              </a:rPr>
              <a:t>. </a:t>
            </a:r>
          </a:p>
          <a:p>
            <a:pPr lvl="1" algn="just"/>
            <a:r>
              <a:rPr lang="pt-BR" spc="-10" dirty="0">
                <a:solidFill>
                  <a:srgbClr val="262626"/>
                </a:solidFill>
              </a:rPr>
              <a:t>Exemplos: </a:t>
            </a:r>
            <a:r>
              <a:rPr lang="pt-BR" b="1" spc="-10" dirty="0">
                <a:solidFill>
                  <a:srgbClr val="FF0000"/>
                </a:solidFill>
              </a:rPr>
              <a:t>pré-</a:t>
            </a:r>
            <a:r>
              <a:rPr lang="pt-BR" spc="-10" dirty="0">
                <a:solidFill>
                  <a:srgbClr val="262626"/>
                </a:solidFill>
              </a:rPr>
              <a:t>Carnaval, </a:t>
            </a:r>
            <a:r>
              <a:rPr lang="pt-BR" b="1" spc="-10" dirty="0">
                <a:solidFill>
                  <a:srgbClr val="FF0000"/>
                </a:solidFill>
              </a:rPr>
              <a:t>pós-</a:t>
            </a:r>
            <a:r>
              <a:rPr lang="pt-BR" spc="-10" dirty="0">
                <a:solidFill>
                  <a:srgbClr val="262626"/>
                </a:solidFill>
              </a:rPr>
              <a:t>graduação.</a:t>
            </a:r>
          </a:p>
        </p:txBody>
      </p:sp>
      <p:sp>
        <p:nvSpPr>
          <p:cNvPr id="15" name="Balão de Fala: Retângulo 14">
            <a:extLst>
              <a:ext uri="{FF2B5EF4-FFF2-40B4-BE49-F238E27FC236}">
                <a16:creationId xmlns:a16="http://schemas.microsoft.com/office/drawing/2014/main" id="{6D48D750-56B8-7B06-966F-57E03B3A685E}"/>
              </a:ext>
            </a:extLst>
          </p:cNvPr>
          <p:cNvSpPr/>
          <p:nvPr/>
        </p:nvSpPr>
        <p:spPr>
          <a:xfrm>
            <a:off x="6753410" y="348799"/>
            <a:ext cx="4753156" cy="954107"/>
          </a:xfrm>
          <a:prstGeom prst="wedgeRectCallout">
            <a:avLst>
              <a:gd name="adj1" fmla="val -55669"/>
              <a:gd name="adj2" fmla="val 2300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pc="-30" dirty="0">
                <a:solidFill>
                  <a:srgbClr val="262626"/>
                </a:solidFill>
              </a:rPr>
              <a:t>No processo de composição por justaposição, as palavras podem vir ou não ligadas por hífen.</a:t>
            </a:r>
          </a:p>
        </p:txBody>
      </p:sp>
    </p:spTree>
    <p:extLst>
      <p:ext uri="{BB962C8B-B14F-4D97-AF65-F5344CB8AC3E}">
        <p14:creationId xmlns:p14="http://schemas.microsoft.com/office/powerpoint/2010/main" val="94712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m 9" descr="Grupo de pessoas na neve com esquis nos pés&#10;&#10;Descrição gerada automaticamente">
            <a:extLst>
              <a:ext uri="{FF2B5EF4-FFF2-40B4-BE49-F238E27FC236}">
                <a16:creationId xmlns:a16="http://schemas.microsoft.com/office/drawing/2014/main" id="{1969A67E-7FD6-48E9-A989-33EA28A27D1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203474" y="1128449"/>
            <a:ext cx="5400495" cy="5380752"/>
          </a:xfrm>
          <a:prstGeom prst="rect">
            <a:avLst/>
          </a:prstGeom>
          <a:effectLst>
            <a:outerShdw blurRad="50800" dist="38100" dir="13500000" algn="br" rotWithShape="0">
              <a:prstClr val="black">
                <a:alpha val="40000"/>
              </a:prstClr>
            </a:outerShdw>
          </a:effectLst>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13</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8C1E257A-2107-7C9C-0464-4E4DD0E2F9DA}"/>
              </a:ext>
            </a:extLst>
          </p:cNvPr>
          <p:cNvSpPr txBox="1"/>
          <p:nvPr/>
        </p:nvSpPr>
        <p:spPr>
          <a:xfrm>
            <a:off x="588030" y="348799"/>
            <a:ext cx="6390740" cy="954107"/>
          </a:xfrm>
          <a:prstGeom prst="rect">
            <a:avLst/>
          </a:prstGeom>
          <a:noFill/>
        </p:spPr>
        <p:txBody>
          <a:bodyPr wrap="square" rtlCol="0">
            <a:spAutoFit/>
          </a:bodyPr>
          <a:lstStyle/>
          <a:p>
            <a:r>
              <a:rPr lang="pt-BR" sz="3200" dirty="0">
                <a:solidFill>
                  <a:schemeClr val="tx1">
                    <a:lumMod val="85000"/>
                    <a:lumOff val="15000"/>
                  </a:schemeClr>
                </a:solidFill>
                <a:latin typeface="+mj-lt"/>
              </a:rPr>
              <a:t>OUTRAS LINGUAGENS</a:t>
            </a:r>
          </a:p>
          <a:p>
            <a:r>
              <a:rPr lang="pt-BR" sz="2400" dirty="0">
                <a:solidFill>
                  <a:schemeClr val="tx1">
                    <a:lumMod val="85000"/>
                    <a:lumOff val="15000"/>
                  </a:schemeClr>
                </a:solidFill>
                <a:latin typeface="+mj-lt"/>
              </a:rPr>
              <a:t>Direitos humanos sem fronteiras</a:t>
            </a:r>
          </a:p>
        </p:txBody>
      </p:sp>
      <p:sp>
        <p:nvSpPr>
          <p:cNvPr id="11" name="CaixaDeTexto 10">
            <a:extLst>
              <a:ext uri="{FF2B5EF4-FFF2-40B4-BE49-F238E27FC236}">
                <a16:creationId xmlns:a16="http://schemas.microsoft.com/office/drawing/2014/main" id="{BF8DBC5E-FEEC-FBBE-E44A-3B0A0411E270}"/>
              </a:ext>
            </a:extLst>
          </p:cNvPr>
          <p:cNvSpPr txBox="1"/>
          <p:nvPr/>
        </p:nvSpPr>
        <p:spPr>
          <a:xfrm>
            <a:off x="588029" y="1446253"/>
            <a:ext cx="5027419" cy="2862322"/>
          </a:xfrm>
          <a:prstGeom prst="rect">
            <a:avLst/>
          </a:prstGeom>
          <a:noFill/>
          <a:ln>
            <a:noFill/>
          </a:ln>
          <a:effectLst/>
        </p:spPr>
        <p:txBody>
          <a:bodyPr wrap="square" anchor="ctr">
            <a:spAutoFit/>
          </a:bodyPr>
          <a:lstStyle/>
          <a:p>
            <a:pPr indent="457200" algn="just"/>
            <a:r>
              <a:rPr lang="pt-BR" spc="-30" dirty="0">
                <a:solidFill>
                  <a:srgbClr val="262626"/>
                </a:solidFill>
              </a:rPr>
              <a:t>A </a:t>
            </a:r>
            <a:r>
              <a:rPr lang="pt-BR" i="1" spc="-30" dirty="0">
                <a:solidFill>
                  <a:srgbClr val="262626"/>
                </a:solidFill>
              </a:rPr>
              <a:t>designer</a:t>
            </a:r>
            <a:r>
              <a:rPr lang="pt-BR" spc="-30" dirty="0">
                <a:solidFill>
                  <a:srgbClr val="262626"/>
                </a:solidFill>
              </a:rPr>
              <a:t> Virgínia San </a:t>
            </a:r>
            <a:r>
              <a:rPr lang="pt-BR" spc="-30" dirty="0" err="1">
                <a:solidFill>
                  <a:srgbClr val="262626"/>
                </a:solidFill>
              </a:rPr>
              <a:t>Fratello</a:t>
            </a:r>
            <a:r>
              <a:rPr lang="pt-BR" spc="-30" dirty="0">
                <a:solidFill>
                  <a:srgbClr val="262626"/>
                </a:solidFill>
              </a:rPr>
              <a:t> (1971-) e o arquiteto Ronald </a:t>
            </a:r>
            <a:r>
              <a:rPr lang="pt-BR" spc="-30" dirty="0" err="1">
                <a:solidFill>
                  <a:srgbClr val="262626"/>
                </a:solidFill>
              </a:rPr>
              <a:t>Rael</a:t>
            </a:r>
            <a:r>
              <a:rPr lang="pt-BR" spc="-30" dirty="0">
                <a:solidFill>
                  <a:srgbClr val="262626"/>
                </a:solidFill>
              </a:rPr>
              <a:t> (1971-) − ambos estadunidenses − projetaram e instalaram três gangorras cor-de-rosa em uma cerca que separa a cidade de El Paso, localizada no estado do Texas, nos Estados Unidos, da </a:t>
            </a:r>
            <a:r>
              <a:rPr lang="pt-BR" spc="-30" dirty="0" err="1">
                <a:solidFill>
                  <a:srgbClr val="262626"/>
                </a:solidFill>
              </a:rPr>
              <a:t>Ciudad</a:t>
            </a:r>
            <a:r>
              <a:rPr lang="pt-BR" spc="-30" dirty="0">
                <a:solidFill>
                  <a:srgbClr val="262626"/>
                </a:solidFill>
              </a:rPr>
              <a:t> Juárez, situada no estado de Chihuahua, no México. Essa delimitação de fronteira foi criada pelo governo estadunidense principalmente para impedir que mexicanos migrem para o país vizinho sem autorização.</a:t>
            </a:r>
          </a:p>
        </p:txBody>
      </p:sp>
      <p:sp>
        <p:nvSpPr>
          <p:cNvPr id="12" name="CaixaDeTexto 11">
            <a:extLst>
              <a:ext uri="{FF2B5EF4-FFF2-40B4-BE49-F238E27FC236}">
                <a16:creationId xmlns:a16="http://schemas.microsoft.com/office/drawing/2014/main" id="{9BE38AC0-622A-7A48-6145-4FF4FC79F638}"/>
              </a:ext>
            </a:extLst>
          </p:cNvPr>
          <p:cNvSpPr txBox="1"/>
          <p:nvPr/>
        </p:nvSpPr>
        <p:spPr>
          <a:xfrm>
            <a:off x="745000" y="5650774"/>
            <a:ext cx="5353510" cy="811367"/>
          </a:xfrm>
          <a:prstGeom prst="rect">
            <a:avLst/>
          </a:prstGeom>
          <a:noFill/>
          <a:ln>
            <a:noFill/>
          </a:ln>
          <a:effectLst/>
        </p:spPr>
        <p:txBody>
          <a:bodyPr wrap="square" lIns="0" tIns="36000" rIns="0" bIns="36000" anchor="b">
            <a:spAutoFit/>
          </a:bodyPr>
          <a:lstStyle/>
          <a:p>
            <a:pPr algn="r"/>
            <a:r>
              <a:rPr lang="pt-BR" sz="1600" dirty="0">
                <a:solidFill>
                  <a:srgbClr val="262626"/>
                </a:solidFill>
              </a:rPr>
              <a:t>Vista aérea da obra </a:t>
            </a:r>
            <a:r>
              <a:rPr lang="pt-BR" sz="1600" b="1" dirty="0" err="1">
                <a:solidFill>
                  <a:srgbClr val="262626"/>
                </a:solidFill>
              </a:rPr>
              <a:t>Teeter-Tootter</a:t>
            </a:r>
            <a:r>
              <a:rPr lang="pt-BR" sz="1600" b="1" dirty="0">
                <a:solidFill>
                  <a:srgbClr val="262626"/>
                </a:solidFill>
              </a:rPr>
              <a:t> Wall </a:t>
            </a:r>
            <a:r>
              <a:rPr lang="pt-BR" sz="1600" dirty="0">
                <a:solidFill>
                  <a:srgbClr val="262626"/>
                </a:solidFill>
              </a:rPr>
              <a:t>(em tradução livre “Muro de gangorra”), de Virgínia San </a:t>
            </a:r>
            <a:r>
              <a:rPr lang="pt-BR" sz="1600" dirty="0" err="1">
                <a:solidFill>
                  <a:srgbClr val="262626"/>
                </a:solidFill>
              </a:rPr>
              <a:t>Fratello</a:t>
            </a:r>
            <a:r>
              <a:rPr lang="pt-BR" sz="1600" dirty="0">
                <a:solidFill>
                  <a:srgbClr val="262626"/>
                </a:solidFill>
              </a:rPr>
              <a:t> e Ronald </a:t>
            </a:r>
            <a:r>
              <a:rPr lang="pt-BR" sz="1600" dirty="0" err="1">
                <a:solidFill>
                  <a:srgbClr val="262626"/>
                </a:solidFill>
              </a:rPr>
              <a:t>Rael</a:t>
            </a:r>
            <a:r>
              <a:rPr lang="pt-BR" sz="1600" dirty="0">
                <a:solidFill>
                  <a:srgbClr val="262626"/>
                </a:solidFill>
              </a:rPr>
              <a:t>. Obra e fotografia de 2019.</a:t>
            </a:r>
          </a:p>
        </p:txBody>
      </p:sp>
      <p:sp>
        <p:nvSpPr>
          <p:cNvPr id="13" name="CaixaDeTexto 12">
            <a:extLst>
              <a:ext uri="{FF2B5EF4-FFF2-40B4-BE49-F238E27FC236}">
                <a16:creationId xmlns:a16="http://schemas.microsoft.com/office/drawing/2014/main" id="{91F16C94-2868-6AA1-B894-9CA895359C62}"/>
              </a:ext>
            </a:extLst>
          </p:cNvPr>
          <p:cNvSpPr txBox="1"/>
          <p:nvPr/>
        </p:nvSpPr>
        <p:spPr>
          <a:xfrm rot="16200000">
            <a:off x="10160625" y="4861630"/>
            <a:ext cx="3043407" cy="123111"/>
          </a:xfrm>
          <a:prstGeom prst="rect">
            <a:avLst/>
          </a:prstGeom>
          <a:noFill/>
        </p:spPr>
        <p:txBody>
          <a:bodyPr wrap="square" lIns="0" tIns="0" rIns="0" bIns="0" anchor="t">
            <a:spAutoFit/>
          </a:bodyPr>
          <a:lstStyle/>
          <a:p>
            <a:r>
              <a:rPr lang="it-IT" sz="800" b="0" i="0" u="none" strike="noStrike" baseline="0" dirty="0">
                <a:solidFill>
                  <a:srgbClr val="262626"/>
                </a:solidFill>
              </a:rPr>
              <a:t>@ STUDIO RAEL SAN FRATELLO/DDP VIA ZUMA PRESS/EASYPIX</a:t>
            </a:r>
            <a:endParaRPr lang="pt-BR" sz="800" dirty="0">
              <a:solidFill>
                <a:srgbClr val="262626"/>
              </a:solidFill>
            </a:endParaRPr>
          </a:p>
        </p:txBody>
      </p:sp>
    </p:spTree>
    <p:extLst>
      <p:ext uri="{BB962C8B-B14F-4D97-AF65-F5344CB8AC3E}">
        <p14:creationId xmlns:p14="http://schemas.microsoft.com/office/powerpoint/2010/main" val="404187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2</a:t>
            </a:fld>
            <a:endParaRPr lang="en-US" dirty="0">
              <a:solidFill>
                <a:schemeClr val="tx1">
                  <a:lumMod val="85000"/>
                  <a:lumOff val="15000"/>
                </a:schemeClr>
              </a:solidFill>
            </a:endParaRPr>
          </a:p>
        </p:txBody>
      </p:sp>
      <p:sp>
        <p:nvSpPr>
          <p:cNvPr id="4" name="Título 1">
            <a:extLst>
              <a:ext uri="{FF2B5EF4-FFF2-40B4-BE49-F238E27FC236}">
                <a16:creationId xmlns:a16="http://schemas.microsoft.com/office/drawing/2014/main" id="{61007B2E-678F-3AFE-34DC-122B456CF085}"/>
              </a:ext>
            </a:extLst>
          </p:cNvPr>
          <p:cNvSpPr>
            <a:spLocks noGrp="1"/>
          </p:cNvSpPr>
          <p:nvPr>
            <p:ph type="title"/>
          </p:nvPr>
        </p:nvSpPr>
        <p:spPr>
          <a:xfrm>
            <a:off x="765051" y="382385"/>
            <a:ext cx="6633276" cy="961506"/>
          </a:xfrm>
        </p:spPr>
        <p:txBody>
          <a:bodyPr>
            <a:normAutofit/>
          </a:bodyPr>
          <a:lstStyle/>
          <a:p>
            <a:r>
              <a:rPr lang="pt-BR" dirty="0"/>
              <a:t>MÓDULO 4</a:t>
            </a:r>
          </a:p>
        </p:txBody>
      </p:sp>
      <p:graphicFrame>
        <p:nvGraphicFramePr>
          <p:cNvPr id="6" name="Espaço Reservado para Conteúdo 2">
            <a:extLst>
              <a:ext uri="{FF2B5EF4-FFF2-40B4-BE49-F238E27FC236}">
                <a16:creationId xmlns:a16="http://schemas.microsoft.com/office/drawing/2014/main" id="{55FBA7F4-70EE-3F29-6549-FAEA5F16B79A}"/>
              </a:ext>
            </a:extLst>
          </p:cNvPr>
          <p:cNvGraphicFramePr>
            <a:graphicFrameLocks noGrp="1"/>
          </p:cNvGraphicFramePr>
          <p:nvPr>
            <p:ph idx="1"/>
            <p:extLst>
              <p:ext uri="{D42A27DB-BD31-4B8C-83A1-F6EECF244321}">
                <p14:modId xmlns:p14="http://schemas.microsoft.com/office/powerpoint/2010/main" val="1587385371"/>
              </p:ext>
            </p:extLst>
          </p:nvPr>
        </p:nvGraphicFramePr>
        <p:xfrm>
          <a:off x="765050" y="1678040"/>
          <a:ext cx="10664949" cy="454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99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m 10" descr="Foto em preto e branco de pessoas a andarem de cavalo na montanha&#10;&#10;Descrição gerada automaticamente">
            <a:extLst>
              <a:ext uri="{FF2B5EF4-FFF2-40B4-BE49-F238E27FC236}">
                <a16:creationId xmlns:a16="http://schemas.microsoft.com/office/drawing/2014/main" id="{4871F663-1D09-C1A8-4122-84853A2322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 y="-1"/>
            <a:ext cx="12192005" cy="6870605"/>
          </a:xfrm>
          <a:prstGeom prst="rect">
            <a:avLst/>
          </a:prstGeom>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3</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12" name="CaixaDeTexto 11">
            <a:extLst>
              <a:ext uri="{FF2B5EF4-FFF2-40B4-BE49-F238E27FC236}">
                <a16:creationId xmlns:a16="http://schemas.microsoft.com/office/drawing/2014/main" id="{7C97A216-B028-2326-EC18-AD8F1D12B6CB}"/>
              </a:ext>
            </a:extLst>
          </p:cNvPr>
          <p:cNvSpPr txBox="1"/>
          <p:nvPr/>
        </p:nvSpPr>
        <p:spPr>
          <a:xfrm>
            <a:off x="865418" y="563303"/>
            <a:ext cx="8390725" cy="565146"/>
          </a:xfrm>
          <a:prstGeom prst="rect">
            <a:avLst/>
          </a:prstGeom>
          <a:solidFill>
            <a:schemeClr val="accent1">
              <a:alpha val="65000"/>
            </a:schemeClr>
          </a:solidFill>
          <a:ln>
            <a:solidFill>
              <a:schemeClr val="accent1"/>
            </a:solidFill>
          </a:ln>
          <a:effectLst/>
        </p:spPr>
        <p:txBody>
          <a:bodyPr wrap="square" lIns="0" tIns="36000" rIns="0" bIns="36000" anchor="b">
            <a:spAutoFit/>
          </a:bodyPr>
          <a:lstStyle/>
          <a:p>
            <a:pPr marL="108000"/>
            <a:r>
              <a:rPr lang="pt-BR" sz="1600" dirty="0">
                <a:solidFill>
                  <a:schemeClr val="tx2"/>
                </a:solidFill>
              </a:rPr>
              <a:t>Fotografia feita pelo brasileiro Sebastião Salgado (1944-) para seu livro </a:t>
            </a:r>
            <a:r>
              <a:rPr lang="pt-BR" sz="1600" b="1" dirty="0">
                <a:solidFill>
                  <a:schemeClr val="tx2"/>
                </a:solidFill>
              </a:rPr>
              <a:t>Êxodos</a:t>
            </a:r>
            <a:r>
              <a:rPr lang="pt-BR" sz="1600" dirty="0">
                <a:solidFill>
                  <a:schemeClr val="tx2"/>
                </a:solidFill>
              </a:rPr>
              <a:t>, publicado em 2000. O livro trata da migração de pessoas de variados povos e contextos.</a:t>
            </a:r>
          </a:p>
        </p:txBody>
      </p:sp>
      <p:sp>
        <p:nvSpPr>
          <p:cNvPr id="13" name="CaixaDeTexto 12">
            <a:extLst>
              <a:ext uri="{FF2B5EF4-FFF2-40B4-BE49-F238E27FC236}">
                <a16:creationId xmlns:a16="http://schemas.microsoft.com/office/drawing/2014/main" id="{66AC7AEE-C851-C5FE-AB98-0E53C8A3E4B5}"/>
              </a:ext>
            </a:extLst>
          </p:cNvPr>
          <p:cNvSpPr txBox="1"/>
          <p:nvPr/>
        </p:nvSpPr>
        <p:spPr>
          <a:xfrm rot="16200000">
            <a:off x="11508467" y="379557"/>
            <a:ext cx="953006" cy="369332"/>
          </a:xfrm>
          <a:prstGeom prst="rect">
            <a:avLst/>
          </a:prstGeom>
          <a:noFill/>
        </p:spPr>
        <p:txBody>
          <a:bodyPr wrap="square" lIns="0" tIns="0" rIns="0" bIns="0" anchor="t">
            <a:spAutoFit/>
          </a:bodyPr>
          <a:lstStyle/>
          <a:p>
            <a:r>
              <a:rPr lang="pt-BR" sz="800" b="0" i="0" u="none" strike="noStrike" baseline="0" dirty="0">
                <a:solidFill>
                  <a:srgbClr val="262626"/>
                </a:solidFill>
              </a:rPr>
              <a:t>© SEBASTIÃO SALGADO. SUDÃO, 1985</a:t>
            </a:r>
            <a:endParaRPr lang="pt-BR" sz="800" dirty="0">
              <a:solidFill>
                <a:srgbClr val="262626"/>
              </a:solidFill>
            </a:endParaRPr>
          </a:p>
        </p:txBody>
      </p:sp>
    </p:spTree>
    <p:extLst>
      <p:ext uri="{BB962C8B-B14F-4D97-AF65-F5344CB8AC3E}">
        <p14:creationId xmlns:p14="http://schemas.microsoft.com/office/powerpoint/2010/main" val="345181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4</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E033FF0E-06C0-8858-9808-544F03CB1E2E}"/>
              </a:ext>
            </a:extLst>
          </p:cNvPr>
          <p:cNvSpPr txBox="1"/>
          <p:nvPr/>
        </p:nvSpPr>
        <p:spPr>
          <a:xfrm>
            <a:off x="588029" y="348799"/>
            <a:ext cx="5079525"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Artigo de opinião</a:t>
            </a:r>
            <a:endParaRPr lang="pt-BR" sz="2400" i="1" dirty="0">
              <a:solidFill>
                <a:schemeClr val="tx1">
                  <a:lumMod val="85000"/>
                  <a:lumOff val="15000"/>
                </a:schemeClr>
              </a:solidFill>
              <a:latin typeface="+mj-lt"/>
            </a:endParaRPr>
          </a:p>
        </p:txBody>
      </p:sp>
      <p:sp>
        <p:nvSpPr>
          <p:cNvPr id="6" name="CaixaDeTexto 5">
            <a:extLst>
              <a:ext uri="{FF2B5EF4-FFF2-40B4-BE49-F238E27FC236}">
                <a16:creationId xmlns:a16="http://schemas.microsoft.com/office/drawing/2014/main" id="{BDB4A158-69B2-EEA8-162B-CF704578BB14}"/>
              </a:ext>
            </a:extLst>
          </p:cNvPr>
          <p:cNvSpPr txBox="1"/>
          <p:nvPr/>
        </p:nvSpPr>
        <p:spPr>
          <a:xfrm>
            <a:off x="588029" y="1506469"/>
            <a:ext cx="10841970" cy="923330"/>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Nesse gênero textual, o autor defende uma opinião sobre determinada questão polêmica ou socialmente relevante, buscando sustentá-la não só com base em impressões pessoais, mas também em argumentos com base em fatos e/ou dados científicos.</a:t>
            </a:r>
          </a:p>
        </p:txBody>
      </p:sp>
      <p:sp>
        <p:nvSpPr>
          <p:cNvPr id="10" name="Balão de Fala: Retângulo 9">
            <a:extLst>
              <a:ext uri="{FF2B5EF4-FFF2-40B4-BE49-F238E27FC236}">
                <a16:creationId xmlns:a16="http://schemas.microsoft.com/office/drawing/2014/main" id="{AF1BEE63-87A3-0332-3BA0-8CD75858DA1A}"/>
              </a:ext>
            </a:extLst>
          </p:cNvPr>
          <p:cNvSpPr/>
          <p:nvPr/>
        </p:nvSpPr>
        <p:spPr>
          <a:xfrm>
            <a:off x="4364966" y="348800"/>
            <a:ext cx="7065033" cy="876152"/>
          </a:xfrm>
          <a:prstGeom prst="wedgeRectCallout">
            <a:avLst>
              <a:gd name="adj1" fmla="val -53369"/>
              <a:gd name="adj2" fmla="val 2031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O </a:t>
            </a:r>
            <a:r>
              <a:rPr lang="pt-BR" b="1" dirty="0">
                <a:solidFill>
                  <a:schemeClr val="tx2"/>
                </a:solidFill>
              </a:rPr>
              <a:t>artigo de opinião </a:t>
            </a:r>
            <a:r>
              <a:rPr lang="pt-BR" dirty="0">
                <a:solidFill>
                  <a:schemeClr val="tx2"/>
                </a:solidFill>
              </a:rPr>
              <a:t>circula usualmente na esfera jornalística, em jornais, revistas e </a:t>
            </a:r>
            <a:r>
              <a:rPr lang="pt-BR" i="1" dirty="0">
                <a:solidFill>
                  <a:schemeClr val="tx2"/>
                </a:solidFill>
              </a:rPr>
              <a:t>sites</a:t>
            </a:r>
            <a:r>
              <a:rPr lang="pt-BR" dirty="0">
                <a:solidFill>
                  <a:schemeClr val="tx2"/>
                </a:solidFill>
              </a:rPr>
              <a:t>. Os articulistas, em geral, são pessoas reconhecidas publicamente por sua atuação em alguma área.</a:t>
            </a:r>
          </a:p>
        </p:txBody>
      </p:sp>
      <p:pic>
        <p:nvPicPr>
          <p:cNvPr id="12" name="Imagem 11">
            <a:extLst>
              <a:ext uri="{FF2B5EF4-FFF2-40B4-BE49-F238E27FC236}">
                <a16:creationId xmlns:a16="http://schemas.microsoft.com/office/drawing/2014/main" id="{0519CD2E-2D0F-7BFF-669E-FF26B959BD7A}"/>
              </a:ext>
            </a:extLst>
          </p:cNvPr>
          <p:cNvPicPr>
            <a:picLocks noChangeAspect="1"/>
          </p:cNvPicPr>
          <p:nvPr/>
        </p:nvPicPr>
        <p:blipFill>
          <a:blip r:embed="rId2"/>
          <a:stretch>
            <a:fillRect/>
          </a:stretch>
        </p:blipFill>
        <p:spPr>
          <a:xfrm>
            <a:off x="588029" y="2633362"/>
            <a:ext cx="7910423" cy="3468772"/>
          </a:xfrm>
          <a:prstGeom prst="rect">
            <a:avLst/>
          </a:prstGeom>
          <a:ln>
            <a:solidFill>
              <a:srgbClr val="262626"/>
            </a:solidFill>
          </a:ln>
          <a:effectLst>
            <a:outerShdw blurRad="50800" dist="38100" dir="18900000" algn="bl" rotWithShape="0">
              <a:prstClr val="black">
                <a:alpha val="40000"/>
              </a:prstClr>
            </a:outerShdw>
          </a:effectLst>
        </p:spPr>
      </p:pic>
      <p:sp>
        <p:nvSpPr>
          <p:cNvPr id="13" name="Balão de Fala: Retângulo 12">
            <a:extLst>
              <a:ext uri="{FF2B5EF4-FFF2-40B4-BE49-F238E27FC236}">
                <a16:creationId xmlns:a16="http://schemas.microsoft.com/office/drawing/2014/main" id="{C99F6A70-868D-C7F7-A104-71DA2AA6A9B1}"/>
              </a:ext>
            </a:extLst>
          </p:cNvPr>
          <p:cNvSpPr/>
          <p:nvPr/>
        </p:nvSpPr>
        <p:spPr>
          <a:xfrm>
            <a:off x="8867955" y="5178804"/>
            <a:ext cx="2562044" cy="923330"/>
          </a:xfrm>
          <a:prstGeom prst="wedgeRectCallout">
            <a:avLst>
              <a:gd name="adj1" fmla="val -57409"/>
              <a:gd name="adj2" fmla="val 21294"/>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Leia ao lado o quadro que apresenta os tipos de argumentos.</a:t>
            </a:r>
          </a:p>
        </p:txBody>
      </p:sp>
    </p:spTree>
    <p:extLst>
      <p:ext uri="{BB962C8B-B14F-4D97-AF65-F5344CB8AC3E}">
        <p14:creationId xmlns:p14="http://schemas.microsoft.com/office/powerpoint/2010/main" val="359540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5</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DAF75091-3BF2-0C62-33F7-91D2CB41FE72}"/>
              </a:ext>
            </a:extLst>
          </p:cNvPr>
          <p:cNvSpPr txBox="1"/>
          <p:nvPr/>
        </p:nvSpPr>
        <p:spPr>
          <a:xfrm>
            <a:off x="588029" y="348799"/>
            <a:ext cx="5079525"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Artigo de opinião</a:t>
            </a:r>
            <a:endParaRPr lang="pt-BR" sz="2400" i="1" dirty="0">
              <a:solidFill>
                <a:schemeClr val="tx1">
                  <a:lumMod val="85000"/>
                  <a:lumOff val="15000"/>
                </a:schemeClr>
              </a:solidFill>
              <a:latin typeface="+mj-lt"/>
            </a:endParaRPr>
          </a:p>
        </p:txBody>
      </p:sp>
      <p:sp>
        <p:nvSpPr>
          <p:cNvPr id="6" name="CaixaDeTexto 5">
            <a:extLst>
              <a:ext uri="{FF2B5EF4-FFF2-40B4-BE49-F238E27FC236}">
                <a16:creationId xmlns:a16="http://schemas.microsoft.com/office/drawing/2014/main" id="{3EB50B07-2D3D-7CBF-45D0-FAF03CDADF49}"/>
              </a:ext>
            </a:extLst>
          </p:cNvPr>
          <p:cNvSpPr txBox="1"/>
          <p:nvPr/>
        </p:nvSpPr>
        <p:spPr>
          <a:xfrm>
            <a:off x="588029" y="1574526"/>
            <a:ext cx="10841971" cy="1477328"/>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O </a:t>
            </a:r>
            <a:r>
              <a:rPr lang="pt-BR" b="1" dirty="0">
                <a:solidFill>
                  <a:srgbClr val="262626"/>
                </a:solidFill>
              </a:rPr>
              <a:t>artigo de opinião </a:t>
            </a:r>
            <a:r>
              <a:rPr lang="pt-BR" dirty="0">
                <a:solidFill>
                  <a:srgbClr val="262626"/>
                </a:solidFill>
              </a:rPr>
              <a:t>é organizado em introdução, desenvolvimento e conclusão. Na introdução, é contextualizada e/ou apresentada a questão que está sendo discutida; no desenvolvimento, explicita-se um posicionamento por meio de argumentos e de contra-argumentos; a conclusão é a parte em que se finaliza e sintetiza as ideias apresentadas e discutidas no texto. Quanto à linguagem, cabe ao articulista adequá-la ao público-alvo do veículo e da seção ou editoria em que será feita a publicação.</a:t>
            </a:r>
          </a:p>
        </p:txBody>
      </p:sp>
      <p:pic>
        <p:nvPicPr>
          <p:cNvPr id="12" name="Imagem 11">
            <a:extLst>
              <a:ext uri="{FF2B5EF4-FFF2-40B4-BE49-F238E27FC236}">
                <a16:creationId xmlns:a16="http://schemas.microsoft.com/office/drawing/2014/main" id="{AB20716F-1889-FBBA-64DC-228A7AC46D4C}"/>
              </a:ext>
            </a:extLst>
          </p:cNvPr>
          <p:cNvPicPr>
            <a:picLocks noChangeAspect="1"/>
          </p:cNvPicPr>
          <p:nvPr/>
        </p:nvPicPr>
        <p:blipFill>
          <a:blip r:embed="rId2"/>
          <a:stretch>
            <a:fillRect/>
          </a:stretch>
        </p:blipFill>
        <p:spPr>
          <a:xfrm>
            <a:off x="2050206" y="4806607"/>
            <a:ext cx="7917616" cy="1224792"/>
          </a:xfrm>
          <a:prstGeom prst="rect">
            <a:avLst/>
          </a:prstGeom>
          <a:ln>
            <a:solidFill>
              <a:srgbClr val="262626"/>
            </a:solidFill>
          </a:ln>
          <a:effectLst>
            <a:outerShdw blurRad="50800" dist="38100" dir="18900000" algn="bl" rotWithShape="0">
              <a:prstClr val="black">
                <a:alpha val="40000"/>
              </a:prstClr>
            </a:outerShdw>
          </a:effectLst>
        </p:spPr>
      </p:pic>
      <p:sp>
        <p:nvSpPr>
          <p:cNvPr id="16" name="CaixaDeTexto 15">
            <a:extLst>
              <a:ext uri="{FF2B5EF4-FFF2-40B4-BE49-F238E27FC236}">
                <a16:creationId xmlns:a16="http://schemas.microsoft.com/office/drawing/2014/main" id="{2CC1494E-3A05-687F-6950-76843FFBDC82}"/>
              </a:ext>
            </a:extLst>
          </p:cNvPr>
          <p:cNvSpPr txBox="1"/>
          <p:nvPr/>
        </p:nvSpPr>
        <p:spPr>
          <a:xfrm>
            <a:off x="588029" y="3329066"/>
            <a:ext cx="10841971" cy="1200329"/>
          </a:xfrm>
          <a:prstGeom prst="rect">
            <a:avLst/>
          </a:prstGeom>
          <a:noFill/>
          <a:ln>
            <a:solidFill>
              <a:schemeClr val="accent1"/>
            </a:solidFill>
          </a:ln>
          <a:effectLst/>
        </p:spPr>
        <p:txBody>
          <a:bodyPr wrap="square" anchor="ctr">
            <a:spAutoFit/>
          </a:bodyPr>
          <a:lstStyle/>
          <a:p>
            <a:pPr indent="457200" algn="just"/>
            <a:r>
              <a:rPr lang="pt-BR" dirty="0">
                <a:solidFill>
                  <a:schemeClr val="tx2"/>
                </a:solidFill>
              </a:rPr>
              <a:t>O objetivo da argumentação é convencer o interlocutor, de modo que ocorra sua adesão ao que é defendido. Por exemplo, diante da tese defendida no artigo, há aqueles que concordam, os que discordam e, ainda, aqueles que procuram um equilíbrio entre um posicionamento e outro. Esses posicionamentos são denominados </a:t>
            </a:r>
            <a:r>
              <a:rPr lang="pt-BR" b="1" dirty="0">
                <a:solidFill>
                  <a:schemeClr val="tx2"/>
                </a:solidFill>
              </a:rPr>
              <a:t>movimentos argumentativos</a:t>
            </a:r>
            <a:r>
              <a:rPr lang="pt-BR" dirty="0">
                <a:solidFill>
                  <a:schemeClr val="tx2"/>
                </a:solidFill>
              </a:rPr>
              <a:t>. Veja a seguir.</a:t>
            </a:r>
          </a:p>
        </p:txBody>
      </p:sp>
    </p:spTree>
    <p:extLst>
      <p:ext uri="{BB962C8B-B14F-4D97-AF65-F5344CB8AC3E}">
        <p14:creationId xmlns:p14="http://schemas.microsoft.com/office/powerpoint/2010/main" val="200029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36FD4116-A98D-88E7-1CD8-4BBA634A6AA0}"/>
              </a:ext>
            </a:extLst>
          </p:cNvPr>
          <p:cNvPicPr>
            <a:picLocks noChangeAspect="1"/>
          </p:cNvPicPr>
          <p:nvPr/>
        </p:nvPicPr>
        <p:blipFill>
          <a:blip r:embed="rId2"/>
          <a:stretch>
            <a:fillRect/>
          </a:stretch>
        </p:blipFill>
        <p:spPr>
          <a:xfrm>
            <a:off x="7760635" y="4123917"/>
            <a:ext cx="3669365" cy="2372561"/>
          </a:xfrm>
          <a:prstGeom prst="rect">
            <a:avLst/>
          </a:prstGeom>
          <a:effectLst>
            <a:outerShdw blurRad="50800" dist="38100" dir="13500000" algn="br" rotWithShape="0">
              <a:prstClr val="black">
                <a:alpha val="40000"/>
              </a:prstClr>
            </a:outerShdw>
          </a:effectLst>
        </p:spPr>
      </p:pic>
      <p:pic>
        <p:nvPicPr>
          <p:cNvPr id="12" name="Imagem 11">
            <a:extLst>
              <a:ext uri="{FF2B5EF4-FFF2-40B4-BE49-F238E27FC236}">
                <a16:creationId xmlns:a16="http://schemas.microsoft.com/office/drawing/2014/main" id="{6044A721-27F7-AB52-23D5-C7DA9CEFD6B4}"/>
              </a:ext>
            </a:extLst>
          </p:cNvPr>
          <p:cNvPicPr>
            <a:picLocks noChangeAspect="1"/>
          </p:cNvPicPr>
          <p:nvPr/>
        </p:nvPicPr>
        <p:blipFill>
          <a:blip r:embed="rId3"/>
          <a:stretch>
            <a:fillRect/>
          </a:stretch>
        </p:blipFill>
        <p:spPr>
          <a:xfrm>
            <a:off x="588029" y="4123917"/>
            <a:ext cx="3065222" cy="2352713"/>
          </a:xfrm>
          <a:prstGeom prst="rect">
            <a:avLst/>
          </a:prstGeom>
          <a:effectLst>
            <a:outerShdw blurRad="50800" dist="38100" dir="18900000" algn="bl" rotWithShape="0">
              <a:prstClr val="black">
                <a:alpha val="40000"/>
              </a:prstClr>
            </a:outerShdw>
          </a:effectLst>
        </p:spPr>
      </p:pic>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6</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D833523E-587B-A47D-3A6F-B778B2BD5191}"/>
              </a:ext>
            </a:extLst>
          </p:cNvPr>
          <p:cNvSpPr txBox="1"/>
          <p:nvPr/>
        </p:nvSpPr>
        <p:spPr>
          <a:xfrm>
            <a:off x="588030" y="348799"/>
            <a:ext cx="3450566" cy="1323439"/>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Artigo de opinião e editorias jornalísticas</a:t>
            </a:r>
            <a:endParaRPr lang="pt-BR" sz="2400" i="1" dirty="0">
              <a:solidFill>
                <a:schemeClr val="tx1">
                  <a:lumMod val="85000"/>
                  <a:lumOff val="15000"/>
                </a:schemeClr>
              </a:solidFill>
              <a:latin typeface="+mj-lt"/>
            </a:endParaRPr>
          </a:p>
        </p:txBody>
      </p:sp>
      <p:sp>
        <p:nvSpPr>
          <p:cNvPr id="6" name="CaixaDeTexto 5">
            <a:extLst>
              <a:ext uri="{FF2B5EF4-FFF2-40B4-BE49-F238E27FC236}">
                <a16:creationId xmlns:a16="http://schemas.microsoft.com/office/drawing/2014/main" id="{5D83D656-FB4F-077D-FD06-13BE9E1721C9}"/>
              </a:ext>
            </a:extLst>
          </p:cNvPr>
          <p:cNvSpPr txBox="1"/>
          <p:nvPr/>
        </p:nvSpPr>
        <p:spPr>
          <a:xfrm>
            <a:off x="588029" y="1970020"/>
            <a:ext cx="10841971" cy="1754326"/>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No jornalismo, notícias, reportagens, artigos e colunas são organizados em seções ou editorias, ou seja, cada uma das subdivisões temáticas (cultura, política, economia, policial, opinião etc.) de um jornal, revista, portal de notícias ou outro veículo de informação. Cada editoria é responsabilidade de um editor, que comanda uma equipe responsável pelo conteúdo publicado.</a:t>
            </a:r>
          </a:p>
          <a:p>
            <a:pPr indent="457200" algn="just"/>
            <a:r>
              <a:rPr lang="pt-BR" dirty="0">
                <a:solidFill>
                  <a:srgbClr val="262626"/>
                </a:solidFill>
              </a:rPr>
              <a:t>As </a:t>
            </a:r>
            <a:r>
              <a:rPr lang="pt-BR" b="1" dirty="0">
                <a:solidFill>
                  <a:srgbClr val="262626"/>
                </a:solidFill>
              </a:rPr>
              <a:t>seções</a:t>
            </a:r>
            <a:r>
              <a:rPr lang="pt-BR" dirty="0">
                <a:solidFill>
                  <a:srgbClr val="262626"/>
                </a:solidFill>
              </a:rPr>
              <a:t> ou </a:t>
            </a:r>
            <a:r>
              <a:rPr lang="pt-BR" b="1" dirty="0">
                <a:solidFill>
                  <a:srgbClr val="262626"/>
                </a:solidFill>
              </a:rPr>
              <a:t>editorias</a:t>
            </a:r>
            <a:r>
              <a:rPr lang="pt-BR" dirty="0">
                <a:solidFill>
                  <a:srgbClr val="262626"/>
                </a:solidFill>
              </a:rPr>
              <a:t> podem ser organizadas de diferentes maneiras em cada veículo de mídia e, da mesma forma, podem ser nomeadas de formas distintas.</a:t>
            </a:r>
          </a:p>
        </p:txBody>
      </p:sp>
      <p:sp>
        <p:nvSpPr>
          <p:cNvPr id="10" name="Balão de Fala: Retângulo 9">
            <a:extLst>
              <a:ext uri="{FF2B5EF4-FFF2-40B4-BE49-F238E27FC236}">
                <a16:creationId xmlns:a16="http://schemas.microsoft.com/office/drawing/2014/main" id="{65602F29-3F07-FA04-BA19-046A47A81C1F}"/>
              </a:ext>
            </a:extLst>
          </p:cNvPr>
          <p:cNvSpPr/>
          <p:nvPr/>
        </p:nvSpPr>
        <p:spPr>
          <a:xfrm>
            <a:off x="6323162" y="348799"/>
            <a:ext cx="5106838" cy="1323439"/>
          </a:xfrm>
          <a:prstGeom prst="wedgeRectCallout">
            <a:avLst>
              <a:gd name="adj1" fmla="val -58778"/>
              <a:gd name="adj2" fmla="val 42569"/>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Diante dos inúmeros fatos e acontecimentos que ocorrem no cotidiano, os editores analisam com a equipe de jornalistas quais fatos noticiar e quais não noticiar em cada editoria.</a:t>
            </a:r>
          </a:p>
        </p:txBody>
      </p:sp>
      <p:sp>
        <p:nvSpPr>
          <p:cNvPr id="13" name="CaixaDeTexto 12">
            <a:extLst>
              <a:ext uri="{FF2B5EF4-FFF2-40B4-BE49-F238E27FC236}">
                <a16:creationId xmlns:a16="http://schemas.microsoft.com/office/drawing/2014/main" id="{0F391439-FE70-20EB-70D4-BDF27606449F}"/>
              </a:ext>
            </a:extLst>
          </p:cNvPr>
          <p:cNvSpPr txBox="1"/>
          <p:nvPr/>
        </p:nvSpPr>
        <p:spPr>
          <a:xfrm>
            <a:off x="3648580" y="5670418"/>
            <a:ext cx="2545186" cy="811367"/>
          </a:xfrm>
          <a:prstGeom prst="rect">
            <a:avLst/>
          </a:prstGeom>
          <a:noFill/>
          <a:ln>
            <a:noFill/>
          </a:ln>
          <a:effectLst/>
        </p:spPr>
        <p:txBody>
          <a:bodyPr wrap="square" lIns="0" tIns="36000" rIns="0" bIns="36000" anchor="b">
            <a:spAutoFit/>
          </a:bodyPr>
          <a:lstStyle/>
          <a:p>
            <a:pPr marL="108000"/>
            <a:r>
              <a:rPr lang="pt-BR" sz="1600" dirty="0" err="1">
                <a:solidFill>
                  <a:srgbClr val="262626"/>
                </a:solidFill>
              </a:rPr>
              <a:t>Alphonso</a:t>
            </a:r>
            <a:r>
              <a:rPr lang="pt-BR" sz="1600" dirty="0">
                <a:solidFill>
                  <a:srgbClr val="262626"/>
                </a:solidFill>
              </a:rPr>
              <a:t> Davies é refugiado, nasceu na Gana e hoje é naturalizado canadense.</a:t>
            </a:r>
          </a:p>
        </p:txBody>
      </p:sp>
      <p:sp>
        <p:nvSpPr>
          <p:cNvPr id="16" name="CaixaDeTexto 15">
            <a:extLst>
              <a:ext uri="{FF2B5EF4-FFF2-40B4-BE49-F238E27FC236}">
                <a16:creationId xmlns:a16="http://schemas.microsoft.com/office/drawing/2014/main" id="{389C7181-DF6E-DB44-6CCF-D1173744C4DB}"/>
              </a:ext>
            </a:extLst>
          </p:cNvPr>
          <p:cNvSpPr txBox="1"/>
          <p:nvPr/>
        </p:nvSpPr>
        <p:spPr>
          <a:xfrm>
            <a:off x="4316230" y="4123917"/>
            <a:ext cx="3371319" cy="1057588"/>
          </a:xfrm>
          <a:prstGeom prst="rect">
            <a:avLst/>
          </a:prstGeom>
          <a:noFill/>
          <a:ln>
            <a:noFill/>
          </a:ln>
          <a:effectLst/>
        </p:spPr>
        <p:txBody>
          <a:bodyPr wrap="square" lIns="0" tIns="36000" rIns="0" bIns="36000" anchor="t">
            <a:spAutoFit/>
          </a:bodyPr>
          <a:lstStyle/>
          <a:p>
            <a:pPr marL="108000" algn="r"/>
            <a:r>
              <a:rPr lang="pt-BR" sz="1600" dirty="0">
                <a:solidFill>
                  <a:srgbClr val="262626"/>
                </a:solidFill>
              </a:rPr>
              <a:t>Imigrantes detidos na fronteira da Alemanha com a Polônia: vacinação desses grupos é dificultada pelas regras de cidadania. Fotografia de 2021.</a:t>
            </a:r>
          </a:p>
        </p:txBody>
      </p:sp>
      <p:sp>
        <p:nvSpPr>
          <p:cNvPr id="17" name="CaixaDeTexto 16">
            <a:extLst>
              <a:ext uri="{FF2B5EF4-FFF2-40B4-BE49-F238E27FC236}">
                <a16:creationId xmlns:a16="http://schemas.microsoft.com/office/drawing/2014/main" id="{2DC7EB31-F448-880C-B924-D2248F5FB3D7}"/>
              </a:ext>
            </a:extLst>
          </p:cNvPr>
          <p:cNvSpPr txBox="1"/>
          <p:nvPr/>
        </p:nvSpPr>
        <p:spPr>
          <a:xfrm rot="16200000">
            <a:off x="10838724" y="5721448"/>
            <a:ext cx="1305662" cy="123111"/>
          </a:xfrm>
          <a:prstGeom prst="rect">
            <a:avLst/>
          </a:prstGeom>
          <a:noFill/>
        </p:spPr>
        <p:txBody>
          <a:bodyPr wrap="square" lIns="0" tIns="0" rIns="0" bIns="0" anchor="t">
            <a:spAutoFit/>
          </a:bodyPr>
          <a:lstStyle/>
          <a:p>
            <a:r>
              <a:rPr lang="pt-BR" sz="800" b="0" i="0" u="none" strike="noStrike" baseline="0" dirty="0">
                <a:solidFill>
                  <a:srgbClr val="262626"/>
                </a:solidFill>
              </a:rPr>
              <a:t>MAJA HITIJ/GETTY IMAGES</a:t>
            </a:r>
            <a:endParaRPr lang="pt-BR" sz="800" dirty="0">
              <a:solidFill>
                <a:srgbClr val="262626"/>
              </a:solidFill>
            </a:endParaRPr>
          </a:p>
        </p:txBody>
      </p:sp>
      <p:sp>
        <p:nvSpPr>
          <p:cNvPr id="18" name="CaixaDeTexto 17">
            <a:extLst>
              <a:ext uri="{FF2B5EF4-FFF2-40B4-BE49-F238E27FC236}">
                <a16:creationId xmlns:a16="http://schemas.microsoft.com/office/drawing/2014/main" id="{BD942828-1A2C-F1C9-08B1-C427DCE466DA}"/>
              </a:ext>
            </a:extLst>
          </p:cNvPr>
          <p:cNvSpPr txBox="1"/>
          <p:nvPr/>
        </p:nvSpPr>
        <p:spPr>
          <a:xfrm rot="16200000">
            <a:off x="-227193" y="5632142"/>
            <a:ext cx="1484272" cy="123111"/>
          </a:xfrm>
          <a:prstGeom prst="rect">
            <a:avLst/>
          </a:prstGeom>
          <a:noFill/>
        </p:spPr>
        <p:txBody>
          <a:bodyPr wrap="square" lIns="0" tIns="0" rIns="0" bIns="0" anchor="t">
            <a:spAutoFit/>
          </a:bodyPr>
          <a:lstStyle/>
          <a:p>
            <a:r>
              <a:rPr lang="pt-BR" sz="800" b="0" i="0" u="none" strike="noStrike" baseline="0" dirty="0">
                <a:solidFill>
                  <a:srgbClr val="262626"/>
                </a:solidFill>
              </a:rPr>
              <a:t>MIKE HEWITT/GETTY IMAGES</a:t>
            </a:r>
            <a:endParaRPr lang="pt-BR" sz="800" dirty="0">
              <a:solidFill>
                <a:srgbClr val="262626"/>
              </a:solidFill>
            </a:endParaRPr>
          </a:p>
        </p:txBody>
      </p:sp>
    </p:spTree>
    <p:extLst>
      <p:ext uri="{BB962C8B-B14F-4D97-AF65-F5344CB8AC3E}">
        <p14:creationId xmlns:p14="http://schemas.microsoft.com/office/powerpoint/2010/main" val="94462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7</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FF0C7B7D-9A04-607E-607F-D4E7ED5E1A7C}"/>
              </a:ext>
            </a:extLst>
          </p:cNvPr>
          <p:cNvSpPr txBox="1"/>
          <p:nvPr/>
        </p:nvSpPr>
        <p:spPr>
          <a:xfrm>
            <a:off x="588030" y="348799"/>
            <a:ext cx="5640242"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DO TEXTO</a:t>
            </a:r>
          </a:p>
          <a:p>
            <a:r>
              <a:rPr lang="pt-BR" sz="2400" dirty="0">
                <a:solidFill>
                  <a:schemeClr val="tx1">
                    <a:lumMod val="85000"/>
                    <a:lumOff val="15000"/>
                  </a:schemeClr>
                </a:solidFill>
                <a:latin typeface="+mj-lt"/>
              </a:rPr>
              <a:t>Artigo de opinião e editorias jornalísticas</a:t>
            </a:r>
            <a:endParaRPr lang="pt-BR" sz="2400" i="1" dirty="0">
              <a:solidFill>
                <a:schemeClr val="tx1">
                  <a:lumMod val="85000"/>
                  <a:lumOff val="15000"/>
                </a:schemeClr>
              </a:solidFill>
              <a:latin typeface="+mj-lt"/>
            </a:endParaRPr>
          </a:p>
        </p:txBody>
      </p:sp>
      <p:sp>
        <p:nvSpPr>
          <p:cNvPr id="6" name="CaixaDeTexto 5">
            <a:extLst>
              <a:ext uri="{FF2B5EF4-FFF2-40B4-BE49-F238E27FC236}">
                <a16:creationId xmlns:a16="http://schemas.microsoft.com/office/drawing/2014/main" id="{53B7051D-62B4-572F-7304-F001B3377818}"/>
              </a:ext>
            </a:extLst>
          </p:cNvPr>
          <p:cNvSpPr txBox="1"/>
          <p:nvPr/>
        </p:nvSpPr>
        <p:spPr>
          <a:xfrm>
            <a:off x="588030" y="1571611"/>
            <a:ext cx="10841971" cy="646331"/>
          </a:xfrm>
          <a:prstGeom prst="rect">
            <a:avLst/>
          </a:prstGeom>
          <a:noFill/>
          <a:ln>
            <a:noFill/>
          </a:ln>
          <a:effectLst/>
        </p:spPr>
        <p:txBody>
          <a:bodyPr wrap="square" anchor="ctr">
            <a:spAutoFit/>
          </a:bodyPr>
          <a:lstStyle/>
          <a:p>
            <a:pPr indent="457200" algn="just"/>
            <a:r>
              <a:rPr lang="pt-BR" dirty="0">
                <a:solidFill>
                  <a:srgbClr val="262626"/>
                </a:solidFill>
              </a:rPr>
              <a:t>A produção de notícias em um jornal é um processo que envolve muitos profissionais e tem, basicamente, três etapas que levam à publicação do conteúdo. Conheça-as a seguir.</a:t>
            </a:r>
          </a:p>
        </p:txBody>
      </p:sp>
      <p:pic>
        <p:nvPicPr>
          <p:cNvPr id="10" name="Imagem 9">
            <a:extLst>
              <a:ext uri="{FF2B5EF4-FFF2-40B4-BE49-F238E27FC236}">
                <a16:creationId xmlns:a16="http://schemas.microsoft.com/office/drawing/2014/main" id="{37D13E69-5B54-2505-D4B6-15057D1C86A6}"/>
              </a:ext>
            </a:extLst>
          </p:cNvPr>
          <p:cNvPicPr>
            <a:picLocks noChangeAspect="1"/>
          </p:cNvPicPr>
          <p:nvPr/>
        </p:nvPicPr>
        <p:blipFill>
          <a:blip r:embed="rId2"/>
          <a:stretch>
            <a:fillRect/>
          </a:stretch>
        </p:blipFill>
        <p:spPr>
          <a:xfrm>
            <a:off x="1788578" y="2486647"/>
            <a:ext cx="8440874" cy="3468772"/>
          </a:xfrm>
          <a:prstGeom prst="rect">
            <a:avLst/>
          </a:prstGeom>
          <a:ln>
            <a:solidFill>
              <a:srgbClr val="26262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6104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8</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4363F2FC-2FFF-9778-F77A-4100A1C95122}"/>
              </a:ext>
            </a:extLst>
          </p:cNvPr>
          <p:cNvSpPr txBox="1"/>
          <p:nvPr/>
        </p:nvSpPr>
        <p:spPr>
          <a:xfrm>
            <a:off x="588030" y="348799"/>
            <a:ext cx="5640242" cy="954107"/>
          </a:xfrm>
          <a:prstGeom prst="rect">
            <a:avLst/>
          </a:prstGeom>
          <a:noFill/>
        </p:spPr>
        <p:txBody>
          <a:bodyPr wrap="square" rtlCol="0">
            <a:spAutoFit/>
          </a:bodyPr>
          <a:lstStyle/>
          <a:p>
            <a:r>
              <a:rPr lang="pt-BR" sz="3200" dirty="0">
                <a:solidFill>
                  <a:schemeClr val="tx1">
                    <a:lumMod val="85000"/>
                    <a:lumOff val="15000"/>
                  </a:schemeClr>
                </a:solidFill>
                <a:latin typeface="+mj-lt"/>
              </a:rPr>
              <a:t>ESTUDO DA LÍNGUA</a:t>
            </a:r>
          </a:p>
          <a:p>
            <a:r>
              <a:rPr lang="pt-BR" sz="2400" dirty="0">
                <a:solidFill>
                  <a:schemeClr val="tx1">
                    <a:lumMod val="85000"/>
                    <a:lumOff val="15000"/>
                  </a:schemeClr>
                </a:solidFill>
                <a:latin typeface="+mj-lt"/>
              </a:rPr>
              <a:t>Vozes verbais</a:t>
            </a:r>
            <a:endParaRPr lang="pt-BR" sz="2400" i="1" dirty="0">
              <a:solidFill>
                <a:schemeClr val="tx1">
                  <a:lumMod val="85000"/>
                  <a:lumOff val="15000"/>
                </a:schemeClr>
              </a:solidFill>
              <a:latin typeface="+mj-lt"/>
            </a:endParaRPr>
          </a:p>
        </p:txBody>
      </p:sp>
      <p:sp>
        <p:nvSpPr>
          <p:cNvPr id="6" name="Balão de Fala: Retângulo 5">
            <a:extLst>
              <a:ext uri="{FF2B5EF4-FFF2-40B4-BE49-F238E27FC236}">
                <a16:creationId xmlns:a16="http://schemas.microsoft.com/office/drawing/2014/main" id="{D8F247C8-B110-E2BD-F348-612ED3AD68C8}"/>
              </a:ext>
            </a:extLst>
          </p:cNvPr>
          <p:cNvSpPr/>
          <p:nvPr/>
        </p:nvSpPr>
        <p:spPr>
          <a:xfrm>
            <a:off x="4649639" y="348799"/>
            <a:ext cx="6780362" cy="954107"/>
          </a:xfrm>
          <a:prstGeom prst="wedgeRectCallout">
            <a:avLst>
              <a:gd name="adj1" fmla="val -55088"/>
              <a:gd name="adj2" fmla="val 17253"/>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Além de ser essencial para a estrutura da língua, o verbo possui </a:t>
            </a:r>
            <a:r>
              <a:rPr lang="pt-BR" b="1" dirty="0">
                <a:solidFill>
                  <a:schemeClr val="tx2"/>
                </a:solidFill>
              </a:rPr>
              <a:t>vozes</a:t>
            </a:r>
            <a:r>
              <a:rPr lang="pt-BR" dirty="0">
                <a:solidFill>
                  <a:schemeClr val="tx2"/>
                </a:solidFill>
              </a:rPr>
              <a:t> – as </a:t>
            </a:r>
            <a:r>
              <a:rPr lang="pt-BR" b="1" dirty="0">
                <a:solidFill>
                  <a:schemeClr val="tx2"/>
                </a:solidFill>
              </a:rPr>
              <a:t>vozes verbais </a:t>
            </a:r>
            <a:r>
              <a:rPr lang="pt-BR" dirty="0">
                <a:solidFill>
                  <a:schemeClr val="tx2"/>
                </a:solidFill>
              </a:rPr>
              <a:t>– que têm relação com o sujeito das orações e com o que se deseja evidenciar a respeito desse sujeito.</a:t>
            </a:r>
          </a:p>
        </p:txBody>
      </p:sp>
      <p:sp>
        <p:nvSpPr>
          <p:cNvPr id="10" name="CaixaDeTexto 9">
            <a:extLst>
              <a:ext uri="{FF2B5EF4-FFF2-40B4-BE49-F238E27FC236}">
                <a16:creationId xmlns:a16="http://schemas.microsoft.com/office/drawing/2014/main" id="{FED7E204-4355-05D3-CD8E-25E5222F5249}"/>
              </a:ext>
            </a:extLst>
          </p:cNvPr>
          <p:cNvSpPr txBox="1"/>
          <p:nvPr/>
        </p:nvSpPr>
        <p:spPr>
          <a:xfrm>
            <a:off x="588030" y="1558390"/>
            <a:ext cx="10841971" cy="646331"/>
          </a:xfrm>
          <a:prstGeom prst="rect">
            <a:avLst/>
          </a:prstGeom>
          <a:noFill/>
          <a:ln>
            <a:solidFill>
              <a:schemeClr val="accent1"/>
            </a:solidFill>
          </a:ln>
          <a:effectLst/>
        </p:spPr>
        <p:txBody>
          <a:bodyPr wrap="square" anchor="ctr">
            <a:spAutoFit/>
          </a:bodyPr>
          <a:lstStyle/>
          <a:p>
            <a:pPr indent="457200" algn="just"/>
            <a:r>
              <a:rPr lang="pt-BR" b="1" dirty="0">
                <a:solidFill>
                  <a:srgbClr val="262626"/>
                </a:solidFill>
              </a:rPr>
              <a:t>Voz verbal </a:t>
            </a:r>
            <a:r>
              <a:rPr lang="pt-BR" dirty="0">
                <a:solidFill>
                  <a:srgbClr val="262626"/>
                </a:solidFill>
              </a:rPr>
              <a:t>é a forma que se dá a um verbo, geralmente de ação, para indicar a relação existente entre o sujeito – </a:t>
            </a:r>
            <a:r>
              <a:rPr lang="pt-BR" b="1" dirty="0">
                <a:solidFill>
                  <a:srgbClr val="262626"/>
                </a:solidFill>
              </a:rPr>
              <a:t>agente</a:t>
            </a:r>
            <a:r>
              <a:rPr lang="pt-BR" dirty="0">
                <a:solidFill>
                  <a:srgbClr val="262626"/>
                </a:solidFill>
              </a:rPr>
              <a:t> ou </a:t>
            </a:r>
            <a:r>
              <a:rPr lang="pt-BR" b="1" dirty="0">
                <a:solidFill>
                  <a:srgbClr val="262626"/>
                </a:solidFill>
              </a:rPr>
              <a:t>paciente</a:t>
            </a:r>
            <a:r>
              <a:rPr lang="pt-BR" dirty="0">
                <a:solidFill>
                  <a:srgbClr val="262626"/>
                </a:solidFill>
              </a:rPr>
              <a:t> – e a ação por ele expressa.</a:t>
            </a:r>
          </a:p>
        </p:txBody>
      </p:sp>
      <p:sp>
        <p:nvSpPr>
          <p:cNvPr id="11" name="Balão de Fala: Retângulo 10">
            <a:extLst>
              <a:ext uri="{FF2B5EF4-FFF2-40B4-BE49-F238E27FC236}">
                <a16:creationId xmlns:a16="http://schemas.microsoft.com/office/drawing/2014/main" id="{2D76F075-41CB-2C8D-8D67-F70D88B05F00}"/>
              </a:ext>
            </a:extLst>
          </p:cNvPr>
          <p:cNvSpPr/>
          <p:nvPr/>
        </p:nvSpPr>
        <p:spPr>
          <a:xfrm>
            <a:off x="588030" y="2902925"/>
            <a:ext cx="2415396" cy="1475116"/>
          </a:xfrm>
          <a:prstGeom prst="wedgeRectCallout">
            <a:avLst>
              <a:gd name="adj1" fmla="val -22511"/>
              <a:gd name="adj2" fmla="val -65566"/>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Voz ativa</a:t>
            </a:r>
          </a:p>
          <a:p>
            <a:pPr algn="ctr"/>
            <a:r>
              <a:rPr lang="pt-BR" dirty="0">
                <a:solidFill>
                  <a:schemeClr val="tx2"/>
                </a:solidFill>
              </a:rPr>
              <a:t>Ocorre quando o sujeito é </a:t>
            </a:r>
            <a:r>
              <a:rPr lang="pt-BR" b="1" dirty="0">
                <a:solidFill>
                  <a:schemeClr val="tx2"/>
                </a:solidFill>
              </a:rPr>
              <a:t>agente</a:t>
            </a:r>
            <a:r>
              <a:rPr lang="pt-BR" dirty="0">
                <a:solidFill>
                  <a:schemeClr val="tx2"/>
                </a:solidFill>
              </a:rPr>
              <a:t>, isto é, pratica a ação expressa pela forma verbal.</a:t>
            </a:r>
          </a:p>
        </p:txBody>
      </p:sp>
      <p:sp>
        <p:nvSpPr>
          <p:cNvPr id="12" name="Balão de Fala: Retângulo 11">
            <a:extLst>
              <a:ext uri="{FF2B5EF4-FFF2-40B4-BE49-F238E27FC236}">
                <a16:creationId xmlns:a16="http://schemas.microsoft.com/office/drawing/2014/main" id="{C501F8F8-D709-E772-E001-F0705B86371C}"/>
              </a:ext>
            </a:extLst>
          </p:cNvPr>
          <p:cNvSpPr/>
          <p:nvPr/>
        </p:nvSpPr>
        <p:spPr>
          <a:xfrm>
            <a:off x="3266532" y="2739023"/>
            <a:ext cx="3587155" cy="1802921"/>
          </a:xfrm>
          <a:prstGeom prst="wedgeRectCallout">
            <a:avLst>
              <a:gd name="adj1" fmla="val -22511"/>
              <a:gd name="adj2" fmla="val -65566"/>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Voz passiva</a:t>
            </a:r>
          </a:p>
          <a:p>
            <a:pPr algn="ctr"/>
            <a:r>
              <a:rPr lang="pt-BR" dirty="0">
                <a:solidFill>
                  <a:schemeClr val="tx2"/>
                </a:solidFill>
              </a:rPr>
              <a:t>Ocorre quando o sujeito é </a:t>
            </a:r>
            <a:r>
              <a:rPr lang="pt-BR" b="1" dirty="0">
                <a:solidFill>
                  <a:schemeClr val="tx2"/>
                </a:solidFill>
              </a:rPr>
              <a:t>paciente</a:t>
            </a:r>
            <a:r>
              <a:rPr lang="pt-BR" dirty="0">
                <a:solidFill>
                  <a:schemeClr val="tx2"/>
                </a:solidFill>
              </a:rPr>
              <a:t>, isto é, recebe ou sofre a ação expressa pela forma verbal. Nesse caso, o destaque da oração é dado à ação verbal, e não ao sujeito.</a:t>
            </a:r>
          </a:p>
        </p:txBody>
      </p:sp>
      <p:sp>
        <p:nvSpPr>
          <p:cNvPr id="13" name="Balão de Fala: Retângulo 12">
            <a:extLst>
              <a:ext uri="{FF2B5EF4-FFF2-40B4-BE49-F238E27FC236}">
                <a16:creationId xmlns:a16="http://schemas.microsoft.com/office/drawing/2014/main" id="{E4E89C34-1DBF-42FF-52E6-1479888BFB2F}"/>
              </a:ext>
            </a:extLst>
          </p:cNvPr>
          <p:cNvSpPr/>
          <p:nvPr/>
        </p:nvSpPr>
        <p:spPr>
          <a:xfrm>
            <a:off x="7116794" y="2598593"/>
            <a:ext cx="4313206" cy="2083783"/>
          </a:xfrm>
          <a:prstGeom prst="wedgeRectCallout">
            <a:avLst>
              <a:gd name="adj1" fmla="val -22511"/>
              <a:gd name="adj2" fmla="val -65566"/>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2"/>
                </a:solidFill>
              </a:rPr>
              <a:t>Voz reflexiva</a:t>
            </a:r>
          </a:p>
          <a:p>
            <a:pPr algn="ctr"/>
            <a:r>
              <a:rPr lang="pt-BR" dirty="0">
                <a:solidFill>
                  <a:schemeClr val="tx2"/>
                </a:solidFill>
              </a:rPr>
              <a:t>Ocorre quando o sujeito é </a:t>
            </a:r>
            <a:r>
              <a:rPr lang="pt-BR" b="1" dirty="0">
                <a:solidFill>
                  <a:schemeClr val="tx2"/>
                </a:solidFill>
              </a:rPr>
              <a:t>simultaneamente agente e paciente</a:t>
            </a:r>
            <a:r>
              <a:rPr lang="pt-BR" dirty="0">
                <a:solidFill>
                  <a:schemeClr val="tx2"/>
                </a:solidFill>
              </a:rPr>
              <a:t>, isto é, pratica e recebe, ao mesmo tempo, a ação expressa pela forma verbal. É constituída de uma forma verbal e um pronome reflexivo (</a:t>
            </a:r>
            <a:r>
              <a:rPr lang="pt-BR" b="1" dirty="0">
                <a:solidFill>
                  <a:schemeClr val="tx2"/>
                </a:solidFill>
              </a:rPr>
              <a:t>me</a:t>
            </a:r>
            <a:r>
              <a:rPr lang="pt-BR" dirty="0">
                <a:solidFill>
                  <a:schemeClr val="tx2"/>
                </a:solidFill>
              </a:rPr>
              <a:t>, </a:t>
            </a:r>
            <a:r>
              <a:rPr lang="pt-BR" b="1" dirty="0">
                <a:solidFill>
                  <a:schemeClr val="tx2"/>
                </a:solidFill>
              </a:rPr>
              <a:t>te</a:t>
            </a:r>
            <a:r>
              <a:rPr lang="pt-BR" dirty="0">
                <a:solidFill>
                  <a:schemeClr val="tx2"/>
                </a:solidFill>
              </a:rPr>
              <a:t>, </a:t>
            </a:r>
            <a:r>
              <a:rPr lang="pt-BR" b="1" dirty="0">
                <a:solidFill>
                  <a:schemeClr val="tx2"/>
                </a:solidFill>
              </a:rPr>
              <a:t>se</a:t>
            </a:r>
            <a:r>
              <a:rPr lang="pt-BR" dirty="0">
                <a:solidFill>
                  <a:schemeClr val="tx2"/>
                </a:solidFill>
              </a:rPr>
              <a:t>, </a:t>
            </a:r>
            <a:r>
              <a:rPr lang="pt-BR" b="1" dirty="0">
                <a:solidFill>
                  <a:schemeClr val="tx2"/>
                </a:solidFill>
              </a:rPr>
              <a:t>nos</a:t>
            </a:r>
            <a:r>
              <a:rPr lang="pt-BR" dirty="0">
                <a:solidFill>
                  <a:schemeClr val="tx2"/>
                </a:solidFill>
              </a:rPr>
              <a:t>, </a:t>
            </a:r>
            <a:r>
              <a:rPr lang="pt-BR" b="1" dirty="0">
                <a:solidFill>
                  <a:schemeClr val="tx2"/>
                </a:solidFill>
              </a:rPr>
              <a:t>vos</a:t>
            </a:r>
            <a:r>
              <a:rPr lang="pt-BR" dirty="0">
                <a:solidFill>
                  <a:schemeClr val="tx2"/>
                </a:solidFill>
              </a:rPr>
              <a:t>).</a:t>
            </a:r>
          </a:p>
        </p:txBody>
      </p:sp>
      <p:sp>
        <p:nvSpPr>
          <p:cNvPr id="14" name="CaixaDeTexto 13">
            <a:extLst>
              <a:ext uri="{FF2B5EF4-FFF2-40B4-BE49-F238E27FC236}">
                <a16:creationId xmlns:a16="http://schemas.microsoft.com/office/drawing/2014/main" id="{D9FF7711-22F7-B055-575D-870F41B080E5}"/>
              </a:ext>
            </a:extLst>
          </p:cNvPr>
          <p:cNvSpPr txBox="1"/>
          <p:nvPr/>
        </p:nvSpPr>
        <p:spPr>
          <a:xfrm>
            <a:off x="588030" y="4935512"/>
            <a:ext cx="10841971" cy="1200329"/>
          </a:xfrm>
          <a:prstGeom prst="rect">
            <a:avLst/>
          </a:prstGeom>
          <a:noFill/>
          <a:ln>
            <a:solidFill>
              <a:schemeClr val="accent1"/>
            </a:solidFill>
          </a:ln>
          <a:effectLst/>
        </p:spPr>
        <p:txBody>
          <a:bodyPr wrap="square" anchor="ctr">
            <a:spAutoFit/>
          </a:bodyPr>
          <a:lstStyle/>
          <a:p>
            <a:pPr indent="457200" algn="just"/>
            <a:r>
              <a:rPr lang="pt-BR" b="1" dirty="0">
                <a:solidFill>
                  <a:srgbClr val="262626"/>
                </a:solidFill>
              </a:rPr>
              <a:t>Agente da passiva </a:t>
            </a:r>
            <a:r>
              <a:rPr lang="pt-BR" dirty="0">
                <a:solidFill>
                  <a:srgbClr val="262626"/>
                </a:solidFill>
              </a:rPr>
              <a:t>é o termo da oração na voz passiva que indica aquele que pratica a ação. Esse termo é normalmente introduzido pela preposição </a:t>
            </a:r>
            <a:r>
              <a:rPr lang="pt-BR" b="1" dirty="0">
                <a:solidFill>
                  <a:srgbClr val="262626"/>
                </a:solidFill>
              </a:rPr>
              <a:t>por</a:t>
            </a:r>
            <a:r>
              <a:rPr lang="pt-BR" dirty="0">
                <a:solidFill>
                  <a:srgbClr val="262626"/>
                </a:solidFill>
              </a:rPr>
              <a:t>, por suas contrações </a:t>
            </a:r>
            <a:r>
              <a:rPr lang="pt-BR" b="1" dirty="0">
                <a:solidFill>
                  <a:srgbClr val="262626"/>
                </a:solidFill>
              </a:rPr>
              <a:t>pelo</a:t>
            </a:r>
            <a:r>
              <a:rPr lang="pt-BR" dirty="0">
                <a:solidFill>
                  <a:srgbClr val="262626"/>
                </a:solidFill>
              </a:rPr>
              <a:t>(</a:t>
            </a:r>
            <a:r>
              <a:rPr lang="pt-BR" b="1" dirty="0">
                <a:solidFill>
                  <a:srgbClr val="262626"/>
                </a:solidFill>
              </a:rPr>
              <a:t>s</a:t>
            </a:r>
            <a:r>
              <a:rPr lang="pt-BR" dirty="0">
                <a:solidFill>
                  <a:srgbClr val="262626"/>
                </a:solidFill>
              </a:rPr>
              <a:t>) e </a:t>
            </a:r>
            <a:r>
              <a:rPr lang="pt-BR" b="1" dirty="0">
                <a:solidFill>
                  <a:srgbClr val="262626"/>
                </a:solidFill>
              </a:rPr>
              <a:t>pela</a:t>
            </a:r>
            <a:r>
              <a:rPr lang="pt-BR" dirty="0">
                <a:solidFill>
                  <a:srgbClr val="262626"/>
                </a:solidFill>
              </a:rPr>
              <a:t>(</a:t>
            </a:r>
            <a:r>
              <a:rPr lang="pt-BR" b="1" dirty="0">
                <a:solidFill>
                  <a:srgbClr val="262626"/>
                </a:solidFill>
              </a:rPr>
              <a:t>s</a:t>
            </a:r>
            <a:r>
              <a:rPr lang="pt-BR" dirty="0">
                <a:solidFill>
                  <a:srgbClr val="262626"/>
                </a:solidFill>
              </a:rPr>
              <a:t>) e, algumas vezes, por </a:t>
            </a:r>
            <a:r>
              <a:rPr lang="pt-BR" b="1" dirty="0">
                <a:solidFill>
                  <a:srgbClr val="262626"/>
                </a:solidFill>
              </a:rPr>
              <a:t>de</a:t>
            </a:r>
            <a:r>
              <a:rPr lang="pt-BR" dirty="0">
                <a:solidFill>
                  <a:srgbClr val="262626"/>
                </a:solidFill>
              </a:rPr>
              <a:t>. O autor do texto pode incluir ou não o agente da passiva, a depender da intencionalidade ou da função comunicativa do texto. Às vezes, o agente da passiva pode ser omitido da oração sem prejudicar o entendimento.</a:t>
            </a:r>
          </a:p>
        </p:txBody>
      </p:sp>
    </p:spTree>
    <p:extLst>
      <p:ext uri="{BB962C8B-B14F-4D97-AF65-F5344CB8AC3E}">
        <p14:creationId xmlns:p14="http://schemas.microsoft.com/office/powerpoint/2010/main" val="368740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4729DD5B-1044-FF74-E767-E4CAB2B99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73172"/>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Rodapé 3">
            <a:extLst>
              <a:ext uri="{FF2B5EF4-FFF2-40B4-BE49-F238E27FC236}">
                <a16:creationId xmlns:a16="http://schemas.microsoft.com/office/drawing/2014/main" id="{342A42ED-A396-B86C-E1DA-ADCE8EAC9CAD}"/>
              </a:ext>
            </a:extLst>
          </p:cNvPr>
          <p:cNvSpPr txBox="1">
            <a:spLocks/>
          </p:cNvSpPr>
          <p:nvPr/>
        </p:nvSpPr>
        <p:spPr>
          <a:xfrm>
            <a:off x="4038595" y="6496273"/>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1">
                    <a:lumMod val="85000"/>
                    <a:lumOff val="15000"/>
                  </a:schemeClr>
                </a:solidFill>
              </a:rPr>
              <a:t>LÍNGUA PORTUGUESA </a:t>
            </a:r>
            <a:r>
              <a:rPr lang="pt-BR">
                <a:solidFill>
                  <a:schemeClr val="tx1">
                    <a:lumMod val="85000"/>
                    <a:lumOff val="15000"/>
                  </a:schemeClr>
                </a:solidFill>
              </a:rPr>
              <a:t>| 8</a:t>
            </a:r>
            <a:r>
              <a:rPr lang="pt-BR" b="1" u="sng" baseline="45000">
                <a:solidFill>
                  <a:schemeClr val="tx1">
                    <a:lumMod val="85000"/>
                    <a:lumOff val="15000"/>
                  </a:schemeClr>
                </a:solidFill>
              </a:rPr>
              <a:t>o</a:t>
            </a:r>
            <a:r>
              <a:rPr lang="pt-BR">
                <a:solidFill>
                  <a:schemeClr val="tx1">
                    <a:lumMod val="85000"/>
                    <a:lumOff val="15000"/>
                  </a:schemeClr>
                </a:solidFill>
              </a:rPr>
              <a:t> </a:t>
            </a:r>
            <a:r>
              <a:rPr lang="pt-BR" dirty="0">
                <a:solidFill>
                  <a:schemeClr val="tx1">
                    <a:lumMod val="85000"/>
                    <a:lumOff val="15000"/>
                  </a:schemeClr>
                </a:solidFill>
              </a:rPr>
              <a:t>ANO</a:t>
            </a:r>
            <a:endParaRPr lang="en-US" dirty="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12243E6B-749E-58C3-6D00-988223052AC5}"/>
              </a:ext>
            </a:extLst>
          </p:cNvPr>
          <p:cNvSpPr txBox="1">
            <a:spLocks/>
          </p:cNvSpPr>
          <p:nvPr/>
        </p:nvSpPr>
        <p:spPr>
          <a:xfrm>
            <a:off x="8610601" y="6496273"/>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1">
                    <a:lumMod val="85000"/>
                    <a:lumOff val="15000"/>
                  </a:schemeClr>
                </a:solidFill>
              </a:rPr>
              <a:pPr>
                <a:spcAft>
                  <a:spcPts val="600"/>
                </a:spcAft>
              </a:pPr>
              <a:t>9</a:t>
            </a:fld>
            <a:endParaRPr lang="en-US" dirty="0">
              <a:solidFill>
                <a:schemeClr val="tx1">
                  <a:lumMod val="85000"/>
                  <a:lumOff val="15000"/>
                </a:schemeClr>
              </a:solidFill>
            </a:endParaRPr>
          </a:p>
        </p:txBody>
      </p:sp>
      <p:grpSp>
        <p:nvGrpSpPr>
          <p:cNvPr id="7" name="Agrupar 6">
            <a:extLst>
              <a:ext uri="{FF2B5EF4-FFF2-40B4-BE49-F238E27FC236}">
                <a16:creationId xmlns:a16="http://schemas.microsoft.com/office/drawing/2014/main" id="{B0BA517B-C524-E81E-F3EC-557680E14A4B}"/>
              </a:ext>
            </a:extLst>
          </p:cNvPr>
          <p:cNvGrpSpPr/>
          <p:nvPr/>
        </p:nvGrpSpPr>
        <p:grpSpPr>
          <a:xfrm>
            <a:off x="11777941" y="1128450"/>
            <a:ext cx="414059" cy="1748964"/>
            <a:chOff x="11777941" y="1128450"/>
            <a:chExt cx="414059" cy="1748964"/>
          </a:xfrm>
        </p:grpSpPr>
        <p:sp>
          <p:nvSpPr>
            <p:cNvPr id="8" name="Rectangle 22">
              <a:extLst>
                <a:ext uri="{FF2B5EF4-FFF2-40B4-BE49-F238E27FC236}">
                  <a16:creationId xmlns:a16="http://schemas.microsoft.com/office/drawing/2014/main" id="{FE0B0BD5-584C-CEF4-01E3-86CA89075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a:extLst>
                <a:ext uri="{FF2B5EF4-FFF2-40B4-BE49-F238E27FC236}">
                  <a16:creationId xmlns:a16="http://schemas.microsoft.com/office/drawing/2014/main" id="{FEB8D373-3EC1-90B7-22F8-8B708296C70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rgbClr val="262626"/>
                  </a:solidFill>
                </a:rPr>
                <a:t>MÓDULO 4</a:t>
              </a:r>
            </a:p>
          </p:txBody>
        </p:sp>
      </p:grpSp>
      <p:sp>
        <p:nvSpPr>
          <p:cNvPr id="4" name="CaixaDeTexto 3">
            <a:extLst>
              <a:ext uri="{FF2B5EF4-FFF2-40B4-BE49-F238E27FC236}">
                <a16:creationId xmlns:a16="http://schemas.microsoft.com/office/drawing/2014/main" id="{CD5C9CB7-5423-F6A1-D38F-9916838635CD}"/>
              </a:ext>
            </a:extLst>
          </p:cNvPr>
          <p:cNvSpPr txBox="1"/>
          <p:nvPr/>
        </p:nvSpPr>
        <p:spPr>
          <a:xfrm>
            <a:off x="588030" y="348799"/>
            <a:ext cx="4622326" cy="1323439"/>
          </a:xfrm>
          <a:prstGeom prst="rect">
            <a:avLst/>
          </a:prstGeom>
          <a:noFill/>
        </p:spPr>
        <p:txBody>
          <a:bodyPr wrap="square" rtlCol="0">
            <a:spAutoFit/>
          </a:bodyPr>
          <a:lstStyle/>
          <a:p>
            <a:r>
              <a:rPr lang="pt-BR" sz="3200" dirty="0">
                <a:solidFill>
                  <a:schemeClr val="tx1">
                    <a:lumMod val="85000"/>
                    <a:lumOff val="15000"/>
                  </a:schemeClr>
                </a:solidFill>
                <a:latin typeface="+mj-lt"/>
              </a:rPr>
              <a:t>ESTUDO DOS SENTIDOS</a:t>
            </a:r>
          </a:p>
          <a:p>
            <a:r>
              <a:rPr lang="pt-BR" sz="2400" dirty="0">
                <a:solidFill>
                  <a:schemeClr val="tx1">
                    <a:lumMod val="85000"/>
                    <a:lumOff val="15000"/>
                  </a:schemeClr>
                </a:solidFill>
                <a:latin typeface="+mj-lt"/>
              </a:rPr>
              <a:t>Processo de formação de palavras: composição por justaposição</a:t>
            </a:r>
            <a:endParaRPr lang="pt-BR" sz="2400" i="1" dirty="0">
              <a:solidFill>
                <a:schemeClr val="tx1">
                  <a:lumMod val="85000"/>
                  <a:lumOff val="15000"/>
                </a:schemeClr>
              </a:solidFill>
              <a:latin typeface="+mj-lt"/>
            </a:endParaRPr>
          </a:p>
        </p:txBody>
      </p:sp>
      <p:sp>
        <p:nvSpPr>
          <p:cNvPr id="6" name="CaixaDeTexto 5">
            <a:extLst>
              <a:ext uri="{FF2B5EF4-FFF2-40B4-BE49-F238E27FC236}">
                <a16:creationId xmlns:a16="http://schemas.microsoft.com/office/drawing/2014/main" id="{297D0907-E520-F673-F7FB-2D8803B00A63}"/>
              </a:ext>
            </a:extLst>
          </p:cNvPr>
          <p:cNvSpPr txBox="1"/>
          <p:nvPr/>
        </p:nvSpPr>
        <p:spPr>
          <a:xfrm>
            <a:off x="588030" y="3230859"/>
            <a:ext cx="10841971" cy="646331"/>
          </a:xfrm>
          <a:prstGeom prst="rect">
            <a:avLst/>
          </a:prstGeom>
          <a:noFill/>
          <a:ln>
            <a:solidFill>
              <a:schemeClr val="accent1"/>
            </a:solidFill>
          </a:ln>
          <a:effectLst/>
        </p:spPr>
        <p:txBody>
          <a:bodyPr wrap="square" anchor="ctr">
            <a:spAutoFit/>
          </a:bodyPr>
          <a:lstStyle/>
          <a:p>
            <a:pPr indent="457200" algn="just"/>
            <a:r>
              <a:rPr lang="pt-BR" dirty="0">
                <a:solidFill>
                  <a:srgbClr val="262626"/>
                </a:solidFill>
              </a:rPr>
              <a:t>Na </a:t>
            </a:r>
            <a:r>
              <a:rPr lang="pt-BR" b="1" dirty="0">
                <a:solidFill>
                  <a:srgbClr val="262626"/>
                </a:solidFill>
              </a:rPr>
              <a:t>composição por justaposição</a:t>
            </a:r>
            <a:r>
              <a:rPr lang="pt-BR" dirty="0">
                <a:solidFill>
                  <a:srgbClr val="262626"/>
                </a:solidFill>
              </a:rPr>
              <a:t>, as palavras ou radicais são unidos sem nenhuma alteração, podendo ser ou não separados por hífen.</a:t>
            </a:r>
          </a:p>
        </p:txBody>
      </p:sp>
      <p:sp>
        <p:nvSpPr>
          <p:cNvPr id="10" name="Balão de Fala: Retângulo 9">
            <a:extLst>
              <a:ext uri="{FF2B5EF4-FFF2-40B4-BE49-F238E27FC236}">
                <a16:creationId xmlns:a16="http://schemas.microsoft.com/office/drawing/2014/main" id="{2BE6D133-5253-BC94-C149-ABAA33696442}"/>
              </a:ext>
            </a:extLst>
          </p:cNvPr>
          <p:cNvSpPr/>
          <p:nvPr/>
        </p:nvSpPr>
        <p:spPr>
          <a:xfrm>
            <a:off x="6383547" y="4506084"/>
            <a:ext cx="5046454" cy="1200329"/>
          </a:xfrm>
          <a:prstGeom prst="wedgeRectCallout">
            <a:avLst>
              <a:gd name="adj1" fmla="val -55669"/>
              <a:gd name="adj2" fmla="val 2300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 principal função do processo de composição é a criação de novas palavras para designar objetos, conceitos ou funções.</a:t>
            </a:r>
          </a:p>
        </p:txBody>
      </p:sp>
      <p:sp>
        <p:nvSpPr>
          <p:cNvPr id="11" name="CaixaDeTexto 10">
            <a:extLst>
              <a:ext uri="{FF2B5EF4-FFF2-40B4-BE49-F238E27FC236}">
                <a16:creationId xmlns:a16="http://schemas.microsoft.com/office/drawing/2014/main" id="{AEC8D701-4CA1-9E14-714E-F69D78D89ECD}"/>
              </a:ext>
            </a:extLst>
          </p:cNvPr>
          <p:cNvSpPr txBox="1"/>
          <p:nvPr/>
        </p:nvSpPr>
        <p:spPr>
          <a:xfrm>
            <a:off x="588031" y="1955634"/>
            <a:ext cx="10841971" cy="923330"/>
          </a:xfrm>
          <a:prstGeom prst="rect">
            <a:avLst/>
          </a:prstGeom>
          <a:noFill/>
          <a:ln>
            <a:noFill/>
          </a:ln>
          <a:effectLst/>
        </p:spPr>
        <p:txBody>
          <a:bodyPr wrap="square" anchor="ctr">
            <a:spAutoFit/>
          </a:bodyPr>
          <a:lstStyle/>
          <a:p>
            <a:pPr indent="457200" algn="just"/>
            <a:r>
              <a:rPr lang="pt-BR" dirty="0">
                <a:solidFill>
                  <a:schemeClr val="tx2"/>
                </a:solidFill>
              </a:rPr>
              <a:t>As palavras podem ser formadas a partir de outras já existentes na língua. Por isso, conhecer os processos de formação das palavras possibilita compreendê-las melhor quanto ao conteúdo significativo e ajuda a perceber com que intenção elas estão sendo usadas nos textos.</a:t>
            </a:r>
          </a:p>
        </p:txBody>
      </p:sp>
      <p:grpSp>
        <p:nvGrpSpPr>
          <p:cNvPr id="14" name="Agrupar 13">
            <a:extLst>
              <a:ext uri="{FF2B5EF4-FFF2-40B4-BE49-F238E27FC236}">
                <a16:creationId xmlns:a16="http://schemas.microsoft.com/office/drawing/2014/main" id="{3308ED5F-96A1-6D54-5DB8-1B203063E12B}"/>
              </a:ext>
            </a:extLst>
          </p:cNvPr>
          <p:cNvGrpSpPr/>
          <p:nvPr/>
        </p:nvGrpSpPr>
        <p:grpSpPr>
          <a:xfrm>
            <a:off x="588030" y="4229085"/>
            <a:ext cx="5640244" cy="1477328"/>
            <a:chOff x="588030" y="3985361"/>
            <a:chExt cx="5640244" cy="1477328"/>
          </a:xfrm>
        </p:grpSpPr>
        <p:sp>
          <p:nvSpPr>
            <p:cNvPr id="12" name="CaixaDeTexto 11">
              <a:extLst>
                <a:ext uri="{FF2B5EF4-FFF2-40B4-BE49-F238E27FC236}">
                  <a16:creationId xmlns:a16="http://schemas.microsoft.com/office/drawing/2014/main" id="{70F3896C-4707-7EF1-228D-D22722A37D3B}"/>
                </a:ext>
              </a:extLst>
            </p:cNvPr>
            <p:cNvSpPr txBox="1"/>
            <p:nvPr/>
          </p:nvSpPr>
          <p:spPr>
            <a:xfrm>
              <a:off x="588030" y="3985361"/>
              <a:ext cx="2776275" cy="1477328"/>
            </a:xfrm>
            <a:prstGeom prst="rect">
              <a:avLst/>
            </a:prstGeom>
            <a:noFill/>
            <a:ln>
              <a:noFill/>
            </a:ln>
            <a:effectLst/>
          </p:spPr>
          <p:txBody>
            <a:bodyPr wrap="square" anchor="ctr">
              <a:spAutoFit/>
            </a:bodyPr>
            <a:lstStyle/>
            <a:p>
              <a:pPr indent="457200" algn="just"/>
              <a:r>
                <a:rPr lang="pt-BR" dirty="0">
                  <a:solidFill>
                    <a:schemeClr val="tx2"/>
                  </a:solidFill>
                </a:rPr>
                <a:t>Exemplos:</a:t>
              </a:r>
            </a:p>
            <a:p>
              <a:pPr indent="457200" algn="just"/>
              <a:endParaRPr lang="pt-BR" dirty="0">
                <a:solidFill>
                  <a:schemeClr val="tx2"/>
                </a:solidFill>
              </a:endParaRPr>
            </a:p>
            <a:p>
              <a:pPr indent="457200" algn="just"/>
              <a:r>
                <a:rPr lang="pt-BR" dirty="0">
                  <a:solidFill>
                    <a:schemeClr val="tx2"/>
                  </a:solidFill>
                </a:rPr>
                <a:t>• segunda-feira</a:t>
              </a:r>
            </a:p>
            <a:p>
              <a:pPr indent="457200" algn="just"/>
              <a:r>
                <a:rPr lang="pt-BR" dirty="0">
                  <a:solidFill>
                    <a:schemeClr val="tx2"/>
                  </a:solidFill>
                </a:rPr>
                <a:t>• decreto-lei</a:t>
              </a:r>
            </a:p>
            <a:p>
              <a:pPr indent="457200" algn="just"/>
              <a:r>
                <a:rPr lang="pt-BR" dirty="0">
                  <a:solidFill>
                    <a:schemeClr val="tx2"/>
                  </a:solidFill>
                </a:rPr>
                <a:t>• bem-vindo</a:t>
              </a:r>
            </a:p>
          </p:txBody>
        </p:sp>
        <p:sp>
          <p:nvSpPr>
            <p:cNvPr id="13" name="CaixaDeTexto 12">
              <a:extLst>
                <a:ext uri="{FF2B5EF4-FFF2-40B4-BE49-F238E27FC236}">
                  <a16:creationId xmlns:a16="http://schemas.microsoft.com/office/drawing/2014/main" id="{61E76D0E-C180-CC58-D7F7-13D4FCC3D493}"/>
                </a:ext>
              </a:extLst>
            </p:cNvPr>
            <p:cNvSpPr txBox="1"/>
            <p:nvPr/>
          </p:nvSpPr>
          <p:spPr>
            <a:xfrm>
              <a:off x="3451999" y="4539359"/>
              <a:ext cx="2776275" cy="923330"/>
            </a:xfrm>
            <a:prstGeom prst="rect">
              <a:avLst/>
            </a:prstGeom>
            <a:noFill/>
            <a:ln>
              <a:noFill/>
            </a:ln>
            <a:effectLst/>
          </p:spPr>
          <p:txBody>
            <a:bodyPr wrap="square" anchor="ctr">
              <a:spAutoFit/>
            </a:bodyPr>
            <a:lstStyle/>
            <a:p>
              <a:pPr indent="457200" algn="just"/>
              <a:r>
                <a:rPr lang="pt-BR" dirty="0">
                  <a:solidFill>
                    <a:schemeClr val="tx2"/>
                  </a:solidFill>
                </a:rPr>
                <a:t>• pontapé</a:t>
              </a:r>
            </a:p>
            <a:p>
              <a:pPr indent="457200" algn="just"/>
              <a:r>
                <a:rPr lang="pt-BR" dirty="0">
                  <a:solidFill>
                    <a:schemeClr val="tx2"/>
                  </a:solidFill>
                </a:rPr>
                <a:t>• paraquedas</a:t>
              </a:r>
            </a:p>
            <a:p>
              <a:pPr indent="457200" algn="just"/>
              <a:r>
                <a:rPr lang="pt-BR" dirty="0">
                  <a:solidFill>
                    <a:schemeClr val="tx2"/>
                  </a:solidFill>
                </a:rPr>
                <a:t>• asa-delta</a:t>
              </a:r>
            </a:p>
          </p:txBody>
        </p:sp>
      </p:grpSp>
    </p:spTree>
    <p:extLst>
      <p:ext uri="{BB962C8B-B14F-4D97-AF65-F5344CB8AC3E}">
        <p14:creationId xmlns:p14="http://schemas.microsoft.com/office/powerpoint/2010/main" val="2271241598"/>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TM10001106[[fn=Selo]]</Template>
  <TotalTime>2125</TotalTime>
  <Words>1693</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Gill Sans MT</vt:lpstr>
      <vt:lpstr>Impact</vt:lpstr>
      <vt:lpstr>Selo</vt:lpstr>
      <vt:lpstr>LÍNGUA PORTUGUESA</vt:lpstr>
      <vt:lpstr>MÓDULO 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5</cp:revision>
  <dcterms:created xsi:type="dcterms:W3CDTF">2023-05-09T16:52:21Z</dcterms:created>
  <dcterms:modified xsi:type="dcterms:W3CDTF">2023-06-02T18:38:07Z</dcterms:modified>
</cp:coreProperties>
</file>