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15" r:id="rId1"/>
  </p:sldMasterIdLst>
  <p:notesMasterIdLst>
    <p:notesMasterId r:id="rId15"/>
  </p:notesMasterIdLst>
  <p:handoutMasterIdLst>
    <p:handoutMasterId r:id="rId16"/>
  </p:handoutMasterIdLst>
  <p:sldIdLst>
    <p:sldId id="256" r:id="rId2"/>
    <p:sldId id="285" r:id="rId3"/>
    <p:sldId id="286" r:id="rId4"/>
    <p:sldId id="287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295" r:id="rId13"/>
    <p:sldId id="29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F35860-F03A-47B5-B9D8-136DF35E7311}" v="433" dt="2023-05-24T16:46:39.8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91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0" y="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3.xml"/><Relationship Id="rId3" Type="http://schemas.openxmlformats.org/officeDocument/2006/relationships/slide" Target="../slides/slide6.xml"/><Relationship Id="rId7" Type="http://schemas.openxmlformats.org/officeDocument/2006/relationships/slide" Target="../slides/slide12.xml"/><Relationship Id="rId2" Type="http://schemas.openxmlformats.org/officeDocument/2006/relationships/slide" Target="../slides/slide5.xml"/><Relationship Id="rId1" Type="http://schemas.openxmlformats.org/officeDocument/2006/relationships/slide" Target="../slides/slide4.xml"/><Relationship Id="rId6" Type="http://schemas.openxmlformats.org/officeDocument/2006/relationships/slide" Target="../slides/slide11.xml"/><Relationship Id="rId5" Type="http://schemas.openxmlformats.org/officeDocument/2006/relationships/slide" Target="../slides/slide9.xml"/><Relationship Id="rId4" Type="http://schemas.openxmlformats.org/officeDocument/2006/relationships/slide" Target="../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9C0E9A-327C-40DB-A9EB-983EC9E0D98F}" type="doc">
      <dgm:prSet loTypeId="urn:microsoft.com/office/officeart/2008/layout/LinedList" loCatId="list" qsTypeId="urn:microsoft.com/office/officeart/2005/8/quickstyle/simple4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D66EF7E-E68A-4F69-81C1-F34451E1DDBF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1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1" action="ppaction://hlinksldjump"/>
            </a:rPr>
            <a:t>– Texto didático</a:t>
          </a:r>
          <a:endParaRPr lang="en-US" sz="1600" dirty="0"/>
        </a:p>
      </dgm:t>
    </dgm:pt>
    <dgm:pt modelId="{197F2E5E-4B32-4617-ADD5-0F6DB901EC4C}" type="parTrans" cxnId="{47E8EC45-DDDA-4DC1-980A-9BE45FE6666B}">
      <dgm:prSet/>
      <dgm:spPr/>
      <dgm:t>
        <a:bodyPr/>
        <a:lstStyle/>
        <a:p>
          <a:endParaRPr lang="en-US"/>
        </a:p>
      </dgm:t>
    </dgm:pt>
    <dgm:pt modelId="{DA505C56-A700-4856-886C-74A7E12E1EE3}" type="sibTrans" cxnId="{47E8EC45-DDDA-4DC1-980A-9BE45FE6666B}">
      <dgm:prSet/>
      <dgm:spPr/>
      <dgm:t>
        <a:bodyPr/>
        <a:lstStyle/>
        <a:p>
          <a:endParaRPr lang="en-US"/>
        </a:p>
      </dgm:t>
    </dgm:pt>
    <dgm:pt modelId="{F8069943-B338-41D8-AC5C-7654CC5EC779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2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2" action="ppaction://hlinksldjump"/>
            </a:rPr>
            <a:t>– Texto didático e videoaula</a:t>
          </a:r>
          <a:endParaRPr lang="en-US" sz="1600" i="1" dirty="0"/>
        </a:p>
      </dgm:t>
    </dgm:pt>
    <dgm:pt modelId="{EDF1AE46-CE69-43BA-837F-1B9735086F25}" type="parTrans" cxnId="{9B997E8E-F0ED-456C-8520-FBC0842B91CC}">
      <dgm:prSet/>
      <dgm:spPr/>
      <dgm:t>
        <a:bodyPr/>
        <a:lstStyle/>
        <a:p>
          <a:endParaRPr lang="en-US"/>
        </a:p>
      </dgm:t>
    </dgm:pt>
    <dgm:pt modelId="{831963E2-6400-47B9-9124-76BA1BC3B7F7}" type="sibTrans" cxnId="{9B997E8E-F0ED-456C-8520-FBC0842B91CC}">
      <dgm:prSet/>
      <dgm:spPr/>
      <dgm:t>
        <a:bodyPr/>
        <a:lstStyle/>
        <a:p>
          <a:endParaRPr lang="en-US"/>
        </a:p>
      </dgm:t>
    </dgm:pt>
    <dgm:pt modelId="{55DCCAC6-434C-4EA2-9C3A-E82C5EC5168F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3" action="ppaction://hlinksldjump"/>
            </a:rPr>
            <a:t>Estudo da língua </a:t>
          </a:r>
          <a:r>
            <a:rPr lang="pt-BR" sz="1600" dirty="0">
              <a:hlinkClick xmlns:r="http://schemas.openxmlformats.org/officeDocument/2006/relationships" r:id="rId3" action="ppaction://hlinksldjump"/>
            </a:rPr>
            <a:t>– Complemento nominal e adjunto adnominal</a:t>
          </a:r>
          <a:endParaRPr lang="en-US" sz="1600" dirty="0"/>
        </a:p>
      </dgm:t>
    </dgm:pt>
    <dgm:pt modelId="{2597FFF0-7494-4592-A5B4-E3FC30EB594D}" type="parTrans" cxnId="{A74BAECD-E5C3-45A7-81C3-BF65B1028DD4}">
      <dgm:prSet/>
      <dgm:spPr/>
      <dgm:t>
        <a:bodyPr/>
        <a:lstStyle/>
        <a:p>
          <a:endParaRPr lang="en-US"/>
        </a:p>
      </dgm:t>
    </dgm:pt>
    <dgm:pt modelId="{E99C5578-030E-478C-83C1-B5162C19A96C}" type="sibTrans" cxnId="{A74BAECD-E5C3-45A7-81C3-BF65B1028DD4}">
      <dgm:prSet/>
      <dgm:spPr/>
      <dgm:t>
        <a:bodyPr/>
        <a:lstStyle/>
        <a:p>
          <a:endParaRPr lang="en-US"/>
        </a:p>
      </dgm:t>
    </dgm:pt>
    <dgm:pt modelId="{C68D41A5-84F8-48E5-9CED-831B6F3F5B1C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4" action="ppaction://hlinksldjump"/>
            </a:rPr>
            <a:t>Estudo dos sentidos </a:t>
          </a:r>
          <a:r>
            <a:rPr lang="pt-BR" sz="1600" dirty="0">
              <a:hlinkClick xmlns:r="http://schemas.openxmlformats.org/officeDocument/2006/relationships" r:id="rId4" action="ppaction://hlinksldjump"/>
            </a:rPr>
            <a:t>– Competência comunicativa</a:t>
          </a:r>
          <a:endParaRPr lang="en-US" sz="1600" dirty="0"/>
        </a:p>
      </dgm:t>
    </dgm:pt>
    <dgm:pt modelId="{94D91AEC-4013-4FC6-ACA9-A764CB6B2FAA}" type="parTrans" cxnId="{398519E0-5FDA-47B5-A800-456F19FBC233}">
      <dgm:prSet/>
      <dgm:spPr/>
      <dgm:t>
        <a:bodyPr/>
        <a:lstStyle/>
        <a:p>
          <a:endParaRPr lang="en-US"/>
        </a:p>
      </dgm:t>
    </dgm:pt>
    <dgm:pt modelId="{802F0A8D-0784-4CB6-B554-4DE691F12EE8}" type="sibTrans" cxnId="{398519E0-5FDA-47B5-A800-456F19FBC233}">
      <dgm:prSet/>
      <dgm:spPr/>
      <dgm:t>
        <a:bodyPr/>
        <a:lstStyle/>
        <a:p>
          <a:endParaRPr lang="en-US"/>
        </a:p>
      </dgm:t>
    </dgm:pt>
    <dgm:pt modelId="{5E6F7141-FA59-4CD7-8FF7-5C6FC1A13D4E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5" action="ppaction://hlinksldjump"/>
            </a:rPr>
            <a:t>Estudo do texto </a:t>
          </a:r>
          <a:r>
            <a:rPr lang="pt-BR" sz="1600" dirty="0">
              <a:hlinkClick xmlns:r="http://schemas.openxmlformats.org/officeDocument/2006/relationships" r:id="rId5" action="ppaction://hlinksldjump"/>
            </a:rPr>
            <a:t>– Relatório</a:t>
          </a:r>
          <a:endParaRPr lang="en-US" sz="1600" i="1" dirty="0"/>
        </a:p>
      </dgm:t>
    </dgm:pt>
    <dgm:pt modelId="{972185F9-D5AE-4019-B3E3-85964688415B}" type="parTrans" cxnId="{15DD5733-88FD-43E2-BC62-BE20AB6FEA3C}">
      <dgm:prSet/>
      <dgm:spPr/>
      <dgm:t>
        <a:bodyPr/>
        <a:lstStyle/>
        <a:p>
          <a:endParaRPr lang="en-US"/>
        </a:p>
      </dgm:t>
    </dgm:pt>
    <dgm:pt modelId="{005A549E-AE69-4996-93AA-251BCE5363D9}" type="sibTrans" cxnId="{15DD5733-88FD-43E2-BC62-BE20AB6FEA3C}">
      <dgm:prSet/>
      <dgm:spPr/>
      <dgm:t>
        <a:bodyPr/>
        <a:lstStyle/>
        <a:p>
          <a:endParaRPr lang="en-US"/>
        </a:p>
      </dgm:t>
    </dgm:pt>
    <dgm:pt modelId="{67D4DD36-7167-4EE3-AAB6-6D16D695BE11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6" action="ppaction://hlinksldjump"/>
            </a:rPr>
            <a:t>Estudo da língua </a:t>
          </a:r>
          <a:r>
            <a:rPr lang="pt-BR" sz="1600" dirty="0">
              <a:hlinkClick xmlns:r="http://schemas.openxmlformats.org/officeDocument/2006/relationships" r:id="rId6" action="ppaction://hlinksldjump"/>
            </a:rPr>
            <a:t>– Pronome relativo</a:t>
          </a:r>
          <a:endParaRPr lang="en-US" sz="1600" dirty="0"/>
        </a:p>
      </dgm:t>
    </dgm:pt>
    <dgm:pt modelId="{D68DCF56-0B94-4506-BB95-063CC2EEC129}" type="parTrans" cxnId="{85B43EC0-2D78-4BE2-9848-FA24266D2417}">
      <dgm:prSet/>
      <dgm:spPr/>
      <dgm:t>
        <a:bodyPr/>
        <a:lstStyle/>
        <a:p>
          <a:endParaRPr lang="en-US"/>
        </a:p>
      </dgm:t>
    </dgm:pt>
    <dgm:pt modelId="{EE0149F7-8B24-4181-9018-1C693B6CA4A8}" type="sibTrans" cxnId="{85B43EC0-2D78-4BE2-9848-FA24266D2417}">
      <dgm:prSet/>
      <dgm:spPr/>
      <dgm:t>
        <a:bodyPr/>
        <a:lstStyle/>
        <a:p>
          <a:endParaRPr lang="en-US"/>
        </a:p>
      </dgm:t>
    </dgm:pt>
    <dgm:pt modelId="{89F76081-474B-4721-B88A-8D51A4BA0CF7}">
      <dgm:prSet custT="1"/>
      <dgm:spPr/>
      <dgm:t>
        <a:bodyPr/>
        <a:lstStyle/>
        <a:p>
          <a:r>
            <a:rPr lang="pt-BR" sz="1600" b="1" dirty="0">
              <a:hlinkClick xmlns:r="http://schemas.openxmlformats.org/officeDocument/2006/relationships" r:id="rId7" action="ppaction://hlinksldjump"/>
            </a:rPr>
            <a:t>Outras linguagens </a:t>
          </a:r>
          <a:r>
            <a:rPr lang="pt-BR" sz="1600" dirty="0">
              <a:hlinkClick xmlns:r="http://schemas.openxmlformats.org/officeDocument/2006/relationships" r:id="rId7" action="ppaction://hlinksldjump"/>
            </a:rPr>
            <a:t>– Diversidade e patrimônio cultural</a:t>
          </a:r>
          <a:endParaRPr lang="en-US" sz="1600" dirty="0"/>
        </a:p>
      </dgm:t>
    </dgm:pt>
    <dgm:pt modelId="{9C53B806-B818-4303-9C3A-F92B9B492799}" type="parTrans" cxnId="{3756D28C-518B-455B-8605-8E3779C17C90}">
      <dgm:prSet/>
      <dgm:spPr/>
      <dgm:t>
        <a:bodyPr/>
        <a:lstStyle/>
        <a:p>
          <a:endParaRPr lang="en-US"/>
        </a:p>
      </dgm:t>
    </dgm:pt>
    <dgm:pt modelId="{14493090-2A11-45A4-B04C-C1E5D35F00B7}" type="sibTrans" cxnId="{3756D28C-518B-455B-8605-8E3779C17C90}">
      <dgm:prSet/>
      <dgm:spPr/>
      <dgm:t>
        <a:bodyPr/>
        <a:lstStyle/>
        <a:p>
          <a:endParaRPr lang="en-US"/>
        </a:p>
      </dgm:t>
    </dgm:pt>
    <dgm:pt modelId="{00D4A4E5-B87F-4FD6-95A8-366532276A02}">
      <dgm:prSet custT="1"/>
      <dgm:spPr/>
      <dgm:t>
        <a:bodyPr/>
        <a:lstStyle/>
        <a:p>
          <a:r>
            <a:rPr lang="pt-BR" sz="1600" b="1" noProof="0" dirty="0">
              <a:hlinkClick xmlns:r="http://schemas.openxmlformats.org/officeDocument/2006/relationships" r:id="rId8" action="ppaction://hlinksldjump"/>
            </a:rPr>
            <a:t>Imagem</a:t>
          </a:r>
          <a:r>
            <a:rPr lang="en-US" sz="1600" b="1" dirty="0">
              <a:hlinkClick xmlns:r="http://schemas.openxmlformats.org/officeDocument/2006/relationships" r:id="rId8" action="ppaction://hlinksldjump"/>
            </a:rPr>
            <a:t> de </a:t>
          </a:r>
          <a:r>
            <a:rPr lang="pt-BR" sz="1600" b="1" noProof="0" dirty="0">
              <a:hlinkClick xmlns:r="http://schemas.openxmlformats.org/officeDocument/2006/relationships" r:id="rId8" action="ppaction://hlinksldjump"/>
            </a:rPr>
            <a:t>abertura</a:t>
          </a:r>
          <a:endParaRPr lang="pt-BR" sz="1600" b="1" noProof="0" dirty="0"/>
        </a:p>
      </dgm:t>
    </dgm:pt>
    <dgm:pt modelId="{353AC31F-7D9C-42BB-9E96-468AF42982B7}" type="parTrans" cxnId="{B86ADA12-3BDD-4D1C-9645-455E91BCEFFC}">
      <dgm:prSet/>
      <dgm:spPr/>
      <dgm:t>
        <a:bodyPr/>
        <a:lstStyle/>
        <a:p>
          <a:endParaRPr lang="pt-BR"/>
        </a:p>
      </dgm:t>
    </dgm:pt>
    <dgm:pt modelId="{4DE8CDCF-9E51-4296-8706-7B9B079875C9}" type="sibTrans" cxnId="{B86ADA12-3BDD-4D1C-9645-455E91BCEFFC}">
      <dgm:prSet/>
      <dgm:spPr/>
      <dgm:t>
        <a:bodyPr/>
        <a:lstStyle/>
        <a:p>
          <a:endParaRPr lang="pt-BR"/>
        </a:p>
      </dgm:t>
    </dgm:pt>
    <dgm:pt modelId="{983EBE8F-2CFB-4918-8A71-8FB6106D1EE5}" type="pres">
      <dgm:prSet presAssocID="{9D9C0E9A-327C-40DB-A9EB-983EC9E0D98F}" presName="vert0" presStyleCnt="0">
        <dgm:presLayoutVars>
          <dgm:dir/>
          <dgm:animOne val="branch"/>
          <dgm:animLvl val="lvl"/>
        </dgm:presLayoutVars>
      </dgm:prSet>
      <dgm:spPr/>
    </dgm:pt>
    <dgm:pt modelId="{F676CC95-B65C-489A-97C1-DD3F5726BB73}" type="pres">
      <dgm:prSet presAssocID="{00D4A4E5-B87F-4FD6-95A8-366532276A02}" presName="thickLine" presStyleLbl="alignNode1" presStyleIdx="0" presStyleCnt="8"/>
      <dgm:spPr/>
    </dgm:pt>
    <dgm:pt modelId="{593D31F7-BE91-4F11-BE88-746F47D7321A}" type="pres">
      <dgm:prSet presAssocID="{00D4A4E5-B87F-4FD6-95A8-366532276A02}" presName="horz1" presStyleCnt="0"/>
      <dgm:spPr/>
    </dgm:pt>
    <dgm:pt modelId="{DBF86662-0E6D-440F-968E-5B5E57FBB264}" type="pres">
      <dgm:prSet presAssocID="{00D4A4E5-B87F-4FD6-95A8-366532276A02}" presName="tx1" presStyleLbl="revTx" presStyleIdx="0" presStyleCnt="8"/>
      <dgm:spPr/>
    </dgm:pt>
    <dgm:pt modelId="{6ED7848D-AF23-4B80-9CFE-5690AC4806C2}" type="pres">
      <dgm:prSet presAssocID="{00D4A4E5-B87F-4FD6-95A8-366532276A02}" presName="vert1" presStyleCnt="0"/>
      <dgm:spPr/>
    </dgm:pt>
    <dgm:pt modelId="{8375AD7D-9BA0-48EC-8DB6-6934D928E08F}" type="pres">
      <dgm:prSet presAssocID="{ED66EF7E-E68A-4F69-81C1-F34451E1DDBF}" presName="thickLine" presStyleLbl="alignNode1" presStyleIdx="1" presStyleCnt="8"/>
      <dgm:spPr/>
    </dgm:pt>
    <dgm:pt modelId="{55424B32-6F98-4A37-B7BC-EB6630670268}" type="pres">
      <dgm:prSet presAssocID="{ED66EF7E-E68A-4F69-81C1-F34451E1DDBF}" presName="horz1" presStyleCnt="0"/>
      <dgm:spPr/>
    </dgm:pt>
    <dgm:pt modelId="{C94B488D-1DF0-444E-A485-232FFC4B36EE}" type="pres">
      <dgm:prSet presAssocID="{ED66EF7E-E68A-4F69-81C1-F34451E1DDBF}" presName="tx1" presStyleLbl="revTx" presStyleIdx="1" presStyleCnt="8"/>
      <dgm:spPr/>
    </dgm:pt>
    <dgm:pt modelId="{878A8FE1-2DD0-4F8E-AEF5-BC2CDA1E06E5}" type="pres">
      <dgm:prSet presAssocID="{ED66EF7E-E68A-4F69-81C1-F34451E1DDBF}" presName="vert1" presStyleCnt="0"/>
      <dgm:spPr/>
    </dgm:pt>
    <dgm:pt modelId="{AB9CB741-FC9F-421B-8DB7-B6256D0F3B01}" type="pres">
      <dgm:prSet presAssocID="{F8069943-B338-41D8-AC5C-7654CC5EC779}" presName="thickLine" presStyleLbl="alignNode1" presStyleIdx="2" presStyleCnt="8"/>
      <dgm:spPr/>
    </dgm:pt>
    <dgm:pt modelId="{CE984AFA-2276-4665-B3E4-870BCCCADBF7}" type="pres">
      <dgm:prSet presAssocID="{F8069943-B338-41D8-AC5C-7654CC5EC779}" presName="horz1" presStyleCnt="0"/>
      <dgm:spPr/>
    </dgm:pt>
    <dgm:pt modelId="{1E358535-3292-4668-BE9F-829874D637BB}" type="pres">
      <dgm:prSet presAssocID="{F8069943-B338-41D8-AC5C-7654CC5EC779}" presName="tx1" presStyleLbl="revTx" presStyleIdx="2" presStyleCnt="8"/>
      <dgm:spPr/>
    </dgm:pt>
    <dgm:pt modelId="{1AF210EC-C83A-4CBC-BC37-A37200C508D6}" type="pres">
      <dgm:prSet presAssocID="{F8069943-B338-41D8-AC5C-7654CC5EC779}" presName="vert1" presStyleCnt="0"/>
      <dgm:spPr/>
    </dgm:pt>
    <dgm:pt modelId="{314D560E-CBD9-4858-A0A2-945D9A381B28}" type="pres">
      <dgm:prSet presAssocID="{55DCCAC6-434C-4EA2-9C3A-E82C5EC5168F}" presName="thickLine" presStyleLbl="alignNode1" presStyleIdx="3" presStyleCnt="8"/>
      <dgm:spPr/>
    </dgm:pt>
    <dgm:pt modelId="{064B011C-4EF7-4679-9BCB-EDCCC550CD86}" type="pres">
      <dgm:prSet presAssocID="{55DCCAC6-434C-4EA2-9C3A-E82C5EC5168F}" presName="horz1" presStyleCnt="0"/>
      <dgm:spPr/>
    </dgm:pt>
    <dgm:pt modelId="{D33FB54E-1E02-4083-9007-E663036D183D}" type="pres">
      <dgm:prSet presAssocID="{55DCCAC6-434C-4EA2-9C3A-E82C5EC5168F}" presName="tx1" presStyleLbl="revTx" presStyleIdx="3" presStyleCnt="8"/>
      <dgm:spPr/>
    </dgm:pt>
    <dgm:pt modelId="{A2853312-89A8-4D70-98A9-132D6EB00EC4}" type="pres">
      <dgm:prSet presAssocID="{55DCCAC6-434C-4EA2-9C3A-E82C5EC5168F}" presName="vert1" presStyleCnt="0"/>
      <dgm:spPr/>
    </dgm:pt>
    <dgm:pt modelId="{D0219F05-B755-4B07-A349-B9A905942F22}" type="pres">
      <dgm:prSet presAssocID="{C68D41A5-84F8-48E5-9CED-831B6F3F5B1C}" presName="thickLine" presStyleLbl="alignNode1" presStyleIdx="4" presStyleCnt="8"/>
      <dgm:spPr/>
    </dgm:pt>
    <dgm:pt modelId="{D23D9EAC-31DF-4560-9523-74C7BD4031A9}" type="pres">
      <dgm:prSet presAssocID="{C68D41A5-84F8-48E5-9CED-831B6F3F5B1C}" presName="horz1" presStyleCnt="0"/>
      <dgm:spPr/>
    </dgm:pt>
    <dgm:pt modelId="{1BE8540D-2B5F-4BF4-B8D2-940F6A10819C}" type="pres">
      <dgm:prSet presAssocID="{C68D41A5-84F8-48E5-9CED-831B6F3F5B1C}" presName="tx1" presStyleLbl="revTx" presStyleIdx="4" presStyleCnt="8"/>
      <dgm:spPr/>
    </dgm:pt>
    <dgm:pt modelId="{832639FA-BCCC-4CAE-A1AE-DB4CF5BA3A80}" type="pres">
      <dgm:prSet presAssocID="{C68D41A5-84F8-48E5-9CED-831B6F3F5B1C}" presName="vert1" presStyleCnt="0"/>
      <dgm:spPr/>
    </dgm:pt>
    <dgm:pt modelId="{E0ACE31B-7687-4EE7-9573-63F09584CD36}" type="pres">
      <dgm:prSet presAssocID="{5E6F7141-FA59-4CD7-8FF7-5C6FC1A13D4E}" presName="thickLine" presStyleLbl="alignNode1" presStyleIdx="5" presStyleCnt="8"/>
      <dgm:spPr/>
    </dgm:pt>
    <dgm:pt modelId="{4A9E3B3C-54F8-4B4F-AC3E-24B85842DAD5}" type="pres">
      <dgm:prSet presAssocID="{5E6F7141-FA59-4CD7-8FF7-5C6FC1A13D4E}" presName="horz1" presStyleCnt="0"/>
      <dgm:spPr/>
    </dgm:pt>
    <dgm:pt modelId="{3EA07746-CFD6-4C68-B8CF-A378C033D107}" type="pres">
      <dgm:prSet presAssocID="{5E6F7141-FA59-4CD7-8FF7-5C6FC1A13D4E}" presName="tx1" presStyleLbl="revTx" presStyleIdx="5" presStyleCnt="8"/>
      <dgm:spPr/>
    </dgm:pt>
    <dgm:pt modelId="{0EFEDC27-1B45-4FDE-B738-C8AD75EE6341}" type="pres">
      <dgm:prSet presAssocID="{5E6F7141-FA59-4CD7-8FF7-5C6FC1A13D4E}" presName="vert1" presStyleCnt="0"/>
      <dgm:spPr/>
    </dgm:pt>
    <dgm:pt modelId="{2721A207-0C1E-469B-8CAD-57DF57B826C1}" type="pres">
      <dgm:prSet presAssocID="{67D4DD36-7167-4EE3-AAB6-6D16D695BE11}" presName="thickLine" presStyleLbl="alignNode1" presStyleIdx="6" presStyleCnt="8"/>
      <dgm:spPr/>
    </dgm:pt>
    <dgm:pt modelId="{DE259A85-32B1-4FE4-BC9D-D8F56AD70206}" type="pres">
      <dgm:prSet presAssocID="{67D4DD36-7167-4EE3-AAB6-6D16D695BE11}" presName="horz1" presStyleCnt="0"/>
      <dgm:spPr/>
    </dgm:pt>
    <dgm:pt modelId="{35BBE7E9-1C6D-479C-8269-B5715E8054B8}" type="pres">
      <dgm:prSet presAssocID="{67D4DD36-7167-4EE3-AAB6-6D16D695BE11}" presName="tx1" presStyleLbl="revTx" presStyleIdx="6" presStyleCnt="8"/>
      <dgm:spPr/>
    </dgm:pt>
    <dgm:pt modelId="{86A3F955-2C1E-49E7-9BE8-8CF707D0EF1B}" type="pres">
      <dgm:prSet presAssocID="{67D4DD36-7167-4EE3-AAB6-6D16D695BE11}" presName="vert1" presStyleCnt="0"/>
      <dgm:spPr/>
    </dgm:pt>
    <dgm:pt modelId="{6446D9C9-28CA-481A-BB4C-074C2097E0FE}" type="pres">
      <dgm:prSet presAssocID="{89F76081-474B-4721-B88A-8D51A4BA0CF7}" presName="thickLine" presStyleLbl="alignNode1" presStyleIdx="7" presStyleCnt="8"/>
      <dgm:spPr/>
    </dgm:pt>
    <dgm:pt modelId="{20F995C1-147E-431B-BB8C-11EDA345A614}" type="pres">
      <dgm:prSet presAssocID="{89F76081-474B-4721-B88A-8D51A4BA0CF7}" presName="horz1" presStyleCnt="0"/>
      <dgm:spPr/>
    </dgm:pt>
    <dgm:pt modelId="{A42FD2D2-2791-43B4-990E-17A6A95C4302}" type="pres">
      <dgm:prSet presAssocID="{89F76081-474B-4721-B88A-8D51A4BA0CF7}" presName="tx1" presStyleLbl="revTx" presStyleIdx="7" presStyleCnt="8"/>
      <dgm:spPr/>
    </dgm:pt>
    <dgm:pt modelId="{FA734EF9-BC0A-4C7C-B70E-86EDC0ADE505}" type="pres">
      <dgm:prSet presAssocID="{89F76081-474B-4721-B88A-8D51A4BA0CF7}" presName="vert1" presStyleCnt="0"/>
      <dgm:spPr/>
    </dgm:pt>
  </dgm:ptLst>
  <dgm:cxnLst>
    <dgm:cxn modelId="{B86ADA12-3BDD-4D1C-9645-455E91BCEFFC}" srcId="{9D9C0E9A-327C-40DB-A9EB-983EC9E0D98F}" destId="{00D4A4E5-B87F-4FD6-95A8-366532276A02}" srcOrd="0" destOrd="0" parTransId="{353AC31F-7D9C-42BB-9E96-468AF42982B7}" sibTransId="{4DE8CDCF-9E51-4296-8706-7B9B079875C9}"/>
    <dgm:cxn modelId="{D775502B-0E68-4137-A8F8-0D7FF73A3F0D}" type="presOf" srcId="{67D4DD36-7167-4EE3-AAB6-6D16D695BE11}" destId="{35BBE7E9-1C6D-479C-8269-B5715E8054B8}" srcOrd="0" destOrd="0" presId="urn:microsoft.com/office/officeart/2008/layout/LinedList"/>
    <dgm:cxn modelId="{15DD5733-88FD-43E2-BC62-BE20AB6FEA3C}" srcId="{9D9C0E9A-327C-40DB-A9EB-983EC9E0D98F}" destId="{5E6F7141-FA59-4CD7-8FF7-5C6FC1A13D4E}" srcOrd="5" destOrd="0" parTransId="{972185F9-D5AE-4019-B3E3-85964688415B}" sibTransId="{005A549E-AE69-4996-93AA-251BCE5363D9}"/>
    <dgm:cxn modelId="{FB34D63E-1288-41B9-A18C-76118E579E1A}" type="presOf" srcId="{9D9C0E9A-327C-40DB-A9EB-983EC9E0D98F}" destId="{983EBE8F-2CFB-4918-8A71-8FB6106D1EE5}" srcOrd="0" destOrd="0" presId="urn:microsoft.com/office/officeart/2008/layout/LinedList"/>
    <dgm:cxn modelId="{47E8EC45-DDDA-4DC1-980A-9BE45FE6666B}" srcId="{9D9C0E9A-327C-40DB-A9EB-983EC9E0D98F}" destId="{ED66EF7E-E68A-4F69-81C1-F34451E1DDBF}" srcOrd="1" destOrd="0" parTransId="{197F2E5E-4B32-4617-ADD5-0F6DB901EC4C}" sibTransId="{DA505C56-A700-4856-886C-74A7E12E1EE3}"/>
    <dgm:cxn modelId="{6C2AB851-94C8-442B-B7B9-F1DD95B11ED8}" type="presOf" srcId="{C68D41A5-84F8-48E5-9CED-831B6F3F5B1C}" destId="{1BE8540D-2B5F-4BF4-B8D2-940F6A10819C}" srcOrd="0" destOrd="0" presId="urn:microsoft.com/office/officeart/2008/layout/LinedList"/>
    <dgm:cxn modelId="{10835E76-19D6-4796-A57D-19E70C1A368C}" type="presOf" srcId="{5E6F7141-FA59-4CD7-8FF7-5C6FC1A13D4E}" destId="{3EA07746-CFD6-4C68-B8CF-A378C033D107}" srcOrd="0" destOrd="0" presId="urn:microsoft.com/office/officeart/2008/layout/LinedList"/>
    <dgm:cxn modelId="{D468DA5A-783C-4C8E-B93E-4F3DF99E8F66}" type="presOf" srcId="{00D4A4E5-B87F-4FD6-95A8-366532276A02}" destId="{DBF86662-0E6D-440F-968E-5B5E57FBB264}" srcOrd="0" destOrd="0" presId="urn:microsoft.com/office/officeart/2008/layout/LinedList"/>
    <dgm:cxn modelId="{BF5A8883-F9F2-4E44-ABBC-881FCCF815D6}" type="presOf" srcId="{ED66EF7E-E68A-4F69-81C1-F34451E1DDBF}" destId="{C94B488D-1DF0-444E-A485-232FFC4B36EE}" srcOrd="0" destOrd="0" presId="urn:microsoft.com/office/officeart/2008/layout/LinedList"/>
    <dgm:cxn modelId="{3756D28C-518B-455B-8605-8E3779C17C90}" srcId="{9D9C0E9A-327C-40DB-A9EB-983EC9E0D98F}" destId="{89F76081-474B-4721-B88A-8D51A4BA0CF7}" srcOrd="7" destOrd="0" parTransId="{9C53B806-B818-4303-9C3A-F92B9B492799}" sibTransId="{14493090-2A11-45A4-B04C-C1E5D35F00B7}"/>
    <dgm:cxn modelId="{9B997E8E-F0ED-456C-8520-FBC0842B91CC}" srcId="{9D9C0E9A-327C-40DB-A9EB-983EC9E0D98F}" destId="{F8069943-B338-41D8-AC5C-7654CC5EC779}" srcOrd="2" destOrd="0" parTransId="{EDF1AE46-CE69-43BA-837F-1B9735086F25}" sibTransId="{831963E2-6400-47B9-9124-76BA1BC3B7F7}"/>
    <dgm:cxn modelId="{20934F9E-4611-4400-9C97-4EC4B0DFE91B}" type="presOf" srcId="{89F76081-474B-4721-B88A-8D51A4BA0CF7}" destId="{A42FD2D2-2791-43B4-990E-17A6A95C4302}" srcOrd="0" destOrd="0" presId="urn:microsoft.com/office/officeart/2008/layout/LinedList"/>
    <dgm:cxn modelId="{8748FCAE-C0DC-4976-B4C7-144BC3A27056}" type="presOf" srcId="{55DCCAC6-434C-4EA2-9C3A-E82C5EC5168F}" destId="{D33FB54E-1E02-4083-9007-E663036D183D}" srcOrd="0" destOrd="0" presId="urn:microsoft.com/office/officeart/2008/layout/LinedList"/>
    <dgm:cxn modelId="{03E201B6-C70A-4D3B-80B1-7C4FD475813B}" type="presOf" srcId="{F8069943-B338-41D8-AC5C-7654CC5EC779}" destId="{1E358535-3292-4668-BE9F-829874D637BB}" srcOrd="0" destOrd="0" presId="urn:microsoft.com/office/officeart/2008/layout/LinedList"/>
    <dgm:cxn modelId="{85B43EC0-2D78-4BE2-9848-FA24266D2417}" srcId="{9D9C0E9A-327C-40DB-A9EB-983EC9E0D98F}" destId="{67D4DD36-7167-4EE3-AAB6-6D16D695BE11}" srcOrd="6" destOrd="0" parTransId="{D68DCF56-0B94-4506-BB95-063CC2EEC129}" sibTransId="{EE0149F7-8B24-4181-9018-1C693B6CA4A8}"/>
    <dgm:cxn modelId="{A74BAECD-E5C3-45A7-81C3-BF65B1028DD4}" srcId="{9D9C0E9A-327C-40DB-A9EB-983EC9E0D98F}" destId="{55DCCAC6-434C-4EA2-9C3A-E82C5EC5168F}" srcOrd="3" destOrd="0" parTransId="{2597FFF0-7494-4592-A5B4-E3FC30EB594D}" sibTransId="{E99C5578-030E-478C-83C1-B5162C19A96C}"/>
    <dgm:cxn modelId="{398519E0-5FDA-47B5-A800-456F19FBC233}" srcId="{9D9C0E9A-327C-40DB-A9EB-983EC9E0D98F}" destId="{C68D41A5-84F8-48E5-9CED-831B6F3F5B1C}" srcOrd="4" destOrd="0" parTransId="{94D91AEC-4013-4FC6-ACA9-A764CB6B2FAA}" sibTransId="{802F0A8D-0784-4CB6-B554-4DE691F12EE8}"/>
    <dgm:cxn modelId="{D0016722-0CFF-4C26-9FFE-BBD03868285E}" type="presParOf" srcId="{983EBE8F-2CFB-4918-8A71-8FB6106D1EE5}" destId="{F676CC95-B65C-489A-97C1-DD3F5726BB73}" srcOrd="0" destOrd="0" presId="urn:microsoft.com/office/officeart/2008/layout/LinedList"/>
    <dgm:cxn modelId="{A6673C05-A11E-4473-9F21-DF040CF931C6}" type="presParOf" srcId="{983EBE8F-2CFB-4918-8A71-8FB6106D1EE5}" destId="{593D31F7-BE91-4F11-BE88-746F47D7321A}" srcOrd="1" destOrd="0" presId="urn:microsoft.com/office/officeart/2008/layout/LinedList"/>
    <dgm:cxn modelId="{404DD807-8B76-475B-87E4-36ABEFBCF407}" type="presParOf" srcId="{593D31F7-BE91-4F11-BE88-746F47D7321A}" destId="{DBF86662-0E6D-440F-968E-5B5E57FBB264}" srcOrd="0" destOrd="0" presId="urn:microsoft.com/office/officeart/2008/layout/LinedList"/>
    <dgm:cxn modelId="{CB1338F6-C14E-43D7-BA69-D7478D3098A7}" type="presParOf" srcId="{593D31F7-BE91-4F11-BE88-746F47D7321A}" destId="{6ED7848D-AF23-4B80-9CFE-5690AC4806C2}" srcOrd="1" destOrd="0" presId="urn:microsoft.com/office/officeart/2008/layout/LinedList"/>
    <dgm:cxn modelId="{AE680168-EFEC-42CE-A945-F1A2A969E890}" type="presParOf" srcId="{983EBE8F-2CFB-4918-8A71-8FB6106D1EE5}" destId="{8375AD7D-9BA0-48EC-8DB6-6934D928E08F}" srcOrd="2" destOrd="0" presId="urn:microsoft.com/office/officeart/2008/layout/LinedList"/>
    <dgm:cxn modelId="{5D982353-5C09-4040-A019-19647AA810F5}" type="presParOf" srcId="{983EBE8F-2CFB-4918-8A71-8FB6106D1EE5}" destId="{55424B32-6F98-4A37-B7BC-EB6630670268}" srcOrd="3" destOrd="0" presId="urn:microsoft.com/office/officeart/2008/layout/LinedList"/>
    <dgm:cxn modelId="{4A5BFB8E-2039-46F9-93AA-422AA5BA3ECF}" type="presParOf" srcId="{55424B32-6F98-4A37-B7BC-EB6630670268}" destId="{C94B488D-1DF0-444E-A485-232FFC4B36EE}" srcOrd="0" destOrd="0" presId="urn:microsoft.com/office/officeart/2008/layout/LinedList"/>
    <dgm:cxn modelId="{B68F6C99-B036-4B5E-BF4B-A0B926A2B18A}" type="presParOf" srcId="{55424B32-6F98-4A37-B7BC-EB6630670268}" destId="{878A8FE1-2DD0-4F8E-AEF5-BC2CDA1E06E5}" srcOrd="1" destOrd="0" presId="urn:microsoft.com/office/officeart/2008/layout/LinedList"/>
    <dgm:cxn modelId="{E75F825D-1F78-4DFD-B2D8-B6433D604056}" type="presParOf" srcId="{983EBE8F-2CFB-4918-8A71-8FB6106D1EE5}" destId="{AB9CB741-FC9F-421B-8DB7-B6256D0F3B01}" srcOrd="4" destOrd="0" presId="urn:microsoft.com/office/officeart/2008/layout/LinedList"/>
    <dgm:cxn modelId="{9BA57E1F-8E03-4368-BC01-7F555D563597}" type="presParOf" srcId="{983EBE8F-2CFB-4918-8A71-8FB6106D1EE5}" destId="{CE984AFA-2276-4665-B3E4-870BCCCADBF7}" srcOrd="5" destOrd="0" presId="urn:microsoft.com/office/officeart/2008/layout/LinedList"/>
    <dgm:cxn modelId="{63EB8368-4536-4B97-918B-23DDC22136A5}" type="presParOf" srcId="{CE984AFA-2276-4665-B3E4-870BCCCADBF7}" destId="{1E358535-3292-4668-BE9F-829874D637BB}" srcOrd="0" destOrd="0" presId="urn:microsoft.com/office/officeart/2008/layout/LinedList"/>
    <dgm:cxn modelId="{238B27B8-D6BB-45C1-AD3D-C5EF693FFFBB}" type="presParOf" srcId="{CE984AFA-2276-4665-B3E4-870BCCCADBF7}" destId="{1AF210EC-C83A-4CBC-BC37-A37200C508D6}" srcOrd="1" destOrd="0" presId="urn:microsoft.com/office/officeart/2008/layout/LinedList"/>
    <dgm:cxn modelId="{F2B9FA33-255E-40BE-BA48-3C594948DBDD}" type="presParOf" srcId="{983EBE8F-2CFB-4918-8A71-8FB6106D1EE5}" destId="{314D560E-CBD9-4858-A0A2-945D9A381B28}" srcOrd="6" destOrd="0" presId="urn:microsoft.com/office/officeart/2008/layout/LinedList"/>
    <dgm:cxn modelId="{9EC1A6A8-A900-453D-8A3D-68A82D9A6564}" type="presParOf" srcId="{983EBE8F-2CFB-4918-8A71-8FB6106D1EE5}" destId="{064B011C-4EF7-4679-9BCB-EDCCC550CD86}" srcOrd="7" destOrd="0" presId="urn:microsoft.com/office/officeart/2008/layout/LinedList"/>
    <dgm:cxn modelId="{6EFC5C35-5C0A-4DFD-89A8-67842B67AB7C}" type="presParOf" srcId="{064B011C-4EF7-4679-9BCB-EDCCC550CD86}" destId="{D33FB54E-1E02-4083-9007-E663036D183D}" srcOrd="0" destOrd="0" presId="urn:microsoft.com/office/officeart/2008/layout/LinedList"/>
    <dgm:cxn modelId="{75DE68F6-B908-4F7F-AA96-6B46BB254A82}" type="presParOf" srcId="{064B011C-4EF7-4679-9BCB-EDCCC550CD86}" destId="{A2853312-89A8-4D70-98A9-132D6EB00EC4}" srcOrd="1" destOrd="0" presId="urn:microsoft.com/office/officeart/2008/layout/LinedList"/>
    <dgm:cxn modelId="{4CA343A4-1527-456C-93C0-EFA11492316B}" type="presParOf" srcId="{983EBE8F-2CFB-4918-8A71-8FB6106D1EE5}" destId="{D0219F05-B755-4B07-A349-B9A905942F22}" srcOrd="8" destOrd="0" presId="urn:microsoft.com/office/officeart/2008/layout/LinedList"/>
    <dgm:cxn modelId="{DB3BAD92-760D-445B-BC49-C608591E75C2}" type="presParOf" srcId="{983EBE8F-2CFB-4918-8A71-8FB6106D1EE5}" destId="{D23D9EAC-31DF-4560-9523-74C7BD4031A9}" srcOrd="9" destOrd="0" presId="urn:microsoft.com/office/officeart/2008/layout/LinedList"/>
    <dgm:cxn modelId="{4BCA9BFA-BFC3-495C-9B6F-3022331DE3EB}" type="presParOf" srcId="{D23D9EAC-31DF-4560-9523-74C7BD4031A9}" destId="{1BE8540D-2B5F-4BF4-B8D2-940F6A10819C}" srcOrd="0" destOrd="0" presId="urn:microsoft.com/office/officeart/2008/layout/LinedList"/>
    <dgm:cxn modelId="{46B7073D-58B1-4D38-BE41-F58C6B7945BA}" type="presParOf" srcId="{D23D9EAC-31DF-4560-9523-74C7BD4031A9}" destId="{832639FA-BCCC-4CAE-A1AE-DB4CF5BA3A80}" srcOrd="1" destOrd="0" presId="urn:microsoft.com/office/officeart/2008/layout/LinedList"/>
    <dgm:cxn modelId="{FE1B6F59-0679-40BC-A8B1-FE2115947F0C}" type="presParOf" srcId="{983EBE8F-2CFB-4918-8A71-8FB6106D1EE5}" destId="{E0ACE31B-7687-4EE7-9573-63F09584CD36}" srcOrd="10" destOrd="0" presId="urn:microsoft.com/office/officeart/2008/layout/LinedList"/>
    <dgm:cxn modelId="{981D8DFD-6179-4358-884E-1DA895176A40}" type="presParOf" srcId="{983EBE8F-2CFB-4918-8A71-8FB6106D1EE5}" destId="{4A9E3B3C-54F8-4B4F-AC3E-24B85842DAD5}" srcOrd="11" destOrd="0" presId="urn:microsoft.com/office/officeart/2008/layout/LinedList"/>
    <dgm:cxn modelId="{1862CC9E-A4A4-4239-A6D6-3C878FD1DDE7}" type="presParOf" srcId="{4A9E3B3C-54F8-4B4F-AC3E-24B85842DAD5}" destId="{3EA07746-CFD6-4C68-B8CF-A378C033D107}" srcOrd="0" destOrd="0" presId="urn:microsoft.com/office/officeart/2008/layout/LinedList"/>
    <dgm:cxn modelId="{4BC60919-8C55-49B6-B33F-8A484449F2E2}" type="presParOf" srcId="{4A9E3B3C-54F8-4B4F-AC3E-24B85842DAD5}" destId="{0EFEDC27-1B45-4FDE-B738-C8AD75EE6341}" srcOrd="1" destOrd="0" presId="urn:microsoft.com/office/officeart/2008/layout/LinedList"/>
    <dgm:cxn modelId="{1F7DCE1C-FBF1-49C4-8B1C-5E69D113E13A}" type="presParOf" srcId="{983EBE8F-2CFB-4918-8A71-8FB6106D1EE5}" destId="{2721A207-0C1E-469B-8CAD-57DF57B826C1}" srcOrd="12" destOrd="0" presId="urn:microsoft.com/office/officeart/2008/layout/LinedList"/>
    <dgm:cxn modelId="{BB7D6D23-B886-42CF-9F54-01F3877062A3}" type="presParOf" srcId="{983EBE8F-2CFB-4918-8A71-8FB6106D1EE5}" destId="{DE259A85-32B1-4FE4-BC9D-D8F56AD70206}" srcOrd="13" destOrd="0" presId="urn:microsoft.com/office/officeart/2008/layout/LinedList"/>
    <dgm:cxn modelId="{55651C5E-9B1D-4788-9447-FA61A63EB5B4}" type="presParOf" srcId="{DE259A85-32B1-4FE4-BC9D-D8F56AD70206}" destId="{35BBE7E9-1C6D-479C-8269-B5715E8054B8}" srcOrd="0" destOrd="0" presId="urn:microsoft.com/office/officeart/2008/layout/LinedList"/>
    <dgm:cxn modelId="{B6FCACAE-4580-442E-8999-8046116A16DA}" type="presParOf" srcId="{DE259A85-32B1-4FE4-BC9D-D8F56AD70206}" destId="{86A3F955-2C1E-49E7-9BE8-8CF707D0EF1B}" srcOrd="1" destOrd="0" presId="urn:microsoft.com/office/officeart/2008/layout/LinedList"/>
    <dgm:cxn modelId="{C89E747D-12E1-4D3E-84E9-4E32E6609BC3}" type="presParOf" srcId="{983EBE8F-2CFB-4918-8A71-8FB6106D1EE5}" destId="{6446D9C9-28CA-481A-BB4C-074C2097E0FE}" srcOrd="14" destOrd="0" presId="urn:microsoft.com/office/officeart/2008/layout/LinedList"/>
    <dgm:cxn modelId="{F4228EDE-8ADB-42AE-8FA6-57CCDB16E525}" type="presParOf" srcId="{983EBE8F-2CFB-4918-8A71-8FB6106D1EE5}" destId="{20F995C1-147E-431B-BB8C-11EDA345A614}" srcOrd="15" destOrd="0" presId="urn:microsoft.com/office/officeart/2008/layout/LinedList"/>
    <dgm:cxn modelId="{286E8806-F670-4922-B7BD-9C4DB884FD6C}" type="presParOf" srcId="{20F995C1-147E-431B-BB8C-11EDA345A614}" destId="{A42FD2D2-2791-43B4-990E-17A6A95C4302}" srcOrd="0" destOrd="0" presId="urn:microsoft.com/office/officeart/2008/layout/LinedList"/>
    <dgm:cxn modelId="{A3CDF135-3CB3-433E-8CAC-DA80CC060142}" type="presParOf" srcId="{20F995C1-147E-431B-BB8C-11EDA345A614}" destId="{FA734EF9-BC0A-4C7C-B70E-86EDC0ADE505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76CC95-B65C-489A-97C1-DD3F5726BB73}">
      <dsp:nvSpPr>
        <dsp:cNvPr id="0" name=""/>
        <dsp:cNvSpPr/>
      </dsp:nvSpPr>
      <dsp:spPr>
        <a:xfrm>
          <a:off x="0" y="0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F86662-0E6D-440F-968E-5B5E57FBB264}">
      <dsp:nvSpPr>
        <dsp:cNvPr id="0" name=""/>
        <dsp:cNvSpPr/>
      </dsp:nvSpPr>
      <dsp:spPr>
        <a:xfrm>
          <a:off x="0" y="0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Imagem</a:t>
          </a:r>
          <a:r>
            <a:rPr lang="en-US" sz="1600" b="1" kern="1200" dirty="0">
              <a:hlinkClick xmlns:r="http://schemas.openxmlformats.org/officeDocument/2006/relationships" r:id="" action="ppaction://hlinksldjump"/>
            </a:rPr>
            <a:t> de </a:t>
          </a:r>
          <a:r>
            <a:rPr lang="pt-BR" sz="1600" b="1" kern="1200" noProof="0" dirty="0">
              <a:hlinkClick xmlns:r="http://schemas.openxmlformats.org/officeDocument/2006/relationships" r:id="" action="ppaction://hlinksldjump"/>
            </a:rPr>
            <a:t>abertura</a:t>
          </a:r>
          <a:endParaRPr lang="pt-BR" sz="1600" b="1" kern="1200" noProof="0" dirty="0"/>
        </a:p>
      </dsp:txBody>
      <dsp:txXfrm>
        <a:off x="0" y="0"/>
        <a:ext cx="10664949" cy="568745"/>
      </dsp:txXfrm>
    </dsp:sp>
    <dsp:sp modelId="{8375AD7D-9BA0-48EC-8DB6-6934D928E08F}">
      <dsp:nvSpPr>
        <dsp:cNvPr id="0" name=""/>
        <dsp:cNvSpPr/>
      </dsp:nvSpPr>
      <dsp:spPr>
        <a:xfrm>
          <a:off x="0" y="568745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94B488D-1DF0-444E-A485-232FFC4B36EE}">
      <dsp:nvSpPr>
        <dsp:cNvPr id="0" name=""/>
        <dsp:cNvSpPr/>
      </dsp:nvSpPr>
      <dsp:spPr>
        <a:xfrm>
          <a:off x="0" y="568745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Texto didático</a:t>
          </a:r>
          <a:endParaRPr lang="en-US" sz="1600" kern="1200" dirty="0"/>
        </a:p>
      </dsp:txBody>
      <dsp:txXfrm>
        <a:off x="0" y="568745"/>
        <a:ext cx="10664949" cy="568745"/>
      </dsp:txXfrm>
    </dsp:sp>
    <dsp:sp modelId="{AB9CB741-FC9F-421B-8DB7-B6256D0F3B01}">
      <dsp:nvSpPr>
        <dsp:cNvPr id="0" name=""/>
        <dsp:cNvSpPr/>
      </dsp:nvSpPr>
      <dsp:spPr>
        <a:xfrm>
          <a:off x="0" y="1137491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E358535-3292-4668-BE9F-829874D637BB}">
      <dsp:nvSpPr>
        <dsp:cNvPr id="0" name=""/>
        <dsp:cNvSpPr/>
      </dsp:nvSpPr>
      <dsp:spPr>
        <a:xfrm>
          <a:off x="0" y="1137491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Texto didático e videoaula</a:t>
          </a:r>
          <a:endParaRPr lang="en-US" sz="1600" i="1" kern="1200" dirty="0"/>
        </a:p>
      </dsp:txBody>
      <dsp:txXfrm>
        <a:off x="0" y="1137491"/>
        <a:ext cx="10664949" cy="568745"/>
      </dsp:txXfrm>
    </dsp:sp>
    <dsp:sp modelId="{314D560E-CBD9-4858-A0A2-945D9A381B28}">
      <dsp:nvSpPr>
        <dsp:cNvPr id="0" name=""/>
        <dsp:cNvSpPr/>
      </dsp:nvSpPr>
      <dsp:spPr>
        <a:xfrm>
          <a:off x="0" y="1706237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33FB54E-1E02-4083-9007-E663036D183D}">
      <dsp:nvSpPr>
        <dsp:cNvPr id="0" name=""/>
        <dsp:cNvSpPr/>
      </dsp:nvSpPr>
      <dsp:spPr>
        <a:xfrm>
          <a:off x="0" y="1706237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da língua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Complemento nominal e adjunto adnominal</a:t>
          </a:r>
          <a:endParaRPr lang="en-US" sz="1600" kern="1200" dirty="0"/>
        </a:p>
      </dsp:txBody>
      <dsp:txXfrm>
        <a:off x="0" y="1706237"/>
        <a:ext cx="10664949" cy="568745"/>
      </dsp:txXfrm>
    </dsp:sp>
    <dsp:sp modelId="{D0219F05-B755-4B07-A349-B9A905942F22}">
      <dsp:nvSpPr>
        <dsp:cNvPr id="0" name=""/>
        <dsp:cNvSpPr/>
      </dsp:nvSpPr>
      <dsp:spPr>
        <a:xfrm>
          <a:off x="0" y="2274982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E8540D-2B5F-4BF4-B8D2-940F6A10819C}">
      <dsp:nvSpPr>
        <dsp:cNvPr id="0" name=""/>
        <dsp:cNvSpPr/>
      </dsp:nvSpPr>
      <dsp:spPr>
        <a:xfrm>
          <a:off x="0" y="2274983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dos sentidos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Competência comunicativa</a:t>
          </a:r>
          <a:endParaRPr lang="en-US" sz="1600" kern="1200" dirty="0"/>
        </a:p>
      </dsp:txBody>
      <dsp:txXfrm>
        <a:off x="0" y="2274983"/>
        <a:ext cx="10664949" cy="568745"/>
      </dsp:txXfrm>
    </dsp:sp>
    <dsp:sp modelId="{E0ACE31B-7687-4EE7-9573-63F09584CD36}">
      <dsp:nvSpPr>
        <dsp:cNvPr id="0" name=""/>
        <dsp:cNvSpPr/>
      </dsp:nvSpPr>
      <dsp:spPr>
        <a:xfrm>
          <a:off x="0" y="2843728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EA07746-CFD6-4C68-B8CF-A378C033D107}">
      <dsp:nvSpPr>
        <dsp:cNvPr id="0" name=""/>
        <dsp:cNvSpPr/>
      </dsp:nvSpPr>
      <dsp:spPr>
        <a:xfrm>
          <a:off x="0" y="2843728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do texto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Relatório</a:t>
          </a:r>
          <a:endParaRPr lang="en-US" sz="1600" i="1" kern="1200" dirty="0"/>
        </a:p>
      </dsp:txBody>
      <dsp:txXfrm>
        <a:off x="0" y="2843728"/>
        <a:ext cx="10664949" cy="568745"/>
      </dsp:txXfrm>
    </dsp:sp>
    <dsp:sp modelId="{2721A207-0C1E-469B-8CAD-57DF57B826C1}">
      <dsp:nvSpPr>
        <dsp:cNvPr id="0" name=""/>
        <dsp:cNvSpPr/>
      </dsp:nvSpPr>
      <dsp:spPr>
        <a:xfrm>
          <a:off x="0" y="3412474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BBE7E9-1C6D-479C-8269-B5715E8054B8}">
      <dsp:nvSpPr>
        <dsp:cNvPr id="0" name=""/>
        <dsp:cNvSpPr/>
      </dsp:nvSpPr>
      <dsp:spPr>
        <a:xfrm>
          <a:off x="0" y="3412474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Estudo da língua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Pronome relativo</a:t>
          </a:r>
          <a:endParaRPr lang="en-US" sz="1600" kern="1200" dirty="0"/>
        </a:p>
      </dsp:txBody>
      <dsp:txXfrm>
        <a:off x="0" y="3412474"/>
        <a:ext cx="10664949" cy="568745"/>
      </dsp:txXfrm>
    </dsp:sp>
    <dsp:sp modelId="{6446D9C9-28CA-481A-BB4C-074C2097E0FE}">
      <dsp:nvSpPr>
        <dsp:cNvPr id="0" name=""/>
        <dsp:cNvSpPr/>
      </dsp:nvSpPr>
      <dsp:spPr>
        <a:xfrm>
          <a:off x="0" y="3981220"/>
          <a:ext cx="10664949" cy="0"/>
        </a:xfrm>
        <a:prstGeom prst="lin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 w="635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2FD2D2-2791-43B4-990E-17A6A95C4302}">
      <dsp:nvSpPr>
        <dsp:cNvPr id="0" name=""/>
        <dsp:cNvSpPr/>
      </dsp:nvSpPr>
      <dsp:spPr>
        <a:xfrm>
          <a:off x="0" y="3981220"/>
          <a:ext cx="10664949" cy="5687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600" b="1" kern="1200" dirty="0">
              <a:hlinkClick xmlns:r="http://schemas.openxmlformats.org/officeDocument/2006/relationships" r:id="" action="ppaction://hlinksldjump"/>
            </a:rPr>
            <a:t>Outras linguagens </a:t>
          </a:r>
          <a:r>
            <a:rPr lang="pt-BR" sz="1600" kern="1200" dirty="0">
              <a:hlinkClick xmlns:r="http://schemas.openxmlformats.org/officeDocument/2006/relationships" r:id="" action="ppaction://hlinksldjump"/>
            </a:rPr>
            <a:t>– Diversidade e patrimônio cultural</a:t>
          </a:r>
          <a:endParaRPr lang="en-US" sz="1600" kern="1200" dirty="0"/>
        </a:p>
      </dsp:txBody>
      <dsp:txXfrm>
        <a:off x="0" y="3981220"/>
        <a:ext cx="10664949" cy="5687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>
            <a:extLst>
              <a:ext uri="{FF2B5EF4-FFF2-40B4-BE49-F238E27FC236}">
                <a16:creationId xmlns:a16="http://schemas.microsoft.com/office/drawing/2014/main" id="{ADA6D2A1-31A4-8152-6143-C7FD8DA38B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544BF0C9-9A36-AF2B-A000-F5187686E44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3F2120-3C9C-470A-A67A-0674E4A11E52}" type="datetimeFigureOut">
              <a:rPr lang="pt-BR" smtClean="0"/>
              <a:t>02/06/2023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D2F7626-5BA9-033F-1F03-E2FA6107022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226E861-80EB-CADA-3780-0947104A52F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E2611C-E948-4686-AD45-82F0DE5457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2372997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B2C8AF-1B4F-4BA4-9AAE-852FE3AFC137}" type="datetimeFigureOut">
              <a:rPr lang="pt-BR" smtClean="0"/>
              <a:t>02/06/2023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0BE22E-B3E6-4F78-BFF6-4DB3390A922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41832393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C60409E-B7F9-454D-A3D5-5E920FAC91F1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4375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4547D4-62B0-4156-B7BA-26B6FF1C820F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366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806D5-6EE6-4B48-A068-24763A28232D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548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16EAD-9188-4CF0-B884-5DF45A5C5CE7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4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5D74402-BAB8-49A1-884E-A529E24D151C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086455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B4D01-0D4C-44E0-9366-8810A6653F33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1163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65088-4139-4491-BC40-694C16AE61D3}" type="datetime1">
              <a:rPr lang="en-US" smtClean="0"/>
              <a:t>6/2/2023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5077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834D5D-A9B0-4FF1-97EC-2E8E03E4B1DD}" type="datetime1">
              <a:rPr lang="en-US" smtClean="0"/>
              <a:t>6/2/2023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058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2E7F-41A1-4D02-AD29-42C087790260}" type="datetime1">
              <a:rPr lang="en-US" smtClean="0"/>
              <a:t>6/2/2023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46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331DB179-BC64-4656-9D40-37FBEEBAEED1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022164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64263AD8-F8FD-41A7-97EF-ED373B3350E2}" type="datetime1">
              <a:rPr lang="en-US" smtClean="0"/>
              <a:t>6/2/2023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30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CC1FEAA-9EBD-4E48-825D-9811E1E44D0C}" type="datetime1">
              <a:rPr lang="en-US" smtClean="0"/>
              <a:t>6/2/2023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LÍNGUA PORTUGUESA | 8º ANO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7689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16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6">
            <a:extLst>
              <a:ext uri="{FF2B5EF4-FFF2-40B4-BE49-F238E27FC236}">
                <a16:creationId xmlns:a16="http://schemas.microsoft.com/office/drawing/2014/main" id="{DB5F6A15-C6D7-4DB5-B0E3-FB5CF8032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121919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3" descr="Fundo do vetor de cores vibrantes salpicando">
            <a:extLst>
              <a:ext uri="{FF2B5EF4-FFF2-40B4-BE49-F238E27FC236}">
                <a16:creationId xmlns:a16="http://schemas.microsoft.com/office/drawing/2014/main" id="{A148C287-A62D-B5AB-4A96-D7760B0836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l="34968" r="27065" b="-1"/>
          <a:stretch/>
        </p:blipFill>
        <p:spPr>
          <a:xfrm>
            <a:off x="8362943" y="10"/>
            <a:ext cx="3829057" cy="6857990"/>
          </a:xfrm>
          <a:prstGeom prst="rect">
            <a:avLst/>
          </a:prstGeom>
        </p:spPr>
      </p:pic>
      <p:sp>
        <p:nvSpPr>
          <p:cNvPr id="29" name="Freeform 13">
            <a:extLst>
              <a:ext uri="{FF2B5EF4-FFF2-40B4-BE49-F238E27FC236}">
                <a16:creationId xmlns:a16="http://schemas.microsoft.com/office/drawing/2014/main" id="{70EE3EB9-9D19-4C8D-8337-65B026E171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 flipH="1">
            <a:off x="0" y="0"/>
            <a:ext cx="9807836" cy="6858000"/>
          </a:xfrm>
          <a:custGeom>
            <a:avLst/>
            <a:gdLst>
              <a:gd name="connsiteX0" fmla="*/ 9807836 w 9807836"/>
              <a:gd name="connsiteY0" fmla="*/ 0 h 6858000"/>
              <a:gd name="connsiteX1" fmla="*/ 0 w 9807836"/>
              <a:gd name="connsiteY1" fmla="*/ 0 h 6858000"/>
              <a:gd name="connsiteX2" fmla="*/ 26987 w 9807836"/>
              <a:gd name="connsiteY2" fmla="*/ 87312 h 6858000"/>
              <a:gd name="connsiteX3" fmla="*/ 52387 w 9807836"/>
              <a:gd name="connsiteY3" fmla="*/ 174625 h 6858000"/>
              <a:gd name="connsiteX4" fmla="*/ 77787 w 9807836"/>
              <a:gd name="connsiteY4" fmla="*/ 263525 h 6858000"/>
              <a:gd name="connsiteX5" fmla="*/ 100012 w 9807836"/>
              <a:gd name="connsiteY5" fmla="*/ 354012 h 6858000"/>
              <a:gd name="connsiteX6" fmla="*/ 127000 w 9807836"/>
              <a:gd name="connsiteY6" fmla="*/ 441325 h 6858000"/>
              <a:gd name="connsiteX7" fmla="*/ 155575 w 9807836"/>
              <a:gd name="connsiteY7" fmla="*/ 525462 h 6858000"/>
              <a:gd name="connsiteX8" fmla="*/ 192087 w 9807836"/>
              <a:gd name="connsiteY8" fmla="*/ 604837 h 6858000"/>
              <a:gd name="connsiteX9" fmla="*/ 234950 w 9807836"/>
              <a:gd name="connsiteY9" fmla="*/ 677862 h 6858000"/>
              <a:gd name="connsiteX10" fmla="*/ 282575 w 9807836"/>
              <a:gd name="connsiteY10" fmla="*/ 739775 h 6858000"/>
              <a:gd name="connsiteX11" fmla="*/ 334962 w 9807836"/>
              <a:gd name="connsiteY11" fmla="*/ 798512 h 6858000"/>
              <a:gd name="connsiteX12" fmla="*/ 395287 w 9807836"/>
              <a:gd name="connsiteY12" fmla="*/ 852487 h 6858000"/>
              <a:gd name="connsiteX13" fmla="*/ 458787 w 9807836"/>
              <a:gd name="connsiteY13" fmla="*/ 906462 h 6858000"/>
              <a:gd name="connsiteX14" fmla="*/ 525462 w 9807836"/>
              <a:gd name="connsiteY14" fmla="*/ 957262 h 6858000"/>
              <a:gd name="connsiteX15" fmla="*/ 592137 w 9807836"/>
              <a:gd name="connsiteY15" fmla="*/ 1008062 h 6858000"/>
              <a:gd name="connsiteX16" fmla="*/ 660400 w 9807836"/>
              <a:gd name="connsiteY16" fmla="*/ 1060450 h 6858000"/>
              <a:gd name="connsiteX17" fmla="*/ 725487 w 9807836"/>
              <a:gd name="connsiteY17" fmla="*/ 1111250 h 6858000"/>
              <a:gd name="connsiteX18" fmla="*/ 787400 w 9807836"/>
              <a:gd name="connsiteY18" fmla="*/ 1165225 h 6858000"/>
              <a:gd name="connsiteX19" fmla="*/ 844550 w 9807836"/>
              <a:gd name="connsiteY19" fmla="*/ 1223962 h 6858000"/>
              <a:gd name="connsiteX20" fmla="*/ 896937 w 9807836"/>
              <a:gd name="connsiteY20" fmla="*/ 1282700 h 6858000"/>
              <a:gd name="connsiteX21" fmla="*/ 939800 w 9807836"/>
              <a:gd name="connsiteY21" fmla="*/ 1346200 h 6858000"/>
              <a:gd name="connsiteX22" fmla="*/ 976312 w 9807836"/>
              <a:gd name="connsiteY22" fmla="*/ 1417637 h 6858000"/>
              <a:gd name="connsiteX23" fmla="*/ 998537 w 9807836"/>
              <a:gd name="connsiteY23" fmla="*/ 1487487 h 6858000"/>
              <a:gd name="connsiteX24" fmla="*/ 1012825 w 9807836"/>
              <a:gd name="connsiteY24" fmla="*/ 1565275 h 6858000"/>
              <a:gd name="connsiteX25" fmla="*/ 1019175 w 9807836"/>
              <a:gd name="connsiteY25" fmla="*/ 1641475 h 6858000"/>
              <a:gd name="connsiteX26" fmla="*/ 1017587 w 9807836"/>
              <a:gd name="connsiteY26" fmla="*/ 1722437 h 6858000"/>
              <a:gd name="connsiteX27" fmla="*/ 1011237 w 9807836"/>
              <a:gd name="connsiteY27" fmla="*/ 1803400 h 6858000"/>
              <a:gd name="connsiteX28" fmla="*/ 1003300 w 9807836"/>
              <a:gd name="connsiteY28" fmla="*/ 1887537 h 6858000"/>
              <a:gd name="connsiteX29" fmla="*/ 992187 w 9807836"/>
              <a:gd name="connsiteY29" fmla="*/ 1971675 h 6858000"/>
              <a:gd name="connsiteX30" fmla="*/ 979487 w 9807836"/>
              <a:gd name="connsiteY30" fmla="*/ 2055812 h 6858000"/>
              <a:gd name="connsiteX31" fmla="*/ 969962 w 9807836"/>
              <a:gd name="connsiteY31" fmla="*/ 2139950 h 6858000"/>
              <a:gd name="connsiteX32" fmla="*/ 963612 w 9807836"/>
              <a:gd name="connsiteY32" fmla="*/ 2224087 h 6858000"/>
              <a:gd name="connsiteX33" fmla="*/ 958850 w 9807836"/>
              <a:gd name="connsiteY33" fmla="*/ 2305050 h 6858000"/>
              <a:gd name="connsiteX34" fmla="*/ 963612 w 9807836"/>
              <a:gd name="connsiteY34" fmla="*/ 2384425 h 6858000"/>
              <a:gd name="connsiteX35" fmla="*/ 973137 w 9807836"/>
              <a:gd name="connsiteY35" fmla="*/ 2462212 h 6858000"/>
              <a:gd name="connsiteX36" fmla="*/ 993775 w 9807836"/>
              <a:gd name="connsiteY36" fmla="*/ 2543175 h 6858000"/>
              <a:gd name="connsiteX37" fmla="*/ 1025525 w 9807836"/>
              <a:gd name="connsiteY37" fmla="*/ 2622550 h 6858000"/>
              <a:gd name="connsiteX38" fmla="*/ 1063625 w 9807836"/>
              <a:gd name="connsiteY38" fmla="*/ 2701925 h 6858000"/>
              <a:gd name="connsiteX39" fmla="*/ 1106487 w 9807836"/>
              <a:gd name="connsiteY39" fmla="*/ 2781300 h 6858000"/>
              <a:gd name="connsiteX40" fmla="*/ 1150937 w 9807836"/>
              <a:gd name="connsiteY40" fmla="*/ 2859087 h 6858000"/>
              <a:gd name="connsiteX41" fmla="*/ 1198562 w 9807836"/>
              <a:gd name="connsiteY41" fmla="*/ 2938462 h 6858000"/>
              <a:gd name="connsiteX42" fmla="*/ 1241425 w 9807836"/>
              <a:gd name="connsiteY42" fmla="*/ 3017837 h 6858000"/>
              <a:gd name="connsiteX43" fmla="*/ 1284288 w 9807836"/>
              <a:gd name="connsiteY43" fmla="*/ 3098800 h 6858000"/>
              <a:gd name="connsiteX44" fmla="*/ 1320800 w 9807836"/>
              <a:gd name="connsiteY44" fmla="*/ 3179762 h 6858000"/>
              <a:gd name="connsiteX45" fmla="*/ 1349375 w 9807836"/>
              <a:gd name="connsiteY45" fmla="*/ 3260725 h 6858000"/>
              <a:gd name="connsiteX46" fmla="*/ 1365250 w 9807836"/>
              <a:gd name="connsiteY46" fmla="*/ 3343275 h 6858000"/>
              <a:gd name="connsiteX47" fmla="*/ 1374775 w 9807836"/>
              <a:gd name="connsiteY47" fmla="*/ 3429000 h 6858000"/>
              <a:gd name="connsiteX48" fmla="*/ 1365250 w 9807836"/>
              <a:gd name="connsiteY48" fmla="*/ 3514725 h 6858000"/>
              <a:gd name="connsiteX49" fmla="*/ 1349375 w 9807836"/>
              <a:gd name="connsiteY49" fmla="*/ 3597275 h 6858000"/>
              <a:gd name="connsiteX50" fmla="*/ 1320800 w 9807836"/>
              <a:gd name="connsiteY50" fmla="*/ 3678237 h 6858000"/>
              <a:gd name="connsiteX51" fmla="*/ 1284288 w 9807836"/>
              <a:gd name="connsiteY51" fmla="*/ 3759200 h 6858000"/>
              <a:gd name="connsiteX52" fmla="*/ 1241425 w 9807836"/>
              <a:gd name="connsiteY52" fmla="*/ 3840162 h 6858000"/>
              <a:gd name="connsiteX53" fmla="*/ 1198562 w 9807836"/>
              <a:gd name="connsiteY53" fmla="*/ 3919537 h 6858000"/>
              <a:gd name="connsiteX54" fmla="*/ 1150937 w 9807836"/>
              <a:gd name="connsiteY54" fmla="*/ 3998912 h 6858000"/>
              <a:gd name="connsiteX55" fmla="*/ 1106487 w 9807836"/>
              <a:gd name="connsiteY55" fmla="*/ 4076700 h 6858000"/>
              <a:gd name="connsiteX56" fmla="*/ 1063625 w 9807836"/>
              <a:gd name="connsiteY56" fmla="*/ 4156075 h 6858000"/>
              <a:gd name="connsiteX57" fmla="*/ 1025525 w 9807836"/>
              <a:gd name="connsiteY57" fmla="*/ 4235450 h 6858000"/>
              <a:gd name="connsiteX58" fmla="*/ 993775 w 9807836"/>
              <a:gd name="connsiteY58" fmla="*/ 4314825 h 6858000"/>
              <a:gd name="connsiteX59" fmla="*/ 973137 w 9807836"/>
              <a:gd name="connsiteY59" fmla="*/ 4395787 h 6858000"/>
              <a:gd name="connsiteX60" fmla="*/ 963612 w 9807836"/>
              <a:gd name="connsiteY60" fmla="*/ 4473575 h 6858000"/>
              <a:gd name="connsiteX61" fmla="*/ 958850 w 9807836"/>
              <a:gd name="connsiteY61" fmla="*/ 4552950 h 6858000"/>
              <a:gd name="connsiteX62" fmla="*/ 963612 w 9807836"/>
              <a:gd name="connsiteY62" fmla="*/ 4633912 h 6858000"/>
              <a:gd name="connsiteX63" fmla="*/ 969962 w 9807836"/>
              <a:gd name="connsiteY63" fmla="*/ 4718050 h 6858000"/>
              <a:gd name="connsiteX64" fmla="*/ 979487 w 9807836"/>
              <a:gd name="connsiteY64" fmla="*/ 4802187 h 6858000"/>
              <a:gd name="connsiteX65" fmla="*/ 992187 w 9807836"/>
              <a:gd name="connsiteY65" fmla="*/ 4886325 h 6858000"/>
              <a:gd name="connsiteX66" fmla="*/ 1003300 w 9807836"/>
              <a:gd name="connsiteY66" fmla="*/ 4970462 h 6858000"/>
              <a:gd name="connsiteX67" fmla="*/ 1011237 w 9807836"/>
              <a:gd name="connsiteY67" fmla="*/ 5054600 h 6858000"/>
              <a:gd name="connsiteX68" fmla="*/ 1017587 w 9807836"/>
              <a:gd name="connsiteY68" fmla="*/ 5135562 h 6858000"/>
              <a:gd name="connsiteX69" fmla="*/ 1019175 w 9807836"/>
              <a:gd name="connsiteY69" fmla="*/ 5216525 h 6858000"/>
              <a:gd name="connsiteX70" fmla="*/ 1012825 w 9807836"/>
              <a:gd name="connsiteY70" fmla="*/ 5292725 h 6858000"/>
              <a:gd name="connsiteX71" fmla="*/ 998537 w 9807836"/>
              <a:gd name="connsiteY71" fmla="*/ 5370512 h 6858000"/>
              <a:gd name="connsiteX72" fmla="*/ 976312 w 9807836"/>
              <a:gd name="connsiteY72" fmla="*/ 5440362 h 6858000"/>
              <a:gd name="connsiteX73" fmla="*/ 939800 w 9807836"/>
              <a:gd name="connsiteY73" fmla="*/ 5511800 h 6858000"/>
              <a:gd name="connsiteX74" fmla="*/ 896937 w 9807836"/>
              <a:gd name="connsiteY74" fmla="*/ 5575300 h 6858000"/>
              <a:gd name="connsiteX75" fmla="*/ 844550 w 9807836"/>
              <a:gd name="connsiteY75" fmla="*/ 5634037 h 6858000"/>
              <a:gd name="connsiteX76" fmla="*/ 787400 w 9807836"/>
              <a:gd name="connsiteY76" fmla="*/ 5692775 h 6858000"/>
              <a:gd name="connsiteX77" fmla="*/ 725487 w 9807836"/>
              <a:gd name="connsiteY77" fmla="*/ 5746750 h 6858000"/>
              <a:gd name="connsiteX78" fmla="*/ 660400 w 9807836"/>
              <a:gd name="connsiteY78" fmla="*/ 5797550 h 6858000"/>
              <a:gd name="connsiteX79" fmla="*/ 592137 w 9807836"/>
              <a:gd name="connsiteY79" fmla="*/ 5849937 h 6858000"/>
              <a:gd name="connsiteX80" fmla="*/ 525462 w 9807836"/>
              <a:gd name="connsiteY80" fmla="*/ 5900737 h 6858000"/>
              <a:gd name="connsiteX81" fmla="*/ 458787 w 9807836"/>
              <a:gd name="connsiteY81" fmla="*/ 5951537 h 6858000"/>
              <a:gd name="connsiteX82" fmla="*/ 395287 w 9807836"/>
              <a:gd name="connsiteY82" fmla="*/ 6005512 h 6858000"/>
              <a:gd name="connsiteX83" fmla="*/ 334962 w 9807836"/>
              <a:gd name="connsiteY83" fmla="*/ 6059487 h 6858000"/>
              <a:gd name="connsiteX84" fmla="*/ 282575 w 9807836"/>
              <a:gd name="connsiteY84" fmla="*/ 6118225 h 6858000"/>
              <a:gd name="connsiteX85" fmla="*/ 234950 w 9807836"/>
              <a:gd name="connsiteY85" fmla="*/ 6180137 h 6858000"/>
              <a:gd name="connsiteX86" fmla="*/ 192087 w 9807836"/>
              <a:gd name="connsiteY86" fmla="*/ 6253162 h 6858000"/>
              <a:gd name="connsiteX87" fmla="*/ 155575 w 9807836"/>
              <a:gd name="connsiteY87" fmla="*/ 6332537 h 6858000"/>
              <a:gd name="connsiteX88" fmla="*/ 127000 w 9807836"/>
              <a:gd name="connsiteY88" fmla="*/ 6416675 h 6858000"/>
              <a:gd name="connsiteX89" fmla="*/ 100012 w 9807836"/>
              <a:gd name="connsiteY89" fmla="*/ 6503987 h 6858000"/>
              <a:gd name="connsiteX90" fmla="*/ 77787 w 9807836"/>
              <a:gd name="connsiteY90" fmla="*/ 6594475 h 6858000"/>
              <a:gd name="connsiteX91" fmla="*/ 52387 w 9807836"/>
              <a:gd name="connsiteY91" fmla="*/ 6683375 h 6858000"/>
              <a:gd name="connsiteX92" fmla="*/ 26987 w 9807836"/>
              <a:gd name="connsiteY92" fmla="*/ 6770687 h 6858000"/>
              <a:gd name="connsiteX93" fmla="*/ 0 w 9807836"/>
              <a:gd name="connsiteY93" fmla="*/ 6858000 h 6858000"/>
              <a:gd name="connsiteX94" fmla="*/ 9807836 w 9807836"/>
              <a:gd name="connsiteY94" fmla="*/ 6858000 h 6858000"/>
              <a:gd name="connsiteX95" fmla="*/ 9807836 w 9807836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9807836" h="6858000">
                <a:moveTo>
                  <a:pt x="9807836" y="0"/>
                </a:moveTo>
                <a:lnTo>
                  <a:pt x="0" y="0"/>
                </a:lnTo>
                <a:lnTo>
                  <a:pt x="26987" y="87312"/>
                </a:lnTo>
                <a:lnTo>
                  <a:pt x="52387" y="174625"/>
                </a:lnTo>
                <a:lnTo>
                  <a:pt x="77787" y="263525"/>
                </a:lnTo>
                <a:lnTo>
                  <a:pt x="100012" y="354012"/>
                </a:lnTo>
                <a:lnTo>
                  <a:pt x="127000" y="441325"/>
                </a:lnTo>
                <a:lnTo>
                  <a:pt x="155575" y="525462"/>
                </a:lnTo>
                <a:lnTo>
                  <a:pt x="192087" y="604837"/>
                </a:lnTo>
                <a:lnTo>
                  <a:pt x="234950" y="677862"/>
                </a:lnTo>
                <a:lnTo>
                  <a:pt x="282575" y="739775"/>
                </a:lnTo>
                <a:lnTo>
                  <a:pt x="334962" y="798512"/>
                </a:lnTo>
                <a:lnTo>
                  <a:pt x="395287" y="852487"/>
                </a:lnTo>
                <a:lnTo>
                  <a:pt x="458787" y="906462"/>
                </a:lnTo>
                <a:lnTo>
                  <a:pt x="525462" y="957262"/>
                </a:lnTo>
                <a:lnTo>
                  <a:pt x="592137" y="1008062"/>
                </a:lnTo>
                <a:lnTo>
                  <a:pt x="660400" y="1060450"/>
                </a:lnTo>
                <a:lnTo>
                  <a:pt x="725487" y="1111250"/>
                </a:lnTo>
                <a:lnTo>
                  <a:pt x="787400" y="1165225"/>
                </a:lnTo>
                <a:lnTo>
                  <a:pt x="844550" y="1223962"/>
                </a:lnTo>
                <a:lnTo>
                  <a:pt x="896937" y="1282700"/>
                </a:lnTo>
                <a:lnTo>
                  <a:pt x="939800" y="1346200"/>
                </a:lnTo>
                <a:lnTo>
                  <a:pt x="976312" y="1417637"/>
                </a:lnTo>
                <a:lnTo>
                  <a:pt x="998537" y="1487487"/>
                </a:lnTo>
                <a:lnTo>
                  <a:pt x="1012825" y="1565275"/>
                </a:lnTo>
                <a:lnTo>
                  <a:pt x="1019175" y="1641475"/>
                </a:lnTo>
                <a:lnTo>
                  <a:pt x="1017587" y="1722437"/>
                </a:lnTo>
                <a:lnTo>
                  <a:pt x="1011237" y="1803400"/>
                </a:lnTo>
                <a:lnTo>
                  <a:pt x="1003300" y="1887537"/>
                </a:lnTo>
                <a:lnTo>
                  <a:pt x="992187" y="1971675"/>
                </a:lnTo>
                <a:lnTo>
                  <a:pt x="979487" y="2055812"/>
                </a:lnTo>
                <a:lnTo>
                  <a:pt x="969962" y="2139950"/>
                </a:lnTo>
                <a:lnTo>
                  <a:pt x="963612" y="2224087"/>
                </a:lnTo>
                <a:lnTo>
                  <a:pt x="958850" y="2305050"/>
                </a:lnTo>
                <a:lnTo>
                  <a:pt x="963612" y="2384425"/>
                </a:lnTo>
                <a:lnTo>
                  <a:pt x="973137" y="2462212"/>
                </a:lnTo>
                <a:lnTo>
                  <a:pt x="993775" y="2543175"/>
                </a:lnTo>
                <a:lnTo>
                  <a:pt x="1025525" y="2622550"/>
                </a:lnTo>
                <a:lnTo>
                  <a:pt x="1063625" y="2701925"/>
                </a:lnTo>
                <a:lnTo>
                  <a:pt x="1106487" y="2781300"/>
                </a:lnTo>
                <a:lnTo>
                  <a:pt x="1150937" y="2859087"/>
                </a:lnTo>
                <a:lnTo>
                  <a:pt x="1198562" y="2938462"/>
                </a:lnTo>
                <a:lnTo>
                  <a:pt x="1241425" y="3017837"/>
                </a:lnTo>
                <a:lnTo>
                  <a:pt x="1284288" y="3098800"/>
                </a:lnTo>
                <a:lnTo>
                  <a:pt x="1320800" y="3179762"/>
                </a:lnTo>
                <a:lnTo>
                  <a:pt x="1349375" y="3260725"/>
                </a:lnTo>
                <a:lnTo>
                  <a:pt x="1365250" y="3343275"/>
                </a:lnTo>
                <a:lnTo>
                  <a:pt x="1374775" y="3429000"/>
                </a:lnTo>
                <a:lnTo>
                  <a:pt x="1365250" y="3514725"/>
                </a:lnTo>
                <a:lnTo>
                  <a:pt x="1349375" y="3597275"/>
                </a:lnTo>
                <a:lnTo>
                  <a:pt x="1320800" y="3678237"/>
                </a:lnTo>
                <a:lnTo>
                  <a:pt x="1284288" y="3759200"/>
                </a:lnTo>
                <a:lnTo>
                  <a:pt x="1241425" y="3840162"/>
                </a:lnTo>
                <a:lnTo>
                  <a:pt x="1198562" y="3919537"/>
                </a:lnTo>
                <a:lnTo>
                  <a:pt x="1150937" y="3998912"/>
                </a:lnTo>
                <a:lnTo>
                  <a:pt x="1106487" y="4076700"/>
                </a:lnTo>
                <a:lnTo>
                  <a:pt x="1063625" y="4156075"/>
                </a:lnTo>
                <a:lnTo>
                  <a:pt x="1025525" y="4235450"/>
                </a:lnTo>
                <a:lnTo>
                  <a:pt x="993775" y="4314825"/>
                </a:lnTo>
                <a:lnTo>
                  <a:pt x="973137" y="4395787"/>
                </a:lnTo>
                <a:lnTo>
                  <a:pt x="963612" y="4473575"/>
                </a:lnTo>
                <a:lnTo>
                  <a:pt x="958850" y="4552950"/>
                </a:lnTo>
                <a:lnTo>
                  <a:pt x="963612" y="4633912"/>
                </a:lnTo>
                <a:lnTo>
                  <a:pt x="969962" y="4718050"/>
                </a:lnTo>
                <a:lnTo>
                  <a:pt x="979487" y="4802187"/>
                </a:lnTo>
                <a:lnTo>
                  <a:pt x="992187" y="4886325"/>
                </a:lnTo>
                <a:lnTo>
                  <a:pt x="1003300" y="4970462"/>
                </a:lnTo>
                <a:lnTo>
                  <a:pt x="1011237" y="5054600"/>
                </a:lnTo>
                <a:lnTo>
                  <a:pt x="1017587" y="5135562"/>
                </a:lnTo>
                <a:lnTo>
                  <a:pt x="1019175" y="5216525"/>
                </a:lnTo>
                <a:lnTo>
                  <a:pt x="1012825" y="5292725"/>
                </a:lnTo>
                <a:lnTo>
                  <a:pt x="998537" y="5370512"/>
                </a:lnTo>
                <a:lnTo>
                  <a:pt x="976312" y="5440362"/>
                </a:lnTo>
                <a:lnTo>
                  <a:pt x="939800" y="5511800"/>
                </a:lnTo>
                <a:lnTo>
                  <a:pt x="896937" y="5575300"/>
                </a:lnTo>
                <a:lnTo>
                  <a:pt x="844550" y="5634037"/>
                </a:lnTo>
                <a:lnTo>
                  <a:pt x="787400" y="5692775"/>
                </a:lnTo>
                <a:lnTo>
                  <a:pt x="725487" y="5746750"/>
                </a:lnTo>
                <a:lnTo>
                  <a:pt x="660400" y="5797550"/>
                </a:lnTo>
                <a:lnTo>
                  <a:pt x="592137" y="5849937"/>
                </a:lnTo>
                <a:lnTo>
                  <a:pt x="525462" y="5900737"/>
                </a:lnTo>
                <a:lnTo>
                  <a:pt x="458787" y="5951537"/>
                </a:lnTo>
                <a:lnTo>
                  <a:pt x="395287" y="6005512"/>
                </a:lnTo>
                <a:lnTo>
                  <a:pt x="334962" y="6059487"/>
                </a:lnTo>
                <a:lnTo>
                  <a:pt x="282575" y="6118225"/>
                </a:lnTo>
                <a:lnTo>
                  <a:pt x="234950" y="6180137"/>
                </a:lnTo>
                <a:lnTo>
                  <a:pt x="192087" y="6253162"/>
                </a:lnTo>
                <a:lnTo>
                  <a:pt x="155575" y="6332537"/>
                </a:lnTo>
                <a:lnTo>
                  <a:pt x="127000" y="6416675"/>
                </a:lnTo>
                <a:lnTo>
                  <a:pt x="100012" y="6503987"/>
                </a:lnTo>
                <a:lnTo>
                  <a:pt x="77787" y="6594475"/>
                </a:lnTo>
                <a:lnTo>
                  <a:pt x="52387" y="6683375"/>
                </a:lnTo>
                <a:lnTo>
                  <a:pt x="26987" y="6770687"/>
                </a:lnTo>
                <a:lnTo>
                  <a:pt x="0" y="6858000"/>
                </a:lnTo>
                <a:lnTo>
                  <a:pt x="9807836" y="6858000"/>
                </a:lnTo>
                <a:lnTo>
                  <a:pt x="9807836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79B971F-3E57-C7FE-B7F7-E74C404872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544403" y="1098388"/>
            <a:ext cx="7818540" cy="4394988"/>
          </a:xfrm>
        </p:spPr>
        <p:txBody>
          <a:bodyPr>
            <a:normAutofit/>
          </a:bodyPr>
          <a:lstStyle/>
          <a:p>
            <a:pPr algn="l"/>
            <a:r>
              <a:rPr lang="pt-BR" dirty="0"/>
              <a:t>LÍNGUA PORTUGUESA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401F2B9-DED7-ECD2-C18E-78D0731F82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544403" y="5563388"/>
            <a:ext cx="7818540" cy="742279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pt-BR" dirty="0"/>
              <a:t>8</a:t>
            </a:r>
            <a:r>
              <a:rPr lang="pt-BR" u="sng" cap="none" baseline="30000" dirty="0"/>
              <a:t>o</a:t>
            </a:r>
            <a:r>
              <a:rPr lang="pt-BR" dirty="0"/>
              <a:t> ANO</a:t>
            </a:r>
          </a:p>
          <a:p>
            <a:pPr algn="l">
              <a:lnSpc>
                <a:spcPct val="90000"/>
              </a:lnSpc>
            </a:pPr>
            <a:r>
              <a:rPr lang="pt-BR" dirty="0"/>
              <a:t>APOIO PARA AULAS E ESTUDOS</a:t>
            </a:r>
          </a:p>
        </p:txBody>
      </p:sp>
      <p:sp>
        <p:nvSpPr>
          <p:cNvPr id="26" name="Rectangle 30">
            <a:extLst>
              <a:ext uri="{FF2B5EF4-FFF2-40B4-BE49-F238E27FC236}">
                <a16:creationId xmlns:a16="http://schemas.microsoft.com/office/drawing/2014/main" id="{7C0AC2E3-4309-4DC9-AB89-9A199B5767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Freeform 16">
            <a:extLst>
              <a:ext uri="{FF2B5EF4-FFF2-40B4-BE49-F238E27FC236}">
                <a16:creationId xmlns:a16="http://schemas.microsoft.com/office/drawing/2014/main" id="{55810C7D-342F-4349-ACE9-E99E72885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>
            <a:off x="8433061" y="0"/>
            <a:ext cx="1646238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534269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F3ACCA91-BEF9-88C3-D1EF-881BF5FFA0E2}"/>
              </a:ext>
            </a:extLst>
          </p:cNvPr>
          <p:cNvSpPr txBox="1"/>
          <p:nvPr/>
        </p:nvSpPr>
        <p:spPr>
          <a:xfrm>
            <a:off x="767009" y="348799"/>
            <a:ext cx="5702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Relatório</a:t>
            </a:r>
            <a:endParaRPr lang="pt-BR" sz="240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AC10B472-0AC2-8296-4FC4-1CF38A1056CB}"/>
              </a:ext>
            </a:extLst>
          </p:cNvPr>
          <p:cNvSpPr txBox="1"/>
          <p:nvPr/>
        </p:nvSpPr>
        <p:spPr>
          <a:xfrm>
            <a:off x="767009" y="1622507"/>
            <a:ext cx="4165515" cy="3970318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O </a:t>
            </a:r>
            <a:r>
              <a:rPr lang="pt-BR" b="1" dirty="0">
                <a:solidFill>
                  <a:srgbClr val="262626"/>
                </a:solidFill>
              </a:rPr>
              <a:t>relatório</a:t>
            </a:r>
            <a:r>
              <a:rPr lang="pt-BR" dirty="0">
                <a:solidFill>
                  <a:srgbClr val="262626"/>
                </a:solidFill>
              </a:rPr>
              <a:t> é composto de título, introdução, desenvolvimento, considerações finais e referências bibliográficas, se houver. </a:t>
            </a:r>
          </a:p>
          <a:p>
            <a:pPr indent="457200" algn="just"/>
            <a:r>
              <a:rPr lang="pt-BR" dirty="0">
                <a:solidFill>
                  <a:srgbClr val="262626"/>
                </a:solidFill>
              </a:rPr>
              <a:t>Por se tratar de um texto técnico, obedece à norma-padrão e utiliza linguagem técnica e impessoal, geralmente empregando a 3</a:t>
            </a:r>
            <a:r>
              <a:rPr lang="pt-BR" u="sng" baseline="30000" dirty="0">
                <a:solidFill>
                  <a:srgbClr val="262626"/>
                </a:solidFill>
              </a:rPr>
              <a:t>a</a:t>
            </a:r>
            <a:r>
              <a:rPr lang="pt-BR" dirty="0">
                <a:solidFill>
                  <a:srgbClr val="262626"/>
                </a:solidFill>
              </a:rPr>
              <a:t> pessoa. </a:t>
            </a:r>
          </a:p>
          <a:p>
            <a:pPr indent="457200" algn="just"/>
            <a:r>
              <a:rPr lang="pt-BR" dirty="0">
                <a:solidFill>
                  <a:srgbClr val="262626"/>
                </a:solidFill>
              </a:rPr>
              <a:t>Em razão de seu caráter narrativo, os verbos são flexionados, predominantemente, no tempo pretérito. Para garantir a objetividade nas informações, as palavras são empregadas em seu sentido denotativo.</a:t>
            </a:r>
          </a:p>
        </p:txBody>
      </p:sp>
      <p:sp>
        <p:nvSpPr>
          <p:cNvPr id="10" name="Balão de Fala: Retângulo 9">
            <a:extLst>
              <a:ext uri="{FF2B5EF4-FFF2-40B4-BE49-F238E27FC236}">
                <a16:creationId xmlns:a16="http://schemas.microsoft.com/office/drawing/2014/main" id="{C01505D1-9A4F-C0A2-F642-6CC01F4E7ACA}"/>
              </a:ext>
            </a:extLst>
          </p:cNvPr>
          <p:cNvSpPr/>
          <p:nvPr/>
        </p:nvSpPr>
        <p:spPr>
          <a:xfrm>
            <a:off x="5431079" y="3070376"/>
            <a:ext cx="5702801" cy="1056111"/>
          </a:xfrm>
          <a:prstGeom prst="wedgeRectCallout">
            <a:avLst>
              <a:gd name="adj1" fmla="val -55407"/>
              <a:gd name="adj2" fmla="val 19187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>A parte do </a:t>
            </a:r>
            <a:r>
              <a:rPr lang="pt-BR" b="1" dirty="0">
                <a:solidFill>
                  <a:schemeClr val="tx2"/>
                </a:solidFill>
              </a:rPr>
              <a:t>desenvolvimento</a:t>
            </a:r>
            <a:r>
              <a:rPr lang="pt-BR" dirty="0">
                <a:solidFill>
                  <a:schemeClr val="tx2"/>
                </a:solidFill>
              </a:rPr>
              <a:t> traz a descrição da atividade realizada e pode conter imagens, gráficos, tabelas e outros recursos visuais.</a:t>
            </a:r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E45EFF6A-C317-DAB9-FC1E-396574042728}"/>
              </a:ext>
            </a:extLst>
          </p:cNvPr>
          <p:cNvSpPr/>
          <p:nvPr/>
        </p:nvSpPr>
        <p:spPr>
          <a:xfrm>
            <a:off x="5431079" y="4449060"/>
            <a:ext cx="5702801" cy="1356517"/>
          </a:xfrm>
          <a:prstGeom prst="wedgeRectCallout">
            <a:avLst>
              <a:gd name="adj1" fmla="val -55571"/>
              <a:gd name="adj2" fmla="val -2886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>Nas </a:t>
            </a:r>
            <a:r>
              <a:rPr lang="pt-BR" b="1" dirty="0">
                <a:solidFill>
                  <a:schemeClr val="tx2"/>
                </a:solidFill>
              </a:rPr>
              <a:t>considerações finais </a:t>
            </a:r>
            <a:r>
              <a:rPr lang="pt-BR" dirty="0">
                <a:solidFill>
                  <a:schemeClr val="tx2"/>
                </a:solidFill>
              </a:rPr>
              <a:t>ou </a:t>
            </a:r>
            <a:r>
              <a:rPr lang="pt-BR" b="1" dirty="0">
                <a:solidFill>
                  <a:schemeClr val="tx2"/>
                </a:solidFill>
              </a:rPr>
              <a:t>conclusão</a:t>
            </a:r>
            <a:r>
              <a:rPr lang="pt-BR" dirty="0">
                <a:solidFill>
                  <a:schemeClr val="tx2"/>
                </a:solidFill>
              </a:rPr>
              <a:t> são apresentadas observações finais sobre a atividade desenvolvida, informações sobre os dados obtidos, quais objetivos foram alcançados, entre outras informações.</a:t>
            </a:r>
          </a:p>
        </p:txBody>
      </p:sp>
      <p:sp>
        <p:nvSpPr>
          <p:cNvPr id="14" name="Balão de Fala: Retângulo 13">
            <a:extLst>
              <a:ext uri="{FF2B5EF4-FFF2-40B4-BE49-F238E27FC236}">
                <a16:creationId xmlns:a16="http://schemas.microsoft.com/office/drawing/2014/main" id="{C140578F-1BCE-2BD1-9554-80F079B023B1}"/>
              </a:ext>
            </a:extLst>
          </p:cNvPr>
          <p:cNvSpPr/>
          <p:nvPr/>
        </p:nvSpPr>
        <p:spPr>
          <a:xfrm>
            <a:off x="5431079" y="1622507"/>
            <a:ext cx="5702801" cy="1125296"/>
          </a:xfrm>
          <a:prstGeom prst="wedgeRectCallout">
            <a:avLst>
              <a:gd name="adj1" fmla="val -55697"/>
              <a:gd name="adj2" fmla="val 20893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>A </a:t>
            </a:r>
            <a:r>
              <a:rPr lang="pt-BR" b="1" dirty="0">
                <a:solidFill>
                  <a:schemeClr val="tx2"/>
                </a:solidFill>
              </a:rPr>
              <a:t>introdução</a:t>
            </a:r>
            <a:r>
              <a:rPr lang="pt-BR" dirty="0">
                <a:solidFill>
                  <a:schemeClr val="tx2"/>
                </a:solidFill>
              </a:rPr>
              <a:t> do relatório é uma parte muito importante, pois nela são apresentadas a atividade desenvolvida, seus objetivos e o método utilizado para alcançá-los.</a:t>
            </a:r>
          </a:p>
        </p:txBody>
      </p:sp>
    </p:spTree>
    <p:extLst>
      <p:ext uri="{BB962C8B-B14F-4D97-AF65-F5344CB8AC3E}">
        <p14:creationId xmlns:p14="http://schemas.microsoft.com/office/powerpoint/2010/main" val="7101208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AB2661E9-6F67-4F5B-E3C7-5EFEAC505A16}"/>
              </a:ext>
            </a:extLst>
          </p:cNvPr>
          <p:cNvSpPr txBox="1"/>
          <p:nvPr/>
        </p:nvSpPr>
        <p:spPr>
          <a:xfrm>
            <a:off x="767009" y="348799"/>
            <a:ext cx="5702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DA LÍNGUA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Pronome relativo</a:t>
            </a:r>
            <a:endParaRPr lang="pt-BR" sz="240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1F82D8A5-E1EE-75FC-7089-479507052AF3}"/>
              </a:ext>
            </a:extLst>
          </p:cNvPr>
          <p:cNvSpPr txBox="1"/>
          <p:nvPr/>
        </p:nvSpPr>
        <p:spPr>
          <a:xfrm>
            <a:off x="767004" y="2954702"/>
            <a:ext cx="1065798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62626"/>
                </a:solidFill>
              </a:rPr>
              <a:t>Pronome relativo </a:t>
            </a:r>
            <a:r>
              <a:rPr lang="pt-BR" dirty="0">
                <a:solidFill>
                  <a:srgbClr val="262626"/>
                </a:solidFill>
              </a:rPr>
              <a:t>é aquele que, geralmente, se refere a um termo anterior (o antecedente), que está em outra oração, estabelecendo uma ligação de sentidos entre elas.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9FC1A0B-3DEC-CD58-A334-1F9B3F705B7F}"/>
              </a:ext>
            </a:extLst>
          </p:cNvPr>
          <p:cNvSpPr txBox="1"/>
          <p:nvPr/>
        </p:nvSpPr>
        <p:spPr>
          <a:xfrm>
            <a:off x="772018" y="1667139"/>
            <a:ext cx="10657982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Ao produzir um texto, é preciso encadear frases, palavras e enunciados para que ele tenha sentido e cumpra seu propósito comunicativo. Na língua portuguesa, há alguns grupos de palavras que cumprem essa função e são responsáveis pela organização das ideias. Um desses grupos é o dos pronomes relativos.</a:t>
            </a:r>
          </a:p>
        </p:txBody>
      </p:sp>
      <p:sp>
        <p:nvSpPr>
          <p:cNvPr id="11" name="Balão de Fala: Retângulo 10">
            <a:extLst>
              <a:ext uri="{FF2B5EF4-FFF2-40B4-BE49-F238E27FC236}">
                <a16:creationId xmlns:a16="http://schemas.microsoft.com/office/drawing/2014/main" id="{F81AF105-E3C6-B6AB-1002-D0DE99DB7EAE}"/>
              </a:ext>
            </a:extLst>
          </p:cNvPr>
          <p:cNvSpPr/>
          <p:nvPr/>
        </p:nvSpPr>
        <p:spPr>
          <a:xfrm>
            <a:off x="2234242" y="4175185"/>
            <a:ext cx="6847213" cy="1725282"/>
          </a:xfrm>
          <a:prstGeom prst="wedgeRectCallout">
            <a:avLst>
              <a:gd name="adj1" fmla="val -22511"/>
              <a:gd name="adj2" fmla="val -65566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>Os pronomes relativos fazem remissão a informações anteriormente apresentadas. De uma maneira geral, os pronomes têm uma função referencial. São usados pelo falante para indicar a que pessoas ou coisas está se referindo em seus textos. Esse é o caso dos pronomes do caso reto e do caso oblíquo, dos pronomes demonstrativos, entre outros.</a:t>
            </a:r>
          </a:p>
        </p:txBody>
      </p:sp>
    </p:spTree>
    <p:extLst>
      <p:ext uri="{BB962C8B-B14F-4D97-AF65-F5344CB8AC3E}">
        <p14:creationId xmlns:p14="http://schemas.microsoft.com/office/powerpoint/2010/main" val="4425387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3F004FF9-0F3B-9723-CCF5-1C9F1508E80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741" y="348799"/>
            <a:ext cx="6928229" cy="533369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81D62C75-AF3F-86BD-9E41-0E5BC39D3161}"/>
              </a:ext>
            </a:extLst>
          </p:cNvPr>
          <p:cNvSpPr txBox="1"/>
          <p:nvPr/>
        </p:nvSpPr>
        <p:spPr>
          <a:xfrm>
            <a:off x="588030" y="348799"/>
            <a:ext cx="319034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OUTRAS LINGUAGENS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Diversidade e patrimônio cultural</a:t>
            </a:r>
            <a:endParaRPr lang="pt-BR" sz="240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BEB0178A-3D7B-8D80-584B-C5057577C60F}"/>
              </a:ext>
            </a:extLst>
          </p:cNvPr>
          <p:cNvSpPr txBox="1"/>
          <p:nvPr/>
        </p:nvSpPr>
        <p:spPr>
          <a:xfrm>
            <a:off x="4675741" y="5686251"/>
            <a:ext cx="6034135" cy="318924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62626"/>
                </a:solidFill>
              </a:rPr>
              <a:t>Casal dançando carimbó em Belém (PA). Fotografia de 2019.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FBE8C782-0520-4E5E-8957-984750D08B9D}"/>
              </a:ext>
            </a:extLst>
          </p:cNvPr>
          <p:cNvSpPr txBox="1"/>
          <p:nvPr/>
        </p:nvSpPr>
        <p:spPr>
          <a:xfrm rot="16200000">
            <a:off x="10603486" y="4542092"/>
            <a:ext cx="2157687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62626"/>
                </a:solidFill>
              </a:rPr>
              <a:t>RUBENS CHAVES/PULSAR IMAGENS</a:t>
            </a:r>
            <a:endParaRPr lang="pt-BR" sz="800" dirty="0">
              <a:solidFill>
                <a:srgbClr val="262626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11029701-79BF-88EE-B40C-3ADD3553DAF9}"/>
              </a:ext>
            </a:extLst>
          </p:cNvPr>
          <p:cNvSpPr txBox="1"/>
          <p:nvPr/>
        </p:nvSpPr>
        <p:spPr>
          <a:xfrm>
            <a:off x="588030" y="2877414"/>
            <a:ext cx="3638913" cy="258532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O carimbó reúne características de culturas indígenas com influências de culturas </a:t>
            </a:r>
            <a:r>
              <a:rPr lang="pt-BR" dirty="0" err="1">
                <a:solidFill>
                  <a:srgbClr val="262626"/>
                </a:solidFill>
              </a:rPr>
              <a:t>afrobrasileiras</a:t>
            </a:r>
            <a:r>
              <a:rPr lang="pt-BR" dirty="0">
                <a:solidFill>
                  <a:srgbClr val="262626"/>
                </a:solidFill>
              </a:rPr>
              <a:t>. </a:t>
            </a:r>
          </a:p>
          <a:p>
            <a:pPr indent="457200" algn="just"/>
            <a:r>
              <a:rPr lang="pt-BR" dirty="0">
                <a:solidFill>
                  <a:srgbClr val="262626"/>
                </a:solidFill>
              </a:rPr>
              <a:t>O ritmo é marcado pelo instrumento de percussão curimbó e a dança é executada em pares que fazem movimentos amplos e utilizam figurinos coloridos, como as saias rodadas das mulheres.</a:t>
            </a:r>
          </a:p>
        </p:txBody>
      </p:sp>
    </p:spTree>
    <p:extLst>
      <p:ext uri="{BB962C8B-B14F-4D97-AF65-F5344CB8AC3E}">
        <p14:creationId xmlns:p14="http://schemas.microsoft.com/office/powerpoint/2010/main" val="1072174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5CB954D3-E343-A17F-B7E9-B297C6219C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030" y="1475117"/>
            <a:ext cx="5342024" cy="502115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13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149B3552-8817-321C-CB9D-A6AAB2654F75}"/>
              </a:ext>
            </a:extLst>
          </p:cNvPr>
          <p:cNvSpPr txBox="1"/>
          <p:nvPr/>
        </p:nvSpPr>
        <p:spPr>
          <a:xfrm>
            <a:off x="588029" y="348799"/>
            <a:ext cx="50795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OUTRAS LINGUAGENS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Diversidade e patrimônio cultural</a:t>
            </a:r>
            <a:endParaRPr lang="pt-BR" sz="240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3994C01-7B24-EE53-4F68-5D0A16BC295C}"/>
              </a:ext>
            </a:extLst>
          </p:cNvPr>
          <p:cNvSpPr txBox="1"/>
          <p:nvPr/>
        </p:nvSpPr>
        <p:spPr>
          <a:xfrm>
            <a:off x="6261948" y="1475117"/>
            <a:ext cx="5168052" cy="258532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O acarajé é uma comida típica da Bahia, ligada a culturas africanas e afro-brasileiras e que se relaciona com o candomblé, uma religião de matriz africana. Ele é feito com um bolinho de feijão recheado com pimenta, camarão, caruru e vatapá (também típicos da culinária baiana). É produzido e vendido predominantemente por mulheres que se identificam utilizando vestimentas características do candomblé, compostas por saias brancas, turbantes e colares.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EFE48B49-47C6-1B95-09D9-B1D4AC874E95}"/>
              </a:ext>
            </a:extLst>
          </p:cNvPr>
          <p:cNvSpPr txBox="1"/>
          <p:nvPr/>
        </p:nvSpPr>
        <p:spPr>
          <a:xfrm>
            <a:off x="5930054" y="5896995"/>
            <a:ext cx="4779822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marL="108000"/>
            <a:r>
              <a:rPr lang="pt-BR" sz="1600" dirty="0">
                <a:solidFill>
                  <a:srgbClr val="262626"/>
                </a:solidFill>
              </a:rPr>
              <a:t>Mulher baiana vendendo acarajé, na Praia de Amaralina, em Salvador (BA). Fotografia de 2018.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D318DA5-B569-B4B1-F91C-03186A620282}"/>
              </a:ext>
            </a:extLst>
          </p:cNvPr>
          <p:cNvSpPr txBox="1"/>
          <p:nvPr/>
        </p:nvSpPr>
        <p:spPr>
          <a:xfrm rot="16200000">
            <a:off x="-559555" y="5304490"/>
            <a:ext cx="2157687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62626"/>
                </a:solidFill>
              </a:rPr>
              <a:t>FABIO COLOMBINI</a:t>
            </a:r>
            <a:endParaRPr lang="pt-BR" sz="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263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BFC5FBA-577B-6AA3-DD59-8AA02355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051" y="382385"/>
            <a:ext cx="6633276" cy="961506"/>
          </a:xfrm>
        </p:spPr>
        <p:txBody>
          <a:bodyPr>
            <a:normAutofit/>
          </a:bodyPr>
          <a:lstStyle/>
          <a:p>
            <a:r>
              <a:rPr lang="pt-BR" dirty="0"/>
              <a:t>MÓDULO 3</a:t>
            </a:r>
          </a:p>
        </p:txBody>
      </p:sp>
      <p:graphicFrame>
        <p:nvGraphicFramePr>
          <p:cNvPr id="6" name="Espaço Reservado para Conteúdo 2">
            <a:extLst>
              <a:ext uri="{FF2B5EF4-FFF2-40B4-BE49-F238E27FC236}">
                <a16:creationId xmlns:a16="http://schemas.microsoft.com/office/drawing/2014/main" id="{D98425C6-8D80-4710-C170-9F7B8B78E4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85130615"/>
              </p:ext>
            </p:extLst>
          </p:nvPr>
        </p:nvGraphicFramePr>
        <p:xfrm>
          <a:off x="765050" y="1678040"/>
          <a:ext cx="10664949" cy="45499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0583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 descr="Multidão de pessoas&#10;&#10;Descrição gerada automaticamente">
            <a:extLst>
              <a:ext uri="{FF2B5EF4-FFF2-40B4-BE49-F238E27FC236}">
                <a16:creationId xmlns:a16="http://schemas.microsoft.com/office/drawing/2014/main" id="{581AD600-E6A4-5867-1E97-B7FD34740C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3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3</a:t>
              </a:r>
            </a:p>
          </p:txBody>
        </p:sp>
      </p:grp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E07E782-3760-9024-6585-6D9970F623D4}"/>
              </a:ext>
            </a:extLst>
          </p:cNvPr>
          <p:cNvSpPr txBox="1"/>
          <p:nvPr/>
        </p:nvSpPr>
        <p:spPr>
          <a:xfrm rot="16200000">
            <a:off x="11493924" y="441114"/>
            <a:ext cx="951314" cy="24622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62626"/>
                </a:solidFill>
              </a:rPr>
              <a:t>RAQUEL AVIANI/SECOM UNB</a:t>
            </a:r>
            <a:endParaRPr lang="pt-BR" sz="800" dirty="0">
              <a:solidFill>
                <a:srgbClr val="262626"/>
              </a:solidFill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4E0798E-8B10-0C3E-7DD7-0FF4B93B19D4}"/>
              </a:ext>
            </a:extLst>
          </p:cNvPr>
          <p:cNvSpPr txBox="1"/>
          <p:nvPr/>
        </p:nvSpPr>
        <p:spPr>
          <a:xfrm>
            <a:off x="865418" y="563303"/>
            <a:ext cx="6346353" cy="565146"/>
          </a:xfrm>
          <a:prstGeom prst="rect">
            <a:avLst/>
          </a:prstGeom>
          <a:solidFill>
            <a:schemeClr val="accent1">
              <a:alpha val="75000"/>
            </a:schemeClr>
          </a:solidFill>
          <a:ln>
            <a:solidFill>
              <a:schemeClr val="accent1"/>
            </a:solidFill>
          </a:ln>
          <a:effectLst/>
        </p:spPr>
        <p:txBody>
          <a:bodyPr wrap="square" lIns="0" tIns="36000" rIns="0" bIns="36000" anchor="b">
            <a:spAutoFit/>
          </a:bodyPr>
          <a:lstStyle/>
          <a:p>
            <a:pPr marL="108000"/>
            <a:r>
              <a:rPr lang="pt-BR" sz="1600" dirty="0">
                <a:solidFill>
                  <a:schemeClr val="tx2"/>
                </a:solidFill>
              </a:rPr>
              <a:t>O escritor, filósofo e líder indígena Ailton Krenak (1953-) durante palestra na Universidade de Brasília (UnB). Brasília (DF). Fotografia de 2020.</a:t>
            </a:r>
          </a:p>
        </p:txBody>
      </p:sp>
    </p:spTree>
    <p:extLst>
      <p:ext uri="{BB962C8B-B14F-4D97-AF65-F5344CB8AC3E}">
        <p14:creationId xmlns:p14="http://schemas.microsoft.com/office/powerpoint/2010/main" val="27139644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9E21ABBA-41FC-139C-7C08-3BC14965D228}"/>
              </a:ext>
            </a:extLst>
          </p:cNvPr>
          <p:cNvSpPr txBox="1"/>
          <p:nvPr/>
        </p:nvSpPr>
        <p:spPr>
          <a:xfrm>
            <a:off x="767010" y="348799"/>
            <a:ext cx="4566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Texto didático</a:t>
            </a:r>
            <a:endParaRPr lang="pt-BR" sz="240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424B1328-9928-3D32-41A8-6877477572D4}"/>
              </a:ext>
            </a:extLst>
          </p:cNvPr>
          <p:cNvSpPr txBox="1"/>
          <p:nvPr/>
        </p:nvSpPr>
        <p:spPr>
          <a:xfrm>
            <a:off x="764499" y="1556015"/>
            <a:ext cx="6481689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O </a:t>
            </a:r>
            <a:r>
              <a:rPr lang="pt-BR" b="1" dirty="0">
                <a:solidFill>
                  <a:srgbClr val="262626"/>
                </a:solidFill>
              </a:rPr>
              <a:t>texto didático </a:t>
            </a:r>
            <a:r>
              <a:rPr lang="pt-BR" dirty="0">
                <a:solidFill>
                  <a:srgbClr val="262626"/>
                </a:solidFill>
              </a:rPr>
              <a:t>é um gênero que tem como objetivo ensinar o leitor sobre determinado assunto e pode ser publicado em livros escolares, </a:t>
            </a:r>
            <a:r>
              <a:rPr lang="pt-BR" i="1" dirty="0">
                <a:solidFill>
                  <a:srgbClr val="262626"/>
                </a:solidFill>
              </a:rPr>
              <a:t>sites</a:t>
            </a:r>
            <a:r>
              <a:rPr lang="pt-BR" dirty="0">
                <a:solidFill>
                  <a:srgbClr val="262626"/>
                </a:solidFill>
              </a:rPr>
              <a:t> informativos e cartilhas, por exemplo. Costuma ser escrito por especialistas, que buscam apresentar as informações de modo claro, objetivo e em linguagem adequada ao nível de entendimento de seus leitores permitindo, assim, que todos possam compreender o que está sendo exposto acerca do tema.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1264586-EA43-4639-0A15-DB574DE96C9F}"/>
              </a:ext>
            </a:extLst>
          </p:cNvPr>
          <p:cNvSpPr txBox="1"/>
          <p:nvPr/>
        </p:nvSpPr>
        <p:spPr>
          <a:xfrm>
            <a:off x="764500" y="3840450"/>
            <a:ext cx="6481689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O </a:t>
            </a:r>
            <a:r>
              <a:rPr lang="pt-BR" b="1" dirty="0">
                <a:solidFill>
                  <a:srgbClr val="262626"/>
                </a:solidFill>
              </a:rPr>
              <a:t>texto didático </a:t>
            </a:r>
            <a:r>
              <a:rPr lang="pt-BR" dirty="0">
                <a:solidFill>
                  <a:srgbClr val="262626"/>
                </a:solidFill>
              </a:rPr>
              <a:t>se organiza em parágrafos. Além do título, que sintetiza o tema, há intertítulos, que introduzem e organizam as várias partes do texto. Devido à sua finalidade pedagógica, o texto didático é escrito de acordo com a norma-padrão da língua e utiliza uma linguagem impessoal, clara e objetiva, mas acessível ao nível de conhecimento dos leitores a que se destina. Por ser predominantemente conceitual, não admite linguagem conotativa e costuma utilizar termos próprios da(s) área(s) que aborda.</a:t>
            </a:r>
          </a:p>
        </p:txBody>
      </p:sp>
      <p:sp>
        <p:nvSpPr>
          <p:cNvPr id="13" name="Balão de Fala: Retângulo 12">
            <a:extLst>
              <a:ext uri="{FF2B5EF4-FFF2-40B4-BE49-F238E27FC236}">
                <a16:creationId xmlns:a16="http://schemas.microsoft.com/office/drawing/2014/main" id="{0330A7A3-5886-53F9-76B2-D031F1106A77}"/>
              </a:ext>
            </a:extLst>
          </p:cNvPr>
          <p:cNvSpPr/>
          <p:nvPr/>
        </p:nvSpPr>
        <p:spPr>
          <a:xfrm>
            <a:off x="7726049" y="348797"/>
            <a:ext cx="3698941" cy="1748965"/>
          </a:xfrm>
          <a:prstGeom prst="wedgeRectCallout">
            <a:avLst>
              <a:gd name="adj1" fmla="val -22585"/>
              <a:gd name="adj2" fmla="val 59275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>Recursos como fotografias, ilustrações, infográficos, tabelas e mapas podem ser usados em textos didáticos para complementar as informações e facilitar a aprendizagem.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B0A87D7-E3F3-FE80-C467-FF64D3C10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779" y="2610231"/>
            <a:ext cx="3690212" cy="230225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FCF9D64C-274B-86E6-65E6-358510DF020F}"/>
              </a:ext>
            </a:extLst>
          </p:cNvPr>
          <p:cNvSpPr txBox="1"/>
          <p:nvPr/>
        </p:nvSpPr>
        <p:spPr>
          <a:xfrm>
            <a:off x="7729267" y="4912483"/>
            <a:ext cx="3698941" cy="1550031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62626"/>
                </a:solidFill>
              </a:rPr>
              <a:t>A </a:t>
            </a:r>
            <a:r>
              <a:rPr lang="pt-BR" sz="1600" i="1" dirty="0">
                <a:solidFill>
                  <a:srgbClr val="262626"/>
                </a:solidFill>
              </a:rPr>
              <a:t>break dance </a:t>
            </a:r>
            <a:r>
              <a:rPr lang="pt-BR" sz="1600" dirty="0">
                <a:solidFill>
                  <a:srgbClr val="262626"/>
                </a:solidFill>
              </a:rPr>
              <a:t>é um dos elementos do </a:t>
            </a:r>
            <a:r>
              <a:rPr lang="pt-BR" sz="1600" i="1" dirty="0">
                <a:solidFill>
                  <a:srgbClr val="262626"/>
                </a:solidFill>
              </a:rPr>
              <a:t>hip-hop </a:t>
            </a:r>
            <a:r>
              <a:rPr lang="pt-BR" sz="1600" dirty="0">
                <a:solidFill>
                  <a:srgbClr val="262626"/>
                </a:solidFill>
              </a:rPr>
              <a:t>que compõem a cultura brasileira  contemporânea. Na fotografia, rapaz ensaia passos de </a:t>
            </a:r>
            <a:r>
              <a:rPr lang="pt-BR" sz="1600" i="1" dirty="0" err="1">
                <a:solidFill>
                  <a:srgbClr val="262626"/>
                </a:solidFill>
              </a:rPr>
              <a:t>breaking</a:t>
            </a:r>
            <a:r>
              <a:rPr lang="pt-BR" sz="1600" dirty="0">
                <a:solidFill>
                  <a:srgbClr val="262626"/>
                </a:solidFill>
              </a:rPr>
              <a:t> ao lado do Museu de Arte Moderna. Rio de Janeiro (RJ). Fotografia de 2021.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92E4B927-335A-452B-979E-F9E41628768A}"/>
              </a:ext>
            </a:extLst>
          </p:cNvPr>
          <p:cNvSpPr txBox="1"/>
          <p:nvPr/>
        </p:nvSpPr>
        <p:spPr>
          <a:xfrm rot="16200000">
            <a:off x="10747010" y="4062983"/>
            <a:ext cx="1507624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62626"/>
                </a:solidFill>
              </a:rPr>
              <a:t>ANDRÉ BORGES/AFP</a:t>
            </a:r>
            <a:endParaRPr lang="pt-BR" sz="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550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5CA50F7C-A6C3-BB48-4DB4-3F57E0CA44A8}"/>
              </a:ext>
            </a:extLst>
          </p:cNvPr>
          <p:cNvSpPr txBox="1"/>
          <p:nvPr/>
        </p:nvSpPr>
        <p:spPr>
          <a:xfrm>
            <a:off x="767010" y="348799"/>
            <a:ext cx="45669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Texto didático e videoaula</a:t>
            </a:r>
            <a:endParaRPr lang="pt-BR" sz="240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E415E40-6E90-F85F-089D-ABDF03A8200A}"/>
              </a:ext>
            </a:extLst>
          </p:cNvPr>
          <p:cNvSpPr txBox="1"/>
          <p:nvPr/>
        </p:nvSpPr>
        <p:spPr>
          <a:xfrm>
            <a:off x="759489" y="1617319"/>
            <a:ext cx="10665501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A produção e a publicação de videoaulas podem facilitar o acesso dos estudantes a determinado conteúdo, contribuindo para o processo de ensino e aprendizagem e auxiliando na consolidação de conhecimentos. As videoaulas exibidas pela televisão já existem há algum tempo, mas o acesso a elas foi ampliado com a popularização da internet e com a criação de plataformas de compartilhamento de vídeos.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B396D84D-0B30-9498-4F69-314DF9BDCA70}"/>
              </a:ext>
            </a:extLst>
          </p:cNvPr>
          <p:cNvSpPr txBox="1"/>
          <p:nvPr/>
        </p:nvSpPr>
        <p:spPr>
          <a:xfrm>
            <a:off x="1504271" y="5642349"/>
            <a:ext cx="9299047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i="1" dirty="0">
                <a:solidFill>
                  <a:srgbClr val="262626"/>
                </a:solidFill>
              </a:rPr>
              <a:t>Frames</a:t>
            </a:r>
            <a:r>
              <a:rPr lang="pt-BR" sz="1600" dirty="0">
                <a:solidFill>
                  <a:srgbClr val="262626"/>
                </a:solidFill>
              </a:rPr>
              <a:t> da videoaula: O QUE é cultura? 2020. Vídeo (12min18s). Publicado pelo canal Brasil Escola. Disponível em: www.youtube.com/</a:t>
            </a:r>
            <a:r>
              <a:rPr lang="pt-BR" sz="1600" dirty="0" err="1">
                <a:solidFill>
                  <a:srgbClr val="262626"/>
                </a:solidFill>
              </a:rPr>
              <a:t>watch?v</a:t>
            </a:r>
            <a:r>
              <a:rPr lang="pt-BR" sz="1600" dirty="0">
                <a:solidFill>
                  <a:srgbClr val="262626"/>
                </a:solidFill>
              </a:rPr>
              <a:t>=o2XKjnxYMxk. Acesso em: 3 jun. 2022.</a:t>
            </a:r>
          </a:p>
        </p:txBody>
      </p:sp>
      <p:pic>
        <p:nvPicPr>
          <p:cNvPr id="11" name="Imagem 10" descr="Tela de jogo de vídeo game&#10;&#10;Descrição gerada automaticamente com confiança média">
            <a:extLst>
              <a:ext uri="{FF2B5EF4-FFF2-40B4-BE49-F238E27FC236}">
                <a16:creationId xmlns:a16="http://schemas.microsoft.com/office/drawing/2014/main" id="{42F506F3-7443-F2B8-6453-B08C128F8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271" y="3132061"/>
            <a:ext cx="4455236" cy="251028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 descr="Texto sobre foto de homem&#10;&#10;Descrição gerada automaticamente">
            <a:extLst>
              <a:ext uri="{FF2B5EF4-FFF2-40B4-BE49-F238E27FC236}">
                <a16:creationId xmlns:a16="http://schemas.microsoft.com/office/drawing/2014/main" id="{2433FC5B-F4ED-9EB6-6362-F8F1C90E4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694" y="3132062"/>
            <a:ext cx="4436624" cy="251028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713106F8-178F-8507-FC77-850D7D6C3149}"/>
              </a:ext>
            </a:extLst>
          </p:cNvPr>
          <p:cNvSpPr txBox="1"/>
          <p:nvPr/>
        </p:nvSpPr>
        <p:spPr>
          <a:xfrm rot="16200000">
            <a:off x="688903" y="4819862"/>
            <a:ext cx="1507624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62626"/>
                </a:solidFill>
              </a:rPr>
              <a:t>BRASIL ESCOLA</a:t>
            </a:r>
            <a:endParaRPr lang="pt-BR" sz="800" dirty="0">
              <a:solidFill>
                <a:srgbClr val="262626"/>
              </a:solidFill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9E06213-C9E8-22B9-F54E-E7B8A818CAFC}"/>
              </a:ext>
            </a:extLst>
          </p:cNvPr>
          <p:cNvSpPr txBox="1"/>
          <p:nvPr/>
        </p:nvSpPr>
        <p:spPr>
          <a:xfrm rot="16200000">
            <a:off x="5552770" y="4826982"/>
            <a:ext cx="1507624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62626"/>
                </a:solidFill>
              </a:rPr>
              <a:t>BRASIL ESCOLA</a:t>
            </a:r>
            <a:endParaRPr lang="pt-BR" sz="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735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6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F63E9BA1-E921-4579-1541-32A1F85C2193}"/>
              </a:ext>
            </a:extLst>
          </p:cNvPr>
          <p:cNvSpPr txBox="1"/>
          <p:nvPr/>
        </p:nvSpPr>
        <p:spPr>
          <a:xfrm>
            <a:off x="767009" y="348799"/>
            <a:ext cx="31752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DA LÍNGUA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Complemento nominal e adjunto adnominal</a:t>
            </a:r>
            <a:endParaRPr lang="pt-BR" sz="240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E0498BAB-5B84-7043-A94F-D30B3516B51A}"/>
              </a:ext>
            </a:extLst>
          </p:cNvPr>
          <p:cNvSpPr txBox="1"/>
          <p:nvPr/>
        </p:nvSpPr>
        <p:spPr>
          <a:xfrm>
            <a:off x="767009" y="2002931"/>
            <a:ext cx="5106838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62626"/>
                </a:solidFill>
              </a:rPr>
              <a:t>Complemento nominal </a:t>
            </a:r>
            <a:r>
              <a:rPr lang="pt-BR" dirty="0">
                <a:solidFill>
                  <a:srgbClr val="262626"/>
                </a:solidFill>
              </a:rPr>
              <a:t>é o termo da oração que completa o sentido de um nome – substantivo, adjetivo e alguns advérbios. Sempre é introduzido por uma preposição.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C3590A5-9DAE-24DD-DB41-37223F7FC266}"/>
              </a:ext>
            </a:extLst>
          </p:cNvPr>
          <p:cNvSpPr txBox="1"/>
          <p:nvPr/>
        </p:nvSpPr>
        <p:spPr>
          <a:xfrm>
            <a:off x="766864" y="3533953"/>
            <a:ext cx="510683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62626"/>
                </a:solidFill>
              </a:rPr>
              <a:t>Adjunto adnominal </a:t>
            </a:r>
            <a:r>
              <a:rPr lang="pt-BR" dirty="0">
                <a:solidFill>
                  <a:srgbClr val="262626"/>
                </a:solidFill>
              </a:rPr>
              <a:t>é o termo da oração que caracteriza ou especifica um substantivo. Esse termo pode ser constituído por um adjetivo ou por uma locução adjetiva. Nesse caso, ele é ligado ao nome através de uma preposição e, por isso, pode ser confundido com um complemento nominal.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B8123ED-2DB4-679B-870E-74277999A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3121" y="1132762"/>
            <a:ext cx="5106838" cy="3735479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BB70E4C-F597-29A0-4F83-0CBCBEC82E8A}"/>
              </a:ext>
            </a:extLst>
          </p:cNvPr>
          <p:cNvSpPr txBox="1"/>
          <p:nvPr/>
        </p:nvSpPr>
        <p:spPr>
          <a:xfrm>
            <a:off x="6373121" y="4878759"/>
            <a:ext cx="5106838" cy="105758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62626"/>
                </a:solidFill>
              </a:rPr>
              <a:t>ARIONAURO. [Lixo no mar]. </a:t>
            </a:r>
            <a:r>
              <a:rPr lang="pt-BR" sz="1600" b="1" dirty="0" err="1">
                <a:solidFill>
                  <a:srgbClr val="262626"/>
                </a:solidFill>
              </a:rPr>
              <a:t>Arionauro</a:t>
            </a:r>
            <a:r>
              <a:rPr lang="pt-BR" sz="1600" b="1" dirty="0">
                <a:solidFill>
                  <a:srgbClr val="262626"/>
                </a:solidFill>
              </a:rPr>
              <a:t> Cartuns</a:t>
            </a:r>
            <a:r>
              <a:rPr lang="pt-BR" sz="1600" dirty="0">
                <a:solidFill>
                  <a:srgbClr val="262626"/>
                </a:solidFill>
              </a:rPr>
              <a:t>. [</a:t>
            </a:r>
            <a:r>
              <a:rPr lang="pt-BR" sz="1600" i="1" dirty="0">
                <a:solidFill>
                  <a:srgbClr val="262626"/>
                </a:solidFill>
              </a:rPr>
              <a:t>S. l</a:t>
            </a:r>
            <a:r>
              <a:rPr lang="pt-BR" sz="1600" dirty="0">
                <a:solidFill>
                  <a:srgbClr val="262626"/>
                </a:solidFill>
              </a:rPr>
              <a:t>.], 31 out. 2019. Disponível em: www.arionaurocartuns.com.br/2019/10/charge-poluição-lixo-no-mar.html. Acesso em: 30 maio 2022.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1527D96-BFEA-B3A2-1944-8E86A8D67AF0}"/>
              </a:ext>
            </a:extLst>
          </p:cNvPr>
          <p:cNvSpPr txBox="1"/>
          <p:nvPr/>
        </p:nvSpPr>
        <p:spPr>
          <a:xfrm rot="16200000">
            <a:off x="10796329" y="4052874"/>
            <a:ext cx="1507624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62626"/>
                </a:solidFill>
              </a:rPr>
              <a:t>ARIONAURO</a:t>
            </a:r>
            <a:endParaRPr lang="pt-BR" sz="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7327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8FB77F65-EFD5-03BC-D4F1-336D225F7CDE}"/>
              </a:ext>
            </a:extLst>
          </p:cNvPr>
          <p:cNvSpPr txBox="1"/>
          <p:nvPr/>
        </p:nvSpPr>
        <p:spPr>
          <a:xfrm>
            <a:off x="767009" y="348799"/>
            <a:ext cx="5702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DA LÍNGUA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Complemento nominal e adjunto adnominal</a:t>
            </a:r>
            <a:endParaRPr lang="pt-BR" sz="240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0619A45B-89EE-9306-EA7E-6708CC4097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881" y="2897205"/>
            <a:ext cx="7608227" cy="3358056"/>
          </a:xfrm>
          <a:prstGeom prst="rect">
            <a:avLst/>
          </a:prstGeom>
          <a:ln>
            <a:solidFill>
              <a:srgbClr val="262626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F8B7C358-1C86-3AFE-AB0E-55CED4A6E415}"/>
              </a:ext>
            </a:extLst>
          </p:cNvPr>
          <p:cNvSpPr txBox="1"/>
          <p:nvPr/>
        </p:nvSpPr>
        <p:spPr>
          <a:xfrm>
            <a:off x="767009" y="1489996"/>
            <a:ext cx="10662991" cy="120032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anchor="ctr">
            <a:spAutoFit/>
          </a:bodyPr>
          <a:lstStyle/>
          <a:p>
            <a:pPr algn="just"/>
            <a:r>
              <a:rPr lang="pt-BR" b="1" u="sng" dirty="0">
                <a:solidFill>
                  <a:srgbClr val="262626"/>
                </a:solidFill>
              </a:rPr>
              <a:t>Diferenças entre complemento nominal e adjunto adnominal</a:t>
            </a:r>
          </a:p>
          <a:p>
            <a:pPr algn="just"/>
            <a:endParaRPr lang="pt-BR" b="1" u="sng" dirty="0">
              <a:solidFill>
                <a:srgbClr val="262626"/>
              </a:solidFill>
            </a:endParaRPr>
          </a:p>
          <a:p>
            <a:pPr indent="457200" algn="just"/>
            <a:r>
              <a:rPr lang="pt-BR" dirty="0">
                <a:solidFill>
                  <a:schemeClr val="tx2"/>
                </a:solidFill>
              </a:rPr>
              <a:t>O complemento nominal é o </a:t>
            </a:r>
            <a:r>
              <a:rPr lang="pt-BR" b="1" dirty="0">
                <a:solidFill>
                  <a:schemeClr val="tx2"/>
                </a:solidFill>
              </a:rPr>
              <a:t>complemento</a:t>
            </a:r>
            <a:r>
              <a:rPr lang="pt-BR" dirty="0">
                <a:solidFill>
                  <a:schemeClr val="tx2"/>
                </a:solidFill>
              </a:rPr>
              <a:t> do nome, enquanto o adjunto adnominal é o </a:t>
            </a:r>
            <a:r>
              <a:rPr lang="pt-BR" b="1" dirty="0">
                <a:solidFill>
                  <a:schemeClr val="tx2"/>
                </a:solidFill>
              </a:rPr>
              <a:t>modificador</a:t>
            </a:r>
            <a:r>
              <a:rPr lang="pt-BR" dirty="0">
                <a:solidFill>
                  <a:schemeClr val="tx2"/>
                </a:solidFill>
              </a:rPr>
              <a:t> do substantivo.</a:t>
            </a:r>
          </a:p>
        </p:txBody>
      </p:sp>
    </p:spTree>
    <p:extLst>
      <p:ext uri="{BB962C8B-B14F-4D97-AF65-F5344CB8AC3E}">
        <p14:creationId xmlns:p14="http://schemas.microsoft.com/office/powerpoint/2010/main" val="1952917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 descr="Violão ao lado&#10;&#10;Descrição gerada automaticamente com confiança média">
            <a:extLst>
              <a:ext uri="{FF2B5EF4-FFF2-40B4-BE49-F238E27FC236}">
                <a16:creationId xmlns:a16="http://schemas.microsoft.com/office/drawing/2014/main" id="{66398318-54BE-5E79-7C07-3053062AB48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5" y="0"/>
            <a:ext cx="10287000" cy="6858000"/>
          </a:xfrm>
          <a:prstGeom prst="rect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8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C2A5D8F2-D645-FC7D-47DB-41F227F8DB47}"/>
              </a:ext>
            </a:extLst>
          </p:cNvPr>
          <p:cNvSpPr txBox="1"/>
          <p:nvPr/>
        </p:nvSpPr>
        <p:spPr>
          <a:xfrm>
            <a:off x="767009" y="348799"/>
            <a:ext cx="5702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DOS SENTIDOS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Competência comunicativa</a:t>
            </a:r>
            <a:endParaRPr lang="pt-BR" sz="240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0C85B8C-6273-E4DD-42EA-B1830AA7EF0D}"/>
              </a:ext>
            </a:extLst>
          </p:cNvPr>
          <p:cNvSpPr txBox="1"/>
          <p:nvPr/>
        </p:nvSpPr>
        <p:spPr>
          <a:xfrm>
            <a:off x="767009" y="1739948"/>
            <a:ext cx="4952305" cy="92333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62626"/>
                </a:solidFill>
              </a:rPr>
              <a:t>Competência linguística </a:t>
            </a:r>
            <a:r>
              <a:rPr lang="pt-BR" dirty="0">
                <a:solidFill>
                  <a:srgbClr val="262626"/>
                </a:solidFill>
              </a:rPr>
              <a:t>refere-se ao conhecimento internalizado que o falante tem das regras para formar e entender sentenças na língua.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DB52100-218E-3A18-516D-F5DAFB5E016F}"/>
              </a:ext>
            </a:extLst>
          </p:cNvPr>
          <p:cNvSpPr txBox="1"/>
          <p:nvPr/>
        </p:nvSpPr>
        <p:spPr>
          <a:xfrm>
            <a:off x="767009" y="3105834"/>
            <a:ext cx="495230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b="1" dirty="0">
                <a:solidFill>
                  <a:srgbClr val="262626"/>
                </a:solidFill>
              </a:rPr>
              <a:t>Desempenho</a:t>
            </a:r>
            <a:r>
              <a:rPr lang="pt-BR" dirty="0">
                <a:solidFill>
                  <a:srgbClr val="262626"/>
                </a:solidFill>
              </a:rPr>
              <a:t> é o uso efetivo da língua pelo falante, considerando o contexto social e cultural.</a:t>
            </a:r>
          </a:p>
        </p:txBody>
      </p:sp>
      <p:sp>
        <p:nvSpPr>
          <p:cNvPr id="12" name="Balão de Fala: Retângulo 11">
            <a:extLst>
              <a:ext uri="{FF2B5EF4-FFF2-40B4-BE49-F238E27FC236}">
                <a16:creationId xmlns:a16="http://schemas.microsoft.com/office/drawing/2014/main" id="{88B7F4E0-EE15-DB49-EEAC-E7E075488E6F}"/>
              </a:ext>
            </a:extLst>
          </p:cNvPr>
          <p:cNvSpPr/>
          <p:nvPr/>
        </p:nvSpPr>
        <p:spPr>
          <a:xfrm>
            <a:off x="767009" y="4206016"/>
            <a:ext cx="4952305" cy="1773300"/>
          </a:xfrm>
          <a:prstGeom prst="wedgeRectCallout">
            <a:avLst>
              <a:gd name="adj1" fmla="val -21649"/>
              <a:gd name="adj2" fmla="val -63861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>
                <a:solidFill>
                  <a:schemeClr val="tx2"/>
                </a:solidFill>
              </a:rPr>
              <a:t>Competência comunicativa </a:t>
            </a:r>
            <a:r>
              <a:rPr lang="pt-BR" dirty="0">
                <a:solidFill>
                  <a:schemeClr val="tx2"/>
                </a:solidFill>
              </a:rPr>
              <a:t>é o que possibilita ao falante saber o que falar, como falar e com quem falar nas diferentes situações comunicativas que se fizerem necessárias. Envolve, portanto, as noções de competência linguística e de desempenho.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F38DE7D9-BD5B-B9D9-61B3-52557856595D}"/>
              </a:ext>
            </a:extLst>
          </p:cNvPr>
          <p:cNvSpPr txBox="1"/>
          <p:nvPr/>
        </p:nvSpPr>
        <p:spPr>
          <a:xfrm>
            <a:off x="7048495" y="6294541"/>
            <a:ext cx="2157687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pPr algn="r"/>
            <a:r>
              <a:rPr lang="pt-BR" sz="800" b="0" i="0" u="none" strike="noStrike" baseline="0" dirty="0">
                <a:solidFill>
                  <a:srgbClr val="262626"/>
                </a:solidFill>
              </a:rPr>
              <a:t>PLOTULITSTOCKER/SHUTTERSTOCK.COM</a:t>
            </a:r>
            <a:endParaRPr lang="pt-BR" sz="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04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>
            <a:extLst>
              <a:ext uri="{FF2B5EF4-FFF2-40B4-BE49-F238E27FC236}">
                <a16:creationId xmlns:a16="http://schemas.microsoft.com/office/drawing/2014/main" id="{4729DD5B-1044-FF74-E767-E4CAB2B99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888966" y="573172"/>
            <a:ext cx="414058" cy="12191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Rodapé 3">
            <a:extLst>
              <a:ext uri="{FF2B5EF4-FFF2-40B4-BE49-F238E27FC236}">
                <a16:creationId xmlns:a16="http://schemas.microsoft.com/office/drawing/2014/main" id="{342A42ED-A396-B86C-E1DA-ADCE8EAC9CAD}"/>
              </a:ext>
            </a:extLst>
          </p:cNvPr>
          <p:cNvSpPr txBox="1">
            <a:spLocks/>
          </p:cNvSpPr>
          <p:nvPr/>
        </p:nvSpPr>
        <p:spPr>
          <a:xfrm>
            <a:off x="4038595" y="6496273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LÍNGUA PORTUGUESA 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| 8</a:t>
            </a:r>
            <a:r>
              <a:rPr lang="pt-BR" b="1" u="sng" baseline="45000">
                <a:solidFill>
                  <a:schemeClr val="tx1">
                    <a:lumMod val="85000"/>
                    <a:lumOff val="15000"/>
                  </a:schemeClr>
                </a:solidFill>
              </a:rPr>
              <a:t>o</a:t>
            </a:r>
            <a:r>
              <a:rPr lang="pt-BR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pt-BR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ANO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2243E6B-749E-58C3-6D00-988223052AC5}"/>
              </a:ext>
            </a:extLst>
          </p:cNvPr>
          <p:cNvSpPr txBox="1">
            <a:spLocks/>
          </p:cNvSpPr>
          <p:nvPr/>
        </p:nvSpPr>
        <p:spPr>
          <a:xfrm>
            <a:off x="8610601" y="6496273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07CE569E-9B7C-4CB9-AB80-C0841F922CFF}" type="slidenum">
              <a:rPr lang="en-US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>
                <a:spcAft>
                  <a:spcPts val="600"/>
                </a:spcAft>
              </a:pPr>
              <a:t>9</a:t>
            </a:fld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B0BA517B-C524-E81E-F3EC-557680E14A4B}"/>
              </a:ext>
            </a:extLst>
          </p:cNvPr>
          <p:cNvGrpSpPr/>
          <p:nvPr/>
        </p:nvGrpSpPr>
        <p:grpSpPr>
          <a:xfrm>
            <a:off x="11777941" y="1128450"/>
            <a:ext cx="414059" cy="1748964"/>
            <a:chOff x="11777941" y="1128450"/>
            <a:chExt cx="414059" cy="1748964"/>
          </a:xfrm>
        </p:grpSpPr>
        <p:sp>
          <p:nvSpPr>
            <p:cNvPr id="8" name="Rectangle 22">
              <a:extLst>
                <a:ext uri="{FF2B5EF4-FFF2-40B4-BE49-F238E27FC236}">
                  <a16:creationId xmlns:a16="http://schemas.microsoft.com/office/drawing/2014/main" id="{FE0B0BD5-584C-CEF4-01E3-86CA89075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777941" y="1128451"/>
              <a:ext cx="414059" cy="174896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EB8D373-3EC1-90B7-22F8-8B708296C70E}"/>
                </a:ext>
              </a:extLst>
            </p:cNvPr>
            <p:cNvSpPr txBox="1"/>
            <p:nvPr/>
          </p:nvSpPr>
          <p:spPr>
            <a:xfrm rot="16200000">
              <a:off x="11110488" y="1864432"/>
              <a:ext cx="174896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200" b="1" dirty="0">
                  <a:solidFill>
                    <a:srgbClr val="262626"/>
                  </a:solidFill>
                </a:rPr>
                <a:t>MÓDULO 3</a:t>
              </a: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B51550A9-4566-96BE-2680-01922F3E7696}"/>
              </a:ext>
            </a:extLst>
          </p:cNvPr>
          <p:cNvSpPr txBox="1"/>
          <p:nvPr/>
        </p:nvSpPr>
        <p:spPr>
          <a:xfrm>
            <a:off x="767009" y="348799"/>
            <a:ext cx="5702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ESTUDO DO TEXTO</a:t>
            </a:r>
          </a:p>
          <a:p>
            <a:r>
              <a:rPr lang="pt-BR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rPr>
              <a:t>Relatório</a:t>
            </a:r>
            <a:endParaRPr lang="pt-BR" sz="2400" i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153B87E-C96D-97CD-2429-45CBE0ED3CA8}"/>
              </a:ext>
            </a:extLst>
          </p:cNvPr>
          <p:cNvSpPr txBox="1"/>
          <p:nvPr/>
        </p:nvSpPr>
        <p:spPr>
          <a:xfrm>
            <a:off x="767009" y="1575650"/>
            <a:ext cx="3951640" cy="2862322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/>
        </p:spPr>
        <p:txBody>
          <a:bodyPr wrap="square" anchor="ctr">
            <a:spAutoFit/>
          </a:bodyPr>
          <a:lstStyle/>
          <a:p>
            <a:pPr indent="457200" algn="just"/>
            <a:r>
              <a:rPr lang="pt-BR" dirty="0">
                <a:solidFill>
                  <a:srgbClr val="262626"/>
                </a:solidFill>
              </a:rPr>
              <a:t>O </a:t>
            </a:r>
            <a:r>
              <a:rPr lang="pt-BR" b="1" dirty="0">
                <a:solidFill>
                  <a:srgbClr val="262626"/>
                </a:solidFill>
              </a:rPr>
              <a:t>relatório</a:t>
            </a:r>
            <a:r>
              <a:rPr lang="pt-BR" dirty="0">
                <a:solidFill>
                  <a:srgbClr val="262626"/>
                </a:solidFill>
              </a:rPr>
              <a:t> é um texto expositivo, de caráter narrativo e descritivo, que relata, de forma organizada e objetiva, uma atividade, pesquisa ou trabalho desenvolvido em espaço profissional, escolar ou acadêmico. Tem como principal finalidade apresentar, a um leitor especializado no assunto, os resultados que foram obtidos no evento descrito.</a:t>
            </a:r>
          </a:p>
        </p:txBody>
      </p:sp>
      <p:sp>
        <p:nvSpPr>
          <p:cNvPr id="13" name="Balão de Fala: Retângulo 12">
            <a:extLst>
              <a:ext uri="{FF2B5EF4-FFF2-40B4-BE49-F238E27FC236}">
                <a16:creationId xmlns:a16="http://schemas.microsoft.com/office/drawing/2014/main" id="{1DD79183-F557-878B-8B6A-D48BECA1C680}"/>
              </a:ext>
            </a:extLst>
          </p:cNvPr>
          <p:cNvSpPr/>
          <p:nvPr/>
        </p:nvSpPr>
        <p:spPr>
          <a:xfrm>
            <a:off x="767009" y="5107924"/>
            <a:ext cx="3951640" cy="871391"/>
          </a:xfrm>
          <a:prstGeom prst="wedgeRectCallout">
            <a:avLst>
              <a:gd name="adj1" fmla="val 60912"/>
              <a:gd name="adj2" fmla="val -24263"/>
            </a:avLst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chemeClr val="tx2"/>
                </a:solidFill>
              </a:rPr>
              <a:t>As </a:t>
            </a:r>
            <a:r>
              <a:rPr lang="pt-BR" b="1" dirty="0">
                <a:solidFill>
                  <a:schemeClr val="tx2"/>
                </a:solidFill>
              </a:rPr>
              <a:t>legendas</a:t>
            </a:r>
            <a:r>
              <a:rPr lang="pt-BR" dirty="0">
                <a:solidFill>
                  <a:schemeClr val="tx2"/>
                </a:solidFill>
              </a:rPr>
              <a:t> em um gráfico identificam os diferentes grupos de dados.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5FA1BE17-EB17-89A6-AC99-E8005BAE44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0857" y="1128449"/>
            <a:ext cx="6034134" cy="4341427"/>
          </a:xfrm>
          <a:prstGeom prst="rect">
            <a:avLst/>
          </a:prstGeom>
          <a:ln>
            <a:solidFill>
              <a:srgbClr val="262626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E4F24E5D-A8CD-5EB1-FD6D-87C44177C0D3}"/>
              </a:ext>
            </a:extLst>
          </p:cNvPr>
          <p:cNvSpPr txBox="1"/>
          <p:nvPr/>
        </p:nvSpPr>
        <p:spPr>
          <a:xfrm>
            <a:off x="5390857" y="5469876"/>
            <a:ext cx="6034135" cy="56514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0" tIns="36000" rIns="0" bIns="36000" anchor="b">
            <a:spAutoFit/>
          </a:bodyPr>
          <a:lstStyle/>
          <a:p>
            <a:r>
              <a:rPr lang="pt-BR" sz="1600" dirty="0">
                <a:solidFill>
                  <a:srgbClr val="262626"/>
                </a:solidFill>
              </a:rPr>
              <a:t>Figura 10.1: Identificação de elementos da natureza utilizados na cultura indígena. Fonte: alunos do IFBA.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37648C99-D587-DCA2-8468-AE45E66200EF}"/>
              </a:ext>
            </a:extLst>
          </p:cNvPr>
          <p:cNvSpPr txBox="1"/>
          <p:nvPr/>
        </p:nvSpPr>
        <p:spPr>
          <a:xfrm rot="16200000">
            <a:off x="10422482" y="4308426"/>
            <a:ext cx="2157687" cy="123111"/>
          </a:xfrm>
          <a:prstGeom prst="rect">
            <a:avLst/>
          </a:prstGeom>
          <a:noFill/>
        </p:spPr>
        <p:txBody>
          <a:bodyPr wrap="square" lIns="0" tIns="0" rIns="0" bIns="0" anchor="t">
            <a:spAutoFit/>
          </a:bodyPr>
          <a:lstStyle/>
          <a:p>
            <a:r>
              <a:rPr lang="pt-BR" sz="800" b="0" i="0" u="none" strike="noStrike" baseline="0" dirty="0">
                <a:solidFill>
                  <a:srgbClr val="262626"/>
                </a:solidFill>
              </a:rPr>
              <a:t>ACERVO DO IFBA/EDITORIA DE ARTE</a:t>
            </a:r>
            <a:endParaRPr lang="pt-BR" sz="800" dirty="0">
              <a:solidFill>
                <a:srgbClr val="2626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646431"/>
      </p:ext>
    </p:extLst>
  </p:cSld>
  <p:clrMapOvr>
    <a:masterClrMapping/>
  </p:clrMapOvr>
</p:sld>
</file>

<file path=ppt/theme/theme1.xml><?xml version="1.0" encoding="utf-8"?>
<a:theme xmlns:a="http://schemas.openxmlformats.org/drawingml/2006/main" name="Selo">
  <a:themeElements>
    <a:clrScheme name="Selo">
      <a:dk1>
        <a:sysClr val="windowText" lastClr="000000"/>
      </a:dk1>
      <a:lt1>
        <a:sysClr val="window" lastClr="FFFFFF"/>
      </a:lt1>
      <a:dk2>
        <a:srgbClr val="1B2F36"/>
      </a:dk2>
      <a:lt2>
        <a:srgbClr val="F3F3F2"/>
      </a:lt2>
      <a:accent1>
        <a:srgbClr val="A38D51"/>
      </a:accent1>
      <a:accent2>
        <a:srgbClr val="5A3D40"/>
      </a:accent2>
      <a:accent3>
        <a:srgbClr val="5D988C"/>
      </a:accent3>
      <a:accent4>
        <a:srgbClr val="A85752"/>
      </a:accent4>
      <a:accent5>
        <a:srgbClr val="809A67"/>
      </a:accent5>
      <a:accent6>
        <a:srgbClr val="67645A"/>
      </a:accent6>
      <a:hlink>
        <a:srgbClr val="5D988C"/>
      </a:hlink>
      <a:folHlink>
        <a:srgbClr val="846794"/>
      </a:folHlink>
    </a:clrScheme>
    <a:fontScheme name="Selo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lo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9E77EDF1-0821-4215-BD6E-A2D49F02550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TM10001106[[fn=Selo]]</Template>
  <TotalTime>2125</TotalTime>
  <Words>1403</Words>
  <Application>Microsoft Office PowerPoint</Application>
  <PresentationFormat>Widescreen</PresentationFormat>
  <Paragraphs>109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8" baseType="lpstr">
      <vt:lpstr>Arial</vt:lpstr>
      <vt:lpstr>Calibri</vt:lpstr>
      <vt:lpstr>Gill Sans MT</vt:lpstr>
      <vt:lpstr>Impact</vt:lpstr>
      <vt:lpstr>Selo</vt:lpstr>
      <vt:lpstr>LÍNGUA PORTUGUESA</vt:lpstr>
      <vt:lpstr>MÓDULO 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LÍNGUA PORTUGUESA</dc:title>
  <dc:creator>André Saretto</dc:creator>
  <cp:lastModifiedBy> </cp:lastModifiedBy>
  <cp:revision>5</cp:revision>
  <dcterms:created xsi:type="dcterms:W3CDTF">2023-05-09T16:52:21Z</dcterms:created>
  <dcterms:modified xsi:type="dcterms:W3CDTF">2023-06-02T18:37:42Z</dcterms:modified>
</cp:coreProperties>
</file>