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4" r:id="rId4"/>
    <p:sldId id="275" r:id="rId5"/>
    <p:sldId id="276" r:id="rId6"/>
    <p:sldId id="277" r:id="rId7"/>
    <p:sldId id="279" r:id="rId8"/>
    <p:sldId id="280" r:id="rId9"/>
    <p:sldId id="278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8.xml"/><Relationship Id="rId7" Type="http://schemas.openxmlformats.org/officeDocument/2006/relationships/slide" Target="../slides/slide12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slide" Target="../slides/slide1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Poema social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Poema social, </a:t>
          </a:r>
          <a:r>
            <a:rPr lang="pt-BR" sz="1600" dirty="0" err="1">
              <a:hlinkClick xmlns:r="http://schemas.openxmlformats.org/officeDocument/2006/relationships" r:id="rId2" action="ppaction://hlinksldjump"/>
            </a:rPr>
            <a:t>microrroteiro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 e poema concreto</a:t>
          </a:r>
          <a:endParaRPr lang="en-US" sz="1600" i="1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Adjunto adverbial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Figuras de linguagem: metonímia, aliteração e assonância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Letra de canção: </a:t>
          </a:r>
          <a:r>
            <a:rPr lang="pt-BR" sz="1600" i="1" dirty="0">
              <a:hlinkClick xmlns:r="http://schemas.openxmlformats.org/officeDocument/2006/relationships" r:id="rId5" action="ppaction://hlinksldjump"/>
            </a:rPr>
            <a:t>rap</a:t>
          </a:r>
          <a:endParaRPr lang="en-US" sz="1600" i="1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Aposto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</a:t>
          </a:r>
          <a:r>
            <a:rPr lang="pt-BR" sz="1600" i="0" dirty="0">
              <a:hlinkClick xmlns:r="http://schemas.openxmlformats.org/officeDocument/2006/relationships" r:id="rId7" action="ppaction://hlinksldjump"/>
            </a:rPr>
            <a:t>Pontuação: adjuntos adverbiais e aposto</a:t>
          </a:r>
          <a:endParaRPr lang="en-US" sz="1600" i="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Batalhas de MCs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7" presStyleCnt="9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7" presStyleCnt="9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7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4" destOrd="0" presId="urn:microsoft.com/office/officeart/2008/layout/LinedList"/>
    <dgm:cxn modelId="{F42079DB-13D5-4874-8FAC-F5CFDF6DA75D}" type="presParOf" srcId="{983EBE8F-2CFB-4918-8A71-8FB6106D1EE5}" destId="{1323866F-FF28-4E48-813E-C42AF0CB83FA}" srcOrd="15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Poema social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Poema social, </a:t>
          </a:r>
          <a:r>
            <a:rPr lang="pt-BR" sz="1600" kern="1200" dirty="0" err="1">
              <a:hlinkClick xmlns:r="http://schemas.openxmlformats.org/officeDocument/2006/relationships" r:id="" action="ppaction://hlinksldjump"/>
            </a:rPr>
            <a:t>microrroteiro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 e poema concreto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Adjunto adverbial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Figuras de linguagem: metonímia, aliteração e assonância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Letra de canção: </a:t>
          </a:r>
          <a:r>
            <a:rPr lang="pt-BR" sz="1600" i="1" kern="1200" dirty="0">
              <a:hlinkClick xmlns:r="http://schemas.openxmlformats.org/officeDocument/2006/relationships" r:id="" action="ppaction://hlinksldjump"/>
            </a:rPr>
            <a:t>rap</a:t>
          </a:r>
          <a:endParaRPr lang="en-US" sz="1600" i="1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Aposto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C019E50D-7D0C-4C09-894F-53A069A93C4A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i="0" kern="1200" dirty="0">
              <a:hlinkClick xmlns:r="http://schemas.openxmlformats.org/officeDocument/2006/relationships" r:id="" action="ppaction://hlinksldjump"/>
            </a:rPr>
            <a:t>Pontuação: adjuntos adverbiais e aposto</a:t>
          </a:r>
          <a:endParaRPr lang="en-US" sz="1600" i="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Batalhas de MCs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60409E-B7F9-454D-A3D5-5E920FAC91F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3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7D4-62B0-4156-B7BA-26B6FF1C820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D5-6EE6-4B48-A068-24763A28232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6EAD-9188-4CF0-B884-5DF45A5C5CE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D74402-BAB8-49A1-884E-A529E24D151C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64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4D01-0D4C-44E0-9366-8810A6653F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5088-4139-4491-BC40-694C16AE61D3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4D5D-A9B0-4FF1-97EC-2E8E03E4B1DD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2E7F-41A1-4D02-AD29-42C087790260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1DB179-BC64-4656-9D40-37FBEEBAEED1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21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4263AD8-F8FD-41A7-97EF-ED373B3350E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C1FEAA-9EBD-4E48-825D-9811E1E44D0C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6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16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DB5F6A15-C6D7-4DB5-B0E3-FB5CF803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9" name="Freeform 13">
            <a:extLst>
              <a:ext uri="{FF2B5EF4-FFF2-40B4-BE49-F238E27FC236}">
                <a16:creationId xmlns:a16="http://schemas.microsoft.com/office/drawing/2014/main" id="{70EE3EB9-9D19-4C8D-8337-65B026E1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8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C0AC2E3-4309-4DC9-AB89-9A199B576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55810C7D-342F-4349-ACE9-E99E7288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FA1339-DB3A-FDB9-C5E8-F08E5889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21782"/>
            <a:ext cx="2991267" cy="4887007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28D55E-5EEF-AB0C-30C6-AC25DB5DDEE1}"/>
              </a:ext>
            </a:extLst>
          </p:cNvPr>
          <p:cNvSpPr txBox="1"/>
          <p:nvPr/>
        </p:nvSpPr>
        <p:spPr>
          <a:xfrm>
            <a:off x="767010" y="348799"/>
            <a:ext cx="4566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Letra de canção: </a:t>
            </a: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rap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F86AC2-4D89-C6B3-DC96-C05BB22243DE}"/>
              </a:ext>
            </a:extLst>
          </p:cNvPr>
          <p:cNvSpPr txBox="1"/>
          <p:nvPr/>
        </p:nvSpPr>
        <p:spPr>
          <a:xfrm>
            <a:off x="4038595" y="1721782"/>
            <a:ext cx="739140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i="1" dirty="0">
                <a:solidFill>
                  <a:srgbClr val="262626"/>
                </a:solidFill>
              </a:rPr>
              <a:t>rap</a:t>
            </a:r>
            <a:r>
              <a:rPr lang="pt-BR" dirty="0">
                <a:solidFill>
                  <a:srgbClr val="262626"/>
                </a:solidFill>
              </a:rPr>
              <a:t> é um gênero musical que surgiu do movimento do </a:t>
            </a:r>
            <a:r>
              <a:rPr lang="pt-BR" i="1" dirty="0">
                <a:solidFill>
                  <a:srgbClr val="262626"/>
                </a:solidFill>
              </a:rPr>
              <a:t>hip-hop</a:t>
            </a:r>
            <a:r>
              <a:rPr lang="pt-BR" dirty="0">
                <a:solidFill>
                  <a:srgbClr val="262626"/>
                </a:solidFill>
              </a:rPr>
              <a:t> e teve origem nos anos 1970 nos Estados Unidos, chegando ao Brasil nos anos 1980. Trata-se de uma manifestação artística de protesto, que dá voz aos grupos sociais </a:t>
            </a:r>
            <a:r>
              <a:rPr lang="pt-BR" dirty="0" err="1">
                <a:solidFill>
                  <a:srgbClr val="262626"/>
                </a:solidFill>
              </a:rPr>
              <a:t>minorizados</a:t>
            </a:r>
            <a:r>
              <a:rPr lang="pt-BR" dirty="0">
                <a:solidFill>
                  <a:srgbClr val="262626"/>
                </a:solidFill>
              </a:rPr>
              <a:t> periféricos para manifestarem seus problemas sociais.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9D0DC8-3A6F-E446-DB59-E95E354C093C}"/>
              </a:ext>
            </a:extLst>
          </p:cNvPr>
          <p:cNvSpPr txBox="1"/>
          <p:nvPr/>
        </p:nvSpPr>
        <p:spPr>
          <a:xfrm>
            <a:off x="4038596" y="3345949"/>
            <a:ext cx="739140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i="1" dirty="0">
                <a:solidFill>
                  <a:srgbClr val="262626"/>
                </a:solidFill>
              </a:rPr>
              <a:t>rap</a:t>
            </a:r>
            <a:r>
              <a:rPr lang="pt-BR" dirty="0">
                <a:solidFill>
                  <a:srgbClr val="262626"/>
                </a:solidFill>
              </a:rPr>
              <a:t> é um texto organizado em versos, nos quais há presença de rimas que garantem ritmo à leitura. Por ser um texto de denúncia de social, é comum, em sua construção, fazer referências externas, como citações históricas ou exemplos da realidade, que ilustrem a narrativa que está sendo construída. 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Do ponto de vista linguístico, é um texto que não segue à risca a norma-padrão da língua, apresentando com frequência marcas da linguagem oral coloquial. Apresenta também recursos conotativos, como figuras de linguagem, que conferem um caráter literário ao texto.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C1B2F798-4F46-CCAD-C3F6-968B02848AB2}"/>
              </a:ext>
            </a:extLst>
          </p:cNvPr>
          <p:cNvSpPr/>
          <p:nvPr/>
        </p:nvSpPr>
        <p:spPr>
          <a:xfrm>
            <a:off x="7090913" y="348799"/>
            <a:ext cx="4334077" cy="954107"/>
          </a:xfrm>
          <a:prstGeom prst="wedgeRectCallout">
            <a:avLst>
              <a:gd name="adj1" fmla="val -53369"/>
              <a:gd name="adj2" fmla="val 2031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b="1" i="1" dirty="0">
                <a:solidFill>
                  <a:schemeClr val="tx2"/>
                </a:solidFill>
              </a:rPr>
              <a:t>rap</a:t>
            </a:r>
            <a:r>
              <a:rPr lang="pt-BR" dirty="0">
                <a:solidFill>
                  <a:schemeClr val="tx2"/>
                </a:solidFill>
              </a:rPr>
              <a:t> é um gênero musical caracterizado pelo ritmo acelerado e pelo canto recitado.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0A1516-B888-AADD-9BF2-4D4B0CF21BC8}"/>
              </a:ext>
            </a:extLst>
          </p:cNvPr>
          <p:cNvSpPr txBox="1"/>
          <p:nvPr/>
        </p:nvSpPr>
        <p:spPr>
          <a:xfrm rot="16200000">
            <a:off x="57197" y="5146837"/>
            <a:ext cx="245574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VITSSON STOCK/SHUTTERSTOCK.COM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05C4210B-B44A-CBED-C156-13314C99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883" y="2255841"/>
            <a:ext cx="3232872" cy="421878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390400-D2CE-842F-6FE4-FC1AEFFA3E8B}"/>
              </a:ext>
            </a:extLst>
          </p:cNvPr>
          <p:cNvSpPr txBox="1"/>
          <p:nvPr/>
        </p:nvSpPr>
        <p:spPr>
          <a:xfrm>
            <a:off x="767010" y="348799"/>
            <a:ext cx="4566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Aposto</a:t>
            </a:r>
            <a:endParaRPr lang="pt-BR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98FFE387-CF7E-9846-AA72-10A346149D51}"/>
              </a:ext>
            </a:extLst>
          </p:cNvPr>
          <p:cNvSpPr/>
          <p:nvPr/>
        </p:nvSpPr>
        <p:spPr>
          <a:xfrm>
            <a:off x="2348074" y="3914925"/>
            <a:ext cx="3981048" cy="1034730"/>
          </a:xfrm>
          <a:prstGeom prst="wedgeRectCallout">
            <a:avLst>
              <a:gd name="adj1" fmla="val -21788"/>
              <a:gd name="adj2" fmla="val -6972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apostos podem ser de vários tipos, a depender da função que exercem.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8BDD79-3A2F-25E9-2E5C-47AA0EA36F5B}"/>
              </a:ext>
            </a:extLst>
          </p:cNvPr>
          <p:cNvSpPr txBox="1"/>
          <p:nvPr/>
        </p:nvSpPr>
        <p:spPr>
          <a:xfrm>
            <a:off x="764500" y="2255841"/>
            <a:ext cx="714819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Aposto</a:t>
            </a:r>
            <a:r>
              <a:rPr lang="pt-BR" dirty="0">
                <a:solidFill>
                  <a:srgbClr val="262626"/>
                </a:solidFill>
              </a:rPr>
              <a:t> é o termo da oração que explica, enumera, especifica ou resume a palavra à qual se refere. Pode aparecer antes ou depois do termo referido, bem como ser destacado ou não por sinais de pontuação, como vírgula, dois-pontos ou travessão.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2E6ADC1-67E7-0B25-88DB-004FAA4EF7E4}"/>
              </a:ext>
            </a:extLst>
          </p:cNvPr>
          <p:cNvSpPr txBox="1"/>
          <p:nvPr/>
        </p:nvSpPr>
        <p:spPr>
          <a:xfrm>
            <a:off x="764500" y="1469147"/>
            <a:ext cx="1066299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Quando se escreve ou fala, algumas vezes, é necessário acrescentar uma explicação, uma informação adicional ou um esclarecimento para que o interlocutor possa entender os sentidos esperados.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155793-E63B-B380-958A-949A1C132F94}"/>
              </a:ext>
            </a:extLst>
          </p:cNvPr>
          <p:cNvSpPr txBox="1"/>
          <p:nvPr/>
        </p:nvSpPr>
        <p:spPr>
          <a:xfrm rot="16200000">
            <a:off x="10311757" y="5155464"/>
            <a:ext cx="245574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FREEPIK/PREFEITURA DESÃO PEDRO DA ALDEIA</a:t>
            </a:r>
            <a:endParaRPr lang="pt-BR" sz="800" dirty="0">
              <a:solidFill>
                <a:srgbClr val="262626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0E6F24-8C82-98EC-DB60-E4F37A64D2D8}"/>
              </a:ext>
            </a:extLst>
          </p:cNvPr>
          <p:cNvSpPr txBox="1"/>
          <p:nvPr/>
        </p:nvSpPr>
        <p:spPr>
          <a:xfrm>
            <a:off x="2941608" y="5408410"/>
            <a:ext cx="5172312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62626"/>
                </a:solidFill>
              </a:rPr>
              <a:t>PEREIRA, Adriana. </a:t>
            </a:r>
            <a:r>
              <a:rPr lang="pt-BR" sz="1600" b="1" dirty="0">
                <a:solidFill>
                  <a:srgbClr val="262626"/>
                </a:solidFill>
              </a:rPr>
              <a:t>Respeito: direito de todos</a:t>
            </a:r>
            <a:r>
              <a:rPr lang="pt-BR" sz="1600" dirty="0">
                <a:solidFill>
                  <a:srgbClr val="262626"/>
                </a:solidFill>
              </a:rPr>
              <a:t>, 19 nov. 2020. Governo Municipal São Pedro da Aldeia (RJ). 1 cartaz. Disponível em: https://pmspa.rj.gov.br/dia-da-</a:t>
            </a:r>
            <a:r>
              <a:rPr lang="pt-BR" sz="1600" dirty="0" err="1">
                <a:solidFill>
                  <a:srgbClr val="262626"/>
                </a:solidFill>
              </a:rPr>
              <a:t>consciencia</a:t>
            </a:r>
            <a:r>
              <a:rPr lang="pt-BR" sz="1600" dirty="0">
                <a:solidFill>
                  <a:srgbClr val="262626"/>
                </a:solidFill>
              </a:rPr>
              <a:t>-negra-feriado-com-</a:t>
            </a:r>
            <a:r>
              <a:rPr lang="pt-BR" sz="1600" dirty="0" err="1">
                <a:solidFill>
                  <a:srgbClr val="262626"/>
                </a:solidFill>
              </a:rPr>
              <a:t>reflexao</a:t>
            </a:r>
            <a:r>
              <a:rPr lang="pt-BR" sz="1600" dirty="0">
                <a:solidFill>
                  <a:srgbClr val="262626"/>
                </a:solidFill>
              </a:rPr>
              <a:t>/. Acesso em: 20 jun. 2022.</a:t>
            </a:r>
          </a:p>
        </p:txBody>
      </p:sp>
    </p:spTree>
    <p:extLst>
      <p:ext uri="{BB962C8B-B14F-4D97-AF65-F5344CB8AC3E}">
        <p14:creationId xmlns:p14="http://schemas.microsoft.com/office/powerpoint/2010/main" val="423338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5247E9-7C53-ABE4-596B-C4C5EDB2B03E}"/>
              </a:ext>
            </a:extLst>
          </p:cNvPr>
          <p:cNvSpPr txBox="1"/>
          <p:nvPr/>
        </p:nvSpPr>
        <p:spPr>
          <a:xfrm>
            <a:off x="767010" y="348799"/>
            <a:ext cx="3554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DE ESCRITA  E ORALIDADE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Pontuação: adjuntos adverbiais e aposto</a:t>
            </a:r>
            <a:endParaRPr lang="pt-BR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F46433-434C-5A60-2FCF-E201A1DEE325}"/>
              </a:ext>
            </a:extLst>
          </p:cNvPr>
          <p:cNvSpPr txBox="1"/>
          <p:nvPr/>
        </p:nvSpPr>
        <p:spPr>
          <a:xfrm>
            <a:off x="764500" y="3334258"/>
            <a:ext cx="106629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Os adjuntos adverbiais podem aparecer no início, no meio ou no final dos períodos e orações. O aposto, por se referir a outro termo da oração, também pode aparecer antes ou depois do termo referido.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24F0F0D7-4108-F899-89A6-93F356C44582}"/>
              </a:ext>
            </a:extLst>
          </p:cNvPr>
          <p:cNvSpPr/>
          <p:nvPr/>
        </p:nvSpPr>
        <p:spPr>
          <a:xfrm>
            <a:off x="764499" y="4346826"/>
            <a:ext cx="7232187" cy="1520655"/>
          </a:xfrm>
          <a:prstGeom prst="wedgeRectCallout">
            <a:avLst>
              <a:gd name="adj1" fmla="val 58494"/>
              <a:gd name="adj2" fmla="val -3966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aposto pode vir separado pelos sinais de pontuação, entre eles a vírgula, dois-pontos e travessão.</a:t>
            </a:r>
          </a:p>
          <a:p>
            <a:pPr algn="ctr"/>
            <a:r>
              <a:rPr lang="pt-BR" dirty="0">
                <a:solidFill>
                  <a:schemeClr val="tx2"/>
                </a:solidFill>
              </a:rPr>
              <a:t>Apenas o aposto especificativo, usado para especificar ou individualizar um termo genérico da oração, não vem separado por sinais de pontuação.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904B2AA1-CE00-5CB0-EEB4-BF14BB8C15BF}"/>
              </a:ext>
            </a:extLst>
          </p:cNvPr>
          <p:cNvSpPr/>
          <p:nvPr/>
        </p:nvSpPr>
        <p:spPr>
          <a:xfrm>
            <a:off x="4761781" y="1399871"/>
            <a:ext cx="6642090" cy="1568150"/>
          </a:xfrm>
          <a:prstGeom prst="wedgeRectCallout">
            <a:avLst>
              <a:gd name="adj1" fmla="val -55605"/>
              <a:gd name="adj2" fmla="val 4249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adjuntos adverbiais podem ser separados ou não por vírgulas quando vêm após o verbo e seus complementos.</a:t>
            </a:r>
          </a:p>
          <a:p>
            <a:pPr algn="ctr"/>
            <a:r>
              <a:rPr lang="pt-BR" dirty="0">
                <a:solidFill>
                  <a:schemeClr val="tx2"/>
                </a:solidFill>
              </a:rPr>
              <a:t>Os adjuntos adverbiais quando estão antepostos, isto é, no início dos enunciados ou intercalados, devem ser obrigatoriamente separados por vírgulas.</a:t>
            </a:r>
          </a:p>
        </p:txBody>
      </p:sp>
    </p:spTree>
    <p:extLst>
      <p:ext uri="{BB962C8B-B14F-4D97-AF65-F5344CB8AC3E}">
        <p14:creationId xmlns:p14="http://schemas.microsoft.com/office/powerpoint/2010/main" val="398705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2841D1D-E32A-7CA5-25E0-0347C636F4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1" y="1484922"/>
            <a:ext cx="6096000" cy="50113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23FC49-DBDB-FDE2-DFA9-09A63BDD5269}"/>
              </a:ext>
            </a:extLst>
          </p:cNvPr>
          <p:cNvSpPr txBox="1"/>
          <p:nvPr/>
        </p:nvSpPr>
        <p:spPr>
          <a:xfrm>
            <a:off x="767010" y="348799"/>
            <a:ext cx="4566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Batalhas de MCs</a:t>
            </a:r>
            <a:endParaRPr lang="pt-BR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C1ACFB-E485-CB22-8CBB-DED2DF6335CE}"/>
              </a:ext>
            </a:extLst>
          </p:cNvPr>
          <p:cNvSpPr txBox="1"/>
          <p:nvPr/>
        </p:nvSpPr>
        <p:spPr>
          <a:xfrm>
            <a:off x="7178903" y="1334071"/>
            <a:ext cx="424930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As batalhas de MCs surgiram na década de 1970, com a cultura </a:t>
            </a:r>
            <a:r>
              <a:rPr lang="pt-BR" i="1" dirty="0">
                <a:solidFill>
                  <a:srgbClr val="262626"/>
                </a:solidFill>
              </a:rPr>
              <a:t>hip-hop</a:t>
            </a:r>
            <a:r>
              <a:rPr lang="pt-BR" dirty="0">
                <a:solidFill>
                  <a:srgbClr val="262626"/>
                </a:solidFill>
              </a:rPr>
              <a:t>, em Nova York, Estados Unidos, mas rapidamente se espalharam por diversos países. Cada batalha tem um formato e regras diversas, mas, basicamente, são feitas por dois MCs em uma espécie de combate de rimas.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2E05F901-193F-4187-1E50-0D7DBF059515}"/>
              </a:ext>
            </a:extLst>
          </p:cNvPr>
          <p:cNvSpPr/>
          <p:nvPr/>
        </p:nvSpPr>
        <p:spPr>
          <a:xfrm>
            <a:off x="7666150" y="3806672"/>
            <a:ext cx="3274812" cy="1293436"/>
          </a:xfrm>
          <a:prstGeom prst="wedgeRectCallout">
            <a:avLst>
              <a:gd name="adj1" fmla="val -56358"/>
              <a:gd name="adj2" fmla="val 21691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Atualmente as artistas mulheres vem lutando por mais espaço e visibilidade nessa arte.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E7BC11-A24F-4790-EBC3-5D8C7C25D9F7}"/>
              </a:ext>
            </a:extLst>
          </p:cNvPr>
          <p:cNvSpPr txBox="1"/>
          <p:nvPr/>
        </p:nvSpPr>
        <p:spPr>
          <a:xfrm>
            <a:off x="6859791" y="5651147"/>
            <a:ext cx="4568418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rgbClr val="262626"/>
                </a:solidFill>
              </a:rPr>
              <a:t>MCs durante batalha realizada embaixo do Viaduto Santa Tereza, na seletiva do Duelo de MCs Nacional 2020. Fotografia de 2021.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FBB677-A45C-CF46-F8BA-08363F4837D3}"/>
              </a:ext>
            </a:extLst>
          </p:cNvPr>
          <p:cNvSpPr txBox="1"/>
          <p:nvPr/>
        </p:nvSpPr>
        <p:spPr>
          <a:xfrm rot="16200000">
            <a:off x="-525636" y="5156912"/>
            <a:ext cx="245574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BRUNO FIGUEIREDO/ACERVO FAMÍLIA DE RUA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A9D6E0-65D5-7AF2-2B2F-1A582A3A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61506"/>
          </a:xfrm>
        </p:spPr>
        <p:txBody>
          <a:bodyPr>
            <a:normAutofit/>
          </a:bodyPr>
          <a:lstStyle/>
          <a:p>
            <a:r>
              <a:rPr lang="pt-BR" dirty="0"/>
              <a:t>MÓDULO 2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BBA067C4-2C69-B59F-3063-D73D399A5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52069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54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arrafa de vidro&#10;&#10;Descrição gerada automaticamente">
            <a:extLst>
              <a:ext uri="{FF2B5EF4-FFF2-40B4-BE49-F238E27FC236}">
                <a16:creationId xmlns:a16="http://schemas.microsoft.com/office/drawing/2014/main" id="{C5830703-AC80-E976-8F62-F67A2C2523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5" cy="6858000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C3EAF9-C646-A3EC-F7C3-5572BD98D63D}"/>
              </a:ext>
            </a:extLst>
          </p:cNvPr>
          <p:cNvSpPr txBox="1"/>
          <p:nvPr/>
        </p:nvSpPr>
        <p:spPr>
          <a:xfrm>
            <a:off x="606538" y="317082"/>
            <a:ext cx="5489457" cy="81136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Imagem do resultado do projeto escolar </a:t>
            </a:r>
            <a:r>
              <a:rPr lang="pt-BR" sz="1600" b="1" dirty="0">
                <a:solidFill>
                  <a:schemeClr val="tx2"/>
                </a:solidFill>
              </a:rPr>
              <a:t>Tempo de arte: duração para coletas subjetivas</a:t>
            </a:r>
            <a:r>
              <a:rPr lang="pt-BR" sz="1600" dirty="0">
                <a:solidFill>
                  <a:schemeClr val="tx2"/>
                </a:solidFill>
              </a:rPr>
              <a:t>, organizado pela professora Maria José Falcão. São Paulo (SP). Fotografia de 2013.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538A57-B01D-D1F6-C52A-501AD6723DE7}"/>
              </a:ext>
            </a:extLst>
          </p:cNvPr>
          <p:cNvSpPr txBox="1"/>
          <p:nvPr/>
        </p:nvSpPr>
        <p:spPr>
          <a:xfrm rot="16200000">
            <a:off x="11527700" y="441955"/>
            <a:ext cx="883762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MARIA JOSÉ BRAGA FALCÃO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16397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93F626E-CEF8-51BF-E7FF-C65AC0488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52" y="0"/>
            <a:ext cx="4246143" cy="6876201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300A2C-F3A5-9B06-4AE3-6E5794BF9FF9}"/>
              </a:ext>
            </a:extLst>
          </p:cNvPr>
          <p:cNvSpPr txBox="1"/>
          <p:nvPr/>
        </p:nvSpPr>
        <p:spPr>
          <a:xfrm>
            <a:off x="767010" y="348799"/>
            <a:ext cx="5425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Poema social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22182C-C844-AB6A-9ADD-C1B2D4B30D1C}"/>
              </a:ext>
            </a:extLst>
          </p:cNvPr>
          <p:cNvSpPr txBox="1"/>
          <p:nvPr/>
        </p:nvSpPr>
        <p:spPr>
          <a:xfrm rot="16200000">
            <a:off x="11205980" y="2383256"/>
            <a:ext cx="88376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CARLOS CAMINHA</a:t>
            </a:r>
            <a:endParaRPr lang="pt-BR" sz="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9211E1-3011-7147-37F8-7114045535DF}"/>
              </a:ext>
            </a:extLst>
          </p:cNvPr>
          <p:cNvSpPr txBox="1"/>
          <p:nvPr/>
        </p:nvSpPr>
        <p:spPr>
          <a:xfrm>
            <a:off x="767010" y="2128197"/>
            <a:ext cx="717883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dirty="0">
                <a:solidFill>
                  <a:srgbClr val="262626"/>
                </a:solidFill>
              </a:rPr>
              <a:t>poema</a:t>
            </a:r>
            <a:r>
              <a:rPr lang="pt-BR" dirty="0">
                <a:solidFill>
                  <a:srgbClr val="262626"/>
                </a:solidFill>
              </a:rPr>
              <a:t> é um gênero textual da esfera literária e tem a finalidade de expressar sentimentos, emoções e conflitos do eu lírico. O </a:t>
            </a:r>
            <a:r>
              <a:rPr lang="pt-BR" b="1" dirty="0">
                <a:solidFill>
                  <a:srgbClr val="262626"/>
                </a:solidFill>
              </a:rPr>
              <a:t>poema social</a:t>
            </a:r>
            <a:r>
              <a:rPr lang="pt-BR" dirty="0">
                <a:solidFill>
                  <a:srgbClr val="262626"/>
                </a:solidFill>
              </a:rPr>
              <a:t> leva o leitor a refletir sobre problemas sociais e políticos e a se incomodar diante da desigualdade, posicionando-se e mobilizando-se.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CA65DF-28D3-C294-A8B7-F44810182197}"/>
              </a:ext>
            </a:extLst>
          </p:cNvPr>
          <p:cNvSpPr txBox="1"/>
          <p:nvPr/>
        </p:nvSpPr>
        <p:spPr>
          <a:xfrm>
            <a:off x="767010" y="3847894"/>
            <a:ext cx="71788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dirty="0">
                <a:solidFill>
                  <a:srgbClr val="262626"/>
                </a:solidFill>
              </a:rPr>
              <a:t>poema</a:t>
            </a:r>
            <a:r>
              <a:rPr lang="pt-BR" dirty="0">
                <a:solidFill>
                  <a:srgbClr val="262626"/>
                </a:solidFill>
              </a:rPr>
              <a:t> caracteriza-se, geralmente, pela construção de estrofes formadas por versos que exploram elementos de musicalidade e sonoridade, perceptíveis ao leitor, por meio do ritmo e das rimas.</a:t>
            </a:r>
          </a:p>
        </p:txBody>
      </p:sp>
    </p:spTree>
    <p:extLst>
      <p:ext uri="{BB962C8B-B14F-4D97-AF65-F5344CB8AC3E}">
        <p14:creationId xmlns:p14="http://schemas.microsoft.com/office/powerpoint/2010/main" val="27795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5BFEB758-8DBC-1938-19C6-1167FC52AC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1926" y="-15931"/>
            <a:ext cx="2220074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E32AAA-A924-B16B-C744-9D123B662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18201"/>
            <a:ext cx="2220074" cy="6858000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1DB922-AAA1-FE4A-7F63-EB964E6B465C}"/>
              </a:ext>
            </a:extLst>
          </p:cNvPr>
          <p:cNvSpPr txBox="1"/>
          <p:nvPr/>
        </p:nvSpPr>
        <p:spPr>
          <a:xfrm>
            <a:off x="2220070" y="348799"/>
            <a:ext cx="397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Poema social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82F4C6-D56C-6431-4E04-D1F90B4AE32B}"/>
              </a:ext>
            </a:extLst>
          </p:cNvPr>
          <p:cNvSpPr txBox="1"/>
          <p:nvPr/>
        </p:nvSpPr>
        <p:spPr>
          <a:xfrm>
            <a:off x="2220069" y="1813568"/>
            <a:ext cx="775185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Cada poema tem seu ritmo. Nos poemas, em geral, é possível criar efeitos de sonorização tanto pela alternância de sílabas tônicas (fortes) e átonas (fracas) quanto por outros recursos, como repetição de palavras ou fonemas, pontuação e quebra de versos, a fim de produzir o efeito desejado.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AA0921-EA4C-B75F-EC10-EC84CA4D2F08}"/>
              </a:ext>
            </a:extLst>
          </p:cNvPr>
          <p:cNvSpPr txBox="1"/>
          <p:nvPr/>
        </p:nvSpPr>
        <p:spPr>
          <a:xfrm>
            <a:off x="2220069" y="3524559"/>
            <a:ext cx="479985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Nos poemas, os recursos linguísticos criam jogos sonoros, semânticos e visuais com a finalidade de produzir múltiplos sentidos e diversas sensações no leitor. Com a mesma intenção, as figuras de linguagem também são utilizadas.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FBCB05A2-AD2E-BB74-B5A3-1EFAC01CC381}"/>
              </a:ext>
            </a:extLst>
          </p:cNvPr>
          <p:cNvSpPr/>
          <p:nvPr/>
        </p:nvSpPr>
        <p:spPr>
          <a:xfrm>
            <a:off x="7787428" y="4093223"/>
            <a:ext cx="2905131" cy="1185662"/>
          </a:xfrm>
          <a:prstGeom prst="wedgeRectCallout">
            <a:avLst>
              <a:gd name="adj1" fmla="val -60229"/>
              <a:gd name="adj2" fmla="val 2458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figuras de linguagem são recursos muito usados para enfatizar os sentidos nos textos.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AD80D3-7480-095C-D50F-D28457DD6C0D}"/>
              </a:ext>
            </a:extLst>
          </p:cNvPr>
          <p:cNvSpPr txBox="1"/>
          <p:nvPr/>
        </p:nvSpPr>
        <p:spPr>
          <a:xfrm rot="16200000">
            <a:off x="-234396" y="5659210"/>
            <a:ext cx="88376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CARLOS CAMINHA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53166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7A9DE36-E34B-0920-2BB9-5BBEA18B2E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63" y="1128391"/>
            <a:ext cx="5919028" cy="53337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A4DBC3-1F28-F032-32BF-C56768C61612}"/>
              </a:ext>
            </a:extLst>
          </p:cNvPr>
          <p:cNvSpPr txBox="1"/>
          <p:nvPr/>
        </p:nvSpPr>
        <p:spPr>
          <a:xfrm>
            <a:off x="767010" y="348799"/>
            <a:ext cx="387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Poema social, 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microrroteiro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 poema concreto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EFDDF4-F602-9CA0-6DDD-59856F14F51C}"/>
              </a:ext>
            </a:extLst>
          </p:cNvPr>
          <p:cNvSpPr txBox="1"/>
          <p:nvPr/>
        </p:nvSpPr>
        <p:spPr>
          <a:xfrm rot="16200000">
            <a:off x="11063765" y="1499494"/>
            <a:ext cx="88376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ZECA CALDEIRA</a:t>
            </a:r>
            <a:endParaRPr lang="pt-BR" sz="800" dirty="0">
              <a:solidFill>
                <a:srgbClr val="262626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C8AC2F-2D47-704E-8E08-7BEA529BA337}"/>
              </a:ext>
            </a:extLst>
          </p:cNvPr>
          <p:cNvSpPr txBox="1"/>
          <p:nvPr/>
        </p:nvSpPr>
        <p:spPr>
          <a:xfrm>
            <a:off x="5505962" y="265685"/>
            <a:ext cx="5919028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r"/>
            <a:r>
              <a:rPr lang="pt-BR" sz="1600" dirty="0" err="1">
                <a:solidFill>
                  <a:srgbClr val="262626"/>
                </a:solidFill>
              </a:rPr>
              <a:t>Microrroteiro</a:t>
            </a:r>
            <a:r>
              <a:rPr lang="pt-BR" sz="1600" dirty="0">
                <a:solidFill>
                  <a:srgbClr val="262626"/>
                </a:solidFill>
              </a:rPr>
              <a:t> </a:t>
            </a:r>
            <a:r>
              <a:rPr lang="pt-BR" sz="1600" b="1" dirty="0">
                <a:solidFill>
                  <a:srgbClr val="262626"/>
                </a:solidFill>
              </a:rPr>
              <a:t>Fugiu do pai, perdeu a mãe vive nas ruas é só uma criança</a:t>
            </a:r>
            <a:r>
              <a:rPr lang="pt-BR" sz="1600" dirty="0">
                <a:solidFill>
                  <a:srgbClr val="262626"/>
                </a:solidFill>
              </a:rPr>
              <a:t>, de </a:t>
            </a:r>
            <a:r>
              <a:rPr lang="pt-BR" sz="1600" dirty="0" err="1">
                <a:solidFill>
                  <a:srgbClr val="262626"/>
                </a:solidFill>
              </a:rPr>
              <a:t>Julio</a:t>
            </a:r>
            <a:r>
              <a:rPr lang="pt-BR" sz="1600" dirty="0">
                <a:solidFill>
                  <a:srgbClr val="262626"/>
                </a:solidFill>
              </a:rPr>
              <a:t> </a:t>
            </a:r>
            <a:r>
              <a:rPr lang="pt-BR" sz="1600" dirty="0" err="1">
                <a:solidFill>
                  <a:srgbClr val="262626"/>
                </a:solidFill>
              </a:rPr>
              <a:t>Dojcsar</a:t>
            </a:r>
            <a:r>
              <a:rPr lang="pt-BR" sz="1600" dirty="0">
                <a:solidFill>
                  <a:srgbClr val="262626"/>
                </a:solidFill>
              </a:rPr>
              <a:t>, para o projeto Vidas em Obras, em São Paulo (SP). Fotografia de 2017.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030F1A-C74E-6004-B869-A43C4B695AC1}"/>
              </a:ext>
            </a:extLst>
          </p:cNvPr>
          <p:cNvSpPr txBox="1"/>
          <p:nvPr/>
        </p:nvSpPr>
        <p:spPr>
          <a:xfrm>
            <a:off x="767010" y="1943532"/>
            <a:ext cx="4386004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dirty="0" err="1">
                <a:solidFill>
                  <a:srgbClr val="262626"/>
                </a:solidFill>
              </a:rPr>
              <a:t>microrroteiro</a:t>
            </a:r>
            <a:r>
              <a:rPr lang="pt-BR" dirty="0">
                <a:solidFill>
                  <a:srgbClr val="262626"/>
                </a:solidFill>
              </a:rPr>
              <a:t> é uma narrativa breve que tem como objetivo a reflexão a partir do registro de </a:t>
            </a:r>
            <a:r>
              <a:rPr lang="pt-BR" dirty="0" err="1">
                <a:solidFill>
                  <a:srgbClr val="262626"/>
                </a:solidFill>
              </a:rPr>
              <a:t>microcenas</a:t>
            </a:r>
            <a:r>
              <a:rPr lang="pt-BR" dirty="0">
                <a:solidFill>
                  <a:srgbClr val="262626"/>
                </a:solidFill>
              </a:rPr>
              <a:t> inspiradas em fatos da vida real e do cotidiano. A narrativa incita a visualização de pequenas cenas, as quais permitem entrever uma história com personagens, ações, espaço e tempo, assim como a visão de mundo do autor.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Desejando maior visibilidade de suas histórias, os autores de </a:t>
            </a:r>
            <a:r>
              <a:rPr lang="pt-BR" dirty="0" err="1">
                <a:solidFill>
                  <a:srgbClr val="262626"/>
                </a:solidFill>
              </a:rPr>
              <a:t>microrroteiros</a:t>
            </a:r>
            <a:r>
              <a:rPr lang="pt-BR" dirty="0">
                <a:solidFill>
                  <a:srgbClr val="262626"/>
                </a:solidFill>
              </a:rPr>
              <a:t> utilizam lambe-lambes, cartazes de intervenção urbana que podem ser colados em postes e outros espaços públicos e/ou publicados nas redes sociais.</a:t>
            </a:r>
          </a:p>
        </p:txBody>
      </p:sp>
    </p:spTree>
    <p:extLst>
      <p:ext uri="{BB962C8B-B14F-4D97-AF65-F5344CB8AC3E}">
        <p14:creationId xmlns:p14="http://schemas.microsoft.com/office/powerpoint/2010/main" val="322520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05572750-A947-3C59-1C6C-11F28A2C2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21" y="348799"/>
            <a:ext cx="3788069" cy="6120776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08D119-3ED6-B57C-3545-376C638A1D7F}"/>
              </a:ext>
            </a:extLst>
          </p:cNvPr>
          <p:cNvSpPr txBox="1"/>
          <p:nvPr/>
        </p:nvSpPr>
        <p:spPr>
          <a:xfrm>
            <a:off x="767010" y="348799"/>
            <a:ext cx="6229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Poema social, 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microrroteiro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 poema concreto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422AE4-CFF0-219A-8721-FD2CAB64DE55}"/>
              </a:ext>
            </a:extLst>
          </p:cNvPr>
          <p:cNvSpPr txBox="1"/>
          <p:nvPr/>
        </p:nvSpPr>
        <p:spPr>
          <a:xfrm>
            <a:off x="1595566" y="5404553"/>
            <a:ext cx="5919028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r"/>
            <a:r>
              <a:rPr lang="pt-BR" sz="1600" dirty="0">
                <a:solidFill>
                  <a:srgbClr val="262626"/>
                </a:solidFill>
              </a:rPr>
              <a:t>GUIMARÃES, Gustavo </a:t>
            </a:r>
            <a:r>
              <a:rPr lang="pt-BR" sz="1600" dirty="0" err="1">
                <a:solidFill>
                  <a:srgbClr val="262626"/>
                </a:solidFill>
              </a:rPr>
              <a:t>Uchôas</a:t>
            </a:r>
            <a:r>
              <a:rPr lang="pt-BR" sz="1600" dirty="0">
                <a:solidFill>
                  <a:srgbClr val="262626"/>
                </a:solidFill>
              </a:rPr>
              <a:t>. Milhões em um. </a:t>
            </a:r>
            <a:r>
              <a:rPr lang="pt-BR" sz="1600" i="1" dirty="0">
                <a:solidFill>
                  <a:srgbClr val="262626"/>
                </a:solidFill>
              </a:rPr>
              <a:t>In</a:t>
            </a:r>
            <a:r>
              <a:rPr lang="pt-BR" sz="1600" dirty="0">
                <a:solidFill>
                  <a:srgbClr val="262626"/>
                </a:solidFill>
              </a:rPr>
              <a:t>: UM POEMA chamado Brasil. São Paulo: Fiat, 2003. Disponível em: www.antoniomiranda.com.br/</a:t>
            </a:r>
            <a:r>
              <a:rPr lang="pt-BR" sz="1600" dirty="0" err="1">
                <a:solidFill>
                  <a:srgbClr val="262626"/>
                </a:solidFill>
              </a:rPr>
              <a:t>poesia_visual</a:t>
            </a:r>
            <a:r>
              <a:rPr lang="pt-BR" sz="1600" dirty="0">
                <a:solidFill>
                  <a:srgbClr val="262626"/>
                </a:solidFill>
              </a:rPr>
              <a:t>/gustavo_uchoas_guimaraes.html. Acesso em: 25 maio 2022.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88C8F-FA10-6DC8-FE2D-1DD9003BA059}"/>
              </a:ext>
            </a:extLst>
          </p:cNvPr>
          <p:cNvSpPr txBox="1"/>
          <p:nvPr/>
        </p:nvSpPr>
        <p:spPr>
          <a:xfrm>
            <a:off x="767010" y="1723252"/>
            <a:ext cx="591902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dirty="0">
                <a:solidFill>
                  <a:srgbClr val="262626"/>
                </a:solidFill>
              </a:rPr>
              <a:t>poema concreto </a:t>
            </a:r>
            <a:r>
              <a:rPr lang="pt-BR" dirty="0">
                <a:solidFill>
                  <a:srgbClr val="262626"/>
                </a:solidFill>
              </a:rPr>
              <a:t>é um poema composto de linguagem verbal e de linguagem não verbal. Os poetas concretos fazem uso de recursos gráficos, como cores e diferentes tipos e tamanhos de letras, e de formas diversificadas de usar o espaço do suporte em que o poema se apresenta (como o papel ou uma tela eletrônica). Eles também podem usar a ausência de linearidade, de versificação e de metrificação para produzir novos sentidos.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C05597-CF85-B731-1F2E-D75E9481D16F}"/>
              </a:ext>
            </a:extLst>
          </p:cNvPr>
          <p:cNvSpPr txBox="1"/>
          <p:nvPr/>
        </p:nvSpPr>
        <p:spPr>
          <a:xfrm rot="16200000">
            <a:off x="10692435" y="1114309"/>
            <a:ext cx="165413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GUSTAVO UCHOAS GUIMARÃES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9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37DA175-4C23-22BE-D8A2-DD4025C7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7947462" cy="3026720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B32535-9576-9F32-3217-2941CA5F7AB7}"/>
              </a:ext>
            </a:extLst>
          </p:cNvPr>
          <p:cNvSpPr txBox="1"/>
          <p:nvPr/>
        </p:nvSpPr>
        <p:spPr>
          <a:xfrm>
            <a:off x="767010" y="348799"/>
            <a:ext cx="6229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Adjunto adverbial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F654CD-B954-91AE-A30B-7B34E8B0ADFE}"/>
              </a:ext>
            </a:extLst>
          </p:cNvPr>
          <p:cNvSpPr txBox="1"/>
          <p:nvPr/>
        </p:nvSpPr>
        <p:spPr>
          <a:xfrm>
            <a:off x="767009" y="1677085"/>
            <a:ext cx="106169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Adjunto adverbial </a:t>
            </a:r>
            <a:r>
              <a:rPr lang="pt-BR" dirty="0">
                <a:solidFill>
                  <a:srgbClr val="262626"/>
                </a:solidFill>
              </a:rPr>
              <a:t>é o termo da oração que, em geral, se refere ao verbo, mas também modifica adjetivos e outros advérbios, indicando circunstâncias variadas.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Os adjuntos adverbiais contribuem de diferentes maneiras para a compreensão geral das orações, acrescentando informações a elas.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A51C401D-91DE-0C0D-586F-99102A37BC7D}"/>
              </a:ext>
            </a:extLst>
          </p:cNvPr>
          <p:cNvSpPr/>
          <p:nvPr/>
        </p:nvSpPr>
        <p:spPr>
          <a:xfrm>
            <a:off x="8524869" y="3429000"/>
            <a:ext cx="2905131" cy="1337759"/>
          </a:xfrm>
          <a:prstGeom prst="wedgeRectCallout">
            <a:avLst>
              <a:gd name="adj1" fmla="val -35907"/>
              <a:gd name="adj2" fmla="val -6033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adjuntos adverbiais costumam ser classificados de acordo com as circunstâncias que indicam.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33C43B98-A4F6-3623-3026-5E940E4E7219}"/>
              </a:ext>
            </a:extLst>
          </p:cNvPr>
          <p:cNvSpPr/>
          <p:nvPr/>
        </p:nvSpPr>
        <p:spPr>
          <a:xfrm>
            <a:off x="6580909" y="348799"/>
            <a:ext cx="4477617" cy="954107"/>
          </a:xfrm>
          <a:prstGeom prst="wedgeRectCallout">
            <a:avLst>
              <a:gd name="adj1" fmla="val -57876"/>
              <a:gd name="adj2" fmla="val 19406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advérbios e as locuções adverbiais são usados para que se possa localizar onde os fatos acontecem, entre outras informações.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AEB6D8-44D0-7073-FD13-8CCB29356DC1}"/>
              </a:ext>
            </a:extLst>
          </p:cNvPr>
          <p:cNvSpPr txBox="1"/>
          <p:nvPr/>
        </p:nvSpPr>
        <p:spPr>
          <a:xfrm>
            <a:off x="7947463" y="5876719"/>
            <a:ext cx="3830478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rgbClr val="262626"/>
                </a:solidFill>
              </a:rPr>
              <a:t>LAERTE. [Droga! Hoje é dia de feira!]. </a:t>
            </a:r>
            <a:r>
              <a:rPr lang="pt-BR" sz="1600" b="1" dirty="0">
                <a:solidFill>
                  <a:srgbClr val="262626"/>
                </a:solidFill>
              </a:rPr>
              <a:t>Classificados</a:t>
            </a:r>
            <a:r>
              <a:rPr lang="pt-BR" sz="1600" dirty="0">
                <a:solidFill>
                  <a:srgbClr val="262626"/>
                </a:solidFill>
              </a:rPr>
              <a:t>. São Paulo: Devir, 2001. p. 41.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E05F83-1EED-B8D3-4DAB-A8DC6F7BEA52}"/>
              </a:ext>
            </a:extLst>
          </p:cNvPr>
          <p:cNvSpPr txBox="1"/>
          <p:nvPr/>
        </p:nvSpPr>
        <p:spPr>
          <a:xfrm rot="16200000">
            <a:off x="7223517" y="4192400"/>
            <a:ext cx="165413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LAERTE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9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98845F0-1296-AD90-25D2-EB431924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109" y="348800"/>
            <a:ext cx="3624881" cy="455370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444656-B61B-081B-C1E8-8C210C826917}"/>
              </a:ext>
            </a:extLst>
          </p:cNvPr>
          <p:cNvSpPr txBox="1"/>
          <p:nvPr/>
        </p:nvSpPr>
        <p:spPr>
          <a:xfrm>
            <a:off x="767010" y="348799"/>
            <a:ext cx="456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Figuras de linguagem: metonímia, aliteração e assonância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DBD81D-DD21-2A30-CFA7-2F65C90CAD4D}"/>
              </a:ext>
            </a:extLst>
          </p:cNvPr>
          <p:cNvSpPr txBox="1"/>
          <p:nvPr/>
        </p:nvSpPr>
        <p:spPr>
          <a:xfrm>
            <a:off x="767011" y="2002931"/>
            <a:ext cx="66116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Metonímia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Consiste na substituição de uma palavra ou expressão por outra, havendo entre elas uma relação de proximidade, de familiaridade ou de contiguidade.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FB61A0-5DE0-B45C-9A95-74C9C6940F36}"/>
              </a:ext>
            </a:extLst>
          </p:cNvPr>
          <p:cNvSpPr txBox="1"/>
          <p:nvPr/>
        </p:nvSpPr>
        <p:spPr>
          <a:xfrm>
            <a:off x="767010" y="3533953"/>
            <a:ext cx="66116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Aliteração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Consiste na repetição de um </a:t>
            </a:r>
            <a:r>
              <a:rPr lang="pt-BR" b="1" dirty="0">
                <a:solidFill>
                  <a:srgbClr val="262626"/>
                </a:solidFill>
              </a:rPr>
              <a:t>som consonantal (de consoantes).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FCBDB6-6826-6B3B-2D32-2F5DE0A3846C}"/>
              </a:ext>
            </a:extLst>
          </p:cNvPr>
          <p:cNvSpPr txBox="1"/>
          <p:nvPr/>
        </p:nvSpPr>
        <p:spPr>
          <a:xfrm>
            <a:off x="767009" y="4787976"/>
            <a:ext cx="661161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Assonância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Caracteriza-se pela repetição de </a:t>
            </a:r>
            <a:r>
              <a:rPr lang="pt-BR" b="1" dirty="0">
                <a:solidFill>
                  <a:srgbClr val="262626"/>
                </a:solidFill>
              </a:rPr>
              <a:t>sons vocálicos (de vogais)</a:t>
            </a:r>
            <a:r>
              <a:rPr lang="pt-BR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8C85B0-C968-92CD-7DC9-1B201A847996}"/>
              </a:ext>
            </a:extLst>
          </p:cNvPr>
          <p:cNvSpPr txBox="1"/>
          <p:nvPr/>
        </p:nvSpPr>
        <p:spPr>
          <a:xfrm rot="16200000">
            <a:off x="10309420" y="1477467"/>
            <a:ext cx="238044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RAIMUNDO RUCKE SANTOS SOUZA</a:t>
            </a:r>
            <a:endParaRPr lang="pt-BR" sz="800" dirty="0">
              <a:solidFill>
                <a:srgbClr val="262626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119696-103E-BED9-B7CB-0C3DBF64A56A}"/>
              </a:ext>
            </a:extLst>
          </p:cNvPr>
          <p:cNvSpPr txBox="1"/>
          <p:nvPr/>
        </p:nvSpPr>
        <p:spPr>
          <a:xfrm>
            <a:off x="7800109" y="4894677"/>
            <a:ext cx="3761090" cy="1550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RUCKE. [Vamos economizar água!]. </a:t>
            </a:r>
            <a:r>
              <a:rPr lang="pt-BR" sz="1600" b="1" dirty="0">
                <a:solidFill>
                  <a:srgbClr val="262626"/>
                </a:solidFill>
              </a:rPr>
              <a:t>Cartoon Movement</a:t>
            </a:r>
            <a:r>
              <a:rPr lang="pt-BR" sz="1600" dirty="0">
                <a:solidFill>
                  <a:srgbClr val="262626"/>
                </a:solidFill>
              </a:rPr>
              <a:t>. [S. l.], 20 jan. 2022. Disponível em: https://cartoonmovement-com.translate.goog/cartoon/lets-save-water?_x_tr_sl=en&amp;_x_tr_tl=pt&amp;_x_tr_hl=pt-BR&amp;_x_tr_pto=sc. Acesso em: 7 jul. 2022.</a:t>
            </a:r>
          </a:p>
        </p:txBody>
      </p:sp>
    </p:spTree>
    <p:extLst>
      <p:ext uri="{BB962C8B-B14F-4D97-AF65-F5344CB8AC3E}">
        <p14:creationId xmlns:p14="http://schemas.microsoft.com/office/powerpoint/2010/main" val="660281848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2125</TotalTime>
  <Words>1545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Selo</vt:lpstr>
      <vt:lpstr>LÍNGUA PORTUGUESA</vt:lpstr>
      <vt:lpstr>MÓDULO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5</cp:revision>
  <dcterms:created xsi:type="dcterms:W3CDTF">2023-05-09T16:52:21Z</dcterms:created>
  <dcterms:modified xsi:type="dcterms:W3CDTF">2023-06-02T18:37:17Z</dcterms:modified>
</cp:coreProperties>
</file>