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5" r:id="rId1"/>
  </p:sldMasterIdLst>
  <p:notesMasterIdLst>
    <p:notesMasterId r:id="rId13"/>
  </p:notesMasterIdLst>
  <p:handoutMasterIdLst>
    <p:handoutMasterId r:id="rId14"/>
  </p:handoutMasterIdLst>
  <p:sldIdLst>
    <p:sldId id="256" r:id="rId2"/>
    <p:sldId id="259" r:id="rId3"/>
    <p:sldId id="257" r:id="rId4"/>
    <p:sldId id="262" r:id="rId5"/>
    <p:sldId id="263" r:id="rId6"/>
    <p:sldId id="265" r:id="rId7"/>
    <p:sldId id="267" r:id="rId8"/>
    <p:sldId id="266" r:id="rId9"/>
    <p:sldId id="268" r:id="rId10"/>
    <p:sldId id="271"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35860-F03A-47B5-B9D8-136DF35E7311}" v="433" dt="2023-05-24T16:46:39.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2" d="100"/>
          <a:sy n="72" d="100"/>
        </p:scale>
        <p:origin x="67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slide" Target="../slides/slide6.xml"/><Relationship Id="rId7" Type="http://schemas.openxmlformats.org/officeDocument/2006/relationships/slide" Target="../slides/slide11.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0.xml"/><Relationship Id="rId5" Type="http://schemas.openxmlformats.org/officeDocument/2006/relationships/slide" Target="../slides/slide8.xml"/><Relationship Id="rId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C0E9A-327C-40DB-A9EB-983EC9E0D98F}"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ED66EF7E-E68A-4F69-81C1-F34451E1DDBF}">
      <dgm:prSet custT="1"/>
      <dgm:spPr/>
      <dgm:t>
        <a:bodyPr/>
        <a:lstStyle/>
        <a:p>
          <a:r>
            <a:rPr lang="pt-BR" sz="1600" b="1" dirty="0">
              <a:hlinkClick xmlns:r="http://schemas.openxmlformats.org/officeDocument/2006/relationships" r:id="rId1" action="ppaction://hlinksldjump"/>
            </a:rPr>
            <a:t>Estudo do texto </a:t>
          </a:r>
          <a:r>
            <a:rPr lang="pt-BR" sz="1600" dirty="0">
              <a:hlinkClick xmlns:r="http://schemas.openxmlformats.org/officeDocument/2006/relationships" r:id="rId1" action="ppaction://hlinksldjump"/>
            </a:rPr>
            <a:t>– Conto de ficção científica</a:t>
          </a:r>
          <a:endParaRPr lang="en-US" sz="1600" dirty="0"/>
        </a:p>
      </dgm:t>
    </dgm:pt>
    <dgm:pt modelId="{197F2E5E-4B32-4617-ADD5-0F6DB901EC4C}" type="parTrans" cxnId="{47E8EC45-DDDA-4DC1-980A-9BE45FE6666B}">
      <dgm:prSet/>
      <dgm:spPr/>
      <dgm:t>
        <a:bodyPr/>
        <a:lstStyle/>
        <a:p>
          <a:endParaRPr lang="en-US"/>
        </a:p>
      </dgm:t>
    </dgm:pt>
    <dgm:pt modelId="{DA505C56-A700-4856-886C-74A7E12E1EE3}" type="sibTrans" cxnId="{47E8EC45-DDDA-4DC1-980A-9BE45FE6666B}">
      <dgm:prSet/>
      <dgm:spPr/>
      <dgm:t>
        <a:bodyPr/>
        <a:lstStyle/>
        <a:p>
          <a:endParaRPr lang="en-US"/>
        </a:p>
      </dgm:t>
    </dgm:pt>
    <dgm:pt modelId="{F8069943-B338-41D8-AC5C-7654CC5EC779}">
      <dgm:prSet custT="1"/>
      <dgm:spPr/>
      <dgm:t>
        <a:bodyPr/>
        <a:lstStyle/>
        <a:p>
          <a:r>
            <a:rPr lang="pt-BR" sz="1600" b="1" dirty="0">
              <a:hlinkClick xmlns:r="http://schemas.openxmlformats.org/officeDocument/2006/relationships" r:id="rId2" action="ppaction://hlinksldjump"/>
            </a:rPr>
            <a:t>Estudo do texto </a:t>
          </a:r>
          <a:r>
            <a:rPr lang="pt-BR" sz="1600" dirty="0">
              <a:hlinkClick xmlns:r="http://schemas.openxmlformats.org/officeDocument/2006/relationships" r:id="rId2" action="ppaction://hlinksldjump"/>
            </a:rPr>
            <a:t>– Conto de ficção científica e </a:t>
          </a:r>
          <a:r>
            <a:rPr lang="pt-BR" sz="1600" i="1" dirty="0">
              <a:hlinkClick xmlns:r="http://schemas.openxmlformats.org/officeDocument/2006/relationships" r:id="rId2" action="ppaction://hlinksldjump"/>
            </a:rPr>
            <a:t>fanfic</a:t>
          </a:r>
          <a:endParaRPr lang="en-US" sz="1600" i="1" dirty="0"/>
        </a:p>
      </dgm:t>
    </dgm:pt>
    <dgm:pt modelId="{EDF1AE46-CE69-43BA-837F-1B9735086F25}" type="parTrans" cxnId="{9B997E8E-F0ED-456C-8520-FBC0842B91CC}">
      <dgm:prSet/>
      <dgm:spPr/>
      <dgm:t>
        <a:bodyPr/>
        <a:lstStyle/>
        <a:p>
          <a:endParaRPr lang="en-US"/>
        </a:p>
      </dgm:t>
    </dgm:pt>
    <dgm:pt modelId="{831963E2-6400-47B9-9124-76BA1BC3B7F7}" type="sibTrans" cxnId="{9B997E8E-F0ED-456C-8520-FBC0842B91CC}">
      <dgm:prSet/>
      <dgm:spPr/>
      <dgm:t>
        <a:bodyPr/>
        <a:lstStyle/>
        <a:p>
          <a:endParaRPr lang="en-US"/>
        </a:p>
      </dgm:t>
    </dgm:pt>
    <dgm:pt modelId="{55DCCAC6-434C-4EA2-9C3A-E82C5EC5168F}">
      <dgm:prSet custT="1"/>
      <dgm:spPr/>
      <dgm:t>
        <a:bodyPr/>
        <a:lstStyle/>
        <a:p>
          <a:r>
            <a:rPr lang="pt-BR" sz="1600" b="1" dirty="0">
              <a:hlinkClick xmlns:r="http://schemas.openxmlformats.org/officeDocument/2006/relationships" r:id="rId3" action="ppaction://hlinksldjump"/>
            </a:rPr>
            <a:t>Estudo da língua </a:t>
          </a:r>
          <a:r>
            <a:rPr lang="pt-BR" sz="1600" dirty="0">
              <a:hlinkClick xmlns:r="http://schemas.openxmlformats.org/officeDocument/2006/relationships" r:id="rId3" action="ppaction://hlinksldjump"/>
            </a:rPr>
            <a:t>– Oração sem sujeito</a:t>
          </a:r>
          <a:endParaRPr lang="en-US" sz="1600" dirty="0"/>
        </a:p>
      </dgm:t>
    </dgm:pt>
    <dgm:pt modelId="{2597FFF0-7494-4592-A5B4-E3FC30EB594D}" type="parTrans" cxnId="{A74BAECD-E5C3-45A7-81C3-BF65B1028DD4}">
      <dgm:prSet/>
      <dgm:spPr/>
      <dgm:t>
        <a:bodyPr/>
        <a:lstStyle/>
        <a:p>
          <a:endParaRPr lang="en-US"/>
        </a:p>
      </dgm:t>
    </dgm:pt>
    <dgm:pt modelId="{E99C5578-030E-478C-83C1-B5162C19A96C}" type="sibTrans" cxnId="{A74BAECD-E5C3-45A7-81C3-BF65B1028DD4}">
      <dgm:prSet/>
      <dgm:spPr/>
      <dgm:t>
        <a:bodyPr/>
        <a:lstStyle/>
        <a:p>
          <a:endParaRPr lang="en-US"/>
        </a:p>
      </dgm:t>
    </dgm:pt>
    <dgm:pt modelId="{C68D41A5-84F8-48E5-9CED-831B6F3F5B1C}">
      <dgm:prSet custT="1"/>
      <dgm:spPr/>
      <dgm:t>
        <a:bodyPr/>
        <a:lstStyle/>
        <a:p>
          <a:r>
            <a:rPr lang="pt-BR" sz="1600" b="1" dirty="0">
              <a:hlinkClick xmlns:r="http://schemas.openxmlformats.org/officeDocument/2006/relationships" r:id="rId4" action="ppaction://hlinksldjump"/>
            </a:rPr>
            <a:t>Estudo dos sentidos </a:t>
          </a:r>
          <a:r>
            <a:rPr lang="pt-BR" sz="1600" dirty="0">
              <a:hlinkClick xmlns:r="http://schemas.openxmlformats.org/officeDocument/2006/relationships" r:id="rId4" action="ppaction://hlinksldjump"/>
            </a:rPr>
            <a:t>– Variação sociocultural</a:t>
          </a:r>
          <a:endParaRPr lang="en-US" sz="1600" dirty="0"/>
        </a:p>
      </dgm:t>
    </dgm:pt>
    <dgm:pt modelId="{94D91AEC-4013-4FC6-ACA9-A764CB6B2FAA}" type="parTrans" cxnId="{398519E0-5FDA-47B5-A800-456F19FBC233}">
      <dgm:prSet/>
      <dgm:spPr/>
      <dgm:t>
        <a:bodyPr/>
        <a:lstStyle/>
        <a:p>
          <a:endParaRPr lang="en-US"/>
        </a:p>
      </dgm:t>
    </dgm:pt>
    <dgm:pt modelId="{802F0A8D-0784-4CB6-B554-4DE691F12EE8}" type="sibTrans" cxnId="{398519E0-5FDA-47B5-A800-456F19FBC233}">
      <dgm:prSet/>
      <dgm:spPr/>
      <dgm:t>
        <a:bodyPr/>
        <a:lstStyle/>
        <a:p>
          <a:endParaRPr lang="en-US"/>
        </a:p>
      </dgm:t>
    </dgm:pt>
    <dgm:pt modelId="{5E6F7141-FA59-4CD7-8FF7-5C6FC1A13D4E}">
      <dgm:prSet custT="1"/>
      <dgm:spPr/>
      <dgm:t>
        <a:bodyPr/>
        <a:lstStyle/>
        <a:p>
          <a:r>
            <a:rPr lang="pt-BR" sz="1600" b="1" dirty="0">
              <a:hlinkClick xmlns:r="http://schemas.openxmlformats.org/officeDocument/2006/relationships" r:id="rId5" action="ppaction://hlinksldjump"/>
            </a:rPr>
            <a:t>Estudo do texto </a:t>
          </a:r>
          <a:r>
            <a:rPr lang="pt-BR" sz="1600" dirty="0">
              <a:hlinkClick xmlns:r="http://schemas.openxmlformats.org/officeDocument/2006/relationships" r:id="rId5" action="ppaction://hlinksldjump"/>
            </a:rPr>
            <a:t>– Conto</a:t>
          </a:r>
          <a:endParaRPr lang="en-US" sz="1600" dirty="0"/>
        </a:p>
      </dgm:t>
    </dgm:pt>
    <dgm:pt modelId="{972185F9-D5AE-4019-B3E3-85964688415B}" type="parTrans" cxnId="{15DD5733-88FD-43E2-BC62-BE20AB6FEA3C}">
      <dgm:prSet/>
      <dgm:spPr/>
      <dgm:t>
        <a:bodyPr/>
        <a:lstStyle/>
        <a:p>
          <a:endParaRPr lang="en-US"/>
        </a:p>
      </dgm:t>
    </dgm:pt>
    <dgm:pt modelId="{005A549E-AE69-4996-93AA-251BCE5363D9}" type="sibTrans" cxnId="{15DD5733-88FD-43E2-BC62-BE20AB6FEA3C}">
      <dgm:prSet/>
      <dgm:spPr/>
      <dgm:t>
        <a:bodyPr/>
        <a:lstStyle/>
        <a:p>
          <a:endParaRPr lang="en-US"/>
        </a:p>
      </dgm:t>
    </dgm:pt>
    <dgm:pt modelId="{67D4DD36-7167-4EE3-AAB6-6D16D695BE11}">
      <dgm:prSet custT="1"/>
      <dgm:spPr/>
      <dgm:t>
        <a:bodyPr/>
        <a:lstStyle/>
        <a:p>
          <a:r>
            <a:rPr lang="pt-BR" sz="1600" b="1" dirty="0">
              <a:hlinkClick xmlns:r="http://schemas.openxmlformats.org/officeDocument/2006/relationships" r:id="rId6" action="ppaction://hlinksldjump"/>
            </a:rPr>
            <a:t>Estudo da língua </a:t>
          </a:r>
          <a:r>
            <a:rPr lang="pt-BR" sz="1600" dirty="0">
              <a:hlinkClick xmlns:r="http://schemas.openxmlformats.org/officeDocument/2006/relationships" r:id="rId6" action="ppaction://hlinksldjump"/>
            </a:rPr>
            <a:t>– Transitividade verbal e objeto</a:t>
          </a:r>
          <a:endParaRPr lang="en-US" sz="1600" dirty="0"/>
        </a:p>
      </dgm:t>
    </dgm:pt>
    <dgm:pt modelId="{D68DCF56-0B94-4506-BB95-063CC2EEC129}" type="parTrans" cxnId="{85B43EC0-2D78-4BE2-9848-FA24266D2417}">
      <dgm:prSet/>
      <dgm:spPr/>
      <dgm:t>
        <a:bodyPr/>
        <a:lstStyle/>
        <a:p>
          <a:endParaRPr lang="en-US"/>
        </a:p>
      </dgm:t>
    </dgm:pt>
    <dgm:pt modelId="{EE0149F7-8B24-4181-9018-1C693B6CA4A8}" type="sibTrans" cxnId="{85B43EC0-2D78-4BE2-9848-FA24266D2417}">
      <dgm:prSet/>
      <dgm:spPr/>
      <dgm:t>
        <a:bodyPr/>
        <a:lstStyle/>
        <a:p>
          <a:endParaRPr lang="en-US"/>
        </a:p>
      </dgm:t>
    </dgm:pt>
    <dgm:pt modelId="{846A9A2A-2D19-40DC-9A48-11C1C4D7E700}">
      <dgm:prSet custT="1"/>
      <dgm:spPr/>
      <dgm:t>
        <a:bodyPr/>
        <a:lstStyle/>
        <a:p>
          <a:r>
            <a:rPr lang="pt-BR" sz="1600" b="1" dirty="0">
              <a:hlinkClick xmlns:r="http://schemas.openxmlformats.org/officeDocument/2006/relationships" r:id="rId7" action="ppaction://hlinksldjump"/>
            </a:rPr>
            <a:t>Estudo de escrita e oralidade </a:t>
          </a:r>
          <a:r>
            <a:rPr lang="pt-BR" sz="1600" dirty="0">
              <a:hlinkClick xmlns:r="http://schemas.openxmlformats.org/officeDocument/2006/relationships" r:id="rId7" action="ppaction://hlinksldjump"/>
            </a:rPr>
            <a:t>– </a:t>
          </a:r>
          <a:r>
            <a:rPr lang="pt-BR" sz="1600" i="1" dirty="0">
              <a:hlinkClick xmlns:r="http://schemas.openxmlformats.org/officeDocument/2006/relationships" r:id="rId7" action="ppaction://hlinksldjump"/>
            </a:rPr>
            <a:t>Há</a:t>
          </a:r>
          <a:r>
            <a:rPr lang="pt-BR" sz="1600" dirty="0">
              <a:hlinkClick xmlns:r="http://schemas.openxmlformats.org/officeDocument/2006/relationships" r:id="rId7" action="ppaction://hlinksldjump"/>
            </a:rPr>
            <a:t> e </a:t>
          </a:r>
          <a:r>
            <a:rPr lang="pt-BR" sz="1600" i="1" dirty="0">
              <a:hlinkClick xmlns:r="http://schemas.openxmlformats.org/officeDocument/2006/relationships" r:id="rId7" action="ppaction://hlinksldjump"/>
            </a:rPr>
            <a:t>a</a:t>
          </a:r>
          <a:r>
            <a:rPr lang="pt-BR" sz="1600" dirty="0">
              <a:hlinkClick xmlns:r="http://schemas.openxmlformats.org/officeDocument/2006/relationships" r:id="rId7" action="ppaction://hlinksldjump"/>
            </a:rPr>
            <a:t>: alguns usos</a:t>
          </a:r>
          <a:endParaRPr lang="en-US" sz="1600" dirty="0"/>
        </a:p>
      </dgm:t>
    </dgm:pt>
    <dgm:pt modelId="{671BB904-173B-4107-B167-E34F951644DC}" type="parTrans" cxnId="{A4D84759-85CC-40C7-8EDE-6AF8F76AB63E}">
      <dgm:prSet/>
      <dgm:spPr/>
      <dgm:t>
        <a:bodyPr/>
        <a:lstStyle/>
        <a:p>
          <a:endParaRPr lang="en-US"/>
        </a:p>
      </dgm:t>
    </dgm:pt>
    <dgm:pt modelId="{782E218C-F8B1-40C8-BBCE-2A773AF2B597}" type="sibTrans" cxnId="{A4D84759-85CC-40C7-8EDE-6AF8F76AB63E}">
      <dgm:prSet/>
      <dgm:spPr/>
      <dgm:t>
        <a:bodyPr/>
        <a:lstStyle/>
        <a:p>
          <a:endParaRPr lang="en-US"/>
        </a:p>
      </dgm:t>
    </dgm:pt>
    <dgm:pt modelId="{89F76081-474B-4721-B88A-8D51A4BA0CF7}">
      <dgm:prSet custT="1"/>
      <dgm:spPr/>
      <dgm:t>
        <a:bodyPr/>
        <a:lstStyle/>
        <a:p>
          <a:r>
            <a:rPr lang="pt-BR" sz="1600" b="1" dirty="0">
              <a:hlinkClick xmlns:r="http://schemas.openxmlformats.org/officeDocument/2006/relationships" r:id="" action="ppaction://noaction"/>
            </a:rPr>
            <a:t>Outras linguagens </a:t>
          </a:r>
          <a:r>
            <a:rPr lang="pt-BR" sz="1600" dirty="0">
              <a:hlinkClick xmlns:r="http://schemas.openxmlformats.org/officeDocument/2006/relationships" r:id="" action="ppaction://noaction"/>
            </a:rPr>
            <a:t>– Afrofuturismo</a:t>
          </a:r>
          <a:endParaRPr lang="en-US" sz="1600" dirty="0"/>
        </a:p>
      </dgm:t>
    </dgm:pt>
    <dgm:pt modelId="{9C53B806-B818-4303-9C3A-F92B9B492799}" type="parTrans" cxnId="{3756D28C-518B-455B-8605-8E3779C17C90}">
      <dgm:prSet/>
      <dgm:spPr/>
      <dgm:t>
        <a:bodyPr/>
        <a:lstStyle/>
        <a:p>
          <a:endParaRPr lang="en-US"/>
        </a:p>
      </dgm:t>
    </dgm:pt>
    <dgm:pt modelId="{14493090-2A11-45A4-B04C-C1E5D35F00B7}" type="sibTrans" cxnId="{3756D28C-518B-455B-8605-8E3779C17C90}">
      <dgm:prSet/>
      <dgm:spPr/>
      <dgm:t>
        <a:bodyPr/>
        <a:lstStyle/>
        <a:p>
          <a:endParaRPr lang="en-US"/>
        </a:p>
      </dgm:t>
    </dgm:pt>
    <dgm:pt modelId="{00D4A4E5-B87F-4FD6-95A8-366532276A02}">
      <dgm:prSet custT="1"/>
      <dgm:spPr/>
      <dgm:t>
        <a:bodyPr/>
        <a:lstStyle/>
        <a:p>
          <a:r>
            <a:rPr lang="pt-BR" sz="1600" b="1" noProof="0" dirty="0">
              <a:hlinkClick xmlns:r="http://schemas.openxmlformats.org/officeDocument/2006/relationships" r:id="rId8" action="ppaction://hlinksldjump"/>
            </a:rPr>
            <a:t>Imagem</a:t>
          </a:r>
          <a:r>
            <a:rPr lang="en-US" sz="1600" b="1" dirty="0">
              <a:hlinkClick xmlns:r="http://schemas.openxmlformats.org/officeDocument/2006/relationships" r:id="rId8" action="ppaction://hlinksldjump"/>
            </a:rPr>
            <a:t> de </a:t>
          </a:r>
          <a:r>
            <a:rPr lang="pt-BR" sz="1600" b="1" noProof="0" dirty="0">
              <a:hlinkClick xmlns:r="http://schemas.openxmlformats.org/officeDocument/2006/relationships" r:id="rId8" action="ppaction://hlinksldjump"/>
            </a:rPr>
            <a:t>abertura</a:t>
          </a:r>
          <a:endParaRPr lang="pt-BR" sz="1600" b="1" noProof="0" dirty="0"/>
        </a:p>
      </dgm:t>
    </dgm:pt>
    <dgm:pt modelId="{353AC31F-7D9C-42BB-9E96-468AF42982B7}" type="parTrans" cxnId="{B86ADA12-3BDD-4D1C-9645-455E91BCEFFC}">
      <dgm:prSet/>
      <dgm:spPr/>
      <dgm:t>
        <a:bodyPr/>
        <a:lstStyle/>
        <a:p>
          <a:endParaRPr lang="pt-BR"/>
        </a:p>
      </dgm:t>
    </dgm:pt>
    <dgm:pt modelId="{4DE8CDCF-9E51-4296-8706-7B9B079875C9}" type="sibTrans" cxnId="{B86ADA12-3BDD-4D1C-9645-455E91BCEFFC}">
      <dgm:prSet/>
      <dgm:spPr/>
      <dgm:t>
        <a:bodyPr/>
        <a:lstStyle/>
        <a:p>
          <a:endParaRPr lang="pt-BR"/>
        </a:p>
      </dgm:t>
    </dgm:pt>
    <dgm:pt modelId="{983EBE8F-2CFB-4918-8A71-8FB6106D1EE5}" type="pres">
      <dgm:prSet presAssocID="{9D9C0E9A-327C-40DB-A9EB-983EC9E0D98F}" presName="vert0" presStyleCnt="0">
        <dgm:presLayoutVars>
          <dgm:dir/>
          <dgm:animOne val="branch"/>
          <dgm:animLvl val="lvl"/>
        </dgm:presLayoutVars>
      </dgm:prSet>
      <dgm:spPr/>
    </dgm:pt>
    <dgm:pt modelId="{F676CC95-B65C-489A-97C1-DD3F5726BB73}" type="pres">
      <dgm:prSet presAssocID="{00D4A4E5-B87F-4FD6-95A8-366532276A02}" presName="thickLine" presStyleLbl="alignNode1" presStyleIdx="0" presStyleCnt="9"/>
      <dgm:spPr/>
    </dgm:pt>
    <dgm:pt modelId="{593D31F7-BE91-4F11-BE88-746F47D7321A}" type="pres">
      <dgm:prSet presAssocID="{00D4A4E5-B87F-4FD6-95A8-366532276A02}" presName="horz1" presStyleCnt="0"/>
      <dgm:spPr/>
    </dgm:pt>
    <dgm:pt modelId="{DBF86662-0E6D-440F-968E-5B5E57FBB264}" type="pres">
      <dgm:prSet presAssocID="{00D4A4E5-B87F-4FD6-95A8-366532276A02}" presName="tx1" presStyleLbl="revTx" presStyleIdx="0" presStyleCnt="9"/>
      <dgm:spPr/>
    </dgm:pt>
    <dgm:pt modelId="{6ED7848D-AF23-4B80-9CFE-5690AC4806C2}" type="pres">
      <dgm:prSet presAssocID="{00D4A4E5-B87F-4FD6-95A8-366532276A02}" presName="vert1" presStyleCnt="0"/>
      <dgm:spPr/>
    </dgm:pt>
    <dgm:pt modelId="{8375AD7D-9BA0-48EC-8DB6-6934D928E08F}" type="pres">
      <dgm:prSet presAssocID="{ED66EF7E-E68A-4F69-81C1-F34451E1DDBF}" presName="thickLine" presStyleLbl="alignNode1" presStyleIdx="1" presStyleCnt="9"/>
      <dgm:spPr/>
    </dgm:pt>
    <dgm:pt modelId="{55424B32-6F98-4A37-B7BC-EB6630670268}" type="pres">
      <dgm:prSet presAssocID="{ED66EF7E-E68A-4F69-81C1-F34451E1DDBF}" presName="horz1" presStyleCnt="0"/>
      <dgm:spPr/>
    </dgm:pt>
    <dgm:pt modelId="{C94B488D-1DF0-444E-A485-232FFC4B36EE}" type="pres">
      <dgm:prSet presAssocID="{ED66EF7E-E68A-4F69-81C1-F34451E1DDBF}" presName="tx1" presStyleLbl="revTx" presStyleIdx="1" presStyleCnt="9"/>
      <dgm:spPr/>
    </dgm:pt>
    <dgm:pt modelId="{878A8FE1-2DD0-4F8E-AEF5-BC2CDA1E06E5}" type="pres">
      <dgm:prSet presAssocID="{ED66EF7E-E68A-4F69-81C1-F34451E1DDBF}" presName="vert1" presStyleCnt="0"/>
      <dgm:spPr/>
    </dgm:pt>
    <dgm:pt modelId="{AB9CB741-FC9F-421B-8DB7-B6256D0F3B01}" type="pres">
      <dgm:prSet presAssocID="{F8069943-B338-41D8-AC5C-7654CC5EC779}" presName="thickLine" presStyleLbl="alignNode1" presStyleIdx="2" presStyleCnt="9"/>
      <dgm:spPr/>
    </dgm:pt>
    <dgm:pt modelId="{CE984AFA-2276-4665-B3E4-870BCCCADBF7}" type="pres">
      <dgm:prSet presAssocID="{F8069943-B338-41D8-AC5C-7654CC5EC779}" presName="horz1" presStyleCnt="0"/>
      <dgm:spPr/>
    </dgm:pt>
    <dgm:pt modelId="{1E358535-3292-4668-BE9F-829874D637BB}" type="pres">
      <dgm:prSet presAssocID="{F8069943-B338-41D8-AC5C-7654CC5EC779}" presName="tx1" presStyleLbl="revTx" presStyleIdx="2" presStyleCnt="9"/>
      <dgm:spPr/>
    </dgm:pt>
    <dgm:pt modelId="{1AF210EC-C83A-4CBC-BC37-A37200C508D6}" type="pres">
      <dgm:prSet presAssocID="{F8069943-B338-41D8-AC5C-7654CC5EC779}" presName="vert1" presStyleCnt="0"/>
      <dgm:spPr/>
    </dgm:pt>
    <dgm:pt modelId="{314D560E-CBD9-4858-A0A2-945D9A381B28}" type="pres">
      <dgm:prSet presAssocID="{55DCCAC6-434C-4EA2-9C3A-E82C5EC5168F}" presName="thickLine" presStyleLbl="alignNode1" presStyleIdx="3" presStyleCnt="9"/>
      <dgm:spPr/>
    </dgm:pt>
    <dgm:pt modelId="{064B011C-4EF7-4679-9BCB-EDCCC550CD86}" type="pres">
      <dgm:prSet presAssocID="{55DCCAC6-434C-4EA2-9C3A-E82C5EC5168F}" presName="horz1" presStyleCnt="0"/>
      <dgm:spPr/>
    </dgm:pt>
    <dgm:pt modelId="{D33FB54E-1E02-4083-9007-E663036D183D}" type="pres">
      <dgm:prSet presAssocID="{55DCCAC6-434C-4EA2-9C3A-E82C5EC5168F}" presName="tx1" presStyleLbl="revTx" presStyleIdx="3" presStyleCnt="9"/>
      <dgm:spPr/>
    </dgm:pt>
    <dgm:pt modelId="{A2853312-89A8-4D70-98A9-132D6EB00EC4}" type="pres">
      <dgm:prSet presAssocID="{55DCCAC6-434C-4EA2-9C3A-E82C5EC5168F}" presName="vert1" presStyleCnt="0"/>
      <dgm:spPr/>
    </dgm:pt>
    <dgm:pt modelId="{D0219F05-B755-4B07-A349-B9A905942F22}" type="pres">
      <dgm:prSet presAssocID="{C68D41A5-84F8-48E5-9CED-831B6F3F5B1C}" presName="thickLine" presStyleLbl="alignNode1" presStyleIdx="4" presStyleCnt="9"/>
      <dgm:spPr/>
    </dgm:pt>
    <dgm:pt modelId="{D23D9EAC-31DF-4560-9523-74C7BD4031A9}" type="pres">
      <dgm:prSet presAssocID="{C68D41A5-84F8-48E5-9CED-831B6F3F5B1C}" presName="horz1" presStyleCnt="0"/>
      <dgm:spPr/>
    </dgm:pt>
    <dgm:pt modelId="{1BE8540D-2B5F-4BF4-B8D2-940F6A10819C}" type="pres">
      <dgm:prSet presAssocID="{C68D41A5-84F8-48E5-9CED-831B6F3F5B1C}" presName="tx1" presStyleLbl="revTx" presStyleIdx="4" presStyleCnt="9"/>
      <dgm:spPr/>
    </dgm:pt>
    <dgm:pt modelId="{832639FA-BCCC-4CAE-A1AE-DB4CF5BA3A80}" type="pres">
      <dgm:prSet presAssocID="{C68D41A5-84F8-48E5-9CED-831B6F3F5B1C}" presName="vert1" presStyleCnt="0"/>
      <dgm:spPr/>
    </dgm:pt>
    <dgm:pt modelId="{E0ACE31B-7687-4EE7-9573-63F09584CD36}" type="pres">
      <dgm:prSet presAssocID="{5E6F7141-FA59-4CD7-8FF7-5C6FC1A13D4E}" presName="thickLine" presStyleLbl="alignNode1" presStyleIdx="5" presStyleCnt="9"/>
      <dgm:spPr/>
    </dgm:pt>
    <dgm:pt modelId="{4A9E3B3C-54F8-4B4F-AC3E-24B85842DAD5}" type="pres">
      <dgm:prSet presAssocID="{5E6F7141-FA59-4CD7-8FF7-5C6FC1A13D4E}" presName="horz1" presStyleCnt="0"/>
      <dgm:spPr/>
    </dgm:pt>
    <dgm:pt modelId="{3EA07746-CFD6-4C68-B8CF-A378C033D107}" type="pres">
      <dgm:prSet presAssocID="{5E6F7141-FA59-4CD7-8FF7-5C6FC1A13D4E}" presName="tx1" presStyleLbl="revTx" presStyleIdx="5" presStyleCnt="9"/>
      <dgm:spPr/>
    </dgm:pt>
    <dgm:pt modelId="{0EFEDC27-1B45-4FDE-B738-C8AD75EE6341}" type="pres">
      <dgm:prSet presAssocID="{5E6F7141-FA59-4CD7-8FF7-5C6FC1A13D4E}" presName="vert1" presStyleCnt="0"/>
      <dgm:spPr/>
    </dgm:pt>
    <dgm:pt modelId="{2721A207-0C1E-469B-8CAD-57DF57B826C1}" type="pres">
      <dgm:prSet presAssocID="{67D4DD36-7167-4EE3-AAB6-6D16D695BE11}" presName="thickLine" presStyleLbl="alignNode1" presStyleIdx="6" presStyleCnt="9"/>
      <dgm:spPr/>
    </dgm:pt>
    <dgm:pt modelId="{DE259A85-32B1-4FE4-BC9D-D8F56AD70206}" type="pres">
      <dgm:prSet presAssocID="{67D4DD36-7167-4EE3-AAB6-6D16D695BE11}" presName="horz1" presStyleCnt="0"/>
      <dgm:spPr/>
    </dgm:pt>
    <dgm:pt modelId="{35BBE7E9-1C6D-479C-8269-B5715E8054B8}" type="pres">
      <dgm:prSet presAssocID="{67D4DD36-7167-4EE3-AAB6-6D16D695BE11}" presName="tx1" presStyleLbl="revTx" presStyleIdx="6" presStyleCnt="9"/>
      <dgm:spPr/>
    </dgm:pt>
    <dgm:pt modelId="{86A3F955-2C1E-49E7-9BE8-8CF707D0EF1B}" type="pres">
      <dgm:prSet presAssocID="{67D4DD36-7167-4EE3-AAB6-6D16D695BE11}" presName="vert1" presStyleCnt="0"/>
      <dgm:spPr/>
    </dgm:pt>
    <dgm:pt modelId="{C019E50D-7D0C-4C09-894F-53A069A93C4A}" type="pres">
      <dgm:prSet presAssocID="{846A9A2A-2D19-40DC-9A48-11C1C4D7E700}" presName="thickLine" presStyleLbl="alignNode1" presStyleIdx="7" presStyleCnt="9"/>
      <dgm:spPr/>
    </dgm:pt>
    <dgm:pt modelId="{1323866F-FF28-4E48-813E-C42AF0CB83FA}" type="pres">
      <dgm:prSet presAssocID="{846A9A2A-2D19-40DC-9A48-11C1C4D7E700}" presName="horz1" presStyleCnt="0"/>
      <dgm:spPr/>
    </dgm:pt>
    <dgm:pt modelId="{A1DD4CE9-A4F0-49C0-86F6-A3E81DAC25DD}" type="pres">
      <dgm:prSet presAssocID="{846A9A2A-2D19-40DC-9A48-11C1C4D7E700}" presName="tx1" presStyleLbl="revTx" presStyleIdx="7" presStyleCnt="9"/>
      <dgm:spPr/>
    </dgm:pt>
    <dgm:pt modelId="{7D4FEA9E-2348-4731-9063-FDCAD978C014}" type="pres">
      <dgm:prSet presAssocID="{846A9A2A-2D19-40DC-9A48-11C1C4D7E700}" presName="vert1" presStyleCnt="0"/>
      <dgm:spPr/>
    </dgm:pt>
    <dgm:pt modelId="{6446D9C9-28CA-481A-BB4C-074C2097E0FE}" type="pres">
      <dgm:prSet presAssocID="{89F76081-474B-4721-B88A-8D51A4BA0CF7}" presName="thickLine" presStyleLbl="alignNode1" presStyleIdx="8" presStyleCnt="9"/>
      <dgm:spPr/>
    </dgm:pt>
    <dgm:pt modelId="{20F995C1-147E-431B-BB8C-11EDA345A614}" type="pres">
      <dgm:prSet presAssocID="{89F76081-474B-4721-B88A-8D51A4BA0CF7}" presName="horz1" presStyleCnt="0"/>
      <dgm:spPr/>
    </dgm:pt>
    <dgm:pt modelId="{A42FD2D2-2791-43B4-990E-17A6A95C4302}" type="pres">
      <dgm:prSet presAssocID="{89F76081-474B-4721-B88A-8D51A4BA0CF7}" presName="tx1" presStyleLbl="revTx" presStyleIdx="8" presStyleCnt="9"/>
      <dgm:spPr/>
    </dgm:pt>
    <dgm:pt modelId="{FA734EF9-BC0A-4C7C-B70E-86EDC0ADE505}" type="pres">
      <dgm:prSet presAssocID="{89F76081-474B-4721-B88A-8D51A4BA0CF7}" presName="vert1" presStyleCnt="0"/>
      <dgm:spPr/>
    </dgm:pt>
  </dgm:ptLst>
  <dgm:cxnLst>
    <dgm:cxn modelId="{B86ADA12-3BDD-4D1C-9645-455E91BCEFFC}" srcId="{9D9C0E9A-327C-40DB-A9EB-983EC9E0D98F}" destId="{00D4A4E5-B87F-4FD6-95A8-366532276A02}" srcOrd="0" destOrd="0" parTransId="{353AC31F-7D9C-42BB-9E96-468AF42982B7}" sibTransId="{4DE8CDCF-9E51-4296-8706-7B9B079875C9}"/>
    <dgm:cxn modelId="{D775502B-0E68-4137-A8F8-0D7FF73A3F0D}" type="presOf" srcId="{67D4DD36-7167-4EE3-AAB6-6D16D695BE11}" destId="{35BBE7E9-1C6D-479C-8269-B5715E8054B8}" srcOrd="0" destOrd="0" presId="urn:microsoft.com/office/officeart/2008/layout/LinedList"/>
    <dgm:cxn modelId="{15DD5733-88FD-43E2-BC62-BE20AB6FEA3C}" srcId="{9D9C0E9A-327C-40DB-A9EB-983EC9E0D98F}" destId="{5E6F7141-FA59-4CD7-8FF7-5C6FC1A13D4E}" srcOrd="5" destOrd="0" parTransId="{972185F9-D5AE-4019-B3E3-85964688415B}" sibTransId="{005A549E-AE69-4996-93AA-251BCE5363D9}"/>
    <dgm:cxn modelId="{0F46F333-64E5-4C0A-9481-7327FFD62ED0}" type="presOf" srcId="{846A9A2A-2D19-40DC-9A48-11C1C4D7E700}" destId="{A1DD4CE9-A4F0-49C0-86F6-A3E81DAC25DD}" srcOrd="0" destOrd="0" presId="urn:microsoft.com/office/officeart/2008/layout/LinedList"/>
    <dgm:cxn modelId="{FB34D63E-1288-41B9-A18C-76118E579E1A}" type="presOf" srcId="{9D9C0E9A-327C-40DB-A9EB-983EC9E0D98F}" destId="{983EBE8F-2CFB-4918-8A71-8FB6106D1EE5}" srcOrd="0" destOrd="0" presId="urn:microsoft.com/office/officeart/2008/layout/LinedList"/>
    <dgm:cxn modelId="{47E8EC45-DDDA-4DC1-980A-9BE45FE6666B}" srcId="{9D9C0E9A-327C-40DB-A9EB-983EC9E0D98F}" destId="{ED66EF7E-E68A-4F69-81C1-F34451E1DDBF}" srcOrd="1" destOrd="0" parTransId="{197F2E5E-4B32-4617-ADD5-0F6DB901EC4C}" sibTransId="{DA505C56-A700-4856-886C-74A7E12E1EE3}"/>
    <dgm:cxn modelId="{6C2AB851-94C8-442B-B7B9-F1DD95B11ED8}" type="presOf" srcId="{C68D41A5-84F8-48E5-9CED-831B6F3F5B1C}" destId="{1BE8540D-2B5F-4BF4-B8D2-940F6A10819C}" srcOrd="0" destOrd="0" presId="urn:microsoft.com/office/officeart/2008/layout/LinedList"/>
    <dgm:cxn modelId="{10835E76-19D6-4796-A57D-19E70C1A368C}" type="presOf" srcId="{5E6F7141-FA59-4CD7-8FF7-5C6FC1A13D4E}" destId="{3EA07746-CFD6-4C68-B8CF-A378C033D107}" srcOrd="0" destOrd="0" presId="urn:microsoft.com/office/officeart/2008/layout/LinedList"/>
    <dgm:cxn modelId="{A4D84759-85CC-40C7-8EDE-6AF8F76AB63E}" srcId="{9D9C0E9A-327C-40DB-A9EB-983EC9E0D98F}" destId="{846A9A2A-2D19-40DC-9A48-11C1C4D7E700}" srcOrd="7" destOrd="0" parTransId="{671BB904-173B-4107-B167-E34F951644DC}" sibTransId="{782E218C-F8B1-40C8-BBCE-2A773AF2B597}"/>
    <dgm:cxn modelId="{D468DA5A-783C-4C8E-B93E-4F3DF99E8F66}" type="presOf" srcId="{00D4A4E5-B87F-4FD6-95A8-366532276A02}" destId="{DBF86662-0E6D-440F-968E-5B5E57FBB264}" srcOrd="0" destOrd="0" presId="urn:microsoft.com/office/officeart/2008/layout/LinedList"/>
    <dgm:cxn modelId="{BF5A8883-F9F2-4E44-ABBC-881FCCF815D6}" type="presOf" srcId="{ED66EF7E-E68A-4F69-81C1-F34451E1DDBF}" destId="{C94B488D-1DF0-444E-A485-232FFC4B36EE}" srcOrd="0" destOrd="0" presId="urn:microsoft.com/office/officeart/2008/layout/LinedList"/>
    <dgm:cxn modelId="{3756D28C-518B-455B-8605-8E3779C17C90}" srcId="{9D9C0E9A-327C-40DB-A9EB-983EC9E0D98F}" destId="{89F76081-474B-4721-B88A-8D51A4BA0CF7}" srcOrd="8" destOrd="0" parTransId="{9C53B806-B818-4303-9C3A-F92B9B492799}" sibTransId="{14493090-2A11-45A4-B04C-C1E5D35F00B7}"/>
    <dgm:cxn modelId="{9B997E8E-F0ED-456C-8520-FBC0842B91CC}" srcId="{9D9C0E9A-327C-40DB-A9EB-983EC9E0D98F}" destId="{F8069943-B338-41D8-AC5C-7654CC5EC779}" srcOrd="2" destOrd="0" parTransId="{EDF1AE46-CE69-43BA-837F-1B9735086F25}" sibTransId="{831963E2-6400-47B9-9124-76BA1BC3B7F7}"/>
    <dgm:cxn modelId="{20934F9E-4611-4400-9C97-4EC4B0DFE91B}" type="presOf" srcId="{89F76081-474B-4721-B88A-8D51A4BA0CF7}" destId="{A42FD2D2-2791-43B4-990E-17A6A95C4302}" srcOrd="0" destOrd="0" presId="urn:microsoft.com/office/officeart/2008/layout/LinedList"/>
    <dgm:cxn modelId="{8748FCAE-C0DC-4976-B4C7-144BC3A27056}" type="presOf" srcId="{55DCCAC6-434C-4EA2-9C3A-E82C5EC5168F}" destId="{D33FB54E-1E02-4083-9007-E663036D183D}" srcOrd="0" destOrd="0" presId="urn:microsoft.com/office/officeart/2008/layout/LinedList"/>
    <dgm:cxn modelId="{03E201B6-C70A-4D3B-80B1-7C4FD475813B}" type="presOf" srcId="{F8069943-B338-41D8-AC5C-7654CC5EC779}" destId="{1E358535-3292-4668-BE9F-829874D637BB}" srcOrd="0" destOrd="0" presId="urn:microsoft.com/office/officeart/2008/layout/LinedList"/>
    <dgm:cxn modelId="{85B43EC0-2D78-4BE2-9848-FA24266D2417}" srcId="{9D9C0E9A-327C-40DB-A9EB-983EC9E0D98F}" destId="{67D4DD36-7167-4EE3-AAB6-6D16D695BE11}" srcOrd="6" destOrd="0" parTransId="{D68DCF56-0B94-4506-BB95-063CC2EEC129}" sibTransId="{EE0149F7-8B24-4181-9018-1C693B6CA4A8}"/>
    <dgm:cxn modelId="{A74BAECD-E5C3-45A7-81C3-BF65B1028DD4}" srcId="{9D9C0E9A-327C-40DB-A9EB-983EC9E0D98F}" destId="{55DCCAC6-434C-4EA2-9C3A-E82C5EC5168F}" srcOrd="3" destOrd="0" parTransId="{2597FFF0-7494-4592-A5B4-E3FC30EB594D}" sibTransId="{E99C5578-030E-478C-83C1-B5162C19A96C}"/>
    <dgm:cxn modelId="{398519E0-5FDA-47B5-A800-456F19FBC233}" srcId="{9D9C0E9A-327C-40DB-A9EB-983EC9E0D98F}" destId="{C68D41A5-84F8-48E5-9CED-831B6F3F5B1C}" srcOrd="4" destOrd="0" parTransId="{94D91AEC-4013-4FC6-ACA9-A764CB6B2FAA}" sibTransId="{802F0A8D-0784-4CB6-B554-4DE691F12EE8}"/>
    <dgm:cxn modelId="{D0016722-0CFF-4C26-9FFE-BBD03868285E}" type="presParOf" srcId="{983EBE8F-2CFB-4918-8A71-8FB6106D1EE5}" destId="{F676CC95-B65C-489A-97C1-DD3F5726BB73}" srcOrd="0" destOrd="0" presId="urn:microsoft.com/office/officeart/2008/layout/LinedList"/>
    <dgm:cxn modelId="{A6673C05-A11E-4473-9F21-DF040CF931C6}" type="presParOf" srcId="{983EBE8F-2CFB-4918-8A71-8FB6106D1EE5}" destId="{593D31F7-BE91-4F11-BE88-746F47D7321A}" srcOrd="1" destOrd="0" presId="urn:microsoft.com/office/officeart/2008/layout/LinedList"/>
    <dgm:cxn modelId="{404DD807-8B76-475B-87E4-36ABEFBCF407}" type="presParOf" srcId="{593D31F7-BE91-4F11-BE88-746F47D7321A}" destId="{DBF86662-0E6D-440F-968E-5B5E57FBB264}" srcOrd="0" destOrd="0" presId="urn:microsoft.com/office/officeart/2008/layout/LinedList"/>
    <dgm:cxn modelId="{CB1338F6-C14E-43D7-BA69-D7478D3098A7}" type="presParOf" srcId="{593D31F7-BE91-4F11-BE88-746F47D7321A}" destId="{6ED7848D-AF23-4B80-9CFE-5690AC4806C2}" srcOrd="1" destOrd="0" presId="urn:microsoft.com/office/officeart/2008/layout/LinedList"/>
    <dgm:cxn modelId="{AE680168-EFEC-42CE-A945-F1A2A969E890}" type="presParOf" srcId="{983EBE8F-2CFB-4918-8A71-8FB6106D1EE5}" destId="{8375AD7D-9BA0-48EC-8DB6-6934D928E08F}" srcOrd="2" destOrd="0" presId="urn:microsoft.com/office/officeart/2008/layout/LinedList"/>
    <dgm:cxn modelId="{5D982353-5C09-4040-A019-19647AA810F5}" type="presParOf" srcId="{983EBE8F-2CFB-4918-8A71-8FB6106D1EE5}" destId="{55424B32-6F98-4A37-B7BC-EB6630670268}" srcOrd="3" destOrd="0" presId="urn:microsoft.com/office/officeart/2008/layout/LinedList"/>
    <dgm:cxn modelId="{4A5BFB8E-2039-46F9-93AA-422AA5BA3ECF}" type="presParOf" srcId="{55424B32-6F98-4A37-B7BC-EB6630670268}" destId="{C94B488D-1DF0-444E-A485-232FFC4B36EE}" srcOrd="0" destOrd="0" presId="urn:microsoft.com/office/officeart/2008/layout/LinedList"/>
    <dgm:cxn modelId="{B68F6C99-B036-4B5E-BF4B-A0B926A2B18A}" type="presParOf" srcId="{55424B32-6F98-4A37-B7BC-EB6630670268}" destId="{878A8FE1-2DD0-4F8E-AEF5-BC2CDA1E06E5}" srcOrd="1" destOrd="0" presId="urn:microsoft.com/office/officeart/2008/layout/LinedList"/>
    <dgm:cxn modelId="{E75F825D-1F78-4DFD-B2D8-B6433D604056}" type="presParOf" srcId="{983EBE8F-2CFB-4918-8A71-8FB6106D1EE5}" destId="{AB9CB741-FC9F-421B-8DB7-B6256D0F3B01}" srcOrd="4" destOrd="0" presId="urn:microsoft.com/office/officeart/2008/layout/LinedList"/>
    <dgm:cxn modelId="{9BA57E1F-8E03-4368-BC01-7F555D563597}" type="presParOf" srcId="{983EBE8F-2CFB-4918-8A71-8FB6106D1EE5}" destId="{CE984AFA-2276-4665-B3E4-870BCCCADBF7}" srcOrd="5" destOrd="0" presId="urn:microsoft.com/office/officeart/2008/layout/LinedList"/>
    <dgm:cxn modelId="{63EB8368-4536-4B97-918B-23DDC22136A5}" type="presParOf" srcId="{CE984AFA-2276-4665-B3E4-870BCCCADBF7}" destId="{1E358535-3292-4668-BE9F-829874D637BB}" srcOrd="0" destOrd="0" presId="urn:microsoft.com/office/officeart/2008/layout/LinedList"/>
    <dgm:cxn modelId="{238B27B8-D6BB-45C1-AD3D-C5EF693FFFBB}" type="presParOf" srcId="{CE984AFA-2276-4665-B3E4-870BCCCADBF7}" destId="{1AF210EC-C83A-4CBC-BC37-A37200C508D6}" srcOrd="1" destOrd="0" presId="urn:microsoft.com/office/officeart/2008/layout/LinedList"/>
    <dgm:cxn modelId="{F2B9FA33-255E-40BE-BA48-3C594948DBDD}" type="presParOf" srcId="{983EBE8F-2CFB-4918-8A71-8FB6106D1EE5}" destId="{314D560E-CBD9-4858-A0A2-945D9A381B28}" srcOrd="6" destOrd="0" presId="urn:microsoft.com/office/officeart/2008/layout/LinedList"/>
    <dgm:cxn modelId="{9EC1A6A8-A900-453D-8A3D-68A82D9A6564}" type="presParOf" srcId="{983EBE8F-2CFB-4918-8A71-8FB6106D1EE5}" destId="{064B011C-4EF7-4679-9BCB-EDCCC550CD86}" srcOrd="7" destOrd="0" presId="urn:microsoft.com/office/officeart/2008/layout/LinedList"/>
    <dgm:cxn modelId="{6EFC5C35-5C0A-4DFD-89A8-67842B67AB7C}" type="presParOf" srcId="{064B011C-4EF7-4679-9BCB-EDCCC550CD86}" destId="{D33FB54E-1E02-4083-9007-E663036D183D}" srcOrd="0" destOrd="0" presId="urn:microsoft.com/office/officeart/2008/layout/LinedList"/>
    <dgm:cxn modelId="{75DE68F6-B908-4F7F-AA96-6B46BB254A82}" type="presParOf" srcId="{064B011C-4EF7-4679-9BCB-EDCCC550CD86}" destId="{A2853312-89A8-4D70-98A9-132D6EB00EC4}" srcOrd="1" destOrd="0" presId="urn:microsoft.com/office/officeart/2008/layout/LinedList"/>
    <dgm:cxn modelId="{4CA343A4-1527-456C-93C0-EFA11492316B}" type="presParOf" srcId="{983EBE8F-2CFB-4918-8A71-8FB6106D1EE5}" destId="{D0219F05-B755-4B07-A349-B9A905942F22}" srcOrd="8" destOrd="0" presId="urn:microsoft.com/office/officeart/2008/layout/LinedList"/>
    <dgm:cxn modelId="{DB3BAD92-760D-445B-BC49-C608591E75C2}" type="presParOf" srcId="{983EBE8F-2CFB-4918-8A71-8FB6106D1EE5}" destId="{D23D9EAC-31DF-4560-9523-74C7BD4031A9}" srcOrd="9" destOrd="0" presId="urn:microsoft.com/office/officeart/2008/layout/LinedList"/>
    <dgm:cxn modelId="{4BCA9BFA-BFC3-495C-9B6F-3022331DE3EB}" type="presParOf" srcId="{D23D9EAC-31DF-4560-9523-74C7BD4031A9}" destId="{1BE8540D-2B5F-4BF4-B8D2-940F6A10819C}" srcOrd="0" destOrd="0" presId="urn:microsoft.com/office/officeart/2008/layout/LinedList"/>
    <dgm:cxn modelId="{46B7073D-58B1-4D38-BE41-F58C6B7945BA}" type="presParOf" srcId="{D23D9EAC-31DF-4560-9523-74C7BD4031A9}" destId="{832639FA-BCCC-4CAE-A1AE-DB4CF5BA3A80}" srcOrd="1" destOrd="0" presId="urn:microsoft.com/office/officeart/2008/layout/LinedList"/>
    <dgm:cxn modelId="{FE1B6F59-0679-40BC-A8B1-FE2115947F0C}" type="presParOf" srcId="{983EBE8F-2CFB-4918-8A71-8FB6106D1EE5}" destId="{E0ACE31B-7687-4EE7-9573-63F09584CD36}" srcOrd="10" destOrd="0" presId="urn:microsoft.com/office/officeart/2008/layout/LinedList"/>
    <dgm:cxn modelId="{981D8DFD-6179-4358-884E-1DA895176A40}" type="presParOf" srcId="{983EBE8F-2CFB-4918-8A71-8FB6106D1EE5}" destId="{4A9E3B3C-54F8-4B4F-AC3E-24B85842DAD5}" srcOrd="11" destOrd="0" presId="urn:microsoft.com/office/officeart/2008/layout/LinedList"/>
    <dgm:cxn modelId="{1862CC9E-A4A4-4239-A6D6-3C878FD1DDE7}" type="presParOf" srcId="{4A9E3B3C-54F8-4B4F-AC3E-24B85842DAD5}" destId="{3EA07746-CFD6-4C68-B8CF-A378C033D107}" srcOrd="0" destOrd="0" presId="urn:microsoft.com/office/officeart/2008/layout/LinedList"/>
    <dgm:cxn modelId="{4BC60919-8C55-49B6-B33F-8A484449F2E2}" type="presParOf" srcId="{4A9E3B3C-54F8-4B4F-AC3E-24B85842DAD5}" destId="{0EFEDC27-1B45-4FDE-B738-C8AD75EE6341}" srcOrd="1" destOrd="0" presId="urn:microsoft.com/office/officeart/2008/layout/LinedList"/>
    <dgm:cxn modelId="{1F7DCE1C-FBF1-49C4-8B1C-5E69D113E13A}" type="presParOf" srcId="{983EBE8F-2CFB-4918-8A71-8FB6106D1EE5}" destId="{2721A207-0C1E-469B-8CAD-57DF57B826C1}" srcOrd="12" destOrd="0" presId="urn:microsoft.com/office/officeart/2008/layout/LinedList"/>
    <dgm:cxn modelId="{BB7D6D23-B886-42CF-9F54-01F3877062A3}" type="presParOf" srcId="{983EBE8F-2CFB-4918-8A71-8FB6106D1EE5}" destId="{DE259A85-32B1-4FE4-BC9D-D8F56AD70206}" srcOrd="13" destOrd="0" presId="urn:microsoft.com/office/officeart/2008/layout/LinedList"/>
    <dgm:cxn modelId="{55651C5E-9B1D-4788-9447-FA61A63EB5B4}" type="presParOf" srcId="{DE259A85-32B1-4FE4-BC9D-D8F56AD70206}" destId="{35BBE7E9-1C6D-479C-8269-B5715E8054B8}" srcOrd="0" destOrd="0" presId="urn:microsoft.com/office/officeart/2008/layout/LinedList"/>
    <dgm:cxn modelId="{B6FCACAE-4580-442E-8999-8046116A16DA}" type="presParOf" srcId="{DE259A85-32B1-4FE4-BC9D-D8F56AD70206}" destId="{86A3F955-2C1E-49E7-9BE8-8CF707D0EF1B}" srcOrd="1" destOrd="0" presId="urn:microsoft.com/office/officeart/2008/layout/LinedList"/>
    <dgm:cxn modelId="{69716FD3-C931-4133-84CB-553153EE9B69}" type="presParOf" srcId="{983EBE8F-2CFB-4918-8A71-8FB6106D1EE5}" destId="{C019E50D-7D0C-4C09-894F-53A069A93C4A}" srcOrd="14" destOrd="0" presId="urn:microsoft.com/office/officeart/2008/layout/LinedList"/>
    <dgm:cxn modelId="{F42079DB-13D5-4874-8FAC-F5CFDF6DA75D}" type="presParOf" srcId="{983EBE8F-2CFB-4918-8A71-8FB6106D1EE5}" destId="{1323866F-FF28-4E48-813E-C42AF0CB83FA}" srcOrd="15" destOrd="0" presId="urn:microsoft.com/office/officeart/2008/layout/LinedList"/>
    <dgm:cxn modelId="{0C663916-55A4-4174-8870-4E8B27729569}" type="presParOf" srcId="{1323866F-FF28-4E48-813E-C42AF0CB83FA}" destId="{A1DD4CE9-A4F0-49C0-86F6-A3E81DAC25DD}" srcOrd="0" destOrd="0" presId="urn:microsoft.com/office/officeart/2008/layout/LinedList"/>
    <dgm:cxn modelId="{A6BAC83B-5E6F-4067-B919-5689DDEE38A5}" type="presParOf" srcId="{1323866F-FF28-4E48-813E-C42AF0CB83FA}" destId="{7D4FEA9E-2348-4731-9063-FDCAD978C014}" srcOrd="1" destOrd="0" presId="urn:microsoft.com/office/officeart/2008/layout/LinedList"/>
    <dgm:cxn modelId="{C89E747D-12E1-4D3E-84E9-4E32E6609BC3}" type="presParOf" srcId="{983EBE8F-2CFB-4918-8A71-8FB6106D1EE5}" destId="{6446D9C9-28CA-481A-BB4C-074C2097E0FE}" srcOrd="16" destOrd="0" presId="urn:microsoft.com/office/officeart/2008/layout/LinedList"/>
    <dgm:cxn modelId="{F4228EDE-8ADB-42AE-8FA6-57CCDB16E525}" type="presParOf" srcId="{983EBE8F-2CFB-4918-8A71-8FB6106D1EE5}" destId="{20F995C1-147E-431B-BB8C-11EDA345A614}" srcOrd="17" destOrd="0" presId="urn:microsoft.com/office/officeart/2008/layout/LinedList"/>
    <dgm:cxn modelId="{286E8806-F670-4922-B7BD-9C4DB884FD6C}" type="presParOf" srcId="{20F995C1-147E-431B-BB8C-11EDA345A614}" destId="{A42FD2D2-2791-43B4-990E-17A6A95C4302}" srcOrd="0" destOrd="0" presId="urn:microsoft.com/office/officeart/2008/layout/LinedList"/>
    <dgm:cxn modelId="{A3CDF135-3CB3-433E-8CAC-DA80CC060142}" type="presParOf" srcId="{20F995C1-147E-431B-BB8C-11EDA345A614}" destId="{FA734EF9-BC0A-4C7C-B70E-86EDC0ADE5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6CC95-B65C-489A-97C1-DD3F5726BB73}">
      <dsp:nvSpPr>
        <dsp:cNvPr id="0" name=""/>
        <dsp:cNvSpPr/>
      </dsp:nvSpPr>
      <dsp:spPr>
        <a:xfrm>
          <a:off x="0" y="555"/>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BF86662-0E6D-440F-968E-5B5E57FBB264}">
      <dsp:nvSpPr>
        <dsp:cNvPr id="0" name=""/>
        <dsp:cNvSpPr/>
      </dsp:nvSpPr>
      <dsp:spPr>
        <a:xfrm>
          <a:off x="0" y="555"/>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noProof="0" dirty="0">
              <a:hlinkClick xmlns:r="http://schemas.openxmlformats.org/officeDocument/2006/relationships" r:id="" action="ppaction://hlinksldjump"/>
            </a:rPr>
            <a:t>Imagem</a:t>
          </a:r>
          <a:r>
            <a:rPr lang="en-US" sz="1600" b="1" kern="1200" dirty="0">
              <a:hlinkClick xmlns:r="http://schemas.openxmlformats.org/officeDocument/2006/relationships" r:id="" action="ppaction://hlinksldjump"/>
            </a:rPr>
            <a:t> de </a:t>
          </a:r>
          <a:r>
            <a:rPr lang="pt-BR" sz="1600" b="1" kern="1200" noProof="0" dirty="0">
              <a:hlinkClick xmlns:r="http://schemas.openxmlformats.org/officeDocument/2006/relationships" r:id="" action="ppaction://hlinksldjump"/>
            </a:rPr>
            <a:t>abertura</a:t>
          </a:r>
          <a:endParaRPr lang="pt-BR" sz="1600" b="1" kern="1200" noProof="0" dirty="0"/>
        </a:p>
      </dsp:txBody>
      <dsp:txXfrm>
        <a:off x="0" y="555"/>
        <a:ext cx="10664949" cy="505428"/>
      </dsp:txXfrm>
    </dsp:sp>
    <dsp:sp modelId="{8375AD7D-9BA0-48EC-8DB6-6934D928E08F}">
      <dsp:nvSpPr>
        <dsp:cNvPr id="0" name=""/>
        <dsp:cNvSpPr/>
      </dsp:nvSpPr>
      <dsp:spPr>
        <a:xfrm>
          <a:off x="0" y="505983"/>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94B488D-1DF0-444E-A485-232FFC4B36EE}">
      <dsp:nvSpPr>
        <dsp:cNvPr id="0" name=""/>
        <dsp:cNvSpPr/>
      </dsp:nvSpPr>
      <dsp:spPr>
        <a:xfrm>
          <a:off x="0" y="505983"/>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Conto de ficção científica</a:t>
          </a:r>
          <a:endParaRPr lang="en-US" sz="1600" kern="1200" dirty="0"/>
        </a:p>
      </dsp:txBody>
      <dsp:txXfrm>
        <a:off x="0" y="505983"/>
        <a:ext cx="10664949" cy="505428"/>
      </dsp:txXfrm>
    </dsp:sp>
    <dsp:sp modelId="{AB9CB741-FC9F-421B-8DB7-B6256D0F3B01}">
      <dsp:nvSpPr>
        <dsp:cNvPr id="0" name=""/>
        <dsp:cNvSpPr/>
      </dsp:nvSpPr>
      <dsp:spPr>
        <a:xfrm>
          <a:off x="0" y="1011412"/>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E358535-3292-4668-BE9F-829874D637BB}">
      <dsp:nvSpPr>
        <dsp:cNvPr id="0" name=""/>
        <dsp:cNvSpPr/>
      </dsp:nvSpPr>
      <dsp:spPr>
        <a:xfrm>
          <a:off x="0" y="1011412"/>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Conto de ficção científica e </a:t>
          </a:r>
          <a:r>
            <a:rPr lang="pt-BR" sz="1600" i="1" kern="1200" dirty="0">
              <a:hlinkClick xmlns:r="http://schemas.openxmlformats.org/officeDocument/2006/relationships" r:id="" action="ppaction://hlinksldjump"/>
            </a:rPr>
            <a:t>fanfic</a:t>
          </a:r>
          <a:endParaRPr lang="en-US" sz="1600" i="1" kern="1200" dirty="0"/>
        </a:p>
      </dsp:txBody>
      <dsp:txXfrm>
        <a:off x="0" y="1011412"/>
        <a:ext cx="10664949" cy="505428"/>
      </dsp:txXfrm>
    </dsp:sp>
    <dsp:sp modelId="{314D560E-CBD9-4858-A0A2-945D9A381B28}">
      <dsp:nvSpPr>
        <dsp:cNvPr id="0" name=""/>
        <dsp:cNvSpPr/>
      </dsp:nvSpPr>
      <dsp:spPr>
        <a:xfrm>
          <a:off x="0" y="1516840"/>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33FB54E-1E02-4083-9007-E663036D183D}">
      <dsp:nvSpPr>
        <dsp:cNvPr id="0" name=""/>
        <dsp:cNvSpPr/>
      </dsp:nvSpPr>
      <dsp:spPr>
        <a:xfrm>
          <a:off x="0" y="1516840"/>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da língua </a:t>
          </a:r>
          <a:r>
            <a:rPr lang="pt-BR" sz="1600" kern="1200" dirty="0">
              <a:hlinkClick xmlns:r="http://schemas.openxmlformats.org/officeDocument/2006/relationships" r:id="" action="ppaction://hlinksldjump"/>
            </a:rPr>
            <a:t>– Oração sem sujeito</a:t>
          </a:r>
          <a:endParaRPr lang="en-US" sz="1600" kern="1200" dirty="0"/>
        </a:p>
      </dsp:txBody>
      <dsp:txXfrm>
        <a:off x="0" y="1516840"/>
        <a:ext cx="10664949" cy="505428"/>
      </dsp:txXfrm>
    </dsp:sp>
    <dsp:sp modelId="{D0219F05-B755-4B07-A349-B9A905942F22}">
      <dsp:nvSpPr>
        <dsp:cNvPr id="0" name=""/>
        <dsp:cNvSpPr/>
      </dsp:nvSpPr>
      <dsp:spPr>
        <a:xfrm>
          <a:off x="0" y="2022268"/>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BE8540D-2B5F-4BF4-B8D2-940F6A10819C}">
      <dsp:nvSpPr>
        <dsp:cNvPr id="0" name=""/>
        <dsp:cNvSpPr/>
      </dsp:nvSpPr>
      <dsp:spPr>
        <a:xfrm>
          <a:off x="0" y="2022268"/>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dos sentidos </a:t>
          </a:r>
          <a:r>
            <a:rPr lang="pt-BR" sz="1600" kern="1200" dirty="0">
              <a:hlinkClick xmlns:r="http://schemas.openxmlformats.org/officeDocument/2006/relationships" r:id="" action="ppaction://hlinksldjump"/>
            </a:rPr>
            <a:t>– Variação sociocultural</a:t>
          </a:r>
          <a:endParaRPr lang="en-US" sz="1600" kern="1200" dirty="0"/>
        </a:p>
      </dsp:txBody>
      <dsp:txXfrm>
        <a:off x="0" y="2022268"/>
        <a:ext cx="10664949" cy="505428"/>
      </dsp:txXfrm>
    </dsp:sp>
    <dsp:sp modelId="{E0ACE31B-7687-4EE7-9573-63F09584CD36}">
      <dsp:nvSpPr>
        <dsp:cNvPr id="0" name=""/>
        <dsp:cNvSpPr/>
      </dsp:nvSpPr>
      <dsp:spPr>
        <a:xfrm>
          <a:off x="0" y="2527697"/>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EA07746-CFD6-4C68-B8CF-A378C033D107}">
      <dsp:nvSpPr>
        <dsp:cNvPr id="0" name=""/>
        <dsp:cNvSpPr/>
      </dsp:nvSpPr>
      <dsp:spPr>
        <a:xfrm>
          <a:off x="0" y="2527697"/>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Conto</a:t>
          </a:r>
          <a:endParaRPr lang="en-US" sz="1600" kern="1200" dirty="0"/>
        </a:p>
      </dsp:txBody>
      <dsp:txXfrm>
        <a:off x="0" y="2527697"/>
        <a:ext cx="10664949" cy="505428"/>
      </dsp:txXfrm>
    </dsp:sp>
    <dsp:sp modelId="{2721A207-0C1E-469B-8CAD-57DF57B826C1}">
      <dsp:nvSpPr>
        <dsp:cNvPr id="0" name=""/>
        <dsp:cNvSpPr/>
      </dsp:nvSpPr>
      <dsp:spPr>
        <a:xfrm>
          <a:off x="0" y="3033125"/>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5BBE7E9-1C6D-479C-8269-B5715E8054B8}">
      <dsp:nvSpPr>
        <dsp:cNvPr id="0" name=""/>
        <dsp:cNvSpPr/>
      </dsp:nvSpPr>
      <dsp:spPr>
        <a:xfrm>
          <a:off x="0" y="3033125"/>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da língua </a:t>
          </a:r>
          <a:r>
            <a:rPr lang="pt-BR" sz="1600" kern="1200" dirty="0">
              <a:hlinkClick xmlns:r="http://schemas.openxmlformats.org/officeDocument/2006/relationships" r:id="" action="ppaction://hlinksldjump"/>
            </a:rPr>
            <a:t>– Transitividade verbal e objeto</a:t>
          </a:r>
          <a:endParaRPr lang="en-US" sz="1600" kern="1200" dirty="0"/>
        </a:p>
      </dsp:txBody>
      <dsp:txXfrm>
        <a:off x="0" y="3033125"/>
        <a:ext cx="10664949" cy="505428"/>
      </dsp:txXfrm>
    </dsp:sp>
    <dsp:sp modelId="{C019E50D-7D0C-4C09-894F-53A069A93C4A}">
      <dsp:nvSpPr>
        <dsp:cNvPr id="0" name=""/>
        <dsp:cNvSpPr/>
      </dsp:nvSpPr>
      <dsp:spPr>
        <a:xfrm>
          <a:off x="0" y="3538553"/>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1DD4CE9-A4F0-49C0-86F6-A3E81DAC25DD}">
      <dsp:nvSpPr>
        <dsp:cNvPr id="0" name=""/>
        <dsp:cNvSpPr/>
      </dsp:nvSpPr>
      <dsp:spPr>
        <a:xfrm>
          <a:off x="0" y="3538553"/>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de escrita e oralidade </a:t>
          </a:r>
          <a:r>
            <a:rPr lang="pt-BR" sz="1600" kern="1200" dirty="0">
              <a:hlinkClick xmlns:r="http://schemas.openxmlformats.org/officeDocument/2006/relationships" r:id="" action="ppaction://hlinksldjump"/>
            </a:rPr>
            <a:t>– </a:t>
          </a:r>
          <a:r>
            <a:rPr lang="pt-BR" sz="1600" i="1" kern="1200" dirty="0">
              <a:hlinkClick xmlns:r="http://schemas.openxmlformats.org/officeDocument/2006/relationships" r:id="" action="ppaction://hlinksldjump"/>
            </a:rPr>
            <a:t>Há</a:t>
          </a:r>
          <a:r>
            <a:rPr lang="pt-BR" sz="1600" kern="1200" dirty="0">
              <a:hlinkClick xmlns:r="http://schemas.openxmlformats.org/officeDocument/2006/relationships" r:id="" action="ppaction://hlinksldjump"/>
            </a:rPr>
            <a:t> e </a:t>
          </a:r>
          <a:r>
            <a:rPr lang="pt-BR" sz="1600" i="1" kern="1200" dirty="0">
              <a:hlinkClick xmlns:r="http://schemas.openxmlformats.org/officeDocument/2006/relationships" r:id="" action="ppaction://hlinksldjump"/>
            </a:rPr>
            <a:t>a</a:t>
          </a:r>
          <a:r>
            <a:rPr lang="pt-BR" sz="1600" kern="1200" dirty="0">
              <a:hlinkClick xmlns:r="http://schemas.openxmlformats.org/officeDocument/2006/relationships" r:id="" action="ppaction://hlinksldjump"/>
            </a:rPr>
            <a:t>: alguns usos</a:t>
          </a:r>
          <a:endParaRPr lang="en-US" sz="1600" kern="1200" dirty="0"/>
        </a:p>
      </dsp:txBody>
      <dsp:txXfrm>
        <a:off x="0" y="3538553"/>
        <a:ext cx="10664949" cy="505428"/>
      </dsp:txXfrm>
    </dsp:sp>
    <dsp:sp modelId="{6446D9C9-28CA-481A-BB4C-074C2097E0FE}">
      <dsp:nvSpPr>
        <dsp:cNvPr id="0" name=""/>
        <dsp:cNvSpPr/>
      </dsp:nvSpPr>
      <dsp:spPr>
        <a:xfrm>
          <a:off x="0" y="4043982"/>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42FD2D2-2791-43B4-990E-17A6A95C4302}">
      <dsp:nvSpPr>
        <dsp:cNvPr id="0" name=""/>
        <dsp:cNvSpPr/>
      </dsp:nvSpPr>
      <dsp:spPr>
        <a:xfrm>
          <a:off x="0" y="4043982"/>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Outras linguagens </a:t>
          </a:r>
          <a:r>
            <a:rPr lang="pt-BR" sz="1600" kern="1200" dirty="0">
              <a:hlinkClick xmlns:r="http://schemas.openxmlformats.org/officeDocument/2006/relationships" r:id="" action="ppaction://hlinksldjump"/>
            </a:rPr>
            <a:t>– Afrofuturismo</a:t>
          </a:r>
          <a:endParaRPr lang="en-US" sz="1600" kern="1200" dirty="0"/>
        </a:p>
      </dsp:txBody>
      <dsp:txXfrm>
        <a:off x="0" y="4043982"/>
        <a:ext cx="10664949" cy="5054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ADA6D2A1-31A4-8152-6143-C7FD8DA38B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544BF0C9-9A36-AF2B-A000-F5187686E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3F2120-3C9C-470A-A67A-0674E4A11E52}" type="datetimeFigureOut">
              <a:rPr lang="pt-BR" smtClean="0"/>
              <a:t>02/06/2023</a:t>
            </a:fld>
            <a:endParaRPr lang="pt-BR"/>
          </a:p>
        </p:txBody>
      </p:sp>
      <p:sp>
        <p:nvSpPr>
          <p:cNvPr id="4" name="Espaço Reservado para Rodapé 3">
            <a:extLst>
              <a:ext uri="{FF2B5EF4-FFF2-40B4-BE49-F238E27FC236}">
                <a16:creationId xmlns:a16="http://schemas.microsoft.com/office/drawing/2014/main" id="{8D2F7626-5BA9-033F-1F03-E2FA610702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B226E861-80EB-CADA-3780-0947104A5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E2611C-E948-4686-AD45-82F0DE5457F8}" type="slidenum">
              <a:rPr lang="pt-BR" smtClean="0"/>
              <a:t>‹nº›</a:t>
            </a:fld>
            <a:endParaRPr lang="pt-BR"/>
          </a:p>
        </p:txBody>
      </p:sp>
    </p:spTree>
    <p:extLst>
      <p:ext uri="{BB962C8B-B14F-4D97-AF65-F5344CB8AC3E}">
        <p14:creationId xmlns:p14="http://schemas.microsoft.com/office/powerpoint/2010/main" val="107237299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2C8AF-1B4F-4BA4-9AAE-852FE3AFC137}" type="datetimeFigureOut">
              <a:rPr lang="pt-BR" smtClean="0"/>
              <a:t>02/06/2023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BE22E-B3E6-4F78-BFF6-4DB3390A9229}" type="slidenum">
              <a:rPr lang="pt-BR" smtClean="0"/>
              <a:t>‹nº›</a:t>
            </a:fld>
            <a:endParaRPr lang="pt-BR"/>
          </a:p>
        </p:txBody>
      </p:sp>
    </p:spTree>
    <p:extLst>
      <p:ext uri="{BB962C8B-B14F-4D97-AF65-F5344CB8AC3E}">
        <p14:creationId xmlns:p14="http://schemas.microsoft.com/office/powerpoint/2010/main" val="354183239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5C60409E-B7F9-454D-A3D5-5E920FAC91F1}" type="datetime1">
              <a:rPr lang="en-US" smtClean="0"/>
              <a:t>6/2/2023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r>
              <a:rPr lang="pt-BR"/>
              <a:t>LÍNGUA PORTUGUESA | 8º ANO</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07CE569E-9B7C-4CB9-AB80-C0841F922CFF}" type="slidenum">
              <a:rPr lang="en-US" smtClean="0"/>
              <a:pPr/>
              <a:t>‹nº›</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437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94547D4-62B0-4156-B7BA-26B6FF1C820F}"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8º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60536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2E806D5-6EE6-4B48-A068-24763A28232D}"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8º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63254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C216EAD-9188-4CF0-B884-5DF45A5C5CE7}"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8º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31504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5D74402-BAB8-49A1-884E-A529E24D151C}" type="datetime1">
              <a:rPr lang="en-US" smtClean="0"/>
              <a:t>6/2/2023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pt-BR"/>
              <a:t>LÍNGUA PORTUGUESA | 8º ANO</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7CE569E-9B7C-4CB9-AB80-C0841F922CFF}" type="slidenum">
              <a:rPr lang="en-US" smtClean="0"/>
              <a:pPr/>
              <a:t>‹nº›</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86455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7B4D01-0D4C-44E0-9366-8810A6653F33}" type="datetime1">
              <a:rPr lang="en-US" smtClean="0"/>
              <a:t>6/2/2023</a:t>
            </a:fld>
            <a:endParaRPr lang="en-US"/>
          </a:p>
        </p:txBody>
      </p:sp>
      <p:sp>
        <p:nvSpPr>
          <p:cNvPr id="6" name="Footer Placeholder 5"/>
          <p:cNvSpPr>
            <a:spLocks noGrp="1"/>
          </p:cNvSpPr>
          <p:nvPr>
            <p:ph type="ftr" sz="quarter" idx="11"/>
          </p:nvPr>
        </p:nvSpPr>
        <p:spPr/>
        <p:txBody>
          <a:bodyPr/>
          <a:lstStyle/>
          <a:p>
            <a:r>
              <a:rPr lang="pt-BR"/>
              <a:t>LÍNGUA PORTUGUESA | 8º ANO</a:t>
            </a:r>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82911631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57300"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633864"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B465088-4139-4491-BC40-694C16AE61D3}" type="datetime1">
              <a:rPr lang="en-US" smtClean="0"/>
              <a:t>6/2/2023</a:t>
            </a:fld>
            <a:endParaRPr lang="en-US"/>
          </a:p>
        </p:txBody>
      </p:sp>
      <p:sp>
        <p:nvSpPr>
          <p:cNvPr id="8" name="Footer Placeholder 7"/>
          <p:cNvSpPr>
            <a:spLocks noGrp="1"/>
          </p:cNvSpPr>
          <p:nvPr>
            <p:ph type="ftr" sz="quarter" idx="11"/>
          </p:nvPr>
        </p:nvSpPr>
        <p:spPr/>
        <p:txBody>
          <a:bodyPr/>
          <a:lstStyle/>
          <a:p>
            <a:r>
              <a:rPr lang="pt-BR"/>
              <a:t>LÍNGUA PORTUGUESA | 8º ANO</a:t>
            </a:r>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8955077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7834D5D-A9B0-4FF1-97EC-2E8E03E4B1DD}" type="datetime1">
              <a:rPr lang="en-US" smtClean="0"/>
              <a:t>6/2/2023</a:t>
            </a:fld>
            <a:endParaRPr lang="en-US"/>
          </a:p>
        </p:txBody>
      </p:sp>
      <p:sp>
        <p:nvSpPr>
          <p:cNvPr id="4" name="Footer Placeholder 3"/>
          <p:cNvSpPr>
            <a:spLocks noGrp="1"/>
          </p:cNvSpPr>
          <p:nvPr>
            <p:ph type="ftr" sz="quarter" idx="11"/>
          </p:nvPr>
        </p:nvSpPr>
        <p:spPr/>
        <p:txBody>
          <a:bodyPr/>
          <a:lstStyle/>
          <a:p>
            <a:r>
              <a:rPr lang="pt-BR"/>
              <a:t>LÍNGUA PORTUGUESA | 8º ANO</a:t>
            </a:r>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16305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02E7F-41A1-4D02-AD29-42C087790260}" type="datetime1">
              <a:rPr lang="en-US" smtClean="0"/>
              <a:t>6/2/2023</a:t>
            </a:fld>
            <a:endParaRPr lang="en-US"/>
          </a:p>
        </p:txBody>
      </p:sp>
      <p:sp>
        <p:nvSpPr>
          <p:cNvPr id="3" name="Footer Placeholder 2"/>
          <p:cNvSpPr>
            <a:spLocks noGrp="1"/>
          </p:cNvSpPr>
          <p:nvPr>
            <p:ph type="ftr" sz="quarter" idx="11"/>
          </p:nvPr>
        </p:nvSpPr>
        <p:spPr/>
        <p:txBody>
          <a:bodyPr/>
          <a:lstStyle/>
          <a:p>
            <a:r>
              <a:rPr lang="pt-BR"/>
              <a:t>LÍNGUA PORTUGUESA | 8º ANO</a:t>
            </a:r>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69434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051" y="6375679"/>
            <a:ext cx="1233355" cy="348462"/>
          </a:xfrm>
        </p:spPr>
        <p:txBody>
          <a:bodyPr/>
          <a:lstStyle/>
          <a:p>
            <a:fld id="{331DB179-BC64-4656-9D40-37FBEEBAEED1}" type="datetime1">
              <a:rPr lang="en-US" smtClean="0"/>
              <a:t>6/2/2023</a:t>
            </a:fld>
            <a:endParaRPr lang="en-US"/>
          </a:p>
        </p:txBody>
      </p:sp>
      <p:sp>
        <p:nvSpPr>
          <p:cNvPr id="6" name="Footer Placeholder 5"/>
          <p:cNvSpPr>
            <a:spLocks noGrp="1"/>
          </p:cNvSpPr>
          <p:nvPr>
            <p:ph type="ftr" sz="quarter" idx="11"/>
          </p:nvPr>
        </p:nvSpPr>
        <p:spPr>
          <a:xfrm>
            <a:off x="2103620" y="6375679"/>
            <a:ext cx="3482179" cy="345796"/>
          </a:xfrm>
        </p:spPr>
        <p:txBody>
          <a:bodyPr/>
          <a:lstStyle/>
          <a:p>
            <a:r>
              <a:rPr lang="pt-BR"/>
              <a:t>LÍNGUA PORTUGUESA | 8º ANO</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07CE569E-9B7C-4CB9-AB80-C0841F922CFF}" type="slidenum">
              <a:rPr lang="en-US" smtClean="0"/>
              <a:pPr/>
              <a:t>‹nº›</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221641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950" y="6375679"/>
            <a:ext cx="1232456" cy="348462"/>
          </a:xfrm>
        </p:spPr>
        <p:txBody>
          <a:bodyPr/>
          <a:lstStyle/>
          <a:p>
            <a:fld id="{64263AD8-F8FD-41A7-97EF-ED373B3350E2}" type="datetime1">
              <a:rPr lang="en-US" smtClean="0"/>
              <a:t>6/2/2023</a:t>
            </a:fld>
            <a:endParaRPr lang="en-US"/>
          </a:p>
        </p:txBody>
      </p:sp>
      <p:sp>
        <p:nvSpPr>
          <p:cNvPr id="6" name="Footer Placeholder 5"/>
          <p:cNvSpPr>
            <a:spLocks noGrp="1"/>
          </p:cNvSpPr>
          <p:nvPr>
            <p:ph type="ftr" sz="quarter" idx="11"/>
          </p:nvPr>
        </p:nvSpPr>
        <p:spPr>
          <a:xfrm>
            <a:off x="2103621" y="6375679"/>
            <a:ext cx="3482178" cy="345796"/>
          </a:xfrm>
        </p:spPr>
        <p:txBody>
          <a:bodyPr/>
          <a:lstStyle/>
          <a:p>
            <a:r>
              <a:rPr lang="pt-BR"/>
              <a:t>LÍNGUA PORTUGUESA | 8º ANO</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90483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CC1FEAA-9EBD-4E48-825D-9811E1E44D0C}" type="datetime1">
              <a:rPr lang="en-US" smtClean="0"/>
              <a:t>6/2/2023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pt-BR"/>
              <a:t>LÍNGUA PORTUGUESA | 8º ANO</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7CE569E-9B7C-4CB9-AB80-C0841F922CFF}" type="slidenum">
              <a:rPr lang="en-US" smtClean="0"/>
              <a:pPr/>
              <a:t>‹nº›</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7689112"/>
      </p:ext>
    </p:extLst>
  </p:cSld>
  <p:clrMap bg1="lt1" tx1="dk1" bg2="lt2" tx2="dk2" accent1="accent1" accent2="accent2" accent3="accent3" accent4="accent4" accent5="accent5" accent6="accent6" hlink="hlink" folHlink="folHlink"/>
  <p:sldLayoutIdLst>
    <p:sldLayoutId id="2147483904" r:id="rId1"/>
    <p:sldLayoutId id="2147483916"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dt="0"/>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6">
            <a:extLst>
              <a:ext uri="{FF2B5EF4-FFF2-40B4-BE49-F238E27FC236}">
                <a16:creationId xmlns:a16="http://schemas.microsoft.com/office/drawing/2014/main" id="{DB5F6A15-C6D7-4DB5-B0E3-FB5CF8032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Fundo do vetor de cores vibrantes salpicando">
            <a:extLst>
              <a:ext uri="{FF2B5EF4-FFF2-40B4-BE49-F238E27FC236}">
                <a16:creationId xmlns:a16="http://schemas.microsoft.com/office/drawing/2014/main" id="{A148C287-A62D-B5AB-4A96-D7760B083642}"/>
              </a:ext>
            </a:extLst>
          </p:cNvPr>
          <p:cNvPicPr>
            <a:picLocks noGrp="1" noRot="1" noChangeAspect="1" noMove="1" noResize="1" noEditPoints="1" noAdjustHandles="1" noChangeArrowheads="1" noChangeShapeType="1" noCrop="1"/>
          </p:cNvPicPr>
          <p:nvPr/>
        </p:nvPicPr>
        <p:blipFill rotWithShape="1">
          <a:blip r:embed="rId2"/>
          <a:srcRect l="34968" r="27065" b="-1"/>
          <a:stretch/>
        </p:blipFill>
        <p:spPr>
          <a:xfrm>
            <a:off x="8362943" y="10"/>
            <a:ext cx="3829057" cy="6857990"/>
          </a:xfrm>
          <a:prstGeom prst="rect">
            <a:avLst/>
          </a:prstGeom>
        </p:spPr>
      </p:pic>
      <p:sp>
        <p:nvSpPr>
          <p:cNvPr id="29" name="Freeform 13">
            <a:extLst>
              <a:ext uri="{FF2B5EF4-FFF2-40B4-BE49-F238E27FC236}">
                <a16:creationId xmlns:a16="http://schemas.microsoft.com/office/drawing/2014/main" id="{70EE3EB9-9D19-4C8D-8337-65B026E17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ítulo 1">
            <a:extLst>
              <a:ext uri="{FF2B5EF4-FFF2-40B4-BE49-F238E27FC236}">
                <a16:creationId xmlns:a16="http://schemas.microsoft.com/office/drawing/2014/main" id="{D79B971F-3E57-C7FE-B7F7-E74C40487244}"/>
              </a:ext>
            </a:extLst>
          </p:cNvPr>
          <p:cNvSpPr>
            <a:spLocks noGrp="1" noRot="1" noMove="1" noResize="1" noEditPoints="1" noAdjustHandles="1" noChangeArrowheads="1" noChangeShapeType="1"/>
          </p:cNvSpPr>
          <p:nvPr>
            <p:ph type="ctrTitle"/>
          </p:nvPr>
        </p:nvSpPr>
        <p:spPr>
          <a:xfrm>
            <a:off x="544403" y="1098388"/>
            <a:ext cx="7818540" cy="4394988"/>
          </a:xfrm>
        </p:spPr>
        <p:txBody>
          <a:bodyPr>
            <a:normAutofit/>
          </a:bodyPr>
          <a:lstStyle/>
          <a:p>
            <a:pPr algn="l"/>
            <a:r>
              <a:rPr lang="pt-BR" dirty="0"/>
              <a:t>LÍNGUA PORTUGUESA</a:t>
            </a:r>
          </a:p>
        </p:txBody>
      </p:sp>
      <p:sp>
        <p:nvSpPr>
          <p:cNvPr id="3" name="Subtítulo 2">
            <a:extLst>
              <a:ext uri="{FF2B5EF4-FFF2-40B4-BE49-F238E27FC236}">
                <a16:creationId xmlns:a16="http://schemas.microsoft.com/office/drawing/2014/main" id="{3401F2B9-DED7-ECD2-C18E-78D0731F8249}"/>
              </a:ext>
            </a:extLst>
          </p:cNvPr>
          <p:cNvSpPr>
            <a:spLocks noGrp="1" noRot="1" noMove="1" noResize="1" noEditPoints="1" noAdjustHandles="1" noChangeArrowheads="1" noChangeShapeType="1"/>
          </p:cNvSpPr>
          <p:nvPr>
            <p:ph type="subTitle" idx="1"/>
          </p:nvPr>
        </p:nvSpPr>
        <p:spPr>
          <a:xfrm>
            <a:off x="544403" y="5563388"/>
            <a:ext cx="7818540" cy="742279"/>
          </a:xfrm>
        </p:spPr>
        <p:txBody>
          <a:bodyPr>
            <a:normAutofit/>
          </a:bodyPr>
          <a:lstStyle/>
          <a:p>
            <a:pPr algn="l">
              <a:lnSpc>
                <a:spcPct val="90000"/>
              </a:lnSpc>
            </a:pPr>
            <a:r>
              <a:rPr lang="pt-BR" dirty="0"/>
              <a:t>8</a:t>
            </a:r>
            <a:r>
              <a:rPr lang="pt-BR" u="sng" cap="none" baseline="30000" dirty="0"/>
              <a:t>o</a:t>
            </a:r>
            <a:r>
              <a:rPr lang="pt-BR" dirty="0"/>
              <a:t> ANO</a:t>
            </a:r>
          </a:p>
          <a:p>
            <a:pPr algn="l">
              <a:lnSpc>
                <a:spcPct val="90000"/>
              </a:lnSpc>
            </a:pPr>
            <a:r>
              <a:rPr lang="pt-BR" dirty="0"/>
              <a:t>APOIO PARA AULAS E ESTUDOS</a:t>
            </a:r>
          </a:p>
        </p:txBody>
      </p:sp>
      <p:sp>
        <p:nvSpPr>
          <p:cNvPr id="26" name="Rectangle 30">
            <a:extLst>
              <a:ext uri="{FF2B5EF4-FFF2-40B4-BE49-F238E27FC236}">
                <a16:creationId xmlns:a16="http://schemas.microsoft.com/office/drawing/2014/main" id="{7C0AC2E3-4309-4DC9-AB89-9A199B576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16">
            <a:extLst>
              <a:ext uri="{FF2B5EF4-FFF2-40B4-BE49-F238E27FC236}">
                <a16:creationId xmlns:a16="http://schemas.microsoft.com/office/drawing/2014/main" id="{55810C7D-342F-4349-ACE9-E99E72885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53426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10</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1</a:t>
              </a:r>
            </a:p>
          </p:txBody>
        </p:sp>
      </p:grpSp>
      <p:sp>
        <p:nvSpPr>
          <p:cNvPr id="4" name="CaixaDeTexto 3">
            <a:extLst>
              <a:ext uri="{FF2B5EF4-FFF2-40B4-BE49-F238E27FC236}">
                <a16:creationId xmlns:a16="http://schemas.microsoft.com/office/drawing/2014/main" id="{55403D95-BDA1-145D-0F16-05E8B5B9E0AA}"/>
              </a:ext>
            </a:extLst>
          </p:cNvPr>
          <p:cNvSpPr txBox="1"/>
          <p:nvPr/>
        </p:nvSpPr>
        <p:spPr>
          <a:xfrm>
            <a:off x="767010" y="348799"/>
            <a:ext cx="4054372"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DA LÍNGUA</a:t>
            </a:r>
          </a:p>
          <a:p>
            <a:r>
              <a:rPr lang="pt-BR" sz="2400" dirty="0">
                <a:solidFill>
                  <a:schemeClr val="tx1">
                    <a:lumMod val="85000"/>
                    <a:lumOff val="15000"/>
                  </a:schemeClr>
                </a:solidFill>
                <a:latin typeface="+mj-lt"/>
              </a:rPr>
              <a:t>Transitividade verbal e objeto</a:t>
            </a:r>
          </a:p>
        </p:txBody>
      </p:sp>
      <p:sp>
        <p:nvSpPr>
          <p:cNvPr id="10" name="CaixaDeTexto 9">
            <a:extLst>
              <a:ext uri="{FF2B5EF4-FFF2-40B4-BE49-F238E27FC236}">
                <a16:creationId xmlns:a16="http://schemas.microsoft.com/office/drawing/2014/main" id="{CCF0EC2B-1142-B5C2-02AB-FF26A5F40E7E}"/>
              </a:ext>
            </a:extLst>
          </p:cNvPr>
          <p:cNvSpPr txBox="1"/>
          <p:nvPr/>
        </p:nvSpPr>
        <p:spPr>
          <a:xfrm>
            <a:off x="764500" y="2702956"/>
            <a:ext cx="10662990" cy="646331"/>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Os </a:t>
            </a:r>
            <a:r>
              <a:rPr lang="pt-BR" b="1" dirty="0">
                <a:solidFill>
                  <a:srgbClr val="262626"/>
                </a:solidFill>
              </a:rPr>
              <a:t>verbos transitivos </a:t>
            </a:r>
            <a:r>
              <a:rPr lang="pt-BR" dirty="0">
                <a:solidFill>
                  <a:srgbClr val="262626"/>
                </a:solidFill>
              </a:rPr>
              <a:t>são aqueles que precisam de complementos para que seus sentidos sejam apreendidos.</a:t>
            </a:r>
          </a:p>
        </p:txBody>
      </p:sp>
      <p:sp>
        <p:nvSpPr>
          <p:cNvPr id="11" name="CaixaDeTexto 10">
            <a:extLst>
              <a:ext uri="{FF2B5EF4-FFF2-40B4-BE49-F238E27FC236}">
                <a16:creationId xmlns:a16="http://schemas.microsoft.com/office/drawing/2014/main" id="{612A5378-D170-C0F6-05BB-6B88F702B034}"/>
              </a:ext>
            </a:extLst>
          </p:cNvPr>
          <p:cNvSpPr txBox="1"/>
          <p:nvPr/>
        </p:nvSpPr>
        <p:spPr>
          <a:xfrm>
            <a:off x="767010" y="1541266"/>
            <a:ext cx="10662990" cy="923330"/>
          </a:xfrm>
          <a:prstGeom prst="rect">
            <a:avLst/>
          </a:prstGeom>
          <a:noFill/>
          <a:ln>
            <a:noFill/>
          </a:ln>
          <a:effectLst/>
        </p:spPr>
        <p:txBody>
          <a:bodyPr wrap="square" anchor="ctr">
            <a:spAutoFit/>
          </a:bodyPr>
          <a:lstStyle/>
          <a:p>
            <a:pPr indent="457200" algn="just"/>
            <a:r>
              <a:rPr lang="pt-BR" dirty="0">
                <a:solidFill>
                  <a:srgbClr val="262626"/>
                </a:solidFill>
              </a:rPr>
              <a:t>Os verbos, palavras que exercem a função de núcleo do predicado verbal e do sintagma verbal, podem ou não precisar de complemento. Isso depende da transitividade verbal e dos sentidos do contexto em que se encontram empregados.</a:t>
            </a:r>
          </a:p>
        </p:txBody>
      </p:sp>
      <p:sp>
        <p:nvSpPr>
          <p:cNvPr id="12" name="Balão de Fala: Retângulo 11">
            <a:extLst>
              <a:ext uri="{FF2B5EF4-FFF2-40B4-BE49-F238E27FC236}">
                <a16:creationId xmlns:a16="http://schemas.microsoft.com/office/drawing/2014/main" id="{85BCD117-46F3-C057-6A98-2071E3BD2BD8}"/>
              </a:ext>
            </a:extLst>
          </p:cNvPr>
          <p:cNvSpPr/>
          <p:nvPr/>
        </p:nvSpPr>
        <p:spPr>
          <a:xfrm>
            <a:off x="766848" y="4107956"/>
            <a:ext cx="2905131" cy="1595517"/>
          </a:xfrm>
          <a:prstGeom prst="wedgeRectCallout">
            <a:avLst>
              <a:gd name="adj1" fmla="val -27323"/>
              <a:gd name="adj2" fmla="val -61971"/>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2"/>
                </a:solidFill>
              </a:rPr>
              <a:t>Verbo transitivo direto</a:t>
            </a:r>
            <a:r>
              <a:rPr lang="pt-BR" dirty="0">
                <a:solidFill>
                  <a:schemeClr val="tx2"/>
                </a:solidFill>
              </a:rPr>
              <a:t>: é acompanhado de um complemento – o </a:t>
            </a:r>
            <a:r>
              <a:rPr lang="pt-BR" b="1" dirty="0">
                <a:solidFill>
                  <a:schemeClr val="tx2"/>
                </a:solidFill>
              </a:rPr>
              <a:t>objeto diret</a:t>
            </a:r>
            <a:r>
              <a:rPr lang="pt-BR" dirty="0">
                <a:solidFill>
                  <a:schemeClr val="tx2"/>
                </a:solidFill>
              </a:rPr>
              <a:t>o – que se liga ao verbo sem preposição.</a:t>
            </a:r>
          </a:p>
        </p:txBody>
      </p:sp>
      <p:sp>
        <p:nvSpPr>
          <p:cNvPr id="13" name="Balão de Fala: Retângulo 12">
            <a:extLst>
              <a:ext uri="{FF2B5EF4-FFF2-40B4-BE49-F238E27FC236}">
                <a16:creationId xmlns:a16="http://schemas.microsoft.com/office/drawing/2014/main" id="{698C4CFD-ED9E-5BB1-6F0E-702001E1B171}"/>
              </a:ext>
            </a:extLst>
          </p:cNvPr>
          <p:cNvSpPr/>
          <p:nvPr/>
        </p:nvSpPr>
        <p:spPr>
          <a:xfrm>
            <a:off x="4643435" y="3966905"/>
            <a:ext cx="2905131" cy="1877619"/>
          </a:xfrm>
          <a:prstGeom prst="wedgeRectCallout">
            <a:avLst>
              <a:gd name="adj1" fmla="val -34000"/>
              <a:gd name="adj2" fmla="val -60776"/>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2"/>
                </a:solidFill>
              </a:rPr>
              <a:t>Verbo transitivo indireto</a:t>
            </a:r>
            <a:r>
              <a:rPr lang="pt-BR" dirty="0">
                <a:solidFill>
                  <a:schemeClr val="tx2"/>
                </a:solidFill>
              </a:rPr>
              <a:t>: é acompanhado de um complemento – o </a:t>
            </a:r>
            <a:r>
              <a:rPr lang="pt-BR" b="1" dirty="0">
                <a:solidFill>
                  <a:schemeClr val="tx2"/>
                </a:solidFill>
              </a:rPr>
              <a:t>objeto indireto</a:t>
            </a:r>
            <a:r>
              <a:rPr lang="pt-BR" dirty="0">
                <a:solidFill>
                  <a:schemeClr val="tx2"/>
                </a:solidFill>
              </a:rPr>
              <a:t> – que</a:t>
            </a:r>
          </a:p>
          <a:p>
            <a:pPr algn="ctr"/>
            <a:r>
              <a:rPr lang="pt-BR" dirty="0">
                <a:solidFill>
                  <a:schemeClr val="tx2"/>
                </a:solidFill>
              </a:rPr>
              <a:t>se liga ao verbo por meio de uma preposição.</a:t>
            </a:r>
          </a:p>
        </p:txBody>
      </p:sp>
      <p:sp>
        <p:nvSpPr>
          <p:cNvPr id="14" name="Balão de Fala: Retângulo 13">
            <a:extLst>
              <a:ext uri="{FF2B5EF4-FFF2-40B4-BE49-F238E27FC236}">
                <a16:creationId xmlns:a16="http://schemas.microsoft.com/office/drawing/2014/main" id="{07BB558C-3F33-B33C-9C3C-031A76C282F5}"/>
              </a:ext>
            </a:extLst>
          </p:cNvPr>
          <p:cNvSpPr/>
          <p:nvPr/>
        </p:nvSpPr>
        <p:spPr>
          <a:xfrm>
            <a:off x="8522359" y="3756915"/>
            <a:ext cx="2905131" cy="2297599"/>
          </a:xfrm>
          <a:prstGeom prst="wedgeRectCallout">
            <a:avLst>
              <a:gd name="adj1" fmla="val -37815"/>
              <a:gd name="adj2" fmla="val -58134"/>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2"/>
                </a:solidFill>
              </a:rPr>
              <a:t>Verbo transitivo direto e indireto</a:t>
            </a:r>
            <a:r>
              <a:rPr lang="pt-BR" dirty="0">
                <a:solidFill>
                  <a:schemeClr val="tx2"/>
                </a:solidFill>
              </a:rPr>
              <a:t>: nesse caso, o verbo necessita de dois complementos, um sem preposição – o </a:t>
            </a:r>
            <a:r>
              <a:rPr lang="pt-BR" b="1" dirty="0">
                <a:solidFill>
                  <a:schemeClr val="tx2"/>
                </a:solidFill>
              </a:rPr>
              <a:t>objeto direto </a:t>
            </a:r>
            <a:r>
              <a:rPr lang="pt-BR" dirty="0">
                <a:solidFill>
                  <a:schemeClr val="tx2"/>
                </a:solidFill>
              </a:rPr>
              <a:t>– e outro com preposição – o </a:t>
            </a:r>
            <a:r>
              <a:rPr lang="pt-BR" b="1" dirty="0">
                <a:solidFill>
                  <a:schemeClr val="tx2"/>
                </a:solidFill>
              </a:rPr>
              <a:t>objeto indireto</a:t>
            </a:r>
            <a:r>
              <a:rPr lang="pt-BR" dirty="0">
                <a:solidFill>
                  <a:schemeClr val="tx2"/>
                </a:solidFill>
              </a:rPr>
              <a:t>.</a:t>
            </a:r>
          </a:p>
        </p:txBody>
      </p:sp>
    </p:spTree>
    <p:extLst>
      <p:ext uri="{BB962C8B-B14F-4D97-AF65-F5344CB8AC3E}">
        <p14:creationId xmlns:p14="http://schemas.microsoft.com/office/powerpoint/2010/main" val="412975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Imagem 15" descr="Diagrama&#10;&#10;Descrição gerada automaticamente">
            <a:extLst>
              <a:ext uri="{FF2B5EF4-FFF2-40B4-BE49-F238E27FC236}">
                <a16:creationId xmlns:a16="http://schemas.microsoft.com/office/drawing/2014/main" id="{CCDD421B-4F3C-DCD9-401F-1BFE10F44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98" y="1493659"/>
            <a:ext cx="6586652" cy="4970148"/>
          </a:xfrm>
          <a:prstGeom prst="rect">
            <a:avLst/>
          </a:prstGeom>
          <a:effectLst>
            <a:outerShdw blurRad="50800" dist="38100" dir="18900000" algn="bl" rotWithShape="0">
              <a:prstClr val="black">
                <a:alpha val="40000"/>
              </a:prstClr>
            </a:outerShdw>
          </a:effectLst>
        </p:spPr>
      </p:pic>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11</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1</a:t>
              </a:r>
            </a:p>
          </p:txBody>
        </p:sp>
      </p:grpSp>
      <p:sp>
        <p:nvSpPr>
          <p:cNvPr id="4" name="CaixaDeTexto 3">
            <a:extLst>
              <a:ext uri="{FF2B5EF4-FFF2-40B4-BE49-F238E27FC236}">
                <a16:creationId xmlns:a16="http://schemas.microsoft.com/office/drawing/2014/main" id="{4D609F16-067D-A5BE-2FED-FD1A709F74A1}"/>
              </a:ext>
            </a:extLst>
          </p:cNvPr>
          <p:cNvSpPr txBox="1"/>
          <p:nvPr/>
        </p:nvSpPr>
        <p:spPr>
          <a:xfrm>
            <a:off x="767010" y="348799"/>
            <a:ext cx="5425972"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DE ESCRITA E ORALIDADE</a:t>
            </a:r>
          </a:p>
          <a:p>
            <a:r>
              <a:rPr lang="pt-BR" sz="2400" i="1" dirty="0">
                <a:solidFill>
                  <a:schemeClr val="tx1">
                    <a:lumMod val="85000"/>
                    <a:lumOff val="15000"/>
                  </a:schemeClr>
                </a:solidFill>
                <a:latin typeface="+mj-lt"/>
              </a:rPr>
              <a:t>Há </a:t>
            </a:r>
            <a:r>
              <a:rPr lang="pt-BR" sz="2400" dirty="0">
                <a:solidFill>
                  <a:schemeClr val="tx1">
                    <a:lumMod val="85000"/>
                    <a:lumOff val="15000"/>
                  </a:schemeClr>
                </a:solidFill>
                <a:latin typeface="+mj-lt"/>
              </a:rPr>
              <a:t> e </a:t>
            </a:r>
            <a:r>
              <a:rPr lang="pt-BR" sz="2400" i="1" dirty="0">
                <a:solidFill>
                  <a:schemeClr val="tx1">
                    <a:lumMod val="85000"/>
                    <a:lumOff val="15000"/>
                  </a:schemeClr>
                </a:solidFill>
                <a:latin typeface="+mj-lt"/>
              </a:rPr>
              <a:t>a </a:t>
            </a:r>
            <a:r>
              <a:rPr lang="pt-BR" sz="2400" dirty="0">
                <a:solidFill>
                  <a:schemeClr val="tx1">
                    <a:lumMod val="85000"/>
                    <a:lumOff val="15000"/>
                  </a:schemeClr>
                </a:solidFill>
                <a:latin typeface="+mj-lt"/>
              </a:rPr>
              <a:t>: alguns usos</a:t>
            </a:r>
          </a:p>
        </p:txBody>
      </p:sp>
      <p:sp>
        <p:nvSpPr>
          <p:cNvPr id="10" name="CaixaDeTexto 9">
            <a:extLst>
              <a:ext uri="{FF2B5EF4-FFF2-40B4-BE49-F238E27FC236}">
                <a16:creationId xmlns:a16="http://schemas.microsoft.com/office/drawing/2014/main" id="{6EE4906F-1FE2-0F20-E506-18FD18FDB2CB}"/>
              </a:ext>
            </a:extLst>
          </p:cNvPr>
          <p:cNvSpPr txBox="1"/>
          <p:nvPr/>
        </p:nvSpPr>
        <p:spPr>
          <a:xfrm>
            <a:off x="7716992" y="1493659"/>
            <a:ext cx="3710508" cy="1477328"/>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Algumas palavras da língua portuguesa podem trazer dúvidas ao falante quanto à grafia e ao seu emprego por terem a mesma pronúncia, como é o caso de </a:t>
            </a:r>
            <a:r>
              <a:rPr lang="pt-BR" b="1" dirty="0">
                <a:solidFill>
                  <a:srgbClr val="262626"/>
                </a:solidFill>
              </a:rPr>
              <a:t>há</a:t>
            </a:r>
            <a:r>
              <a:rPr lang="pt-BR" dirty="0">
                <a:solidFill>
                  <a:srgbClr val="262626"/>
                </a:solidFill>
              </a:rPr>
              <a:t> e </a:t>
            </a:r>
            <a:r>
              <a:rPr lang="pt-BR" b="1" dirty="0">
                <a:solidFill>
                  <a:srgbClr val="262626"/>
                </a:solidFill>
              </a:rPr>
              <a:t>a</a:t>
            </a:r>
            <a:r>
              <a:rPr lang="pt-BR" dirty="0">
                <a:solidFill>
                  <a:srgbClr val="262626"/>
                </a:solidFill>
              </a:rPr>
              <a:t>.</a:t>
            </a:r>
          </a:p>
        </p:txBody>
      </p:sp>
      <p:sp>
        <p:nvSpPr>
          <p:cNvPr id="13" name="CaixaDeTexto 12">
            <a:extLst>
              <a:ext uri="{FF2B5EF4-FFF2-40B4-BE49-F238E27FC236}">
                <a16:creationId xmlns:a16="http://schemas.microsoft.com/office/drawing/2014/main" id="{4B5775A4-AE20-3C7E-EA02-93DE533CF50D}"/>
              </a:ext>
            </a:extLst>
          </p:cNvPr>
          <p:cNvSpPr txBox="1"/>
          <p:nvPr/>
        </p:nvSpPr>
        <p:spPr>
          <a:xfrm>
            <a:off x="7363250" y="4908424"/>
            <a:ext cx="4064250" cy="1550031"/>
          </a:xfrm>
          <a:prstGeom prst="rect">
            <a:avLst/>
          </a:prstGeom>
          <a:noFill/>
          <a:ln>
            <a:noFill/>
          </a:ln>
          <a:effectLst/>
        </p:spPr>
        <p:txBody>
          <a:bodyPr wrap="square" lIns="0" tIns="36000" rIns="0" bIns="36000" anchor="b">
            <a:spAutoFit/>
          </a:bodyPr>
          <a:lstStyle/>
          <a:p>
            <a:pPr marL="108000"/>
            <a:r>
              <a:rPr lang="pt-BR" sz="1600" dirty="0">
                <a:solidFill>
                  <a:srgbClr val="262626"/>
                </a:solidFill>
              </a:rPr>
              <a:t>PARANÁ (RN). Prefeitura de Paraná. [Campanha</a:t>
            </a:r>
            <a:r>
              <a:rPr lang="pt-BR" sz="1600" b="1" dirty="0">
                <a:solidFill>
                  <a:srgbClr val="262626"/>
                </a:solidFill>
              </a:rPr>
              <a:t>] Dia Internacional Contra a Discriminação Racial – 21 de março</a:t>
            </a:r>
            <a:r>
              <a:rPr lang="pt-BR" sz="1600" dirty="0">
                <a:solidFill>
                  <a:srgbClr val="262626"/>
                </a:solidFill>
              </a:rPr>
              <a:t>. 21 mar. 2020. 1 Filipeta digital. Disponível em: https://parana.rn.gov.br/</a:t>
            </a:r>
            <a:r>
              <a:rPr lang="pt-BR" sz="1600" dirty="0" err="1">
                <a:solidFill>
                  <a:srgbClr val="262626"/>
                </a:solidFill>
              </a:rPr>
              <a:t>informa.php?id</a:t>
            </a:r>
            <a:r>
              <a:rPr lang="pt-BR" sz="1600" dirty="0">
                <a:solidFill>
                  <a:srgbClr val="262626"/>
                </a:solidFill>
              </a:rPr>
              <a:t>=133. Acesso em: 21 maio 2022.</a:t>
            </a:r>
          </a:p>
        </p:txBody>
      </p:sp>
      <p:sp>
        <p:nvSpPr>
          <p:cNvPr id="14" name="CaixaDeTexto 13">
            <a:extLst>
              <a:ext uri="{FF2B5EF4-FFF2-40B4-BE49-F238E27FC236}">
                <a16:creationId xmlns:a16="http://schemas.microsoft.com/office/drawing/2014/main" id="{9151BDC8-D001-BD77-F05C-669A2DECE5AA}"/>
              </a:ext>
            </a:extLst>
          </p:cNvPr>
          <p:cNvSpPr txBox="1"/>
          <p:nvPr/>
        </p:nvSpPr>
        <p:spPr>
          <a:xfrm rot="16200000">
            <a:off x="-917394" y="3037755"/>
            <a:ext cx="3211302" cy="123111"/>
          </a:xfrm>
          <a:prstGeom prst="rect">
            <a:avLst/>
          </a:prstGeom>
          <a:noFill/>
        </p:spPr>
        <p:txBody>
          <a:bodyPr wrap="square" lIns="0" tIns="0" rIns="0" bIns="0" anchor="t">
            <a:spAutoFit/>
          </a:bodyPr>
          <a:lstStyle/>
          <a:p>
            <a:pPr algn="r"/>
            <a:r>
              <a:rPr lang="pt-BR" sz="800" b="0" i="0" u="none" strike="noStrike" baseline="0" dirty="0">
                <a:solidFill>
                  <a:srgbClr val="2F2F2E"/>
                </a:solidFill>
              </a:rPr>
              <a:t>PREFEITURA MUNICIPAL DE PARANÁ - RN/ALLUMAGE</a:t>
            </a:r>
            <a:endParaRPr lang="pt-BR" sz="800" dirty="0"/>
          </a:p>
        </p:txBody>
      </p:sp>
    </p:spTree>
    <p:extLst>
      <p:ext uri="{BB962C8B-B14F-4D97-AF65-F5344CB8AC3E}">
        <p14:creationId xmlns:p14="http://schemas.microsoft.com/office/powerpoint/2010/main" val="235612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3BDEA-3D7A-31D3-701F-E90058178B67}"/>
              </a:ext>
            </a:extLst>
          </p:cNvPr>
          <p:cNvSpPr>
            <a:spLocks noGrp="1"/>
          </p:cNvSpPr>
          <p:nvPr>
            <p:ph type="title"/>
          </p:nvPr>
        </p:nvSpPr>
        <p:spPr>
          <a:xfrm>
            <a:off x="765051" y="382385"/>
            <a:ext cx="6633276" cy="961506"/>
          </a:xfrm>
        </p:spPr>
        <p:txBody>
          <a:bodyPr>
            <a:normAutofit/>
          </a:bodyPr>
          <a:lstStyle/>
          <a:p>
            <a:r>
              <a:rPr lang="pt-BR" dirty="0"/>
              <a:t>MÓDULO 1</a:t>
            </a:r>
          </a:p>
        </p:txBody>
      </p:sp>
      <p:sp>
        <p:nvSpPr>
          <p:cNvPr id="3" name="Rectangle 22">
            <a:extLst>
              <a:ext uri="{FF2B5EF4-FFF2-40B4-BE49-F238E27FC236}">
                <a16:creationId xmlns:a16="http://schemas.microsoft.com/office/drawing/2014/main" id="{00D2764B-95BB-FA1A-0C2E-4BDAE880788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Espaço Reservado para Rodapé 3">
            <a:extLst>
              <a:ext uri="{FF2B5EF4-FFF2-40B4-BE49-F238E27FC236}">
                <a16:creationId xmlns:a16="http://schemas.microsoft.com/office/drawing/2014/main" id="{59E33035-4C11-291E-6973-A8FDEB367FBC}"/>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 8</a:t>
            </a:r>
            <a:r>
              <a:rPr lang="pt-BR" b="1" u="sng" baseline="45000" dirty="0">
                <a:solidFill>
                  <a:schemeClr val="tx1">
                    <a:lumMod val="85000"/>
                    <a:lumOff val="15000"/>
                  </a:schemeClr>
                </a:solidFill>
              </a:rPr>
              <a:t>o</a:t>
            </a:r>
            <a:r>
              <a:rPr lang="pt-BR" dirty="0">
                <a:solidFill>
                  <a:schemeClr val="tx1">
                    <a:lumMod val="85000"/>
                    <a:lumOff val="15000"/>
                  </a:schemeClr>
                </a:solidFill>
              </a:rPr>
              <a:t> 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716EE756-F93E-AB21-820B-5D7971344D2D}"/>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2</a:t>
            </a:fld>
            <a:endParaRPr lang="en-US" dirty="0">
              <a:solidFill>
                <a:schemeClr val="tx1">
                  <a:lumMod val="85000"/>
                  <a:lumOff val="15000"/>
                </a:schemeClr>
              </a:solidFill>
            </a:endParaRPr>
          </a:p>
        </p:txBody>
      </p:sp>
      <p:graphicFrame>
        <p:nvGraphicFramePr>
          <p:cNvPr id="9" name="Espaço Reservado para Conteúdo 2">
            <a:extLst>
              <a:ext uri="{FF2B5EF4-FFF2-40B4-BE49-F238E27FC236}">
                <a16:creationId xmlns:a16="http://schemas.microsoft.com/office/drawing/2014/main" id="{0403EABB-6D36-9C00-CE4E-A4A1B2C058FB}"/>
              </a:ext>
            </a:extLst>
          </p:cNvPr>
          <p:cNvGraphicFramePr>
            <a:graphicFrameLocks noGrp="1"/>
          </p:cNvGraphicFramePr>
          <p:nvPr>
            <p:ph idx="1"/>
            <p:extLst>
              <p:ext uri="{D42A27DB-BD31-4B8C-83A1-F6EECF244321}">
                <p14:modId xmlns:p14="http://schemas.microsoft.com/office/powerpoint/2010/main" val="277789404"/>
              </p:ext>
            </p:extLst>
          </p:nvPr>
        </p:nvGraphicFramePr>
        <p:xfrm>
          <a:off x="765050" y="1678040"/>
          <a:ext cx="10664949" cy="4549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80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m 9" descr="Imagem digital fictícia de personagem de desenho animado&#10;&#10;Descrição gerada automaticamente com confiança baixa">
            <a:extLst>
              <a:ext uri="{FF2B5EF4-FFF2-40B4-BE49-F238E27FC236}">
                <a16:creationId xmlns:a16="http://schemas.microsoft.com/office/drawing/2014/main" id="{4563777A-9EA2-28C8-2EB2-5A76FADBE4E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1684"/>
            <a:ext cx="12192000" cy="6854632"/>
          </a:xfrm>
          <a:prstGeom prst="rect">
            <a:avLst/>
          </a:prstGeom>
        </p:spPr>
      </p:pic>
      <p:sp>
        <p:nvSpPr>
          <p:cNvPr id="2" name="Rectangle 22">
            <a:extLst>
              <a:ext uri="{FF2B5EF4-FFF2-40B4-BE49-F238E27FC236}">
                <a16:creationId xmlns:a16="http://schemas.microsoft.com/office/drawing/2014/main" id="{C5311DC8-CEE9-81FC-D2D9-C4D8B13CB6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078F5607-E3D8-AC2A-6C71-B460CEC9EAA2}"/>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 8</a:t>
            </a:r>
            <a:r>
              <a:rPr lang="pt-BR" b="1" u="sng" baseline="45000" dirty="0">
                <a:solidFill>
                  <a:schemeClr val="tx1">
                    <a:lumMod val="85000"/>
                    <a:lumOff val="15000"/>
                  </a:schemeClr>
                </a:solidFill>
              </a:rPr>
              <a:t>o</a:t>
            </a:r>
            <a:r>
              <a:rPr lang="pt-BR" dirty="0">
                <a:solidFill>
                  <a:schemeClr val="tx1">
                    <a:lumMod val="85000"/>
                    <a:lumOff val="15000"/>
                  </a:schemeClr>
                </a:solidFill>
              </a:rPr>
              <a:t> ANO</a:t>
            </a:r>
            <a:endParaRPr lang="en-US" dirty="0">
              <a:solidFill>
                <a:schemeClr val="tx1">
                  <a:lumMod val="85000"/>
                  <a:lumOff val="15000"/>
                </a:schemeClr>
              </a:solidFill>
            </a:endParaRPr>
          </a:p>
        </p:txBody>
      </p:sp>
      <p:sp>
        <p:nvSpPr>
          <p:cNvPr id="4" name="Espaço Reservado para Número de Slide 4">
            <a:extLst>
              <a:ext uri="{FF2B5EF4-FFF2-40B4-BE49-F238E27FC236}">
                <a16:creationId xmlns:a16="http://schemas.microsoft.com/office/drawing/2014/main" id="{DD6FBBF0-21AD-0884-2B0C-2584BDA4601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3</a:t>
            </a:fld>
            <a:endParaRPr lang="en-US" dirty="0">
              <a:solidFill>
                <a:schemeClr val="tx1">
                  <a:lumMod val="85000"/>
                  <a:lumOff val="15000"/>
                </a:schemeClr>
              </a:solidFill>
            </a:endParaRPr>
          </a:p>
        </p:txBody>
      </p:sp>
      <p:grpSp>
        <p:nvGrpSpPr>
          <p:cNvPr id="5" name="Agrupar 4">
            <a:extLst>
              <a:ext uri="{FF2B5EF4-FFF2-40B4-BE49-F238E27FC236}">
                <a16:creationId xmlns:a16="http://schemas.microsoft.com/office/drawing/2014/main" id="{97EA697E-BF5C-6A76-F208-6BEB86A94F32}"/>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F122A9F3-7546-9448-5262-113603FD6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CaixaDeTexto 6">
              <a:extLst>
                <a:ext uri="{FF2B5EF4-FFF2-40B4-BE49-F238E27FC236}">
                  <a16:creationId xmlns:a16="http://schemas.microsoft.com/office/drawing/2014/main" id="{9B8122FD-4E53-2B2C-3A57-9E5B4334D5A1}"/>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1</a:t>
              </a:r>
            </a:p>
          </p:txBody>
        </p:sp>
      </p:grpSp>
      <p:sp>
        <p:nvSpPr>
          <p:cNvPr id="11" name="CaixaDeTexto 10">
            <a:extLst>
              <a:ext uri="{FF2B5EF4-FFF2-40B4-BE49-F238E27FC236}">
                <a16:creationId xmlns:a16="http://schemas.microsoft.com/office/drawing/2014/main" id="{051CE8BE-6EEC-FE1F-F154-27520EF79681}"/>
              </a:ext>
            </a:extLst>
          </p:cNvPr>
          <p:cNvSpPr txBox="1"/>
          <p:nvPr/>
        </p:nvSpPr>
        <p:spPr>
          <a:xfrm>
            <a:off x="8153394" y="563303"/>
            <a:ext cx="3276605" cy="565146"/>
          </a:xfrm>
          <a:prstGeom prst="rect">
            <a:avLst/>
          </a:prstGeom>
          <a:solidFill>
            <a:schemeClr val="accent1">
              <a:alpha val="80000"/>
            </a:schemeClr>
          </a:solidFill>
          <a:ln>
            <a:solidFill>
              <a:schemeClr val="accent1"/>
            </a:solidFill>
          </a:ln>
          <a:effectLst/>
        </p:spPr>
        <p:txBody>
          <a:bodyPr wrap="square" lIns="0" tIns="36000" rIns="0" bIns="36000" anchor="b">
            <a:spAutoFit/>
          </a:bodyPr>
          <a:lstStyle/>
          <a:p>
            <a:pPr marL="108000"/>
            <a:r>
              <a:rPr lang="pt-BR" sz="1600" i="1" dirty="0">
                <a:solidFill>
                  <a:schemeClr val="tx2"/>
                </a:solidFill>
              </a:rPr>
              <a:t>Frame</a:t>
            </a:r>
            <a:r>
              <a:rPr lang="pt-BR" sz="1600" dirty="0">
                <a:solidFill>
                  <a:schemeClr val="tx2"/>
                </a:solidFill>
              </a:rPr>
              <a:t> do curta-metragem </a:t>
            </a:r>
            <a:r>
              <a:rPr lang="pt-BR" sz="1600" b="1" dirty="0">
                <a:solidFill>
                  <a:schemeClr val="tx2"/>
                </a:solidFill>
              </a:rPr>
              <a:t>Burn out</a:t>
            </a:r>
            <a:r>
              <a:rPr lang="pt-BR" sz="1600" dirty="0">
                <a:solidFill>
                  <a:schemeClr val="tx2"/>
                </a:solidFill>
              </a:rPr>
              <a:t>, de </a:t>
            </a:r>
            <a:r>
              <a:rPr lang="pt-BR" sz="1600" dirty="0" err="1">
                <a:solidFill>
                  <a:schemeClr val="tx2"/>
                </a:solidFill>
              </a:rPr>
              <a:t>Cécile</a:t>
            </a:r>
            <a:r>
              <a:rPr lang="pt-BR" sz="1600" dirty="0">
                <a:solidFill>
                  <a:schemeClr val="tx2"/>
                </a:solidFill>
              </a:rPr>
              <a:t> </a:t>
            </a:r>
            <a:r>
              <a:rPr lang="pt-BR" sz="1600" dirty="0" err="1">
                <a:solidFill>
                  <a:schemeClr val="tx2"/>
                </a:solidFill>
              </a:rPr>
              <a:t>Carre</a:t>
            </a:r>
            <a:r>
              <a:rPr lang="pt-BR" sz="1600" dirty="0">
                <a:solidFill>
                  <a:schemeClr val="tx2"/>
                </a:solidFill>
              </a:rPr>
              <a:t> (França, 2017).</a:t>
            </a:r>
          </a:p>
        </p:txBody>
      </p:sp>
      <p:sp>
        <p:nvSpPr>
          <p:cNvPr id="12" name="CaixaDeTexto 11">
            <a:extLst>
              <a:ext uri="{FF2B5EF4-FFF2-40B4-BE49-F238E27FC236}">
                <a16:creationId xmlns:a16="http://schemas.microsoft.com/office/drawing/2014/main" id="{A70D00E8-8534-2527-729A-0A0DCFFE069A}"/>
              </a:ext>
            </a:extLst>
          </p:cNvPr>
          <p:cNvSpPr txBox="1"/>
          <p:nvPr/>
        </p:nvSpPr>
        <p:spPr>
          <a:xfrm rot="16200000">
            <a:off x="11527700" y="441955"/>
            <a:ext cx="883762" cy="246221"/>
          </a:xfrm>
          <a:prstGeom prst="rect">
            <a:avLst/>
          </a:prstGeom>
          <a:noFill/>
        </p:spPr>
        <p:txBody>
          <a:bodyPr wrap="square" lIns="0" tIns="0" rIns="0" bIns="0" anchor="t">
            <a:spAutoFit/>
          </a:bodyPr>
          <a:lstStyle/>
          <a:p>
            <a:r>
              <a:rPr lang="pt-BR" sz="800" b="0" i="0" u="none" strike="noStrike" baseline="0" dirty="0">
                <a:solidFill>
                  <a:srgbClr val="2F2F2E"/>
                </a:solidFill>
              </a:rPr>
              <a:t>CÉCILE CARRE/GOBELINS</a:t>
            </a:r>
            <a:endParaRPr lang="pt-BR" sz="800" dirty="0"/>
          </a:p>
        </p:txBody>
      </p:sp>
    </p:spTree>
    <p:extLst>
      <p:ext uri="{BB962C8B-B14F-4D97-AF65-F5344CB8AC3E}">
        <p14:creationId xmlns:p14="http://schemas.microsoft.com/office/powerpoint/2010/main" val="300465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683CBDA0-7881-6870-F3D0-AAD9F0D6C796}"/>
              </a:ext>
            </a:extLst>
          </p:cNvPr>
          <p:cNvPicPr>
            <a:picLocks noGrp="1" noRot="1" noChangeAspect="1" noMove="1" noResize="1" noEditPoints="1" noAdjustHandles="1" noChangeArrowheads="1" noChangeShapeType="1" noCrop="1"/>
          </p:cNvPicPr>
          <p:nvPr/>
        </p:nvPicPr>
        <p:blipFill>
          <a:blip r:embed="rId2"/>
          <a:stretch>
            <a:fillRect/>
          </a:stretch>
        </p:blipFill>
        <p:spPr>
          <a:xfrm>
            <a:off x="6283820" y="-55420"/>
            <a:ext cx="5908179" cy="4810796"/>
          </a:xfrm>
          <a:prstGeom prst="rect">
            <a:avLst/>
          </a:prstGeom>
        </p:spPr>
      </p:pic>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4</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1</a:t>
              </a:r>
            </a:p>
          </p:txBody>
        </p:sp>
      </p:grpSp>
      <p:sp>
        <p:nvSpPr>
          <p:cNvPr id="4" name="CaixaDeTexto 3">
            <a:extLst>
              <a:ext uri="{FF2B5EF4-FFF2-40B4-BE49-F238E27FC236}">
                <a16:creationId xmlns:a16="http://schemas.microsoft.com/office/drawing/2014/main" id="{890CAFCF-163A-9EEB-F1A8-27ED5489B6DD}"/>
              </a:ext>
            </a:extLst>
          </p:cNvPr>
          <p:cNvSpPr txBox="1"/>
          <p:nvPr/>
        </p:nvSpPr>
        <p:spPr>
          <a:xfrm>
            <a:off x="767010" y="348799"/>
            <a:ext cx="5516811"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DO TEXTO</a:t>
            </a:r>
          </a:p>
          <a:p>
            <a:r>
              <a:rPr lang="pt-BR" sz="2400" dirty="0">
                <a:solidFill>
                  <a:schemeClr val="tx1">
                    <a:lumMod val="85000"/>
                    <a:lumOff val="15000"/>
                  </a:schemeClr>
                </a:solidFill>
                <a:latin typeface="+mj-lt"/>
              </a:rPr>
              <a:t>Conto de ficção científica</a:t>
            </a:r>
          </a:p>
        </p:txBody>
      </p:sp>
      <p:sp>
        <p:nvSpPr>
          <p:cNvPr id="6" name="CaixaDeTexto 5">
            <a:extLst>
              <a:ext uri="{FF2B5EF4-FFF2-40B4-BE49-F238E27FC236}">
                <a16:creationId xmlns:a16="http://schemas.microsoft.com/office/drawing/2014/main" id="{F75968B2-FE05-0831-4CB1-E6BFCA903EF1}"/>
              </a:ext>
            </a:extLst>
          </p:cNvPr>
          <p:cNvSpPr txBox="1"/>
          <p:nvPr/>
        </p:nvSpPr>
        <p:spPr>
          <a:xfrm>
            <a:off x="767010" y="1707125"/>
            <a:ext cx="9956408" cy="1200329"/>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O </a:t>
            </a:r>
            <a:r>
              <a:rPr lang="pt-BR" b="1" dirty="0">
                <a:solidFill>
                  <a:srgbClr val="262626"/>
                </a:solidFill>
              </a:rPr>
              <a:t>conto de ficção científica </a:t>
            </a:r>
            <a:r>
              <a:rPr lang="pt-BR" dirty="0">
                <a:solidFill>
                  <a:srgbClr val="262626"/>
                </a:solidFill>
              </a:rPr>
              <a:t>é um gênero textual literário que une ficção e ciência com o objetivo não só de entreter o leitor, mas também de promover uma reflexão de como os desdobramentos dos avanços científicos podem beneficiar (ou ameaçar) a humanidade. Nesses textos, a ciência e a tecnologia, em geral, extrapolam as conquistas reais e atuais do campo científico.</a:t>
            </a:r>
          </a:p>
        </p:txBody>
      </p:sp>
      <p:sp>
        <p:nvSpPr>
          <p:cNvPr id="14" name="CaixaDeTexto 13">
            <a:extLst>
              <a:ext uri="{FF2B5EF4-FFF2-40B4-BE49-F238E27FC236}">
                <a16:creationId xmlns:a16="http://schemas.microsoft.com/office/drawing/2014/main" id="{414263CA-3E72-BF1E-7435-0BDF5F375611}"/>
              </a:ext>
            </a:extLst>
          </p:cNvPr>
          <p:cNvSpPr txBox="1"/>
          <p:nvPr/>
        </p:nvSpPr>
        <p:spPr>
          <a:xfrm rot="16200000">
            <a:off x="11110488" y="4214795"/>
            <a:ext cx="1748962" cy="123111"/>
          </a:xfrm>
          <a:prstGeom prst="rect">
            <a:avLst/>
          </a:prstGeom>
          <a:noFill/>
        </p:spPr>
        <p:txBody>
          <a:bodyPr wrap="square" lIns="0" tIns="0" rIns="0" bIns="0" anchor="t">
            <a:spAutoFit/>
          </a:bodyPr>
          <a:lstStyle/>
          <a:p>
            <a:pPr algn="r"/>
            <a:r>
              <a:rPr lang="pt-BR" sz="800" b="0" i="0" u="none" strike="noStrike" baseline="0" dirty="0">
                <a:solidFill>
                  <a:srgbClr val="2F2F2E"/>
                </a:solidFill>
              </a:rPr>
              <a:t>TAMIRIS6/SHUTTERSTOCK.COM</a:t>
            </a:r>
            <a:endParaRPr lang="pt-BR" sz="800" dirty="0"/>
          </a:p>
        </p:txBody>
      </p:sp>
      <p:sp>
        <p:nvSpPr>
          <p:cNvPr id="15" name="CaixaDeTexto 14">
            <a:extLst>
              <a:ext uri="{FF2B5EF4-FFF2-40B4-BE49-F238E27FC236}">
                <a16:creationId xmlns:a16="http://schemas.microsoft.com/office/drawing/2014/main" id="{7311F2A8-5CEA-9DCD-6734-462A5D72136D}"/>
              </a:ext>
            </a:extLst>
          </p:cNvPr>
          <p:cNvSpPr txBox="1"/>
          <p:nvPr/>
        </p:nvSpPr>
        <p:spPr>
          <a:xfrm>
            <a:off x="767010" y="3428999"/>
            <a:ext cx="6368081" cy="2308324"/>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Os </a:t>
            </a:r>
            <a:r>
              <a:rPr lang="pt-BR" b="1" dirty="0">
                <a:solidFill>
                  <a:srgbClr val="262626"/>
                </a:solidFill>
              </a:rPr>
              <a:t>contos de ficção científica</a:t>
            </a:r>
            <a:r>
              <a:rPr lang="pt-BR" dirty="0">
                <a:solidFill>
                  <a:srgbClr val="262626"/>
                </a:solidFill>
              </a:rPr>
              <a:t>, em geral, apresentam um único conflito central e poucos personagens. Quanto ao espaço e ao tempo, podem ser reduzidos, como nos contos em geral, ou ampliados – por causa da possibilidade que essas histórias trazem de explorar, por exemplo, múltiplas dimensões espaço-temporais. A linguagem é utilizada de modo a aproximar o leitor do contexto de tecnologia e de ciência, por meio do uso de termos e de expressões que o fazem ingressar nesse universo.</a:t>
            </a:r>
          </a:p>
        </p:txBody>
      </p:sp>
      <p:sp>
        <p:nvSpPr>
          <p:cNvPr id="16" name="Balão de Fala: Retângulo 15">
            <a:extLst>
              <a:ext uri="{FF2B5EF4-FFF2-40B4-BE49-F238E27FC236}">
                <a16:creationId xmlns:a16="http://schemas.microsoft.com/office/drawing/2014/main" id="{7D458F37-25AD-44A8-F073-2D4AF824BC89}"/>
              </a:ext>
            </a:extLst>
          </p:cNvPr>
          <p:cNvSpPr/>
          <p:nvPr/>
        </p:nvSpPr>
        <p:spPr>
          <a:xfrm>
            <a:off x="7509165" y="3429000"/>
            <a:ext cx="3214254" cy="2308323"/>
          </a:xfrm>
          <a:prstGeom prst="wedgeRectCallout">
            <a:avLst>
              <a:gd name="adj1" fmla="val -57015"/>
              <a:gd name="adj2" fmla="val 19214"/>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2"/>
                </a:solidFill>
              </a:rPr>
              <a:t>Campo semântico </a:t>
            </a:r>
            <a:r>
              <a:rPr lang="pt-BR" dirty="0">
                <a:solidFill>
                  <a:schemeClr val="tx2"/>
                </a:solidFill>
              </a:rPr>
              <a:t>é o conjunto de palavras e expressões que se aproximam por apresentarem significados semelhantes ou cujos sentidos remetem a um mesmo universo.</a:t>
            </a:r>
          </a:p>
        </p:txBody>
      </p:sp>
    </p:spTree>
    <p:extLst>
      <p:ext uri="{BB962C8B-B14F-4D97-AF65-F5344CB8AC3E}">
        <p14:creationId xmlns:p14="http://schemas.microsoft.com/office/powerpoint/2010/main" val="70564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Imagem 15" descr="Uma imagem contendo texto, livro, pizza, foto&#10;&#10;Descrição gerada automaticamente">
            <a:extLst>
              <a:ext uri="{FF2B5EF4-FFF2-40B4-BE49-F238E27FC236}">
                <a16:creationId xmlns:a16="http://schemas.microsoft.com/office/drawing/2014/main" id="{62F27955-0B1F-1CC0-174D-06E056B5B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1" y="2041617"/>
            <a:ext cx="6679864" cy="4452345"/>
          </a:xfrm>
          <a:prstGeom prst="rect">
            <a:avLst/>
          </a:prstGeom>
          <a:ln>
            <a:noFill/>
          </a:ln>
          <a:effectLst>
            <a:outerShdw blurRad="50800" dist="38100" dir="18900000" algn="bl" rotWithShape="0">
              <a:prstClr val="black">
                <a:alpha val="40000"/>
              </a:prstClr>
            </a:outerShdw>
          </a:effectLst>
        </p:spPr>
      </p:pic>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5</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1</a:t>
              </a:r>
            </a:p>
          </p:txBody>
        </p:sp>
      </p:grpSp>
      <p:sp>
        <p:nvSpPr>
          <p:cNvPr id="4" name="CaixaDeTexto 3">
            <a:extLst>
              <a:ext uri="{FF2B5EF4-FFF2-40B4-BE49-F238E27FC236}">
                <a16:creationId xmlns:a16="http://schemas.microsoft.com/office/drawing/2014/main" id="{2EA225B0-9FFD-7343-D47D-16C0B7981210}"/>
              </a:ext>
            </a:extLst>
          </p:cNvPr>
          <p:cNvSpPr txBox="1"/>
          <p:nvPr/>
        </p:nvSpPr>
        <p:spPr>
          <a:xfrm>
            <a:off x="767010" y="348799"/>
            <a:ext cx="3417063" cy="1323439"/>
          </a:xfrm>
          <a:prstGeom prst="rect">
            <a:avLst/>
          </a:prstGeom>
          <a:noFill/>
        </p:spPr>
        <p:txBody>
          <a:bodyPr wrap="square" rtlCol="0">
            <a:spAutoFit/>
          </a:bodyPr>
          <a:lstStyle/>
          <a:p>
            <a:r>
              <a:rPr lang="pt-BR" sz="3200" dirty="0">
                <a:solidFill>
                  <a:schemeClr val="tx1">
                    <a:lumMod val="85000"/>
                    <a:lumOff val="15000"/>
                  </a:schemeClr>
                </a:solidFill>
                <a:latin typeface="+mj-lt"/>
              </a:rPr>
              <a:t>ESTUDO DO TEXTO</a:t>
            </a:r>
          </a:p>
          <a:p>
            <a:r>
              <a:rPr lang="pt-BR" sz="2400" dirty="0">
                <a:solidFill>
                  <a:schemeClr val="tx1">
                    <a:lumMod val="85000"/>
                    <a:lumOff val="15000"/>
                  </a:schemeClr>
                </a:solidFill>
                <a:latin typeface="+mj-lt"/>
              </a:rPr>
              <a:t>Conto de ficção científica e </a:t>
            </a:r>
            <a:r>
              <a:rPr lang="pt-BR" sz="2400" i="1" dirty="0">
                <a:solidFill>
                  <a:schemeClr val="tx1">
                    <a:lumMod val="85000"/>
                    <a:lumOff val="15000"/>
                  </a:schemeClr>
                </a:solidFill>
                <a:latin typeface="+mj-lt"/>
              </a:rPr>
              <a:t>fanfic</a:t>
            </a:r>
          </a:p>
        </p:txBody>
      </p:sp>
      <p:sp>
        <p:nvSpPr>
          <p:cNvPr id="6" name="CaixaDeTexto 5">
            <a:extLst>
              <a:ext uri="{FF2B5EF4-FFF2-40B4-BE49-F238E27FC236}">
                <a16:creationId xmlns:a16="http://schemas.microsoft.com/office/drawing/2014/main" id="{07199F97-6752-E235-DAB8-C0C2D7315BD6}"/>
              </a:ext>
            </a:extLst>
          </p:cNvPr>
          <p:cNvSpPr txBox="1"/>
          <p:nvPr/>
        </p:nvSpPr>
        <p:spPr>
          <a:xfrm>
            <a:off x="7018116" y="2016217"/>
            <a:ext cx="4411884" cy="3693319"/>
          </a:xfrm>
          <a:prstGeom prst="rect">
            <a:avLst/>
          </a:prstGeom>
          <a:noFill/>
          <a:ln>
            <a:solidFill>
              <a:schemeClr val="accent1"/>
            </a:solidFill>
          </a:ln>
          <a:effectLst/>
        </p:spPr>
        <p:txBody>
          <a:bodyPr wrap="square" anchor="ctr">
            <a:spAutoFit/>
          </a:bodyPr>
          <a:lstStyle/>
          <a:p>
            <a:pPr indent="457200" algn="just"/>
            <a:r>
              <a:rPr lang="pt-BR" b="1" i="1" dirty="0">
                <a:solidFill>
                  <a:srgbClr val="262626"/>
                </a:solidFill>
              </a:rPr>
              <a:t>Fanfic</a:t>
            </a:r>
            <a:r>
              <a:rPr lang="pt-BR" dirty="0">
                <a:solidFill>
                  <a:srgbClr val="262626"/>
                </a:solidFill>
              </a:rPr>
              <a:t> é a abreviação da palavra inglesa </a:t>
            </a:r>
            <a:r>
              <a:rPr lang="pt-BR" i="1" dirty="0" err="1">
                <a:solidFill>
                  <a:srgbClr val="262626"/>
                </a:solidFill>
              </a:rPr>
              <a:t>fanfiction</a:t>
            </a:r>
            <a:r>
              <a:rPr lang="pt-BR" dirty="0">
                <a:solidFill>
                  <a:srgbClr val="262626"/>
                </a:solidFill>
              </a:rPr>
              <a:t> – em tradução literal para a língua portuguesa, uma “ficção de fã”. Ou seja, são textos criados por fãs a partir de histórias, personagens e personalidades de que gostam. </a:t>
            </a:r>
          </a:p>
          <a:p>
            <a:pPr indent="457200" algn="just"/>
            <a:r>
              <a:rPr lang="pt-BR" dirty="0">
                <a:solidFill>
                  <a:srgbClr val="262626"/>
                </a:solidFill>
              </a:rPr>
              <a:t>As personagens e os ambientes das obras originais servem de inspiração para a criação das </a:t>
            </a:r>
            <a:r>
              <a:rPr lang="pt-BR" i="1" dirty="0">
                <a:solidFill>
                  <a:srgbClr val="262626"/>
                </a:solidFill>
              </a:rPr>
              <a:t>fanfics</a:t>
            </a:r>
            <a:r>
              <a:rPr lang="pt-BR" dirty="0">
                <a:solidFill>
                  <a:srgbClr val="262626"/>
                </a:solidFill>
              </a:rPr>
              <a:t>, que podem conter novos enredos, dar novos rumos às personagens, mudar os relacionamentos, propor outro final para uma história que não acabou como você gostaria ou até misturar personagens de universos diferentes.</a:t>
            </a:r>
          </a:p>
        </p:txBody>
      </p:sp>
      <p:sp>
        <p:nvSpPr>
          <p:cNvPr id="17" name="Balão de Fala: Retângulo 16">
            <a:extLst>
              <a:ext uri="{FF2B5EF4-FFF2-40B4-BE49-F238E27FC236}">
                <a16:creationId xmlns:a16="http://schemas.microsoft.com/office/drawing/2014/main" id="{F1FCF756-A213-1DE1-85E3-4B317F378598}"/>
              </a:ext>
            </a:extLst>
          </p:cNvPr>
          <p:cNvSpPr/>
          <p:nvPr/>
        </p:nvSpPr>
        <p:spPr>
          <a:xfrm>
            <a:off x="5430983" y="415709"/>
            <a:ext cx="5994008" cy="1256529"/>
          </a:xfrm>
          <a:prstGeom prst="wedgeRectCallout">
            <a:avLst>
              <a:gd name="adj1" fmla="val -55461"/>
              <a:gd name="adj2" fmla="val 1842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As </a:t>
            </a:r>
            <a:r>
              <a:rPr lang="pt-BR" i="1" dirty="0">
                <a:solidFill>
                  <a:schemeClr val="tx2"/>
                </a:solidFill>
              </a:rPr>
              <a:t>fanfics</a:t>
            </a:r>
            <a:r>
              <a:rPr lang="pt-BR" dirty="0">
                <a:solidFill>
                  <a:schemeClr val="tx2"/>
                </a:solidFill>
              </a:rPr>
              <a:t> possibilitam criar histórias novas e muito diferentes das histórias originais, além de histórias com personalidades diversas, como acontece com muitas celebridades.</a:t>
            </a:r>
          </a:p>
        </p:txBody>
      </p:sp>
      <p:sp>
        <p:nvSpPr>
          <p:cNvPr id="18" name="CaixaDeTexto 17">
            <a:extLst>
              <a:ext uri="{FF2B5EF4-FFF2-40B4-BE49-F238E27FC236}">
                <a16:creationId xmlns:a16="http://schemas.microsoft.com/office/drawing/2014/main" id="{A9F69540-9D3E-CFC6-8815-FE6CFC4D6B31}"/>
              </a:ext>
            </a:extLst>
          </p:cNvPr>
          <p:cNvSpPr txBox="1"/>
          <p:nvPr/>
        </p:nvSpPr>
        <p:spPr>
          <a:xfrm rot="16200000">
            <a:off x="5864231" y="2869601"/>
            <a:ext cx="1779080" cy="123111"/>
          </a:xfrm>
          <a:prstGeom prst="rect">
            <a:avLst/>
          </a:prstGeom>
          <a:noFill/>
        </p:spPr>
        <p:txBody>
          <a:bodyPr wrap="square" lIns="0" tIns="0" rIns="0" bIns="0" anchor="t">
            <a:spAutoFit/>
          </a:bodyPr>
          <a:lstStyle/>
          <a:p>
            <a:pPr algn="r"/>
            <a:r>
              <a:rPr lang="pt-BR" sz="800" b="0" i="0" u="none" strike="noStrike" baseline="0" dirty="0">
                <a:solidFill>
                  <a:srgbClr val="2F2F2E"/>
                </a:solidFill>
              </a:rPr>
              <a:t>BIANCA NANNINI</a:t>
            </a:r>
            <a:endParaRPr lang="pt-BR" sz="800" dirty="0"/>
          </a:p>
        </p:txBody>
      </p:sp>
    </p:spTree>
    <p:extLst>
      <p:ext uri="{BB962C8B-B14F-4D97-AF65-F5344CB8AC3E}">
        <p14:creationId xmlns:p14="http://schemas.microsoft.com/office/powerpoint/2010/main" val="367155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6</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1</a:t>
              </a:r>
            </a:p>
          </p:txBody>
        </p:sp>
      </p:grpSp>
      <p:sp>
        <p:nvSpPr>
          <p:cNvPr id="4" name="CaixaDeTexto 3">
            <a:extLst>
              <a:ext uri="{FF2B5EF4-FFF2-40B4-BE49-F238E27FC236}">
                <a16:creationId xmlns:a16="http://schemas.microsoft.com/office/drawing/2014/main" id="{FFD0BC4E-46F6-848D-BE98-6866D51C236B}"/>
              </a:ext>
            </a:extLst>
          </p:cNvPr>
          <p:cNvSpPr txBox="1"/>
          <p:nvPr/>
        </p:nvSpPr>
        <p:spPr>
          <a:xfrm>
            <a:off x="767010" y="348799"/>
            <a:ext cx="5516811"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DA LÍNGUA</a:t>
            </a:r>
          </a:p>
          <a:p>
            <a:r>
              <a:rPr lang="pt-BR" sz="2400" dirty="0">
                <a:solidFill>
                  <a:schemeClr val="tx1">
                    <a:lumMod val="85000"/>
                    <a:lumOff val="15000"/>
                  </a:schemeClr>
                </a:solidFill>
                <a:latin typeface="+mj-lt"/>
              </a:rPr>
              <a:t>Oração sem sujeito</a:t>
            </a:r>
          </a:p>
        </p:txBody>
      </p:sp>
      <p:sp>
        <p:nvSpPr>
          <p:cNvPr id="6" name="CaixaDeTexto 5">
            <a:extLst>
              <a:ext uri="{FF2B5EF4-FFF2-40B4-BE49-F238E27FC236}">
                <a16:creationId xmlns:a16="http://schemas.microsoft.com/office/drawing/2014/main" id="{23F22CB1-AAF9-51A3-AA47-6C6ACCBE0104}"/>
              </a:ext>
            </a:extLst>
          </p:cNvPr>
          <p:cNvSpPr txBox="1"/>
          <p:nvPr/>
        </p:nvSpPr>
        <p:spPr>
          <a:xfrm>
            <a:off x="767001" y="1740953"/>
            <a:ext cx="10662990" cy="646331"/>
          </a:xfrm>
          <a:prstGeom prst="rect">
            <a:avLst/>
          </a:prstGeom>
          <a:noFill/>
          <a:ln>
            <a:solidFill>
              <a:schemeClr val="accent1"/>
            </a:solidFill>
          </a:ln>
          <a:effectLst/>
        </p:spPr>
        <p:txBody>
          <a:bodyPr wrap="square" anchor="ctr">
            <a:spAutoFit/>
          </a:bodyPr>
          <a:lstStyle/>
          <a:p>
            <a:pPr indent="457200" algn="just"/>
            <a:r>
              <a:rPr lang="pt-BR" b="1" dirty="0">
                <a:solidFill>
                  <a:srgbClr val="262626"/>
                </a:solidFill>
              </a:rPr>
              <a:t>Oração sem sujeito </a:t>
            </a:r>
            <a:r>
              <a:rPr lang="pt-BR" dirty="0">
                <a:solidFill>
                  <a:srgbClr val="262626"/>
                </a:solidFill>
              </a:rPr>
              <a:t>é aquela formada apenas pelo predicado. O verbo que integra o seu núcleo está sempre na 3</a:t>
            </a:r>
            <a:r>
              <a:rPr lang="pt-BR" u="sng" baseline="30000" dirty="0">
                <a:solidFill>
                  <a:srgbClr val="262626"/>
                </a:solidFill>
              </a:rPr>
              <a:t>a</a:t>
            </a:r>
            <a:r>
              <a:rPr lang="pt-BR" dirty="0">
                <a:solidFill>
                  <a:srgbClr val="262626"/>
                </a:solidFill>
              </a:rPr>
              <a:t> pessoa do singular.</a:t>
            </a:r>
          </a:p>
        </p:txBody>
      </p:sp>
      <p:sp>
        <p:nvSpPr>
          <p:cNvPr id="10" name="CaixaDeTexto 9">
            <a:extLst>
              <a:ext uri="{FF2B5EF4-FFF2-40B4-BE49-F238E27FC236}">
                <a16:creationId xmlns:a16="http://schemas.microsoft.com/office/drawing/2014/main" id="{88D91185-4BEA-2F37-49DA-D1BCDBDB6843}"/>
              </a:ext>
            </a:extLst>
          </p:cNvPr>
          <p:cNvSpPr txBox="1"/>
          <p:nvPr/>
        </p:nvSpPr>
        <p:spPr>
          <a:xfrm>
            <a:off x="767001" y="2739318"/>
            <a:ext cx="10657987" cy="1754326"/>
          </a:xfrm>
          <a:prstGeom prst="rect">
            <a:avLst/>
          </a:prstGeom>
          <a:noFill/>
          <a:ln>
            <a:noFill/>
          </a:ln>
          <a:effectLst/>
        </p:spPr>
        <p:txBody>
          <a:bodyPr wrap="square" anchor="ctr">
            <a:spAutoFit/>
          </a:bodyPr>
          <a:lstStyle/>
          <a:p>
            <a:pPr algn="just"/>
            <a:r>
              <a:rPr lang="pt-BR" b="1" u="sng" dirty="0">
                <a:solidFill>
                  <a:srgbClr val="262626"/>
                </a:solidFill>
              </a:rPr>
              <a:t>Principais casos de oração sem sujeito</a:t>
            </a:r>
          </a:p>
          <a:p>
            <a:pPr algn="just"/>
            <a:endParaRPr lang="pt-BR" b="1" u="sng" dirty="0">
              <a:solidFill>
                <a:srgbClr val="262626"/>
              </a:solidFill>
            </a:endParaRPr>
          </a:p>
          <a:p>
            <a:pPr algn="just"/>
            <a:r>
              <a:rPr lang="pt-BR" b="1" dirty="0">
                <a:solidFill>
                  <a:srgbClr val="262626"/>
                </a:solidFill>
              </a:rPr>
              <a:t>1. </a:t>
            </a:r>
            <a:r>
              <a:rPr lang="pt-BR" dirty="0">
                <a:solidFill>
                  <a:srgbClr val="262626"/>
                </a:solidFill>
              </a:rPr>
              <a:t>Verbos que indicam fenômenos da natureza, como </a:t>
            </a:r>
            <a:r>
              <a:rPr lang="pt-BR" b="1" dirty="0">
                <a:solidFill>
                  <a:srgbClr val="262626"/>
                </a:solidFill>
              </a:rPr>
              <a:t>chover</a:t>
            </a:r>
            <a:r>
              <a:rPr lang="pt-BR" dirty="0">
                <a:solidFill>
                  <a:srgbClr val="262626"/>
                </a:solidFill>
              </a:rPr>
              <a:t>, </a:t>
            </a:r>
            <a:r>
              <a:rPr lang="pt-BR" b="1" dirty="0">
                <a:solidFill>
                  <a:srgbClr val="262626"/>
                </a:solidFill>
              </a:rPr>
              <a:t>relampejar</a:t>
            </a:r>
            <a:r>
              <a:rPr lang="pt-BR" dirty="0">
                <a:solidFill>
                  <a:srgbClr val="262626"/>
                </a:solidFill>
              </a:rPr>
              <a:t>, </a:t>
            </a:r>
            <a:r>
              <a:rPr lang="pt-BR" b="1" dirty="0">
                <a:solidFill>
                  <a:srgbClr val="262626"/>
                </a:solidFill>
              </a:rPr>
              <a:t>ventar</a:t>
            </a:r>
            <a:r>
              <a:rPr lang="pt-BR" dirty="0">
                <a:solidFill>
                  <a:srgbClr val="262626"/>
                </a:solidFill>
              </a:rPr>
              <a:t>, </a:t>
            </a:r>
            <a:r>
              <a:rPr lang="pt-BR" b="1" dirty="0">
                <a:solidFill>
                  <a:srgbClr val="262626"/>
                </a:solidFill>
              </a:rPr>
              <a:t>nevar</a:t>
            </a:r>
            <a:r>
              <a:rPr lang="pt-BR" dirty="0">
                <a:solidFill>
                  <a:srgbClr val="262626"/>
                </a:solidFill>
              </a:rPr>
              <a:t> etc., quando usados em seu sentido denotativo.</a:t>
            </a:r>
          </a:p>
          <a:p>
            <a:pPr algn="just"/>
            <a:r>
              <a:rPr lang="pt-BR" b="1" dirty="0">
                <a:solidFill>
                  <a:srgbClr val="262626"/>
                </a:solidFill>
              </a:rPr>
              <a:t>2.</a:t>
            </a:r>
            <a:r>
              <a:rPr lang="pt-BR" dirty="0">
                <a:solidFill>
                  <a:srgbClr val="262626"/>
                </a:solidFill>
              </a:rPr>
              <a:t> Verbos </a:t>
            </a:r>
            <a:r>
              <a:rPr lang="pt-BR" b="1" dirty="0">
                <a:solidFill>
                  <a:srgbClr val="262626"/>
                </a:solidFill>
              </a:rPr>
              <a:t>haver</a:t>
            </a:r>
            <a:r>
              <a:rPr lang="pt-BR" dirty="0">
                <a:solidFill>
                  <a:srgbClr val="262626"/>
                </a:solidFill>
              </a:rPr>
              <a:t>, </a:t>
            </a:r>
            <a:r>
              <a:rPr lang="pt-BR" b="1" dirty="0">
                <a:solidFill>
                  <a:srgbClr val="262626"/>
                </a:solidFill>
              </a:rPr>
              <a:t>fazer </a:t>
            </a:r>
            <a:r>
              <a:rPr lang="pt-BR" dirty="0">
                <a:solidFill>
                  <a:srgbClr val="262626"/>
                </a:solidFill>
              </a:rPr>
              <a:t>e </a:t>
            </a:r>
            <a:r>
              <a:rPr lang="pt-BR" b="1" dirty="0">
                <a:solidFill>
                  <a:srgbClr val="262626"/>
                </a:solidFill>
              </a:rPr>
              <a:t>ser </a:t>
            </a:r>
            <a:r>
              <a:rPr lang="pt-BR" dirty="0">
                <a:solidFill>
                  <a:srgbClr val="262626"/>
                </a:solidFill>
              </a:rPr>
              <a:t>indicando tempo decorrido.</a:t>
            </a:r>
          </a:p>
          <a:p>
            <a:pPr algn="just"/>
            <a:r>
              <a:rPr lang="pt-BR" b="1" dirty="0">
                <a:solidFill>
                  <a:srgbClr val="262626"/>
                </a:solidFill>
              </a:rPr>
              <a:t>3.</a:t>
            </a:r>
            <a:r>
              <a:rPr lang="pt-BR" dirty="0">
                <a:solidFill>
                  <a:srgbClr val="262626"/>
                </a:solidFill>
              </a:rPr>
              <a:t> Verbo </a:t>
            </a:r>
            <a:r>
              <a:rPr lang="pt-BR" b="1" dirty="0">
                <a:solidFill>
                  <a:srgbClr val="262626"/>
                </a:solidFill>
              </a:rPr>
              <a:t>haver</a:t>
            </a:r>
            <a:r>
              <a:rPr lang="pt-BR" dirty="0">
                <a:solidFill>
                  <a:srgbClr val="262626"/>
                </a:solidFill>
              </a:rPr>
              <a:t> no sentido de </a:t>
            </a:r>
            <a:r>
              <a:rPr lang="pt-BR" b="1" dirty="0">
                <a:solidFill>
                  <a:srgbClr val="262626"/>
                </a:solidFill>
              </a:rPr>
              <a:t>existir</a:t>
            </a:r>
            <a:r>
              <a:rPr lang="pt-BR" dirty="0">
                <a:solidFill>
                  <a:srgbClr val="262626"/>
                </a:solidFill>
              </a:rPr>
              <a:t> e de </a:t>
            </a:r>
            <a:r>
              <a:rPr lang="pt-BR" b="1" dirty="0">
                <a:solidFill>
                  <a:srgbClr val="262626"/>
                </a:solidFill>
              </a:rPr>
              <a:t>ocorrer</a:t>
            </a:r>
            <a:r>
              <a:rPr lang="pt-BR" dirty="0">
                <a:solidFill>
                  <a:srgbClr val="262626"/>
                </a:solidFill>
              </a:rPr>
              <a:t>.</a:t>
            </a:r>
          </a:p>
        </p:txBody>
      </p:sp>
      <p:sp>
        <p:nvSpPr>
          <p:cNvPr id="11" name="Balão de Fala: Retângulo 10">
            <a:extLst>
              <a:ext uri="{FF2B5EF4-FFF2-40B4-BE49-F238E27FC236}">
                <a16:creationId xmlns:a16="http://schemas.microsoft.com/office/drawing/2014/main" id="{970179B0-764F-E2D7-A078-4AE68AAE4516}"/>
              </a:ext>
            </a:extLst>
          </p:cNvPr>
          <p:cNvSpPr/>
          <p:nvPr/>
        </p:nvSpPr>
        <p:spPr>
          <a:xfrm>
            <a:off x="5084618" y="415709"/>
            <a:ext cx="6340373" cy="887197"/>
          </a:xfrm>
          <a:prstGeom prst="wedgeRectCallout">
            <a:avLst>
              <a:gd name="adj1" fmla="val -55461"/>
              <a:gd name="adj2" fmla="val 1842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Existem orações formadas por termos essenciais, o sujeito e o predicado, mas também existem orações formadas por apenas um desses termos – o predicado –, formando orações sem sujeito.</a:t>
            </a:r>
          </a:p>
        </p:txBody>
      </p:sp>
      <p:sp>
        <p:nvSpPr>
          <p:cNvPr id="12" name="CaixaDeTexto 11">
            <a:extLst>
              <a:ext uri="{FF2B5EF4-FFF2-40B4-BE49-F238E27FC236}">
                <a16:creationId xmlns:a16="http://schemas.microsoft.com/office/drawing/2014/main" id="{92142806-AF80-D35E-5C27-E35645BEC33A}"/>
              </a:ext>
            </a:extLst>
          </p:cNvPr>
          <p:cNvSpPr txBox="1"/>
          <p:nvPr/>
        </p:nvSpPr>
        <p:spPr>
          <a:xfrm>
            <a:off x="767003" y="4845679"/>
            <a:ext cx="10657987" cy="646331"/>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Os </a:t>
            </a:r>
            <a:r>
              <a:rPr lang="pt-BR" b="1" dirty="0">
                <a:solidFill>
                  <a:srgbClr val="262626"/>
                </a:solidFill>
              </a:rPr>
              <a:t>verbos impessoais </a:t>
            </a:r>
            <a:r>
              <a:rPr lang="pt-BR" dirty="0">
                <a:solidFill>
                  <a:srgbClr val="262626"/>
                </a:solidFill>
              </a:rPr>
              <a:t>são aqueles que não possuem sujeito em nenhuma pessoa do discurso e são empregados na 3</a:t>
            </a:r>
            <a:r>
              <a:rPr lang="pt-BR" u="sng" baseline="30000" dirty="0">
                <a:solidFill>
                  <a:srgbClr val="262626"/>
                </a:solidFill>
              </a:rPr>
              <a:t>a</a:t>
            </a:r>
            <a:r>
              <a:rPr lang="pt-BR" dirty="0">
                <a:solidFill>
                  <a:srgbClr val="262626"/>
                </a:solidFill>
              </a:rPr>
              <a:t> pessoa do singular.</a:t>
            </a:r>
          </a:p>
        </p:txBody>
      </p:sp>
    </p:spTree>
    <p:extLst>
      <p:ext uri="{BB962C8B-B14F-4D97-AF65-F5344CB8AC3E}">
        <p14:creationId xmlns:p14="http://schemas.microsoft.com/office/powerpoint/2010/main" val="205193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7</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1</a:t>
              </a:r>
            </a:p>
          </p:txBody>
        </p:sp>
      </p:grpSp>
      <p:sp>
        <p:nvSpPr>
          <p:cNvPr id="4" name="CaixaDeTexto 3">
            <a:extLst>
              <a:ext uri="{FF2B5EF4-FFF2-40B4-BE49-F238E27FC236}">
                <a16:creationId xmlns:a16="http://schemas.microsoft.com/office/drawing/2014/main" id="{98538796-E076-4200-B1E7-6119C664D013}"/>
              </a:ext>
            </a:extLst>
          </p:cNvPr>
          <p:cNvSpPr txBox="1"/>
          <p:nvPr/>
        </p:nvSpPr>
        <p:spPr>
          <a:xfrm>
            <a:off x="767010" y="348799"/>
            <a:ext cx="3815551"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DOS SENTIDOS</a:t>
            </a:r>
          </a:p>
          <a:p>
            <a:r>
              <a:rPr lang="pt-BR" sz="2400" dirty="0">
                <a:solidFill>
                  <a:schemeClr val="tx1">
                    <a:lumMod val="85000"/>
                    <a:lumOff val="15000"/>
                  </a:schemeClr>
                </a:solidFill>
                <a:latin typeface="+mj-lt"/>
              </a:rPr>
              <a:t>Variação sociocultural</a:t>
            </a:r>
          </a:p>
        </p:txBody>
      </p:sp>
      <p:sp>
        <p:nvSpPr>
          <p:cNvPr id="6" name="CaixaDeTexto 5">
            <a:extLst>
              <a:ext uri="{FF2B5EF4-FFF2-40B4-BE49-F238E27FC236}">
                <a16:creationId xmlns:a16="http://schemas.microsoft.com/office/drawing/2014/main" id="{34EDA5FB-5794-E509-6842-171794B85018}"/>
              </a:ext>
            </a:extLst>
          </p:cNvPr>
          <p:cNvSpPr txBox="1"/>
          <p:nvPr/>
        </p:nvSpPr>
        <p:spPr>
          <a:xfrm>
            <a:off x="761992" y="3911815"/>
            <a:ext cx="3813041" cy="1477328"/>
          </a:xfrm>
          <a:prstGeom prst="rect">
            <a:avLst/>
          </a:prstGeom>
          <a:noFill/>
          <a:ln>
            <a:solidFill>
              <a:schemeClr val="accent1"/>
            </a:solidFill>
          </a:ln>
          <a:effectLst/>
        </p:spPr>
        <p:txBody>
          <a:bodyPr wrap="square" anchor="ctr">
            <a:spAutoFit/>
          </a:bodyPr>
          <a:lstStyle/>
          <a:p>
            <a:pPr indent="457200" algn="just"/>
            <a:r>
              <a:rPr lang="pt-BR" b="1" dirty="0">
                <a:solidFill>
                  <a:srgbClr val="262626"/>
                </a:solidFill>
              </a:rPr>
              <a:t>Variação sociocultural </a:t>
            </a:r>
            <a:r>
              <a:rPr lang="pt-BR" dirty="0">
                <a:solidFill>
                  <a:srgbClr val="262626"/>
                </a:solidFill>
              </a:rPr>
              <a:t>é o tipo de variação linguística que ocorre devido às diferenças existentes entre os grupos sociais com os quais o falante convive, se relaciona e interage.</a:t>
            </a:r>
          </a:p>
        </p:txBody>
      </p:sp>
      <p:sp>
        <p:nvSpPr>
          <p:cNvPr id="10" name="CaixaDeTexto 9">
            <a:extLst>
              <a:ext uri="{FF2B5EF4-FFF2-40B4-BE49-F238E27FC236}">
                <a16:creationId xmlns:a16="http://schemas.microsoft.com/office/drawing/2014/main" id="{448440FF-88FB-7233-305F-45E0D9FD3703}"/>
              </a:ext>
            </a:extLst>
          </p:cNvPr>
          <p:cNvSpPr txBox="1"/>
          <p:nvPr/>
        </p:nvSpPr>
        <p:spPr>
          <a:xfrm>
            <a:off x="761992" y="1591698"/>
            <a:ext cx="3815550" cy="2031325"/>
          </a:xfrm>
          <a:prstGeom prst="rect">
            <a:avLst/>
          </a:prstGeom>
          <a:noFill/>
          <a:ln>
            <a:noFill/>
          </a:ln>
          <a:effectLst/>
        </p:spPr>
        <p:txBody>
          <a:bodyPr wrap="square" anchor="ctr">
            <a:spAutoFit/>
          </a:bodyPr>
          <a:lstStyle/>
          <a:p>
            <a:pPr indent="457200" algn="just"/>
            <a:r>
              <a:rPr lang="pt-BR" dirty="0">
                <a:solidFill>
                  <a:srgbClr val="262626"/>
                </a:solidFill>
              </a:rPr>
              <a:t>A língua é heterogênea, isto é, está em constante mudança, portanto as variações fazem parte dela. Algumas dessas variações são decorrentes de vários fatores relacionados aos falantes, como área de atuação profissional e grau de escolaridade.</a:t>
            </a:r>
          </a:p>
        </p:txBody>
      </p:sp>
      <p:pic>
        <p:nvPicPr>
          <p:cNvPr id="12" name="Imagem 11">
            <a:extLst>
              <a:ext uri="{FF2B5EF4-FFF2-40B4-BE49-F238E27FC236}">
                <a16:creationId xmlns:a16="http://schemas.microsoft.com/office/drawing/2014/main" id="{45B1C987-4655-ED37-2FB6-D45C6DD30C06}"/>
              </a:ext>
            </a:extLst>
          </p:cNvPr>
          <p:cNvPicPr>
            <a:picLocks noChangeAspect="1"/>
          </p:cNvPicPr>
          <p:nvPr/>
        </p:nvPicPr>
        <p:blipFill>
          <a:blip r:embed="rId2"/>
          <a:stretch>
            <a:fillRect/>
          </a:stretch>
        </p:blipFill>
        <p:spPr>
          <a:xfrm>
            <a:off x="4941855" y="348799"/>
            <a:ext cx="6545447" cy="5040344"/>
          </a:xfrm>
          <a:prstGeom prst="rect">
            <a:avLst/>
          </a:prstGeom>
          <a:ln>
            <a:solidFill>
              <a:srgbClr val="262626"/>
            </a:solidFill>
          </a:ln>
          <a:effectLst>
            <a:outerShdw blurRad="50800" dist="38100" dir="13500000" algn="br" rotWithShape="0">
              <a:prstClr val="black">
                <a:alpha val="40000"/>
              </a:prstClr>
            </a:outerShdw>
          </a:effectLst>
        </p:spPr>
      </p:pic>
      <p:sp>
        <p:nvSpPr>
          <p:cNvPr id="13" name="CaixaDeTexto 12">
            <a:extLst>
              <a:ext uri="{FF2B5EF4-FFF2-40B4-BE49-F238E27FC236}">
                <a16:creationId xmlns:a16="http://schemas.microsoft.com/office/drawing/2014/main" id="{708F48BE-8402-E825-B9A4-06007958CEDF}"/>
              </a:ext>
            </a:extLst>
          </p:cNvPr>
          <p:cNvSpPr txBox="1"/>
          <p:nvPr/>
        </p:nvSpPr>
        <p:spPr>
          <a:xfrm rot="16200000">
            <a:off x="10694964" y="1176783"/>
            <a:ext cx="1779080" cy="123111"/>
          </a:xfrm>
          <a:prstGeom prst="rect">
            <a:avLst/>
          </a:prstGeom>
          <a:noFill/>
        </p:spPr>
        <p:txBody>
          <a:bodyPr wrap="square" lIns="0" tIns="0" rIns="0" bIns="0" anchor="t">
            <a:spAutoFit/>
          </a:bodyPr>
          <a:lstStyle/>
          <a:p>
            <a:pPr algn="r"/>
            <a:r>
              <a:rPr lang="pt-BR" sz="800" b="0" i="0" u="none" strike="noStrike" baseline="0" dirty="0">
                <a:solidFill>
                  <a:srgbClr val="2F2F2E"/>
                </a:solidFill>
              </a:rPr>
              <a:t>JÃO GARCIA</a:t>
            </a:r>
            <a:endParaRPr lang="pt-BR" sz="800" dirty="0"/>
          </a:p>
        </p:txBody>
      </p:sp>
      <p:sp>
        <p:nvSpPr>
          <p:cNvPr id="14" name="CaixaDeTexto 13">
            <a:extLst>
              <a:ext uri="{FF2B5EF4-FFF2-40B4-BE49-F238E27FC236}">
                <a16:creationId xmlns:a16="http://schemas.microsoft.com/office/drawing/2014/main" id="{DFB74A98-5E49-F78C-C64D-6E2C7D89AC73}"/>
              </a:ext>
            </a:extLst>
          </p:cNvPr>
          <p:cNvSpPr txBox="1"/>
          <p:nvPr/>
        </p:nvSpPr>
        <p:spPr>
          <a:xfrm>
            <a:off x="4941855" y="5400867"/>
            <a:ext cx="6545447" cy="1057588"/>
          </a:xfrm>
          <a:prstGeom prst="rect">
            <a:avLst/>
          </a:prstGeom>
          <a:noFill/>
          <a:ln>
            <a:noFill/>
          </a:ln>
          <a:effectLst/>
        </p:spPr>
        <p:txBody>
          <a:bodyPr wrap="square" lIns="0" tIns="36000" rIns="0" bIns="36000" anchor="b">
            <a:spAutoFit/>
          </a:bodyPr>
          <a:lstStyle/>
          <a:p>
            <a:r>
              <a:rPr lang="pt-BR" sz="1600" dirty="0">
                <a:solidFill>
                  <a:srgbClr val="262626"/>
                </a:solidFill>
              </a:rPr>
              <a:t>GARCIA, </a:t>
            </a:r>
            <a:r>
              <a:rPr lang="pt-BR" sz="1600" dirty="0" err="1">
                <a:solidFill>
                  <a:srgbClr val="262626"/>
                </a:solidFill>
              </a:rPr>
              <a:t>Jão</a:t>
            </a:r>
            <a:r>
              <a:rPr lang="pt-BR" sz="1600" dirty="0">
                <a:solidFill>
                  <a:srgbClr val="262626"/>
                </a:solidFill>
              </a:rPr>
              <a:t>. Mais rápido que a luz… </a:t>
            </a:r>
            <a:r>
              <a:rPr lang="pt-BR" sz="1600" b="1" dirty="0">
                <a:solidFill>
                  <a:srgbClr val="262626"/>
                </a:solidFill>
              </a:rPr>
              <a:t>Os cientistas em quadrinhos</a:t>
            </a:r>
            <a:r>
              <a:rPr lang="pt-BR" sz="1600" dirty="0">
                <a:solidFill>
                  <a:srgbClr val="262626"/>
                </a:solidFill>
              </a:rPr>
              <a:t>. [Campinas], 23 set. 2011. Blogue. Disponível em: http://oscientistashq.blogspot.com/2011/09/mais-rapido-que-luz.html. Acesso em: 19 maio 2022.</a:t>
            </a:r>
          </a:p>
        </p:txBody>
      </p:sp>
    </p:spTree>
    <p:extLst>
      <p:ext uri="{BB962C8B-B14F-4D97-AF65-F5344CB8AC3E}">
        <p14:creationId xmlns:p14="http://schemas.microsoft.com/office/powerpoint/2010/main" val="292975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779097AD-5380-9560-6F26-728381315500}"/>
              </a:ext>
            </a:extLst>
          </p:cNvPr>
          <p:cNvPicPr>
            <a:picLocks noGrp="1" noRot="1" noChangeAspect="1" noMove="1" noResize="1" noEditPoints="1" noAdjustHandles="1" noChangeArrowheads="1" noChangeShapeType="1" noCrop="1"/>
          </p:cNvPicPr>
          <p:nvPr/>
        </p:nvPicPr>
        <p:blipFill>
          <a:blip r:embed="rId2">
            <a:alphaModFix amt="70000"/>
          </a:blip>
          <a:stretch>
            <a:fillRect/>
          </a:stretch>
        </p:blipFill>
        <p:spPr>
          <a:xfrm>
            <a:off x="-5" y="-16109"/>
            <a:ext cx="12192005" cy="6775140"/>
          </a:xfrm>
          <a:prstGeom prst="rect">
            <a:avLst/>
          </a:prstGeom>
        </p:spPr>
      </p:pic>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8</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1</a:t>
              </a:r>
            </a:p>
          </p:txBody>
        </p:sp>
      </p:grpSp>
      <p:sp>
        <p:nvSpPr>
          <p:cNvPr id="4" name="CaixaDeTexto 3">
            <a:extLst>
              <a:ext uri="{FF2B5EF4-FFF2-40B4-BE49-F238E27FC236}">
                <a16:creationId xmlns:a16="http://schemas.microsoft.com/office/drawing/2014/main" id="{CBB3C633-00D7-F7DA-ED8D-D45D2989569D}"/>
              </a:ext>
            </a:extLst>
          </p:cNvPr>
          <p:cNvSpPr txBox="1"/>
          <p:nvPr/>
        </p:nvSpPr>
        <p:spPr>
          <a:xfrm>
            <a:off x="1496291" y="348799"/>
            <a:ext cx="1805267" cy="1446550"/>
          </a:xfrm>
          <a:prstGeom prst="rect">
            <a:avLst/>
          </a:prstGeom>
          <a:noFill/>
        </p:spPr>
        <p:txBody>
          <a:bodyPr wrap="square" rtlCol="0">
            <a:spAutoFit/>
          </a:bodyPr>
          <a:lstStyle/>
          <a:p>
            <a:r>
              <a:rPr lang="pt-BR" sz="3200" dirty="0">
                <a:solidFill>
                  <a:schemeClr val="tx1">
                    <a:lumMod val="85000"/>
                    <a:lumOff val="15000"/>
                  </a:schemeClr>
                </a:solidFill>
                <a:latin typeface="+mj-lt"/>
              </a:rPr>
              <a:t>ESTUDO DO TEXTO</a:t>
            </a:r>
          </a:p>
          <a:p>
            <a:r>
              <a:rPr lang="pt-BR" sz="2400" dirty="0">
                <a:solidFill>
                  <a:schemeClr val="tx1">
                    <a:lumMod val="85000"/>
                    <a:lumOff val="15000"/>
                  </a:schemeClr>
                </a:solidFill>
                <a:latin typeface="+mj-lt"/>
              </a:rPr>
              <a:t>Conto</a:t>
            </a:r>
          </a:p>
        </p:txBody>
      </p:sp>
      <p:sp>
        <p:nvSpPr>
          <p:cNvPr id="15" name="CaixaDeTexto 14">
            <a:extLst>
              <a:ext uri="{FF2B5EF4-FFF2-40B4-BE49-F238E27FC236}">
                <a16:creationId xmlns:a16="http://schemas.microsoft.com/office/drawing/2014/main" id="{65A6E9B5-D463-B69F-9E3A-C6EEF353804E}"/>
              </a:ext>
            </a:extLst>
          </p:cNvPr>
          <p:cNvSpPr txBox="1"/>
          <p:nvPr/>
        </p:nvSpPr>
        <p:spPr>
          <a:xfrm rot="16200000">
            <a:off x="11507916" y="514467"/>
            <a:ext cx="954107" cy="123111"/>
          </a:xfrm>
          <a:prstGeom prst="rect">
            <a:avLst/>
          </a:prstGeom>
          <a:noFill/>
        </p:spPr>
        <p:txBody>
          <a:bodyPr wrap="square" lIns="0" tIns="0" rIns="0" bIns="0" anchor="t">
            <a:spAutoFit/>
          </a:bodyPr>
          <a:lstStyle/>
          <a:p>
            <a:r>
              <a:rPr lang="pt-BR" sz="800" b="0" i="0" u="none" strike="noStrike" baseline="0" dirty="0">
                <a:solidFill>
                  <a:srgbClr val="2F2F2E"/>
                </a:solidFill>
              </a:rPr>
              <a:t>CARLOS CAMINHA</a:t>
            </a:r>
            <a:endParaRPr lang="pt-BR" sz="800" dirty="0"/>
          </a:p>
        </p:txBody>
      </p:sp>
      <p:sp>
        <p:nvSpPr>
          <p:cNvPr id="16" name="CaixaDeTexto 15">
            <a:extLst>
              <a:ext uri="{FF2B5EF4-FFF2-40B4-BE49-F238E27FC236}">
                <a16:creationId xmlns:a16="http://schemas.microsoft.com/office/drawing/2014/main" id="{1424DFA7-3D0A-BA94-B060-0C163E711D76}"/>
              </a:ext>
            </a:extLst>
          </p:cNvPr>
          <p:cNvSpPr txBox="1"/>
          <p:nvPr/>
        </p:nvSpPr>
        <p:spPr>
          <a:xfrm>
            <a:off x="1496291" y="2523325"/>
            <a:ext cx="9933709" cy="1477328"/>
          </a:xfrm>
          <a:prstGeom prst="rect">
            <a:avLst/>
          </a:prstGeom>
          <a:solidFill>
            <a:schemeClr val="bg1">
              <a:alpha val="75000"/>
            </a:schemeClr>
          </a:solidFill>
          <a:ln>
            <a:solidFill>
              <a:schemeClr val="accent1"/>
            </a:solidFill>
          </a:ln>
          <a:effectLst/>
        </p:spPr>
        <p:txBody>
          <a:bodyPr wrap="square" anchor="ctr">
            <a:spAutoFit/>
          </a:bodyPr>
          <a:lstStyle/>
          <a:p>
            <a:pPr indent="457200" algn="just"/>
            <a:r>
              <a:rPr lang="pt-BR" dirty="0">
                <a:solidFill>
                  <a:srgbClr val="262626"/>
                </a:solidFill>
              </a:rPr>
              <a:t>O </a:t>
            </a:r>
            <a:r>
              <a:rPr lang="pt-BR" b="1" dirty="0">
                <a:solidFill>
                  <a:srgbClr val="262626"/>
                </a:solidFill>
              </a:rPr>
              <a:t>conto</a:t>
            </a:r>
            <a:r>
              <a:rPr lang="pt-BR" dirty="0">
                <a:solidFill>
                  <a:srgbClr val="262626"/>
                </a:solidFill>
              </a:rPr>
              <a:t>, em geral, apresenta um único conflito, tempo e espaço reduzidos e poucas personagens. O tempo pode ser medido objetivamente (tempo cronológico) e subjetivamente (tempo psicológico), como também pode transcorrer em </a:t>
            </a:r>
            <a:r>
              <a:rPr lang="pt-BR" i="1" dirty="0">
                <a:solidFill>
                  <a:srgbClr val="262626"/>
                </a:solidFill>
              </a:rPr>
              <a:t>flashback</a:t>
            </a:r>
            <a:r>
              <a:rPr lang="pt-BR" dirty="0">
                <a:solidFill>
                  <a:srgbClr val="262626"/>
                </a:solidFill>
              </a:rPr>
              <a:t>, por meio de lembranças e reflexões das personagens. Os espaços físicos e interiores (ou psicológico), combinados a outros elementos, como a descrição das personagens e de suas ações também são muito importantes na construção do conto.</a:t>
            </a:r>
          </a:p>
        </p:txBody>
      </p:sp>
      <p:sp>
        <p:nvSpPr>
          <p:cNvPr id="17" name="Balão de Fala: Retângulo 16">
            <a:extLst>
              <a:ext uri="{FF2B5EF4-FFF2-40B4-BE49-F238E27FC236}">
                <a16:creationId xmlns:a16="http://schemas.microsoft.com/office/drawing/2014/main" id="{D8E03964-0C44-8D02-5DE5-4340B8462C2E}"/>
              </a:ext>
            </a:extLst>
          </p:cNvPr>
          <p:cNvSpPr/>
          <p:nvPr/>
        </p:nvSpPr>
        <p:spPr>
          <a:xfrm>
            <a:off x="1496291" y="4327425"/>
            <a:ext cx="7744691" cy="1704109"/>
          </a:xfrm>
          <a:prstGeom prst="wedgeRectCallout">
            <a:avLst>
              <a:gd name="adj1" fmla="val 55094"/>
              <a:gd name="adj2" fmla="val -4093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2"/>
                </a:solidFill>
              </a:rPr>
              <a:t>Espaço físico </a:t>
            </a:r>
            <a:r>
              <a:rPr lang="pt-BR" dirty="0">
                <a:solidFill>
                  <a:schemeClr val="tx2"/>
                </a:solidFill>
              </a:rPr>
              <a:t>ou </a:t>
            </a:r>
            <a:r>
              <a:rPr lang="pt-BR" b="1" dirty="0">
                <a:solidFill>
                  <a:schemeClr val="tx2"/>
                </a:solidFill>
              </a:rPr>
              <a:t>real </a:t>
            </a:r>
            <a:r>
              <a:rPr lang="pt-BR" dirty="0">
                <a:solidFill>
                  <a:schemeClr val="tx2"/>
                </a:solidFill>
              </a:rPr>
              <a:t>é o cenário da ação, onde as personagens desenvolvem a narrativa: uma cidade, um parque, uma sala, uma escola etc.</a:t>
            </a:r>
          </a:p>
          <a:p>
            <a:pPr algn="ctr"/>
            <a:r>
              <a:rPr lang="pt-BR" dirty="0">
                <a:solidFill>
                  <a:schemeClr val="tx2"/>
                </a:solidFill>
              </a:rPr>
              <a:t>Já o </a:t>
            </a:r>
            <a:r>
              <a:rPr lang="pt-BR" b="1" dirty="0">
                <a:solidFill>
                  <a:schemeClr val="tx2"/>
                </a:solidFill>
              </a:rPr>
              <a:t>espaço interior </a:t>
            </a:r>
            <a:r>
              <a:rPr lang="pt-BR" dirty="0">
                <a:solidFill>
                  <a:schemeClr val="tx2"/>
                </a:solidFill>
              </a:rPr>
              <a:t>ou </a:t>
            </a:r>
            <a:r>
              <a:rPr lang="pt-BR" b="1" dirty="0">
                <a:solidFill>
                  <a:schemeClr val="tx2"/>
                </a:solidFill>
              </a:rPr>
              <a:t>psicológico</a:t>
            </a:r>
            <a:r>
              <a:rPr lang="pt-BR" dirty="0">
                <a:solidFill>
                  <a:schemeClr val="tx2"/>
                </a:solidFill>
              </a:rPr>
              <a:t> é o interior da personagem, constituído por suas vivências, seus pensamentos e sentimentos, e também pode refletir o modo como ele vivencia determinado espaço físico.</a:t>
            </a:r>
          </a:p>
        </p:txBody>
      </p:sp>
      <p:sp>
        <p:nvSpPr>
          <p:cNvPr id="18" name="Balão de Fala: Retângulo 17">
            <a:extLst>
              <a:ext uri="{FF2B5EF4-FFF2-40B4-BE49-F238E27FC236}">
                <a16:creationId xmlns:a16="http://schemas.microsoft.com/office/drawing/2014/main" id="{0E01442B-F2A7-F5C4-65AB-34E983A269EB}"/>
              </a:ext>
            </a:extLst>
          </p:cNvPr>
          <p:cNvSpPr/>
          <p:nvPr/>
        </p:nvSpPr>
        <p:spPr>
          <a:xfrm>
            <a:off x="3718028" y="826466"/>
            <a:ext cx="7711972" cy="1370088"/>
          </a:xfrm>
          <a:prstGeom prst="wedgeRectCallout">
            <a:avLst>
              <a:gd name="adj1" fmla="val -54514"/>
              <a:gd name="adj2" fmla="val 41605"/>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2"/>
                </a:solidFill>
              </a:rPr>
              <a:t>Tempo cronológico </a:t>
            </a:r>
            <a:r>
              <a:rPr lang="pt-BR" dirty="0">
                <a:solidFill>
                  <a:schemeClr val="tx2"/>
                </a:solidFill>
              </a:rPr>
              <a:t>é o tempo entendido como “real”.</a:t>
            </a:r>
          </a:p>
          <a:p>
            <a:pPr algn="ctr"/>
            <a:r>
              <a:rPr lang="pt-BR" dirty="0">
                <a:solidFill>
                  <a:schemeClr val="tx2"/>
                </a:solidFill>
              </a:rPr>
              <a:t>O </a:t>
            </a:r>
            <a:r>
              <a:rPr lang="pt-BR" b="1" dirty="0">
                <a:solidFill>
                  <a:schemeClr val="tx2"/>
                </a:solidFill>
              </a:rPr>
              <a:t>tempo psicológico</a:t>
            </a:r>
            <a:r>
              <a:rPr lang="pt-BR" dirty="0">
                <a:solidFill>
                  <a:schemeClr val="tx2"/>
                </a:solidFill>
              </a:rPr>
              <a:t>, por outro lado, é individual e subjetivo, pois cada personagem sente a passagem de tempo de forma diferente e de acordo com emoções, sentimentos e sensações.</a:t>
            </a:r>
          </a:p>
        </p:txBody>
      </p:sp>
    </p:spTree>
    <p:extLst>
      <p:ext uri="{BB962C8B-B14F-4D97-AF65-F5344CB8AC3E}">
        <p14:creationId xmlns:p14="http://schemas.microsoft.com/office/powerpoint/2010/main" val="956841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9</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1</a:t>
              </a:r>
            </a:p>
          </p:txBody>
        </p:sp>
      </p:grpSp>
      <p:sp>
        <p:nvSpPr>
          <p:cNvPr id="4" name="CaixaDeTexto 3">
            <a:extLst>
              <a:ext uri="{FF2B5EF4-FFF2-40B4-BE49-F238E27FC236}">
                <a16:creationId xmlns:a16="http://schemas.microsoft.com/office/drawing/2014/main" id="{E7201C5B-AF76-D574-ADEC-3C486CE43479}"/>
              </a:ext>
            </a:extLst>
          </p:cNvPr>
          <p:cNvSpPr txBox="1"/>
          <p:nvPr/>
        </p:nvSpPr>
        <p:spPr>
          <a:xfrm>
            <a:off x="767010" y="348799"/>
            <a:ext cx="3203055"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DO TEXTO</a:t>
            </a:r>
          </a:p>
          <a:p>
            <a:r>
              <a:rPr lang="pt-BR" sz="2400" dirty="0">
                <a:solidFill>
                  <a:schemeClr val="tx1">
                    <a:lumMod val="85000"/>
                    <a:lumOff val="15000"/>
                  </a:schemeClr>
                </a:solidFill>
                <a:latin typeface="+mj-lt"/>
              </a:rPr>
              <a:t>Conto</a:t>
            </a:r>
          </a:p>
        </p:txBody>
      </p:sp>
      <p:pic>
        <p:nvPicPr>
          <p:cNvPr id="10" name="Imagem 9">
            <a:extLst>
              <a:ext uri="{FF2B5EF4-FFF2-40B4-BE49-F238E27FC236}">
                <a16:creationId xmlns:a16="http://schemas.microsoft.com/office/drawing/2014/main" id="{E7A9CE65-81B8-38B8-601C-CFE96054991D}"/>
              </a:ext>
            </a:extLst>
          </p:cNvPr>
          <p:cNvPicPr>
            <a:picLocks noChangeAspect="1"/>
          </p:cNvPicPr>
          <p:nvPr/>
        </p:nvPicPr>
        <p:blipFill>
          <a:blip r:embed="rId2"/>
          <a:stretch>
            <a:fillRect/>
          </a:stretch>
        </p:blipFill>
        <p:spPr>
          <a:xfrm>
            <a:off x="4218446" y="1113000"/>
            <a:ext cx="7379643" cy="4898278"/>
          </a:xfrm>
          <a:prstGeom prst="rect">
            <a:avLst/>
          </a:prstGeom>
          <a:ln>
            <a:solidFill>
              <a:srgbClr val="262626"/>
            </a:solidFill>
          </a:ln>
          <a:effectLst>
            <a:outerShdw blurRad="50800" dist="38100" dir="2700000" algn="tl" rotWithShape="0">
              <a:prstClr val="black">
                <a:alpha val="40000"/>
              </a:prstClr>
            </a:outerShdw>
          </a:effectLst>
        </p:spPr>
      </p:pic>
      <p:sp>
        <p:nvSpPr>
          <p:cNvPr id="11" name="CaixaDeTexto 10">
            <a:extLst>
              <a:ext uri="{FF2B5EF4-FFF2-40B4-BE49-F238E27FC236}">
                <a16:creationId xmlns:a16="http://schemas.microsoft.com/office/drawing/2014/main" id="{5C79F1F8-0813-E8D6-B19C-21D7A4B87978}"/>
              </a:ext>
            </a:extLst>
          </p:cNvPr>
          <p:cNvSpPr txBox="1"/>
          <p:nvPr/>
        </p:nvSpPr>
        <p:spPr>
          <a:xfrm>
            <a:off x="773762" y="2453786"/>
            <a:ext cx="2923652" cy="1477328"/>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Toda história é contada com base no ponto de vista denominado </a:t>
            </a:r>
            <a:r>
              <a:rPr lang="pt-BR" b="1" dirty="0">
                <a:solidFill>
                  <a:srgbClr val="262626"/>
                </a:solidFill>
              </a:rPr>
              <a:t>foco narrativo</a:t>
            </a:r>
            <a:r>
              <a:rPr lang="pt-BR" dirty="0">
                <a:solidFill>
                  <a:srgbClr val="262626"/>
                </a:solidFill>
              </a:rPr>
              <a:t>, que determina o tipo de narrador da história.</a:t>
            </a:r>
          </a:p>
        </p:txBody>
      </p:sp>
      <p:sp>
        <p:nvSpPr>
          <p:cNvPr id="12" name="Balão de Fala: Retângulo 11">
            <a:extLst>
              <a:ext uri="{FF2B5EF4-FFF2-40B4-BE49-F238E27FC236}">
                <a16:creationId xmlns:a16="http://schemas.microsoft.com/office/drawing/2014/main" id="{FB657ACC-E7C3-0022-EF49-06E7D724C2C1}"/>
              </a:ext>
            </a:extLst>
          </p:cNvPr>
          <p:cNvSpPr/>
          <p:nvPr/>
        </p:nvSpPr>
        <p:spPr>
          <a:xfrm>
            <a:off x="792283" y="4887634"/>
            <a:ext cx="2905131" cy="1123644"/>
          </a:xfrm>
          <a:prstGeom prst="wedgeRectCallout">
            <a:avLst>
              <a:gd name="adj1" fmla="val 55657"/>
              <a:gd name="adj2" fmla="val 19653"/>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Quando o narrador conta a história, o tempo verbal predominante é o passado.</a:t>
            </a:r>
          </a:p>
        </p:txBody>
      </p:sp>
    </p:spTree>
    <p:extLst>
      <p:ext uri="{BB962C8B-B14F-4D97-AF65-F5344CB8AC3E}">
        <p14:creationId xmlns:p14="http://schemas.microsoft.com/office/powerpoint/2010/main" val="736800292"/>
      </p:ext>
    </p:extLst>
  </p:cSld>
  <p:clrMapOvr>
    <a:masterClrMapping/>
  </p:clrMapOvr>
</p:sld>
</file>

<file path=ppt/theme/theme1.xml><?xml version="1.0" encoding="utf-8"?>
<a:theme xmlns:a="http://schemas.openxmlformats.org/drawingml/2006/main" name="Selo">
  <a:themeElements>
    <a:clrScheme name="Selo">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Sel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l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TM10001106[[fn=Selo]]</Template>
  <TotalTime>2125</TotalTime>
  <Words>1263</Words>
  <Application>Microsoft Office PowerPoint</Application>
  <PresentationFormat>Widescreen</PresentationFormat>
  <Paragraphs>97</Paragraphs>
  <Slides>11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11</vt:i4>
      </vt:variant>
    </vt:vector>
  </HeadingPairs>
  <TitlesOfParts>
    <vt:vector size="16" baseType="lpstr">
      <vt:lpstr>Arial</vt:lpstr>
      <vt:lpstr>Calibri</vt:lpstr>
      <vt:lpstr>Gill Sans MT</vt:lpstr>
      <vt:lpstr>Impact</vt:lpstr>
      <vt:lpstr>Selo</vt:lpstr>
      <vt:lpstr>LÍNGUA PORTUGUESA</vt:lpstr>
      <vt:lpstr>MÓDULO 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LÍNGUA PORTUGUESA</dc:title>
  <dc:creator>André Saretto</dc:creator>
  <cp:lastModifiedBy> </cp:lastModifiedBy>
  <cp:revision>5</cp:revision>
  <dcterms:created xsi:type="dcterms:W3CDTF">2023-05-09T16:52:21Z</dcterms:created>
  <dcterms:modified xsi:type="dcterms:W3CDTF">2023-06-02T18:36:52Z</dcterms:modified>
</cp:coreProperties>
</file>