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7" r:id="rId5"/>
    <p:sldId id="409" r:id="rId6"/>
    <p:sldId id="320" r:id="rId7"/>
    <p:sldId id="322" r:id="rId8"/>
    <p:sldId id="323" r:id="rId9"/>
    <p:sldId id="326" r:id="rId10"/>
    <p:sldId id="325" r:id="rId11"/>
    <p:sldId id="330" r:id="rId12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409"/>
            <p14:sldId id="320"/>
            <p14:sldId id="322"/>
            <p14:sldId id="323"/>
            <p14:sldId id="326"/>
            <p14:sldId id="325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48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0002" y="276738"/>
            <a:ext cx="10269400" cy="994438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br>
              <a:rPr lang="pt-BR" sz="40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Guerra do Paraguai e fim da escravidão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C6043-EC5B-9730-FA74-08E474BE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1" y="1441920"/>
            <a:ext cx="10269400" cy="30903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33771C-BD94-2663-CE27-E6349846FE4D}"/>
              </a:ext>
            </a:extLst>
          </p:cNvPr>
          <p:cNvSpPr/>
          <p:nvPr/>
        </p:nvSpPr>
        <p:spPr>
          <a:xfrm rot="20638672">
            <a:off x="473292" y="4666934"/>
            <a:ext cx="5190890" cy="1106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03849" y="2845432"/>
            <a:ext cx="6170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pt-BR" sz="2800" dirty="0">
                <a:ea typeface="Roboto" pitchFamily="2" charset="0"/>
              </a:rPr>
              <a:t>• Causas e consequências da Guerra do Paraguai.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O processo de Abolição da escravidão.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Permanências e rupturas da presença negra na sociedade brasileira.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Lei de Terras, história e consequências.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E0C402E-E650-8A38-A5AC-AA0678FB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308" y="1320668"/>
            <a:ext cx="3732229" cy="54652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E17D5B0-B518-433E-9E70-85C1B4B38D84}"/>
              </a:ext>
            </a:extLst>
          </p:cNvPr>
          <p:cNvSpPr txBox="1"/>
          <p:nvPr/>
        </p:nvSpPr>
        <p:spPr>
          <a:xfrm>
            <a:off x="1707458" y="6275164"/>
            <a:ext cx="58293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1400" dirty="0"/>
              <a:t>Negros escravizados e libertos combateram</a:t>
            </a:r>
            <a:endParaRPr lang="pt-BR" dirty="0"/>
          </a:p>
          <a:p>
            <a:pPr algn="r"/>
            <a:r>
              <a:rPr lang="pt-BR" sz="1400" dirty="0"/>
              <a:t> na Guerra do Paraguai.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16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527974"/>
            <a:ext cx="11809312" cy="803666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Fronteiras em disputa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140044F-1A70-F39C-74BA-7A546971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48" y="1196752"/>
            <a:ext cx="6589966" cy="496504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17248B-9433-BF3E-A9F6-52A7B75EF845}"/>
              </a:ext>
            </a:extLst>
          </p:cNvPr>
          <p:cNvSpPr txBox="1"/>
          <p:nvPr/>
        </p:nvSpPr>
        <p:spPr>
          <a:xfrm>
            <a:off x="323119" y="1158156"/>
            <a:ext cx="5184576" cy="566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A Guerra do Paraguai  é considerada o maior conflito da história da América do Sul.</a:t>
            </a: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A Guerra do Paraguai estendeu-se de 1864 a 1870.</a:t>
            </a: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Envolveu o Brasil, a Argentina e o Uruguai (Tríplice Aliança) e o Paraguai. </a:t>
            </a: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Uma das motivações para o conflito foi a questão mal resolvida sobre a demarcação de fronteiras e o controle de recursos naturais.</a:t>
            </a: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Guerra longa e sangrenta; participaram homens, mulheres e até mesmo crianças e voluntários. </a:t>
            </a: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Problemas sanitários e soldados subnutridos assolados por epidemias de cólera, varíola, e outras doenças.</a:t>
            </a:r>
            <a:endParaRPr lang="pt-BR" dirty="0">
              <a:latin typeface="Roboto" pitchFamily="2" charset="0"/>
              <a:ea typeface="Roboto" pitchFamily="2" charset="0"/>
            </a:endParaRPr>
          </a:p>
          <a:p>
            <a:pPr marL="285750" indent="-285750" defTabSz="84455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O conflito só terminou em 1870, com cidades paraguaias destruídas e a economia do país arrasada.</a:t>
            </a:r>
          </a:p>
        </p:txBody>
      </p:sp>
    </p:spTree>
    <p:extLst>
      <p:ext uri="{BB962C8B-B14F-4D97-AF65-F5344CB8AC3E}">
        <p14:creationId xmlns:p14="http://schemas.microsoft.com/office/powerpoint/2010/main" val="91923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185C234B-5459-6206-7CE5-802E413C60E4}"/>
              </a:ext>
            </a:extLst>
          </p:cNvPr>
          <p:cNvSpPr/>
          <p:nvPr/>
        </p:nvSpPr>
        <p:spPr>
          <a:xfrm>
            <a:off x="32894" y="4490072"/>
            <a:ext cx="6480720" cy="2367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868E306-62A2-8B1E-ABAD-EA412E190E6F}"/>
              </a:ext>
            </a:extLst>
          </p:cNvPr>
          <p:cNvSpPr/>
          <p:nvPr/>
        </p:nvSpPr>
        <p:spPr>
          <a:xfrm>
            <a:off x="2782044" y="3249727"/>
            <a:ext cx="9010890" cy="16069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8EDBD82-E89C-E4F8-CA9D-1E08180E76C0}"/>
              </a:ext>
            </a:extLst>
          </p:cNvPr>
          <p:cNvSpPr/>
          <p:nvPr/>
        </p:nvSpPr>
        <p:spPr>
          <a:xfrm>
            <a:off x="1413892" y="1615088"/>
            <a:ext cx="7297214" cy="1865033"/>
          </a:xfrm>
          <a:prstGeom prst="rect">
            <a:avLst/>
          </a:prstGeom>
          <a:solidFill>
            <a:srgbClr val="D9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6560AA7-20D4-720E-40A0-FAC2E2E5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333"/>
            <a:ext cx="2496862" cy="21500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19619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Guerra do Paraguai: interpretações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302961-F7B6-6631-215C-17FE7C74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963" y="2516664"/>
            <a:ext cx="2496862" cy="21538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BBC986-55C9-A686-4A0A-8F47A77D1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827" y="5052392"/>
            <a:ext cx="3443745" cy="164178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A0940F-3966-B223-9D04-EE70DEF86DC2}"/>
              </a:ext>
            </a:extLst>
          </p:cNvPr>
          <p:cNvSpPr txBox="1"/>
          <p:nvPr/>
        </p:nvSpPr>
        <p:spPr>
          <a:xfrm>
            <a:off x="32894" y="4984887"/>
            <a:ext cx="40452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Anos 1960 a 1990: Brasil e Argentina teriam sido manipulados pela Inglaterra para lutar contra o Paraguai, cujo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desenvolvimento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estaria colocando em risco o domínio econômico britânico no continente. </a:t>
            </a:r>
          </a:p>
          <a:p>
            <a:pPr algn="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FE7706-89B3-6BF4-6A43-2EAEECF81255}"/>
              </a:ext>
            </a:extLst>
          </p:cNvPr>
          <p:cNvSpPr txBox="1"/>
          <p:nvPr/>
        </p:nvSpPr>
        <p:spPr>
          <a:xfrm>
            <a:off x="3680512" y="3574028"/>
            <a:ext cx="5751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2002: livro do historiador Francisco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Doratioto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(1956 - ) propões as principais razões da guerra  -- as rivalidades nacionais e a luta pela consolidação dos Estados nacionais na bacia do Rio da Prata.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BDD08D-F46E-8E34-11FB-71947FC4A56F}"/>
              </a:ext>
            </a:extLst>
          </p:cNvPr>
          <p:cNvSpPr txBox="1"/>
          <p:nvPr/>
        </p:nvSpPr>
        <p:spPr>
          <a:xfrm>
            <a:off x="2698352" y="1750088"/>
            <a:ext cx="6019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Historiografia tradicional brasileira (vigorou até meados do século XX): a Guerra do Paraguai foi represália da Tríplice Aliança aos planos expansionistas do presidente paraguaio Solano López.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34DE454-A424-FE83-2CC1-C8EF4656CFE5}"/>
              </a:ext>
            </a:extLst>
          </p:cNvPr>
          <p:cNvSpPr txBox="1"/>
          <p:nvPr/>
        </p:nvSpPr>
        <p:spPr>
          <a:xfrm>
            <a:off x="7859552" y="4994851"/>
            <a:ext cx="3059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Batalha do Avaí</a:t>
            </a:r>
            <a:r>
              <a:rPr lang="pt-BR" dirty="0"/>
              <a:t>, </a:t>
            </a:r>
          </a:p>
          <a:p>
            <a:r>
              <a:rPr lang="pt-BR" dirty="0"/>
              <a:t>Pedro Américo. Óleo </a:t>
            </a:r>
          </a:p>
          <a:p>
            <a:r>
              <a:rPr lang="pt-BR" dirty="0"/>
              <a:t>sobre tela, 1872. Detalhes.</a:t>
            </a:r>
          </a:p>
        </p:txBody>
      </p:sp>
    </p:spTree>
    <p:extLst>
      <p:ext uri="{BB962C8B-B14F-4D97-AF65-F5344CB8AC3E}">
        <p14:creationId xmlns:p14="http://schemas.microsoft.com/office/powerpoint/2010/main" val="180622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desenvolvimento da fotografia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04380" y="7193258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207FBB-9B5B-2DCC-B0A5-B8EE9663E275}"/>
              </a:ext>
            </a:extLst>
          </p:cNvPr>
          <p:cNvSpPr txBox="1"/>
          <p:nvPr/>
        </p:nvSpPr>
        <p:spPr>
          <a:xfrm>
            <a:off x="437257" y="4672258"/>
            <a:ext cx="30476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Guerra do Paraguai foi um dos primeiros conflitos a ser registrado por meio de câmeras fotográficas. O Estado brasileiro soube explorar a nova tecnologia para exaltar os feitos do Exército.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3BB526-FA4A-580F-E7C0-26885C80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55" y="3797591"/>
            <a:ext cx="4440016" cy="3093948"/>
          </a:xfrm>
          <a:prstGeom prst="rect">
            <a:avLst/>
          </a:prstGeom>
        </p:spPr>
      </p:pic>
      <p:sp>
        <p:nvSpPr>
          <p:cNvPr id="11" name="Quadro 10">
            <a:extLst>
              <a:ext uri="{FF2B5EF4-FFF2-40B4-BE49-F238E27FC236}">
                <a16:creationId xmlns:a16="http://schemas.microsoft.com/office/drawing/2014/main" id="{E8D701E6-BB0F-781E-9C80-3E8ECAFF1F2C}"/>
              </a:ext>
            </a:extLst>
          </p:cNvPr>
          <p:cNvSpPr/>
          <p:nvPr/>
        </p:nvSpPr>
        <p:spPr>
          <a:xfrm>
            <a:off x="8507736" y="1270925"/>
            <a:ext cx="3681089" cy="3571958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184FCA-69A5-18D8-8373-29AC5087FE2F}"/>
              </a:ext>
            </a:extLst>
          </p:cNvPr>
          <p:cNvSpPr txBox="1"/>
          <p:nvPr/>
        </p:nvSpPr>
        <p:spPr>
          <a:xfrm>
            <a:off x="8994631" y="1786348"/>
            <a:ext cx="27177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Pioneiros franceses: Joseph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Nicéphore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Niépce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(1765-1833). O artefato inventado por ele demorava quase um dia pra captar a imagem. Louis Jacques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Daguerre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(1787-1851), desenvolveu em 1939  o daguerreótipo, que fazia a   exposição em 10 minutos. </a:t>
            </a: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29D8FDE7-31E3-28E5-FFCB-B5923952A7EC}"/>
              </a:ext>
            </a:extLst>
          </p:cNvPr>
          <p:cNvSpPr/>
          <p:nvPr/>
        </p:nvSpPr>
        <p:spPr>
          <a:xfrm rot="5400000">
            <a:off x="10308257" y="5004822"/>
            <a:ext cx="1693359" cy="2012998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A20765-C797-EFC4-9B0B-109F0A08A7D4}"/>
              </a:ext>
            </a:extLst>
          </p:cNvPr>
          <p:cNvSpPr txBox="1"/>
          <p:nvPr/>
        </p:nvSpPr>
        <p:spPr>
          <a:xfrm>
            <a:off x="10342883" y="5380672"/>
            <a:ext cx="1632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As primeiras câmeras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chegaram</a:t>
            </a:r>
            <a:r>
              <a:rPr lang="pt-BR" dirty="0"/>
              <a:t> ao Brasil em 1840.</a:t>
            </a:r>
          </a:p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D7E5B3-007F-5024-41D5-5F1D0E19D07A}"/>
              </a:ext>
            </a:extLst>
          </p:cNvPr>
          <p:cNvSpPr txBox="1"/>
          <p:nvPr/>
        </p:nvSpPr>
        <p:spPr>
          <a:xfrm>
            <a:off x="467817" y="1591952"/>
            <a:ext cx="30171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Quem tinha recursos contratava serviços fotográficos em estúdios, </a:t>
            </a:r>
          </a:p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onde registravam imagens de si próprios, de seus familiares ou mesmo de seus serviçais.</a:t>
            </a: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79A9913F-DC2C-76C8-D967-E8CA254A468B}"/>
              </a:ext>
            </a:extLst>
          </p:cNvPr>
          <p:cNvSpPr/>
          <p:nvPr/>
        </p:nvSpPr>
        <p:spPr>
          <a:xfrm rot="5400000">
            <a:off x="672271" y="625237"/>
            <a:ext cx="2646094" cy="3910473"/>
          </a:xfrm>
          <a:prstGeom prst="fra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2203892-027E-141B-6892-E41E13E2FA11}"/>
              </a:ext>
            </a:extLst>
          </p:cNvPr>
          <p:cNvSpPr txBox="1"/>
          <p:nvPr/>
        </p:nvSpPr>
        <p:spPr>
          <a:xfrm>
            <a:off x="4778556" y="1604142"/>
            <a:ext cx="29431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Além do trabalho dos estúdio, alguns fotógrafos também se ocuparam em registrar cenas da natureza, da paisagem, do espaço urbano e da vida cotidiana.</a:t>
            </a:r>
          </a:p>
          <a:p>
            <a:pPr algn="ctr"/>
            <a:endParaRPr lang="pt-BR" dirty="0"/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736D48DF-ECDC-E659-21BD-E564193E107A}"/>
              </a:ext>
            </a:extLst>
          </p:cNvPr>
          <p:cNvSpPr/>
          <p:nvPr/>
        </p:nvSpPr>
        <p:spPr>
          <a:xfrm rot="5400000">
            <a:off x="5105565" y="532443"/>
            <a:ext cx="2378041" cy="3828008"/>
          </a:xfrm>
          <a:prstGeom prst="fram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B0A50E59-3A5D-73E7-15B5-3700DF17A997}"/>
              </a:ext>
            </a:extLst>
          </p:cNvPr>
          <p:cNvSpPr/>
          <p:nvPr/>
        </p:nvSpPr>
        <p:spPr>
          <a:xfrm rot="5400000">
            <a:off x="704897" y="3666195"/>
            <a:ext cx="2646094" cy="3828008"/>
          </a:xfrm>
          <a:prstGeom prst="fram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5CE62F-C954-37EF-A01B-64C61D9645A5}"/>
              </a:ext>
            </a:extLst>
          </p:cNvPr>
          <p:cNvSpPr txBox="1"/>
          <p:nvPr/>
        </p:nvSpPr>
        <p:spPr>
          <a:xfrm>
            <a:off x="8399451" y="5271061"/>
            <a:ext cx="17578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Fotografia, de autoria </a:t>
            </a:r>
          </a:p>
          <a:p>
            <a:r>
              <a:rPr lang="pt-BR" sz="1400" dirty="0"/>
              <a:t>de desconhecida, de álbum sobre a Guerra do Paraguai, do Marechal Deodoro </a:t>
            </a:r>
          </a:p>
          <a:p>
            <a:r>
              <a:rPr lang="pt-BR" sz="1400" dirty="0"/>
              <a:t>da Fonseca. Família , c. 1867.</a:t>
            </a:r>
          </a:p>
        </p:txBody>
      </p:sp>
    </p:spTree>
    <p:extLst>
      <p:ext uri="{BB962C8B-B14F-4D97-AF65-F5344CB8AC3E}">
        <p14:creationId xmlns:p14="http://schemas.microsoft.com/office/powerpoint/2010/main" val="26026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693AD1-D4C0-02D0-CAAA-B1EB269A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091" y="3176053"/>
            <a:ext cx="6000750" cy="36819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7B3C06-73BE-EB56-B2B2-0F1DC28FAE01}"/>
              </a:ext>
            </a:extLst>
          </p:cNvPr>
          <p:cNvSpPr txBox="1"/>
          <p:nvPr/>
        </p:nvSpPr>
        <p:spPr>
          <a:xfrm>
            <a:off x="259912" y="5963821"/>
            <a:ext cx="3725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/>
              <a:t> “A guerra na América do Sul”</a:t>
            </a:r>
            <a:r>
              <a:rPr lang="pt-BR" sz="1400" dirty="0"/>
              <a:t>, Ilustração de autoria desconhecida. The Illustrated London News, 6 de outubro de 1866. Oficiais brasileiros  entrincheirados na Guerra do Paraguai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DE2EA54-1D7D-1314-7102-0729003D3C2C}"/>
              </a:ext>
            </a:extLst>
          </p:cNvPr>
          <p:cNvSpPr txBox="1"/>
          <p:nvPr/>
        </p:nvSpPr>
        <p:spPr>
          <a:xfrm>
            <a:off x="2779606" y="1116077"/>
            <a:ext cx="6738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Exército brasileiro chegou a ter 139 mil combatentes na Guerra do Paraguai, número alcançado com forma diversas de recrutamento.</a:t>
            </a:r>
          </a:p>
        </p:txBody>
      </p:sp>
      <p:sp>
        <p:nvSpPr>
          <p:cNvPr id="39" name="Seta: para a Direita Listrada 38">
            <a:extLst>
              <a:ext uri="{FF2B5EF4-FFF2-40B4-BE49-F238E27FC236}">
                <a16:creationId xmlns:a16="http://schemas.microsoft.com/office/drawing/2014/main" id="{1E6C68FA-2BFA-870A-8FA3-64A807028717}"/>
              </a:ext>
            </a:extLst>
          </p:cNvPr>
          <p:cNvSpPr/>
          <p:nvPr/>
        </p:nvSpPr>
        <p:spPr>
          <a:xfrm>
            <a:off x="34466" y="2113149"/>
            <a:ext cx="4392488" cy="1173764"/>
          </a:xfrm>
          <a:prstGeom prst="stripedRightArrow">
            <a:avLst>
              <a:gd name="adj1" fmla="val 87027"/>
              <a:gd name="adj2" fmla="val 90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Antes da guerra, as Forças Armadas brasileiras eram compostas de cerca de 18 mil militares </a:t>
            </a:r>
          </a:p>
          <a:p>
            <a:pPr algn="ctr"/>
            <a:r>
              <a:rPr lang="pt-BR" sz="1600" dirty="0"/>
              <a:t>despreparados e com poucos armamentos.</a:t>
            </a:r>
          </a:p>
        </p:txBody>
      </p:sp>
      <p:sp>
        <p:nvSpPr>
          <p:cNvPr id="42" name="Seta: para a Direita Listrada 41">
            <a:extLst>
              <a:ext uri="{FF2B5EF4-FFF2-40B4-BE49-F238E27FC236}">
                <a16:creationId xmlns:a16="http://schemas.microsoft.com/office/drawing/2014/main" id="{A33DDECF-022D-73BC-85F4-74CCA37E414C}"/>
              </a:ext>
            </a:extLst>
          </p:cNvPr>
          <p:cNvSpPr/>
          <p:nvPr/>
        </p:nvSpPr>
        <p:spPr>
          <a:xfrm>
            <a:off x="0" y="3359736"/>
            <a:ext cx="2779606" cy="809692"/>
          </a:xfrm>
          <a:prstGeom prst="stripedRightArrow">
            <a:avLst>
              <a:gd name="adj1" fmla="val 82140"/>
              <a:gd name="adj2" fmla="val 90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dirty="0"/>
              <a:t>Os negros não podiam fazer parte do Exército.</a:t>
            </a:r>
          </a:p>
        </p:txBody>
      </p:sp>
      <p:sp>
        <p:nvSpPr>
          <p:cNvPr id="43" name="Seta: para a Direita Listrada 42">
            <a:extLst>
              <a:ext uri="{FF2B5EF4-FFF2-40B4-BE49-F238E27FC236}">
                <a16:creationId xmlns:a16="http://schemas.microsoft.com/office/drawing/2014/main" id="{D107A37A-F054-B9A5-504E-275E81899586}"/>
              </a:ext>
            </a:extLst>
          </p:cNvPr>
          <p:cNvSpPr/>
          <p:nvPr/>
        </p:nvSpPr>
        <p:spPr>
          <a:xfrm flipH="1">
            <a:off x="9427376" y="3938872"/>
            <a:ext cx="2779605" cy="1262312"/>
          </a:xfrm>
          <a:prstGeom prst="stripedRightArrow">
            <a:avLst>
              <a:gd name="adj1" fmla="val 85398"/>
              <a:gd name="adj2" fmla="val 90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60 mil homens da Guarda Nacional seriam também incorporados. </a:t>
            </a:r>
          </a:p>
          <a:p>
            <a:endParaRPr lang="pt-BR" sz="1600" dirty="0"/>
          </a:p>
        </p:txBody>
      </p:sp>
      <p:sp>
        <p:nvSpPr>
          <p:cNvPr id="44" name="Seta: para a Direita Listrada 43">
            <a:extLst>
              <a:ext uri="{FF2B5EF4-FFF2-40B4-BE49-F238E27FC236}">
                <a16:creationId xmlns:a16="http://schemas.microsoft.com/office/drawing/2014/main" id="{1A57D622-4393-F4ED-AB82-99F147C048A4}"/>
              </a:ext>
            </a:extLst>
          </p:cNvPr>
          <p:cNvSpPr/>
          <p:nvPr/>
        </p:nvSpPr>
        <p:spPr>
          <a:xfrm>
            <a:off x="31106" y="4223679"/>
            <a:ext cx="4183131" cy="1730358"/>
          </a:xfrm>
          <a:prstGeom prst="stripedRightArrow">
            <a:avLst>
              <a:gd name="adj1" fmla="val 92299"/>
              <a:gd name="adj2" fmla="val 1304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1866: aprovada lei que concedia liberdade aos negros escravizados dispostos a lutar na guerra. Soldados brancos se solidarizariam aos negros combatentes e após a guerra, apoiando o processo de abolição.</a:t>
            </a:r>
          </a:p>
        </p:txBody>
      </p:sp>
      <p:sp>
        <p:nvSpPr>
          <p:cNvPr id="45" name="Seta: para a Direita Listrada 44">
            <a:extLst>
              <a:ext uri="{FF2B5EF4-FFF2-40B4-BE49-F238E27FC236}">
                <a16:creationId xmlns:a16="http://schemas.microsoft.com/office/drawing/2014/main" id="{F6E667AB-70C1-FF8B-5E66-E3D47BB835AE}"/>
              </a:ext>
            </a:extLst>
          </p:cNvPr>
          <p:cNvSpPr/>
          <p:nvPr/>
        </p:nvSpPr>
        <p:spPr>
          <a:xfrm flipH="1">
            <a:off x="7796338" y="2095773"/>
            <a:ext cx="4392487" cy="1689280"/>
          </a:xfrm>
          <a:prstGeom prst="stripedRightArrow">
            <a:avLst>
              <a:gd name="adj1" fmla="val 88655"/>
              <a:gd name="adj2" fmla="val 90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Indígenas de diversos povos, </a:t>
            </a:r>
          </a:p>
          <a:p>
            <a:r>
              <a:rPr lang="pt-BR" sz="1600" dirty="0"/>
              <a:t>como os terena, os </a:t>
            </a:r>
            <a:r>
              <a:rPr lang="pt-BR" sz="1600" dirty="0" err="1"/>
              <a:t>kadiwéu</a:t>
            </a:r>
            <a:r>
              <a:rPr lang="pt-BR" sz="1600" dirty="0"/>
              <a:t>, os </a:t>
            </a:r>
          </a:p>
          <a:p>
            <a:r>
              <a:rPr lang="pt-BR" sz="1600" dirty="0"/>
              <a:t>kayapó e outros, também participaram da guerra, servindo em deslocamentos pela mata e também com armas.</a:t>
            </a:r>
          </a:p>
        </p:txBody>
      </p:sp>
      <p:sp>
        <p:nvSpPr>
          <p:cNvPr id="52" name="Seta: para a Direita Listrada 51">
            <a:extLst>
              <a:ext uri="{FF2B5EF4-FFF2-40B4-BE49-F238E27FC236}">
                <a16:creationId xmlns:a16="http://schemas.microsoft.com/office/drawing/2014/main" id="{49F87565-E0C6-9184-8B31-D4F24AF34205}"/>
              </a:ext>
            </a:extLst>
          </p:cNvPr>
          <p:cNvSpPr/>
          <p:nvPr/>
        </p:nvSpPr>
        <p:spPr>
          <a:xfrm flipH="1">
            <a:off x="8765421" y="5421739"/>
            <a:ext cx="3392298" cy="1436261"/>
          </a:xfrm>
          <a:prstGeom prst="stripedRightArrow">
            <a:avLst>
              <a:gd name="adj1" fmla="val 96799"/>
              <a:gd name="adj2" fmla="val 90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Mulheres eventualmente pegaram em armas, mas fabricavam munição, cuidavam dos feridos e preparavam comida.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192CA53-0D8D-46C7-CD7A-444C62C8EC67}"/>
              </a:ext>
            </a:extLst>
          </p:cNvPr>
          <p:cNvSpPr txBox="1"/>
          <p:nvPr/>
        </p:nvSpPr>
        <p:spPr>
          <a:xfrm>
            <a:off x="-1" y="522748"/>
            <a:ext cx="1218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Exército brasileiro no Paraguai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40899" y="6335252"/>
            <a:ext cx="459893" cy="42709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fld id="{C344E82F-7008-4A71-8DF8-59079F66000D}" type="slidenum">
              <a:rPr lang="pt-BR" smtClean="0">
                <a:solidFill>
                  <a:schemeClr val="tx1"/>
                </a:solidFill>
              </a:rPr>
              <a:t>6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8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2227403D-3746-4F60-31A0-4D15C39A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Escravidão em xeque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ABC48D-261A-5241-D238-834E25DE71B6}"/>
              </a:ext>
            </a:extLst>
          </p:cNvPr>
          <p:cNvSpPr txBox="1"/>
          <p:nvPr/>
        </p:nvSpPr>
        <p:spPr>
          <a:xfrm>
            <a:off x="2787879" y="1185503"/>
            <a:ext cx="655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Militares, cafeicultores e ingleses: era diverso o cenário de forças que precedeu à Abolição da Escravatura.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FE08FB8-8D44-FE4E-AA26-478C9EFA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05" y="2862483"/>
            <a:ext cx="6982120" cy="397232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6297A8-FDFA-7C0B-454E-042F725529EC}"/>
              </a:ext>
            </a:extLst>
          </p:cNvPr>
          <p:cNvSpPr txBox="1"/>
          <p:nvPr/>
        </p:nvSpPr>
        <p:spPr>
          <a:xfrm>
            <a:off x="1585897" y="6640668"/>
            <a:ext cx="8958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Charge de </a:t>
            </a:r>
            <a:r>
              <a:rPr lang="pt-BR" sz="1400" dirty="0" err="1"/>
              <a:t>Angelo</a:t>
            </a:r>
            <a:r>
              <a:rPr lang="pt-BR" sz="1400" dirty="0"/>
              <a:t> Agostini, publicada na  Revista </a:t>
            </a:r>
            <a:r>
              <a:rPr lang="pt-BR" sz="1400" dirty="0" err="1"/>
              <a:t>Illustrada</a:t>
            </a:r>
            <a:r>
              <a:rPr lang="pt-BR" sz="1400" dirty="0"/>
              <a:t> em 1884. Muitos escravizados morriam esperando a Abolição.</a:t>
            </a:r>
          </a:p>
        </p:txBody>
      </p:sp>
      <p:sp>
        <p:nvSpPr>
          <p:cNvPr id="38" name="Texto Explicativo: Seta para Baixo 37">
            <a:extLst>
              <a:ext uri="{FF2B5EF4-FFF2-40B4-BE49-F238E27FC236}">
                <a16:creationId xmlns:a16="http://schemas.microsoft.com/office/drawing/2014/main" id="{248897CC-EA90-FCDA-71D0-A514EB85CBB7}"/>
              </a:ext>
            </a:extLst>
          </p:cNvPr>
          <p:cNvSpPr/>
          <p:nvPr/>
        </p:nvSpPr>
        <p:spPr>
          <a:xfrm>
            <a:off x="14218" y="2036506"/>
            <a:ext cx="2878538" cy="2178266"/>
          </a:xfrm>
          <a:prstGeom prst="downArrowCallout">
            <a:avLst>
              <a:gd name="adj1" fmla="val 45672"/>
              <a:gd name="adj2" fmla="val 22331"/>
              <a:gd name="adj3" fmla="val 6674"/>
              <a:gd name="adj4" fmla="val 914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AE2A98-7806-B30C-BB12-1315B2B68DD9}"/>
              </a:ext>
            </a:extLst>
          </p:cNvPr>
          <p:cNvSpPr txBox="1"/>
          <p:nvPr/>
        </p:nvSpPr>
        <p:spPr>
          <a:xfrm>
            <a:off x="84444" y="2132423"/>
            <a:ext cx="2808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Brancos e negros lutaram lado a lado contra os </a:t>
            </a:r>
          </a:p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paraguaios. Ao fim do conflito, muitos militares se colocaram contra a escravidão dos companheiros de trincheira.</a:t>
            </a:r>
          </a:p>
        </p:txBody>
      </p:sp>
      <p:sp>
        <p:nvSpPr>
          <p:cNvPr id="40" name="Texto Explicativo: Seta para Baixo 39">
            <a:extLst>
              <a:ext uri="{FF2B5EF4-FFF2-40B4-BE49-F238E27FC236}">
                <a16:creationId xmlns:a16="http://schemas.microsoft.com/office/drawing/2014/main" id="{AFA34FA0-78A2-182A-6804-0878AE268555}"/>
              </a:ext>
            </a:extLst>
          </p:cNvPr>
          <p:cNvSpPr/>
          <p:nvPr/>
        </p:nvSpPr>
        <p:spPr>
          <a:xfrm>
            <a:off x="9488539" y="2069569"/>
            <a:ext cx="2675499" cy="2301947"/>
          </a:xfrm>
          <a:prstGeom prst="downArrowCallout">
            <a:avLst>
              <a:gd name="adj1" fmla="val 45672"/>
              <a:gd name="adj2" fmla="val 22331"/>
              <a:gd name="adj3" fmla="val 6674"/>
              <a:gd name="adj4" fmla="val 914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o Explicativo: Seta para Baixo 40">
            <a:extLst>
              <a:ext uri="{FF2B5EF4-FFF2-40B4-BE49-F238E27FC236}">
                <a16:creationId xmlns:a16="http://schemas.microsoft.com/office/drawing/2014/main" id="{68B12711-2E73-16C0-FEC8-E9BE5DB35730}"/>
              </a:ext>
            </a:extLst>
          </p:cNvPr>
          <p:cNvSpPr/>
          <p:nvPr/>
        </p:nvSpPr>
        <p:spPr>
          <a:xfrm rot="16200000">
            <a:off x="5412488" y="223762"/>
            <a:ext cx="1726921" cy="5259617"/>
          </a:xfrm>
          <a:prstGeom prst="downArrowCallout">
            <a:avLst>
              <a:gd name="adj1" fmla="val 45672"/>
              <a:gd name="adj2" fmla="val 22331"/>
              <a:gd name="adj3" fmla="val 6674"/>
              <a:gd name="adj4" fmla="val 914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o Explicativo: Seta para Baixo 41">
            <a:extLst>
              <a:ext uri="{FF2B5EF4-FFF2-40B4-BE49-F238E27FC236}">
                <a16:creationId xmlns:a16="http://schemas.microsoft.com/office/drawing/2014/main" id="{438C06DC-8EE6-7C99-F212-29C3386BBEB9}"/>
              </a:ext>
            </a:extLst>
          </p:cNvPr>
          <p:cNvSpPr/>
          <p:nvPr/>
        </p:nvSpPr>
        <p:spPr>
          <a:xfrm rot="16200000">
            <a:off x="149010" y="4172947"/>
            <a:ext cx="2131681" cy="2429700"/>
          </a:xfrm>
          <a:prstGeom prst="downArrowCallout">
            <a:avLst>
              <a:gd name="adj1" fmla="val 45672"/>
              <a:gd name="adj2" fmla="val 22331"/>
              <a:gd name="adj3" fmla="val 6674"/>
              <a:gd name="adj4" fmla="val 914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F33F69-B0D0-D6CF-1A00-C41FCD076052}"/>
              </a:ext>
            </a:extLst>
          </p:cNvPr>
          <p:cNvSpPr txBox="1"/>
          <p:nvPr/>
        </p:nvSpPr>
        <p:spPr>
          <a:xfrm>
            <a:off x="-42304" y="4391535"/>
            <a:ext cx="22059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Pôr fim à escravidão desagradaria os fazendeiros; por outro lado, os militares  haviam ganhado prestígio com a vitória na Guerra do Paraguai.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52BA40-C2A5-3F11-445F-C9639C6E1751}"/>
              </a:ext>
            </a:extLst>
          </p:cNvPr>
          <p:cNvSpPr txBox="1"/>
          <p:nvPr/>
        </p:nvSpPr>
        <p:spPr>
          <a:xfrm>
            <a:off x="3862164" y="2224897"/>
            <a:ext cx="4464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tentativa de não desagradar nenhum dos lados e procurando encontrar uma saída para </a:t>
            </a:r>
          </a:p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impasse, o governo brasileiro ora sinalizava para o fim da escravidão, ora tentava prolongá-la o máximo possível.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4D15C1-1EF8-FEAB-84F2-9F9FCF59AC16}"/>
              </a:ext>
            </a:extLst>
          </p:cNvPr>
          <p:cNvSpPr txBox="1"/>
          <p:nvPr/>
        </p:nvSpPr>
        <p:spPr>
          <a:xfrm>
            <a:off x="9809937" y="2315467"/>
            <a:ext cx="2138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pressão internacional pelo fim da escravidão era bastante intensa, sobretudo por parte da Inglaterra.</a:t>
            </a:r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D42F4823-9BA8-24D4-4869-0F9ACFA7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069" y="6032615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7</a:t>
            </a:fld>
            <a:endParaRPr lang="pt-BR" dirty="0"/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1198FC1C-AE3A-DA0F-3745-B6C1B45CE1F1}"/>
              </a:ext>
            </a:extLst>
          </p:cNvPr>
          <p:cNvSpPr txBox="1">
            <a:spLocks/>
          </p:cNvSpPr>
          <p:nvPr/>
        </p:nvSpPr>
        <p:spPr>
          <a:xfrm>
            <a:off x="9406069" y="603261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44E82F-7008-4A71-8DF8-59079F66000D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5" name="Texto Explicativo: Seta para Baixo 44">
            <a:extLst>
              <a:ext uri="{FF2B5EF4-FFF2-40B4-BE49-F238E27FC236}">
                <a16:creationId xmlns:a16="http://schemas.microsoft.com/office/drawing/2014/main" id="{F2156106-F223-E3AE-0C84-D95F98C6B727}"/>
              </a:ext>
            </a:extLst>
          </p:cNvPr>
          <p:cNvSpPr/>
          <p:nvPr/>
        </p:nvSpPr>
        <p:spPr>
          <a:xfrm>
            <a:off x="9097739" y="4545424"/>
            <a:ext cx="3045709" cy="1754327"/>
          </a:xfrm>
          <a:prstGeom prst="downArrowCallout">
            <a:avLst>
              <a:gd name="adj1" fmla="val 45672"/>
              <a:gd name="adj2" fmla="val 19997"/>
              <a:gd name="adj3" fmla="val 0"/>
              <a:gd name="adj4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3AF4215-68BE-08CD-2C27-1180BDCC169D}"/>
              </a:ext>
            </a:extLst>
          </p:cNvPr>
          <p:cNvSpPr txBox="1"/>
          <p:nvPr/>
        </p:nvSpPr>
        <p:spPr>
          <a:xfrm>
            <a:off x="9155120" y="4641342"/>
            <a:ext cx="28440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 Em 1831, o governo brasileiro, pressionado pela Inglaterra, aprovou a primeira lei que proibia o tráfico de escravos.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74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187" y="397546"/>
            <a:ext cx="10969943" cy="963532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O longo caminho até a Abolição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B5C116DB-9656-1254-8D8B-B16FF858DB8F}"/>
              </a:ext>
            </a:extLst>
          </p:cNvPr>
          <p:cNvSpPr/>
          <p:nvPr/>
        </p:nvSpPr>
        <p:spPr>
          <a:xfrm>
            <a:off x="135752" y="1350095"/>
            <a:ext cx="1677806" cy="2608950"/>
          </a:xfrm>
          <a:prstGeom prst="downArrowCallout">
            <a:avLst>
              <a:gd name="adj1" fmla="val 0"/>
              <a:gd name="adj2" fmla="val 1873"/>
              <a:gd name="adj3" fmla="val 12860"/>
              <a:gd name="adj4" fmla="val 73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E3F1E6-1BB3-892F-3420-B416306552FF}"/>
              </a:ext>
            </a:extLst>
          </p:cNvPr>
          <p:cNvSpPr txBox="1"/>
          <p:nvPr/>
        </p:nvSpPr>
        <p:spPr>
          <a:xfrm>
            <a:off x="135753" y="1386907"/>
            <a:ext cx="16778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1850: Lei Eusébio de Queirós</a:t>
            </a:r>
            <a:r>
              <a:rPr lang="pt-BR" sz="1600" dirty="0"/>
              <a:t>, que proibiu o tráfico atlântico de escravizados da África para o Brasil.</a:t>
            </a:r>
          </a:p>
        </p:txBody>
      </p:sp>
      <p:sp>
        <p:nvSpPr>
          <p:cNvPr id="19" name="Texto Explicativo: Seta para Baixo 18">
            <a:extLst>
              <a:ext uri="{FF2B5EF4-FFF2-40B4-BE49-F238E27FC236}">
                <a16:creationId xmlns:a16="http://schemas.microsoft.com/office/drawing/2014/main" id="{E34C3B34-5598-9702-AD1D-4A9BF923E6AE}"/>
              </a:ext>
            </a:extLst>
          </p:cNvPr>
          <p:cNvSpPr/>
          <p:nvPr/>
        </p:nvSpPr>
        <p:spPr>
          <a:xfrm rot="10800000">
            <a:off x="98583" y="3874007"/>
            <a:ext cx="4418890" cy="2934603"/>
          </a:xfrm>
          <a:prstGeom prst="downArrowCallout">
            <a:avLst>
              <a:gd name="adj1" fmla="val 0"/>
              <a:gd name="adj2" fmla="val 0"/>
              <a:gd name="adj3" fmla="val 11704"/>
              <a:gd name="adj4" fmla="val 55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o Explicativo: Seta para Baixo 23">
            <a:extLst>
              <a:ext uri="{FF2B5EF4-FFF2-40B4-BE49-F238E27FC236}">
                <a16:creationId xmlns:a16="http://schemas.microsoft.com/office/drawing/2014/main" id="{92AFBBCF-F32C-3D72-D7E9-B131BB253D6C}"/>
              </a:ext>
            </a:extLst>
          </p:cNvPr>
          <p:cNvSpPr/>
          <p:nvPr/>
        </p:nvSpPr>
        <p:spPr>
          <a:xfrm>
            <a:off x="3044321" y="1356318"/>
            <a:ext cx="2584041" cy="2608949"/>
          </a:xfrm>
          <a:prstGeom prst="downArrowCallout">
            <a:avLst>
              <a:gd name="adj1" fmla="val 0"/>
              <a:gd name="adj2" fmla="val 910"/>
              <a:gd name="adj3" fmla="val 9187"/>
              <a:gd name="adj4" fmla="val 8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8CB545-78D7-57D2-D870-B9D561ED774C}"/>
              </a:ext>
            </a:extLst>
          </p:cNvPr>
          <p:cNvSpPr txBox="1"/>
          <p:nvPr/>
        </p:nvSpPr>
        <p:spPr>
          <a:xfrm>
            <a:off x="3059056" y="1459932"/>
            <a:ext cx="2459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1871:</a:t>
            </a:r>
            <a:r>
              <a:rPr lang="pt-BR" dirty="0"/>
              <a:t> Em 28 de setembro, a Assembleia Geral (que reunia a Câmara dos Deputados e o Senado) aprovou a </a:t>
            </a:r>
            <a:r>
              <a:rPr lang="pt-BR" b="1" dirty="0"/>
              <a:t>Lei do Ventre Livre</a:t>
            </a:r>
            <a:r>
              <a:rPr lang="pt-BR" dirty="0"/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C02FEEA-7C22-282C-7CA8-810C8DA700CF}"/>
              </a:ext>
            </a:extLst>
          </p:cNvPr>
          <p:cNvSpPr/>
          <p:nvPr/>
        </p:nvSpPr>
        <p:spPr>
          <a:xfrm>
            <a:off x="2244917" y="3585716"/>
            <a:ext cx="110364" cy="1597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847CFEE-6040-DFEE-D4B7-F378CADC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9854" y="4580012"/>
            <a:ext cx="114300" cy="70961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BD6B525-FFC5-3329-1582-7B68F9C4668E}"/>
              </a:ext>
            </a:extLst>
          </p:cNvPr>
          <p:cNvSpPr txBox="1"/>
          <p:nvPr/>
        </p:nvSpPr>
        <p:spPr>
          <a:xfrm>
            <a:off x="349529" y="5484254"/>
            <a:ext cx="405643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1850: Lei de Terras.</a:t>
            </a:r>
            <a:r>
              <a:rPr lang="pt-BR" sz="1600" dirty="0"/>
              <a:t> Atendendo às elites, adotadas regras restritivas para a posse da terra. Libertos, imigrantes e pobres em geral não podiam se instalar em terras devolutas e tornar-se pequenos proprietários.</a:t>
            </a:r>
          </a:p>
        </p:txBody>
      </p:sp>
      <p:sp>
        <p:nvSpPr>
          <p:cNvPr id="30" name="Texto Explicativo: Seta para Baixo 29">
            <a:extLst>
              <a:ext uri="{FF2B5EF4-FFF2-40B4-BE49-F238E27FC236}">
                <a16:creationId xmlns:a16="http://schemas.microsoft.com/office/drawing/2014/main" id="{9AE01393-6523-AE62-CEFC-2D965F6A4000}"/>
              </a:ext>
            </a:extLst>
          </p:cNvPr>
          <p:cNvSpPr/>
          <p:nvPr/>
        </p:nvSpPr>
        <p:spPr>
          <a:xfrm rot="10800000">
            <a:off x="4744948" y="4581015"/>
            <a:ext cx="3530760" cy="2284221"/>
          </a:xfrm>
          <a:prstGeom prst="downArrowCallout">
            <a:avLst>
              <a:gd name="adj1" fmla="val 0"/>
              <a:gd name="adj2" fmla="val 910"/>
              <a:gd name="adj3" fmla="val 9187"/>
              <a:gd name="adj4" fmla="val 8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D7FB52-C0F0-2445-BB0F-1BA05C178C3A}"/>
              </a:ext>
            </a:extLst>
          </p:cNvPr>
          <p:cNvSpPr txBox="1"/>
          <p:nvPr/>
        </p:nvSpPr>
        <p:spPr>
          <a:xfrm>
            <a:off x="4864496" y="5049355"/>
            <a:ext cx="33181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1885:</a:t>
            </a:r>
            <a:r>
              <a:rPr lang="pt-BR" sz="1600" dirty="0"/>
              <a:t> Lei dos Sexagenários. 14 anos depois da Lei do Ventre Livre, concedia liberdade a escravizados com mais de 60 anos. Poucas deles atingiam essa idade por causa das violências e explorações da escravidão.</a:t>
            </a:r>
          </a:p>
        </p:txBody>
      </p:sp>
      <p:sp>
        <p:nvSpPr>
          <p:cNvPr id="32" name="Texto Explicativo: Seta para Baixo 31">
            <a:extLst>
              <a:ext uri="{FF2B5EF4-FFF2-40B4-BE49-F238E27FC236}">
                <a16:creationId xmlns:a16="http://schemas.microsoft.com/office/drawing/2014/main" id="{EF89DAEE-E7CA-3947-F366-0B896D1C49BB}"/>
              </a:ext>
            </a:extLst>
          </p:cNvPr>
          <p:cNvSpPr/>
          <p:nvPr/>
        </p:nvSpPr>
        <p:spPr>
          <a:xfrm>
            <a:off x="9468888" y="1350095"/>
            <a:ext cx="2472258" cy="2608949"/>
          </a:xfrm>
          <a:prstGeom prst="downArrowCallout">
            <a:avLst>
              <a:gd name="adj1" fmla="val 0"/>
              <a:gd name="adj2" fmla="val 910"/>
              <a:gd name="adj3" fmla="val 9187"/>
              <a:gd name="adj4" fmla="val 8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85F020-5A36-34FE-F00A-1F68FE714A1B}"/>
              </a:ext>
            </a:extLst>
          </p:cNvPr>
          <p:cNvSpPr txBox="1"/>
          <p:nvPr/>
        </p:nvSpPr>
        <p:spPr>
          <a:xfrm>
            <a:off x="9561203" y="1540546"/>
            <a:ext cx="2221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1888: </a:t>
            </a:r>
            <a:r>
              <a:rPr lang="pt-BR" dirty="0"/>
              <a:t>a Princesa Isabel assinou a </a:t>
            </a:r>
            <a:r>
              <a:rPr lang="pt-BR" b="1" dirty="0"/>
              <a:t>Lei Áurea</a:t>
            </a:r>
            <a:r>
              <a:rPr lang="pt-BR" dirty="0"/>
              <a:t>, a 13 de maio,  e foi determinada a abolição imediata da escravidão no Brasil.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B25D5FD-3011-F33C-303F-08F6DBA98946}"/>
              </a:ext>
            </a:extLst>
          </p:cNvPr>
          <p:cNvSpPr/>
          <p:nvPr/>
        </p:nvSpPr>
        <p:spPr>
          <a:xfrm>
            <a:off x="8490010" y="4868596"/>
            <a:ext cx="3698814" cy="20130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2710292-85FE-B07B-F8FF-E1C06A279D95}"/>
              </a:ext>
            </a:extLst>
          </p:cNvPr>
          <p:cNvSpPr txBox="1"/>
          <p:nvPr/>
        </p:nvSpPr>
        <p:spPr>
          <a:xfrm>
            <a:off x="8614693" y="5022589"/>
            <a:ext cx="35741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Depois de implementada a Lei Áurea, muitos fazendeiros que ainda apoiavam D. Pedro II passaram a lhe fazer oposição a ele. O governo imperial ficou cada vez mais isolado; até que, em 1889, o imperador foi deposto por militares, que implantaram a república no Brasil.</a:t>
            </a:r>
          </a:p>
        </p:txBody>
      </p: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A06999B8-3D4E-DDC8-AEA4-53D8D50450A4}"/>
              </a:ext>
            </a:extLst>
          </p:cNvPr>
          <p:cNvSpPr/>
          <p:nvPr/>
        </p:nvSpPr>
        <p:spPr>
          <a:xfrm>
            <a:off x="499786" y="4074600"/>
            <a:ext cx="1041356" cy="4252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1850</a:t>
            </a:r>
            <a:endParaRPr lang="pt-BR" dirty="0"/>
          </a:p>
        </p:txBody>
      </p:sp>
      <p:sp>
        <p:nvSpPr>
          <p:cNvPr id="39" name="Seta: Pentágono 38">
            <a:extLst>
              <a:ext uri="{FF2B5EF4-FFF2-40B4-BE49-F238E27FC236}">
                <a16:creationId xmlns:a16="http://schemas.microsoft.com/office/drawing/2014/main" id="{283D0D85-CE2D-381B-3EE5-D1392B2D98C7}"/>
              </a:ext>
            </a:extLst>
          </p:cNvPr>
          <p:cNvSpPr/>
          <p:nvPr/>
        </p:nvSpPr>
        <p:spPr>
          <a:xfrm>
            <a:off x="3885285" y="4054885"/>
            <a:ext cx="1041356" cy="4252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1871</a:t>
            </a:r>
            <a:endParaRPr lang="pt-BR" dirty="0"/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13110E91-E341-88F5-CCD2-1F44E6A50821}"/>
              </a:ext>
            </a:extLst>
          </p:cNvPr>
          <p:cNvSpPr/>
          <p:nvPr/>
        </p:nvSpPr>
        <p:spPr>
          <a:xfrm>
            <a:off x="6029096" y="4025874"/>
            <a:ext cx="1041356" cy="4252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1885</a:t>
            </a:r>
            <a:endParaRPr lang="pt-BR" dirty="0"/>
          </a:p>
        </p:txBody>
      </p:sp>
      <p:sp>
        <p:nvSpPr>
          <p:cNvPr id="41" name="Seta: Pentágono 40">
            <a:extLst>
              <a:ext uri="{FF2B5EF4-FFF2-40B4-BE49-F238E27FC236}">
                <a16:creationId xmlns:a16="http://schemas.microsoft.com/office/drawing/2014/main" id="{D4700420-7A30-B90A-517D-6EDA98492E43}"/>
              </a:ext>
            </a:extLst>
          </p:cNvPr>
          <p:cNvSpPr/>
          <p:nvPr/>
        </p:nvSpPr>
        <p:spPr>
          <a:xfrm>
            <a:off x="10184339" y="4078492"/>
            <a:ext cx="1041356" cy="4252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1850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515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7877</TotalTime>
  <Words>1036</Words>
  <Application>Microsoft Office PowerPoint</Application>
  <PresentationFormat>Personalizar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Tema do Office</vt:lpstr>
      <vt:lpstr>Apresentação do PowerPoint</vt:lpstr>
      <vt:lpstr> Guerra do Paraguai e fim da escravidão</vt:lpstr>
      <vt:lpstr>Fronteiras em disputa</vt:lpstr>
      <vt:lpstr>Guerra do Paraguai: interpretações</vt:lpstr>
      <vt:lpstr>O desenvolvimento da fotografia</vt:lpstr>
      <vt:lpstr>Apresentação do PowerPoint</vt:lpstr>
      <vt:lpstr>Escravidão em xeque</vt:lpstr>
      <vt:lpstr>O longo caminho até a Abolição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