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7" r:id="rId5"/>
    <p:sldId id="401" r:id="rId6"/>
    <p:sldId id="402" r:id="rId7"/>
    <p:sldId id="403" r:id="rId8"/>
    <p:sldId id="288" r:id="rId9"/>
    <p:sldId id="291" r:id="rId10"/>
    <p:sldId id="293" r:id="rId11"/>
    <p:sldId id="298" r:id="rId12"/>
    <p:sldId id="315" r:id="rId13"/>
    <p:sldId id="404" r:id="rId14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BD3D3FB-155D-485A-9F3D-0869144F9B5B}">
          <p14:sldIdLst>
            <p14:sldId id="337"/>
            <p14:sldId id="401"/>
            <p14:sldId id="402"/>
            <p14:sldId id="403"/>
            <p14:sldId id="288"/>
            <p14:sldId id="291"/>
            <p14:sldId id="293"/>
            <p14:sldId id="298"/>
            <p14:sldId id="315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4" clrIdx="0"/>
  <p:cmAuthor id="2" name="Lilian Semenichin Nogueira" initials="LSN" lastIdx="82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91D09"/>
    <a:srgbClr val="F05E6C"/>
    <a:srgbClr val="EF5353"/>
    <a:srgbClr val="F97F7F"/>
    <a:srgbClr val="FFCCFF"/>
    <a:srgbClr val="1A7062"/>
    <a:srgbClr val="9D0F0F"/>
    <a:srgbClr val="CFB33D"/>
    <a:srgbClr val="59B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9A3E1-4D56-CF77-4298-E18AF1C86A84}" v="4" dt="2023-05-23T21:25:58.960"/>
    <p1510:client id="{A27975FE-31CD-4A31-927A-F04F03446B65}" v="4185" dt="2023-05-23T00:36:06.516"/>
    <p1510:client id="{FB5668D2-0130-F345-B665-2730F94CFA3E}" v="473" dt="2023-05-23T10:23:59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9" autoAdjust="0"/>
  </p:normalViewPr>
  <p:slideViewPr>
    <p:cSldViewPr>
      <p:cViewPr varScale="1">
        <p:scale>
          <a:sx n="68" d="100"/>
          <a:sy n="68" d="100"/>
        </p:scale>
        <p:origin x="618" y="72"/>
      </p:cViewPr>
      <p:guideLst>
        <p:guide orient="horz" pos="2160"/>
        <p:guide pos="288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999C7-1530-3A4C-920E-CEAAFDA3D3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6749E-8942-7F4A-9FE9-B9933845D1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7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71F4-87A3-4755-ACF6-97AA6CCADCF6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C909-E8BE-4219-A716-293957608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4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509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9C909-E8BE-4219-A716-293957608DA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37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A083-4C2A-0140-9AFB-A6DA4DC6836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235C-9FC6-EC46-BB8F-86E68A68A7E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83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18E4-551F-0947-8236-AA6C7642A34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97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4F7E-CDF7-DB48-96CF-0401224D2F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817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A2B5-03F1-6C4F-9913-4FA8E1A980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7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8AD6-3917-2C40-B309-2BE96BCCD6DF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1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154F-3C0D-D74D-B7B6-B45F47A814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0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A0CC-C557-874C-928E-077C93073A10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8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0D8C-58B0-8949-A226-583D0818821C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4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A1CA-06A3-FE4C-922E-6BEA53D088D8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25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777C-63AF-894E-B0E9-38526ED76EFB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2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674A-A158-3042-B5FC-6AB2AC5B182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E82F-7008-4A71-8DF8-59079F66000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81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25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5"/>
          <a:stretch/>
        </p:blipFill>
        <p:spPr>
          <a:xfrm>
            <a:off x="1416" y="42508"/>
            <a:ext cx="933477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" y="332908"/>
            <a:ext cx="1219200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revolta dos boxers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B1BF4FFC-7D62-2AC6-A63B-CDAE5D0AD6EF}"/>
              </a:ext>
            </a:extLst>
          </p:cNvPr>
          <p:cNvSpPr/>
          <p:nvPr/>
        </p:nvSpPr>
        <p:spPr>
          <a:xfrm>
            <a:off x="2743200" y="5141740"/>
            <a:ext cx="312657" cy="131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CC36DD-6156-2028-2E32-F4D72B96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61" y="1268760"/>
            <a:ext cx="5878868" cy="47114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F8CBA35-70A0-7303-D1DA-E7D1776AFBC4}"/>
              </a:ext>
            </a:extLst>
          </p:cNvPr>
          <p:cNvSpPr txBox="1"/>
          <p:nvPr/>
        </p:nvSpPr>
        <p:spPr>
          <a:xfrm>
            <a:off x="3089891" y="5914583"/>
            <a:ext cx="5743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Cartaz de propaganda chinesa, publicado em 1891, com a frase, em chinês: “Abaixo os estrangeiros! Queimem seus livros!”. Remete à Guerra dos Boxers. </a:t>
            </a:r>
          </a:p>
        </p:txBody>
      </p:sp>
      <p:sp>
        <p:nvSpPr>
          <p:cNvPr id="6" name="Retângulo: Cantos Diagonais Recortados 5">
            <a:extLst>
              <a:ext uri="{FF2B5EF4-FFF2-40B4-BE49-F238E27FC236}">
                <a16:creationId xmlns:a16="http://schemas.microsoft.com/office/drawing/2014/main" id="{BD1F0EFB-C992-A54F-D714-D1AFD418A418}"/>
              </a:ext>
            </a:extLst>
          </p:cNvPr>
          <p:cNvSpPr/>
          <p:nvPr/>
        </p:nvSpPr>
        <p:spPr>
          <a:xfrm>
            <a:off x="75835" y="1268760"/>
            <a:ext cx="2907997" cy="4824536"/>
          </a:xfrm>
          <a:prstGeom prst="snip2DiagRect">
            <a:avLst/>
          </a:prstGeom>
          <a:solidFill>
            <a:srgbClr val="E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79A2D7-72B5-6297-F10A-898DB34227B4}"/>
              </a:ext>
            </a:extLst>
          </p:cNvPr>
          <p:cNvSpPr txBox="1"/>
          <p:nvPr/>
        </p:nvSpPr>
        <p:spPr>
          <a:xfrm>
            <a:off x="567994" y="1710086"/>
            <a:ext cx="19387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/>
              <a:t>Enfraquecida pela guerra contra o Japão (1894-1895), a China foi obrigada a ceder áreas e setores da economia a outros países. Os alemães ficaram com as minas chinesas; Inglaterra, França e Estados Unidos, o uso e controle de portos. </a:t>
            </a:r>
          </a:p>
        </p:txBody>
      </p:sp>
      <p:sp>
        <p:nvSpPr>
          <p:cNvPr id="8" name="Retângulo: Cantos Diagonais Recortados 7">
            <a:extLst>
              <a:ext uri="{FF2B5EF4-FFF2-40B4-BE49-F238E27FC236}">
                <a16:creationId xmlns:a16="http://schemas.microsoft.com/office/drawing/2014/main" id="{D0716726-9BFF-9B57-8150-7036CAFEB43C}"/>
              </a:ext>
            </a:extLst>
          </p:cNvPr>
          <p:cNvSpPr/>
          <p:nvPr/>
        </p:nvSpPr>
        <p:spPr>
          <a:xfrm>
            <a:off x="8867633" y="1718639"/>
            <a:ext cx="2786017" cy="4458693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332301-6149-74C4-A232-0653F5283421}"/>
              </a:ext>
            </a:extLst>
          </p:cNvPr>
          <p:cNvSpPr txBox="1"/>
          <p:nvPr/>
        </p:nvSpPr>
        <p:spPr>
          <a:xfrm>
            <a:off x="9256878" y="2101325"/>
            <a:ext cx="23375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1899: rebelião liderada pelos boxers, sociedade secreta de praticantes de artes marciais, passou a praticar atentados contra estrangeiros que viviam na China. Um exército de países colonizadores ocupou Pequim. Era a </a:t>
            </a:r>
            <a:r>
              <a:rPr lang="pt-BR" b="1" dirty="0"/>
              <a:t>Guerra dos Boxers</a:t>
            </a:r>
            <a:r>
              <a:rPr lang="pt-BR" dirty="0"/>
              <a:t>, que durou até 1901.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5483" y="786837"/>
            <a:ext cx="10269400" cy="994438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br>
              <a:rPr lang="pt-BR" sz="4000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</a:br>
            <a:r>
              <a:rPr lang="pt-BR" b="1" dirty="0">
                <a:latin typeface="Calibri Light" panose="020F0302020204030204" pitchFamily="34" charset="0"/>
                <a:ea typeface="Roboto" pitchFamily="2" charset="0"/>
                <a:cs typeface="Calibri Light" panose="020F0302020204030204" pitchFamily="34" charset="0"/>
              </a:rPr>
              <a:t>Neocolonialismo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9C6043-EC5B-9730-FA74-08E474BE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670984"/>
            <a:ext cx="10269400" cy="30903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33771C-BD94-2663-CE27-E6349846FE4D}"/>
              </a:ext>
            </a:extLst>
          </p:cNvPr>
          <p:cNvSpPr/>
          <p:nvPr/>
        </p:nvSpPr>
        <p:spPr>
          <a:xfrm rot="20638672">
            <a:off x="473292" y="4666934"/>
            <a:ext cx="5190890" cy="1106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76922" y="2890283"/>
            <a:ext cx="68531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Colonialismo na África e na Ásia</a:t>
            </a:r>
            <a:endParaRPr lang="pt-BR" sz="2800" dirty="0">
              <a:ea typeface="Roboto" pitchFamily="2" charset="0"/>
            </a:endParaRPr>
          </a:p>
          <a:p>
            <a:pPr marL="273050" indent="-273050"/>
            <a:r>
              <a:rPr lang="pt-BR" sz="2800" dirty="0">
                <a:ea typeface="Roboto" pitchFamily="2" charset="0"/>
              </a:rPr>
              <a:t>• A Segunda Revolução Industrial  e o neocolonialismo</a:t>
            </a:r>
          </a:p>
          <a:p>
            <a:pPr marL="273050" indent="-273050"/>
            <a:r>
              <a:rPr lang="pt-BR" sz="2800" dirty="0">
                <a:ea typeface="Roboto" pitchFamily="2" charset="0"/>
              </a:rPr>
              <a:t>• </a:t>
            </a:r>
            <a:r>
              <a:rPr lang="pt-BR" sz="2800" dirty="0"/>
              <a:t>Justificando o racismo contra africanos e asiáticos: as ideologias raciais</a:t>
            </a:r>
            <a:endParaRPr lang="pt-BR" sz="2800" dirty="0">
              <a:ea typeface="Roboto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F5699AA-9EB4-A065-BC74-62F0D78C5FF8}"/>
              </a:ext>
            </a:extLst>
          </p:cNvPr>
          <p:cNvSpPr txBox="1"/>
          <p:nvPr/>
        </p:nvSpPr>
        <p:spPr>
          <a:xfrm>
            <a:off x="5112104" y="6008507"/>
            <a:ext cx="32560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Ilustração do Le Petit </a:t>
            </a:r>
            <a:r>
              <a:rPr lang="pt-BR" sz="1400" dirty="0" err="1"/>
              <a:t>Journal</a:t>
            </a:r>
            <a:r>
              <a:rPr lang="pt-BR" sz="1400" dirty="0"/>
              <a:t>, de 1913. Comissários demarcam fronteiras de colônias na África. Detalhe.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9C0BF61-B364-713B-5CE9-7C6D5ADD4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483" y="2294203"/>
            <a:ext cx="3519072" cy="45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885611"/>
            <a:ext cx="10969943" cy="23083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pt-BR" sz="4000" b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Segunda Revolução Industrial</a:t>
            </a:r>
            <a:endParaRPr lang="pt-B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27592" y="6443638"/>
            <a:ext cx="2844059" cy="365125"/>
          </a:xfrm>
        </p:spPr>
        <p:txBody>
          <a:bodyPr/>
          <a:lstStyle/>
          <a:p>
            <a:fld id="{C344E82F-7008-4A71-8DF8-59079F66000D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FF84E91-E2BF-13FE-A13B-457BADC2B7A7}"/>
              </a:ext>
            </a:extLst>
          </p:cNvPr>
          <p:cNvSpPr txBox="1"/>
          <p:nvPr/>
        </p:nvSpPr>
        <p:spPr>
          <a:xfrm>
            <a:off x="566539" y="1567742"/>
            <a:ext cx="34040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Segunda metade do século XIX: Estados Unidos, Inglaterra e alguns países da Europa ocidental passam por período de grandes inovações tecnológicas.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4EFFB5D-A603-9C69-DAA1-689587023F96}"/>
              </a:ext>
            </a:extLst>
          </p:cNvPr>
          <p:cNvSpPr txBox="1"/>
          <p:nvPr/>
        </p:nvSpPr>
        <p:spPr>
          <a:xfrm>
            <a:off x="7943758" y="2230232"/>
            <a:ext cx="36356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Telégrafo, telefone o uso do petróleo e da eletricidade na indústria, expansão do transporte por trens e da navegação de barcos a vapor; produção em escala do aço, criação do motor a explosão e do automóvel: com essas tecnologias, a Segunda Revolução tomou impulso.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70DB7C-FADC-E3FE-8EFC-18549E12B4D9}"/>
              </a:ext>
            </a:extLst>
          </p:cNvPr>
          <p:cNvSpPr txBox="1"/>
          <p:nvPr/>
        </p:nvSpPr>
        <p:spPr>
          <a:xfrm>
            <a:off x="693812" y="4470482"/>
            <a:ext cx="32724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aumento da produção, a preços cada vez menores, exigiu mais matérias-primas (ferro, petróleo, carvão) e novos mercados consumidores. Eles foram busca-los na África e na Ásia.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51302CC-2042-081E-477E-14B420928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412" y="1318000"/>
            <a:ext cx="3635625" cy="55400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1B8AACB-70D4-2418-3C84-98D41697CFCC}"/>
              </a:ext>
            </a:extLst>
          </p:cNvPr>
          <p:cNvSpPr txBox="1"/>
          <p:nvPr/>
        </p:nvSpPr>
        <p:spPr>
          <a:xfrm>
            <a:off x="7840037" y="5331435"/>
            <a:ext cx="3072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Nu descendo uma escada </a:t>
            </a:r>
          </a:p>
          <a:p>
            <a:r>
              <a:rPr lang="pt-BR" b="1" dirty="0"/>
              <a:t>No 2</a:t>
            </a:r>
            <a:r>
              <a:rPr lang="pt-BR" dirty="0"/>
              <a:t>, Marcel Duchamp. Óleo </a:t>
            </a:r>
          </a:p>
          <a:p>
            <a:r>
              <a:rPr lang="pt-BR" dirty="0"/>
              <a:t>sobre tela, 1912. A novas tecnologias aceleraram e produção e o cotidiano.</a:t>
            </a:r>
          </a:p>
        </p:txBody>
      </p:sp>
    </p:spTree>
    <p:extLst>
      <p:ext uri="{BB962C8B-B14F-4D97-AF65-F5344CB8AC3E}">
        <p14:creationId xmlns:p14="http://schemas.microsoft.com/office/powerpoint/2010/main" val="72429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7912" y="882420"/>
            <a:ext cx="7234825" cy="2193958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Exploração da África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4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F36871-A908-1D9D-A717-20DF8102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45" y="545981"/>
            <a:ext cx="5525081" cy="637409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9860B0-792A-D0F3-31B9-E2D2225046F7}"/>
              </a:ext>
            </a:extLst>
          </p:cNvPr>
          <p:cNvSpPr txBox="1"/>
          <p:nvPr/>
        </p:nvSpPr>
        <p:spPr>
          <a:xfrm flipH="1">
            <a:off x="5818744" y="5807443"/>
            <a:ext cx="4680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SANTOS, </a:t>
            </a:r>
            <a:r>
              <a:rPr lang="pt-BR" sz="1600" dirty="0" err="1"/>
              <a:t>Ynaê</a:t>
            </a:r>
            <a:r>
              <a:rPr lang="pt-BR" sz="1600" dirty="0"/>
              <a:t> Lopes dos. História da África e do Brasil </a:t>
            </a:r>
          </a:p>
          <a:p>
            <a:r>
              <a:rPr lang="pt-BR" sz="1600" dirty="0"/>
              <a:t>afrodescendente. Rio de Janeiro: Pallas, 2017. p. 292.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F44646-2A6B-7FEE-C6B9-0C46939F469F}"/>
              </a:ext>
            </a:extLst>
          </p:cNvPr>
          <p:cNvSpPr txBox="1"/>
          <p:nvPr/>
        </p:nvSpPr>
        <p:spPr>
          <a:xfrm>
            <a:off x="5818744" y="2534987"/>
            <a:ext cx="5760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 preciso “civilizar” a África!, decidiram os colonizadores. A Conferência de Berlim definiu como o continente seria retalhado entre as potências do século XIX.</a:t>
            </a:r>
          </a:p>
        </p:txBody>
      </p:sp>
    </p:spTree>
    <p:extLst>
      <p:ext uri="{BB962C8B-B14F-4D97-AF65-F5344CB8AC3E}">
        <p14:creationId xmlns:p14="http://schemas.microsoft.com/office/powerpoint/2010/main" val="113976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uxograma: Operação Manual 23">
            <a:extLst>
              <a:ext uri="{FF2B5EF4-FFF2-40B4-BE49-F238E27FC236}">
                <a16:creationId xmlns:a16="http://schemas.microsoft.com/office/drawing/2014/main" id="{579ECD1F-8A30-D18E-26F9-09BCE6FDFF1A}"/>
              </a:ext>
            </a:extLst>
          </p:cNvPr>
          <p:cNvSpPr/>
          <p:nvPr/>
        </p:nvSpPr>
        <p:spPr>
          <a:xfrm>
            <a:off x="8535656" y="1364087"/>
            <a:ext cx="3653167" cy="1654724"/>
          </a:xfrm>
          <a:custGeom>
            <a:avLst/>
            <a:gdLst>
              <a:gd name="connsiteX0" fmla="*/ 0 w 3653167"/>
              <a:gd name="connsiteY0" fmla="*/ 0 h 1654724"/>
              <a:gd name="connsiteX1" fmla="*/ 521881 w 3653167"/>
              <a:gd name="connsiteY1" fmla="*/ 0 h 1654724"/>
              <a:gd name="connsiteX2" fmla="*/ 1043762 w 3653167"/>
              <a:gd name="connsiteY2" fmla="*/ 0 h 1654724"/>
              <a:gd name="connsiteX3" fmla="*/ 1529111 w 3653167"/>
              <a:gd name="connsiteY3" fmla="*/ 0 h 1654724"/>
              <a:gd name="connsiteX4" fmla="*/ 2014461 w 3653167"/>
              <a:gd name="connsiteY4" fmla="*/ 0 h 1654724"/>
              <a:gd name="connsiteX5" fmla="*/ 2426747 w 3653167"/>
              <a:gd name="connsiteY5" fmla="*/ 0 h 1654724"/>
              <a:gd name="connsiteX6" fmla="*/ 2948628 w 3653167"/>
              <a:gd name="connsiteY6" fmla="*/ 0 h 1654724"/>
              <a:gd name="connsiteX7" fmla="*/ 3653167 w 3653167"/>
              <a:gd name="connsiteY7" fmla="*/ 0 h 1654724"/>
              <a:gd name="connsiteX8" fmla="*/ 3477815 w 3653167"/>
              <a:gd name="connsiteY8" fmla="*/ 397134 h 1654724"/>
              <a:gd name="connsiteX9" fmla="*/ 3287850 w 3653167"/>
              <a:gd name="connsiteY9" fmla="*/ 827362 h 1654724"/>
              <a:gd name="connsiteX10" fmla="*/ 3112498 w 3653167"/>
              <a:gd name="connsiteY10" fmla="*/ 1224496 h 1654724"/>
              <a:gd name="connsiteX11" fmla="*/ 2922533 w 3653167"/>
              <a:gd name="connsiteY11" fmla="*/ 1654724 h 1654724"/>
              <a:gd name="connsiteX12" fmla="*/ 2374558 w 3653167"/>
              <a:gd name="connsiteY12" fmla="*/ 1654724 h 1654724"/>
              <a:gd name="connsiteX13" fmla="*/ 1782745 w 3653167"/>
              <a:gd name="connsiteY13" fmla="*/ 1654724 h 1654724"/>
              <a:gd name="connsiteX14" fmla="*/ 1300527 w 3653167"/>
              <a:gd name="connsiteY14" fmla="*/ 1654724 h 1654724"/>
              <a:gd name="connsiteX15" fmla="*/ 730633 w 3653167"/>
              <a:gd name="connsiteY15" fmla="*/ 1654724 h 1654724"/>
              <a:gd name="connsiteX16" fmla="*/ 533362 w 3653167"/>
              <a:gd name="connsiteY16" fmla="*/ 1207949 h 1654724"/>
              <a:gd name="connsiteX17" fmla="*/ 358010 w 3653167"/>
              <a:gd name="connsiteY17" fmla="*/ 810815 h 1654724"/>
              <a:gd name="connsiteX18" fmla="*/ 197271 w 3653167"/>
              <a:gd name="connsiteY18" fmla="*/ 446775 h 1654724"/>
              <a:gd name="connsiteX19" fmla="*/ 0 w 3653167"/>
              <a:gd name="connsiteY19" fmla="*/ 0 h 165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53167" h="1654724" fill="none" extrusionOk="0">
                <a:moveTo>
                  <a:pt x="0" y="0"/>
                </a:moveTo>
                <a:cubicBezTo>
                  <a:pt x="106781" y="-18778"/>
                  <a:pt x="274455" y="23059"/>
                  <a:pt x="521881" y="0"/>
                </a:cubicBezTo>
                <a:cubicBezTo>
                  <a:pt x="769307" y="-23059"/>
                  <a:pt x="888021" y="25174"/>
                  <a:pt x="1043762" y="0"/>
                </a:cubicBezTo>
                <a:cubicBezTo>
                  <a:pt x="1199503" y="-25174"/>
                  <a:pt x="1420540" y="30953"/>
                  <a:pt x="1529111" y="0"/>
                </a:cubicBezTo>
                <a:cubicBezTo>
                  <a:pt x="1637682" y="-30953"/>
                  <a:pt x="1795236" y="31867"/>
                  <a:pt x="2014461" y="0"/>
                </a:cubicBezTo>
                <a:cubicBezTo>
                  <a:pt x="2233686" y="-31867"/>
                  <a:pt x="2330996" y="8902"/>
                  <a:pt x="2426747" y="0"/>
                </a:cubicBezTo>
                <a:cubicBezTo>
                  <a:pt x="2522498" y="-8902"/>
                  <a:pt x="2715536" y="14645"/>
                  <a:pt x="2948628" y="0"/>
                </a:cubicBezTo>
                <a:cubicBezTo>
                  <a:pt x="3181720" y="-14645"/>
                  <a:pt x="3379620" y="37982"/>
                  <a:pt x="3653167" y="0"/>
                </a:cubicBezTo>
                <a:cubicBezTo>
                  <a:pt x="3647405" y="133671"/>
                  <a:pt x="3523253" y="262931"/>
                  <a:pt x="3477815" y="397134"/>
                </a:cubicBezTo>
                <a:cubicBezTo>
                  <a:pt x="3432377" y="531337"/>
                  <a:pt x="3364391" y="610546"/>
                  <a:pt x="3287850" y="827362"/>
                </a:cubicBezTo>
                <a:cubicBezTo>
                  <a:pt x="3211310" y="1044178"/>
                  <a:pt x="3165243" y="1033453"/>
                  <a:pt x="3112498" y="1224496"/>
                </a:cubicBezTo>
                <a:cubicBezTo>
                  <a:pt x="3059752" y="1415539"/>
                  <a:pt x="2932248" y="1519101"/>
                  <a:pt x="2922533" y="1654724"/>
                </a:cubicBezTo>
                <a:cubicBezTo>
                  <a:pt x="2740037" y="1668273"/>
                  <a:pt x="2500549" y="1612947"/>
                  <a:pt x="2374558" y="1654724"/>
                </a:cubicBezTo>
                <a:cubicBezTo>
                  <a:pt x="2248567" y="1696501"/>
                  <a:pt x="2028641" y="1589995"/>
                  <a:pt x="1782745" y="1654724"/>
                </a:cubicBezTo>
                <a:cubicBezTo>
                  <a:pt x="1536849" y="1719453"/>
                  <a:pt x="1436882" y="1646757"/>
                  <a:pt x="1300527" y="1654724"/>
                </a:cubicBezTo>
                <a:cubicBezTo>
                  <a:pt x="1164172" y="1662691"/>
                  <a:pt x="966343" y="1608529"/>
                  <a:pt x="730633" y="1654724"/>
                </a:cubicBezTo>
                <a:cubicBezTo>
                  <a:pt x="629072" y="1540138"/>
                  <a:pt x="644568" y="1389595"/>
                  <a:pt x="533362" y="1207949"/>
                </a:cubicBezTo>
                <a:cubicBezTo>
                  <a:pt x="422156" y="1026303"/>
                  <a:pt x="477707" y="960057"/>
                  <a:pt x="358010" y="810815"/>
                </a:cubicBezTo>
                <a:cubicBezTo>
                  <a:pt x="238314" y="661572"/>
                  <a:pt x="246236" y="521420"/>
                  <a:pt x="197271" y="446775"/>
                </a:cubicBezTo>
                <a:cubicBezTo>
                  <a:pt x="148306" y="372130"/>
                  <a:pt x="75090" y="155483"/>
                  <a:pt x="0" y="0"/>
                </a:cubicBezTo>
                <a:close/>
              </a:path>
              <a:path w="3653167" h="1654724" stroke="0" extrusionOk="0">
                <a:moveTo>
                  <a:pt x="0" y="0"/>
                </a:moveTo>
                <a:cubicBezTo>
                  <a:pt x="165485" y="-60725"/>
                  <a:pt x="342179" y="29215"/>
                  <a:pt x="521881" y="0"/>
                </a:cubicBezTo>
                <a:cubicBezTo>
                  <a:pt x="701583" y="-29215"/>
                  <a:pt x="842905" y="18109"/>
                  <a:pt x="934167" y="0"/>
                </a:cubicBezTo>
                <a:cubicBezTo>
                  <a:pt x="1025429" y="-18109"/>
                  <a:pt x="1204606" y="41384"/>
                  <a:pt x="1419516" y="0"/>
                </a:cubicBezTo>
                <a:cubicBezTo>
                  <a:pt x="1634426" y="-41384"/>
                  <a:pt x="1755472" y="33"/>
                  <a:pt x="1868334" y="0"/>
                </a:cubicBezTo>
                <a:cubicBezTo>
                  <a:pt x="1981196" y="-33"/>
                  <a:pt x="2094190" y="34832"/>
                  <a:pt x="2317152" y="0"/>
                </a:cubicBezTo>
                <a:cubicBezTo>
                  <a:pt x="2540114" y="-34832"/>
                  <a:pt x="2662101" y="56508"/>
                  <a:pt x="2912096" y="0"/>
                </a:cubicBezTo>
                <a:cubicBezTo>
                  <a:pt x="3162091" y="-56508"/>
                  <a:pt x="3337860" y="6877"/>
                  <a:pt x="3653167" y="0"/>
                </a:cubicBezTo>
                <a:cubicBezTo>
                  <a:pt x="3646647" y="123458"/>
                  <a:pt x="3488422" y="296590"/>
                  <a:pt x="3477815" y="397134"/>
                </a:cubicBezTo>
                <a:cubicBezTo>
                  <a:pt x="3467208" y="497678"/>
                  <a:pt x="3325487" y="691233"/>
                  <a:pt x="3280544" y="843909"/>
                </a:cubicBezTo>
                <a:cubicBezTo>
                  <a:pt x="3235601" y="996585"/>
                  <a:pt x="3144881" y="1036441"/>
                  <a:pt x="3119804" y="1207949"/>
                </a:cubicBezTo>
                <a:cubicBezTo>
                  <a:pt x="3094727" y="1379457"/>
                  <a:pt x="3008101" y="1436279"/>
                  <a:pt x="2922533" y="1654724"/>
                </a:cubicBezTo>
                <a:cubicBezTo>
                  <a:pt x="2687112" y="1671680"/>
                  <a:pt x="2535399" y="1611998"/>
                  <a:pt x="2330720" y="1654724"/>
                </a:cubicBezTo>
                <a:cubicBezTo>
                  <a:pt x="2126041" y="1697450"/>
                  <a:pt x="1966608" y="1609526"/>
                  <a:pt x="1848502" y="1654724"/>
                </a:cubicBezTo>
                <a:cubicBezTo>
                  <a:pt x="1730396" y="1699922"/>
                  <a:pt x="1501723" y="1604676"/>
                  <a:pt x="1322446" y="1654724"/>
                </a:cubicBezTo>
                <a:cubicBezTo>
                  <a:pt x="1143169" y="1704772"/>
                  <a:pt x="939435" y="1637111"/>
                  <a:pt x="730633" y="1654724"/>
                </a:cubicBezTo>
                <a:cubicBezTo>
                  <a:pt x="629905" y="1530104"/>
                  <a:pt x="584346" y="1316981"/>
                  <a:pt x="540668" y="1224496"/>
                </a:cubicBezTo>
                <a:cubicBezTo>
                  <a:pt x="496990" y="1132011"/>
                  <a:pt x="461737" y="1001670"/>
                  <a:pt x="379929" y="860456"/>
                </a:cubicBezTo>
                <a:cubicBezTo>
                  <a:pt x="298121" y="719242"/>
                  <a:pt x="330321" y="615068"/>
                  <a:pt x="197271" y="446775"/>
                </a:cubicBezTo>
                <a:cubicBezTo>
                  <a:pt x="64221" y="278482"/>
                  <a:pt x="117993" y="146727"/>
                  <a:pt x="0" y="0"/>
                </a:cubicBezTo>
                <a:close/>
              </a:path>
            </a:pathLst>
          </a:custGeom>
          <a:solidFill>
            <a:srgbClr val="CFB33D"/>
          </a:solidFill>
          <a:ln>
            <a:extLst>
              <a:ext uri="{C807C97D-BFC1-408E-A445-0C87EB9F89A2}">
                <ask:lineSketchStyleProps xmlns:ask="http://schemas.microsoft.com/office/drawing/2018/sketchyshapes" sd="816229686">
                  <a:prstGeom prst="flowChartManualOperati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Operação Manual 22">
            <a:extLst>
              <a:ext uri="{FF2B5EF4-FFF2-40B4-BE49-F238E27FC236}">
                <a16:creationId xmlns:a16="http://schemas.microsoft.com/office/drawing/2014/main" id="{F655045F-F5F6-58BF-E368-1010B06D2A0E}"/>
              </a:ext>
            </a:extLst>
          </p:cNvPr>
          <p:cNvSpPr/>
          <p:nvPr/>
        </p:nvSpPr>
        <p:spPr>
          <a:xfrm rot="16200000">
            <a:off x="381442" y="4414656"/>
            <a:ext cx="2086996" cy="2799692"/>
          </a:xfrm>
          <a:custGeom>
            <a:avLst/>
            <a:gdLst>
              <a:gd name="connsiteX0" fmla="*/ 0 w 2086996"/>
              <a:gd name="connsiteY0" fmla="*/ 0 h 2799692"/>
              <a:gd name="connsiteX1" fmla="*/ 563489 w 2086996"/>
              <a:gd name="connsiteY1" fmla="*/ 0 h 2799692"/>
              <a:gd name="connsiteX2" fmla="*/ 1085238 w 2086996"/>
              <a:gd name="connsiteY2" fmla="*/ 0 h 2799692"/>
              <a:gd name="connsiteX3" fmla="*/ 1544377 w 2086996"/>
              <a:gd name="connsiteY3" fmla="*/ 0 h 2799692"/>
              <a:gd name="connsiteX4" fmla="*/ 2086996 w 2086996"/>
              <a:gd name="connsiteY4" fmla="*/ 0 h 2799692"/>
              <a:gd name="connsiteX5" fmla="*/ 1995168 w 2086996"/>
              <a:gd name="connsiteY5" fmla="*/ 615932 h 2799692"/>
              <a:gd name="connsiteX6" fmla="*/ 1924210 w 2086996"/>
              <a:gd name="connsiteY6" fmla="*/ 1091880 h 2799692"/>
              <a:gd name="connsiteX7" fmla="*/ 1840730 w 2086996"/>
              <a:gd name="connsiteY7" fmla="*/ 1651818 h 2799692"/>
              <a:gd name="connsiteX8" fmla="*/ 1748902 w 2086996"/>
              <a:gd name="connsiteY8" fmla="*/ 2267751 h 2799692"/>
              <a:gd name="connsiteX9" fmla="*/ 1669596 w 2086996"/>
              <a:gd name="connsiteY9" fmla="*/ 2799692 h 2799692"/>
              <a:gd name="connsiteX10" fmla="*/ 1252197 w 2086996"/>
              <a:gd name="connsiteY10" fmla="*/ 2799692 h 2799692"/>
              <a:gd name="connsiteX11" fmla="*/ 809754 w 2086996"/>
              <a:gd name="connsiteY11" fmla="*/ 2799692 h 2799692"/>
              <a:gd name="connsiteX12" fmla="*/ 417399 w 2086996"/>
              <a:gd name="connsiteY12" fmla="*/ 2799692 h 2799692"/>
              <a:gd name="connsiteX13" fmla="*/ 342267 w 2086996"/>
              <a:gd name="connsiteY13" fmla="*/ 2295747 h 2799692"/>
              <a:gd name="connsiteX14" fmla="*/ 254613 w 2086996"/>
              <a:gd name="connsiteY14" fmla="*/ 1707812 h 2799692"/>
              <a:gd name="connsiteX15" fmla="*/ 162786 w 2086996"/>
              <a:gd name="connsiteY15" fmla="*/ 1091880 h 2799692"/>
              <a:gd name="connsiteX16" fmla="*/ 83480 w 2086996"/>
              <a:gd name="connsiteY16" fmla="*/ 559938 h 2799692"/>
              <a:gd name="connsiteX17" fmla="*/ 0 w 2086996"/>
              <a:gd name="connsiteY17" fmla="*/ 0 h 279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86996" h="2799692" fill="none" extrusionOk="0">
                <a:moveTo>
                  <a:pt x="0" y="0"/>
                </a:moveTo>
                <a:cubicBezTo>
                  <a:pt x="212114" y="-2995"/>
                  <a:pt x="286517" y="45077"/>
                  <a:pt x="563489" y="0"/>
                </a:cubicBezTo>
                <a:cubicBezTo>
                  <a:pt x="840461" y="-45077"/>
                  <a:pt x="945786" y="51616"/>
                  <a:pt x="1085238" y="0"/>
                </a:cubicBezTo>
                <a:cubicBezTo>
                  <a:pt x="1224690" y="-51616"/>
                  <a:pt x="1338685" y="6868"/>
                  <a:pt x="1544377" y="0"/>
                </a:cubicBezTo>
                <a:cubicBezTo>
                  <a:pt x="1750069" y="-6868"/>
                  <a:pt x="1896572" y="18149"/>
                  <a:pt x="2086996" y="0"/>
                </a:cubicBezTo>
                <a:cubicBezTo>
                  <a:pt x="2087952" y="251831"/>
                  <a:pt x="1983306" y="471785"/>
                  <a:pt x="1995168" y="615932"/>
                </a:cubicBezTo>
                <a:cubicBezTo>
                  <a:pt x="2007030" y="760079"/>
                  <a:pt x="1893493" y="948878"/>
                  <a:pt x="1924210" y="1091880"/>
                </a:cubicBezTo>
                <a:cubicBezTo>
                  <a:pt x="1954927" y="1234882"/>
                  <a:pt x="1868153" y="1435840"/>
                  <a:pt x="1840730" y="1651818"/>
                </a:cubicBezTo>
                <a:cubicBezTo>
                  <a:pt x="1813307" y="1867796"/>
                  <a:pt x="1728678" y="2128981"/>
                  <a:pt x="1748902" y="2267751"/>
                </a:cubicBezTo>
                <a:cubicBezTo>
                  <a:pt x="1769126" y="2406521"/>
                  <a:pt x="1689171" y="2558525"/>
                  <a:pt x="1669596" y="2799692"/>
                </a:cubicBezTo>
                <a:cubicBezTo>
                  <a:pt x="1489165" y="2819159"/>
                  <a:pt x="1447384" y="2777037"/>
                  <a:pt x="1252197" y="2799692"/>
                </a:cubicBezTo>
                <a:cubicBezTo>
                  <a:pt x="1057010" y="2822347"/>
                  <a:pt x="933018" y="2799124"/>
                  <a:pt x="809754" y="2799692"/>
                </a:cubicBezTo>
                <a:cubicBezTo>
                  <a:pt x="686490" y="2800260"/>
                  <a:pt x="516758" y="2797591"/>
                  <a:pt x="417399" y="2799692"/>
                </a:cubicBezTo>
                <a:cubicBezTo>
                  <a:pt x="378653" y="2622338"/>
                  <a:pt x="413584" y="2449000"/>
                  <a:pt x="342267" y="2295747"/>
                </a:cubicBezTo>
                <a:cubicBezTo>
                  <a:pt x="270950" y="2142494"/>
                  <a:pt x="350060" y="1946338"/>
                  <a:pt x="254613" y="1707812"/>
                </a:cubicBezTo>
                <a:cubicBezTo>
                  <a:pt x="159167" y="1469286"/>
                  <a:pt x="208421" y="1395690"/>
                  <a:pt x="162786" y="1091880"/>
                </a:cubicBezTo>
                <a:cubicBezTo>
                  <a:pt x="117151" y="788070"/>
                  <a:pt x="129232" y="678472"/>
                  <a:pt x="83480" y="559938"/>
                </a:cubicBezTo>
                <a:cubicBezTo>
                  <a:pt x="37728" y="441404"/>
                  <a:pt x="76100" y="256681"/>
                  <a:pt x="0" y="0"/>
                </a:cubicBezTo>
                <a:close/>
              </a:path>
              <a:path w="2086996" h="2799692" stroke="0" extrusionOk="0">
                <a:moveTo>
                  <a:pt x="0" y="0"/>
                </a:moveTo>
                <a:cubicBezTo>
                  <a:pt x="115605" y="-10813"/>
                  <a:pt x="271508" y="50079"/>
                  <a:pt x="500879" y="0"/>
                </a:cubicBezTo>
                <a:cubicBezTo>
                  <a:pt x="730250" y="-50079"/>
                  <a:pt x="782931" y="43955"/>
                  <a:pt x="980888" y="0"/>
                </a:cubicBezTo>
                <a:cubicBezTo>
                  <a:pt x="1178845" y="-43955"/>
                  <a:pt x="1295270" y="39921"/>
                  <a:pt x="1523507" y="0"/>
                </a:cubicBezTo>
                <a:cubicBezTo>
                  <a:pt x="1751744" y="-39921"/>
                  <a:pt x="1919937" y="28273"/>
                  <a:pt x="2086996" y="0"/>
                </a:cubicBezTo>
                <a:cubicBezTo>
                  <a:pt x="2071874" y="276849"/>
                  <a:pt x="1969283" y="408085"/>
                  <a:pt x="1995168" y="615932"/>
                </a:cubicBezTo>
                <a:cubicBezTo>
                  <a:pt x="2021053" y="823779"/>
                  <a:pt x="1920577" y="957648"/>
                  <a:pt x="1915862" y="1147874"/>
                </a:cubicBezTo>
                <a:cubicBezTo>
                  <a:pt x="1911147" y="1338100"/>
                  <a:pt x="1822038" y="1497800"/>
                  <a:pt x="1844904" y="1623821"/>
                </a:cubicBezTo>
                <a:cubicBezTo>
                  <a:pt x="1867770" y="1749842"/>
                  <a:pt x="1771762" y="1890120"/>
                  <a:pt x="1773946" y="2099769"/>
                </a:cubicBezTo>
                <a:cubicBezTo>
                  <a:pt x="1776130" y="2309418"/>
                  <a:pt x="1670593" y="2501112"/>
                  <a:pt x="1669596" y="2799692"/>
                </a:cubicBezTo>
                <a:cubicBezTo>
                  <a:pt x="1476834" y="2816559"/>
                  <a:pt x="1338497" y="2750518"/>
                  <a:pt x="1252197" y="2799692"/>
                </a:cubicBezTo>
                <a:cubicBezTo>
                  <a:pt x="1165897" y="2848866"/>
                  <a:pt x="1016836" y="2772700"/>
                  <a:pt x="872364" y="2799692"/>
                </a:cubicBezTo>
                <a:cubicBezTo>
                  <a:pt x="727892" y="2826684"/>
                  <a:pt x="549466" y="2778602"/>
                  <a:pt x="417399" y="2799692"/>
                </a:cubicBezTo>
                <a:cubicBezTo>
                  <a:pt x="376226" y="2644387"/>
                  <a:pt x="382877" y="2467014"/>
                  <a:pt x="346441" y="2323744"/>
                </a:cubicBezTo>
                <a:cubicBezTo>
                  <a:pt x="310005" y="2180474"/>
                  <a:pt x="337230" y="1905410"/>
                  <a:pt x="254613" y="1707812"/>
                </a:cubicBezTo>
                <a:cubicBezTo>
                  <a:pt x="171996" y="1510214"/>
                  <a:pt x="230153" y="1362043"/>
                  <a:pt x="179482" y="1203868"/>
                </a:cubicBezTo>
                <a:cubicBezTo>
                  <a:pt x="128811" y="1045693"/>
                  <a:pt x="188956" y="832950"/>
                  <a:pt x="100176" y="671926"/>
                </a:cubicBezTo>
                <a:cubicBezTo>
                  <a:pt x="11396" y="510902"/>
                  <a:pt x="91443" y="234489"/>
                  <a:pt x="0" y="0"/>
                </a:cubicBezTo>
                <a:close/>
              </a:path>
            </a:pathLst>
          </a:custGeom>
          <a:solidFill>
            <a:srgbClr val="CFB33D"/>
          </a:solidFill>
          <a:ln>
            <a:extLst>
              <a:ext uri="{C807C97D-BFC1-408E-A445-0C87EB9F89A2}">
                <ask:lineSketchStyleProps xmlns:ask="http://schemas.microsoft.com/office/drawing/2018/sketchyshapes" sd="3683802984">
                  <a:prstGeom prst="flowChartManualOperati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71BA15-DB43-5929-E86C-E2921C3FB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68" y="596210"/>
            <a:ext cx="4882488" cy="626179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0489C33-655F-5CBC-E309-94CE84E450C0}"/>
              </a:ext>
            </a:extLst>
          </p:cNvPr>
          <p:cNvSpPr/>
          <p:nvPr/>
        </p:nvSpPr>
        <p:spPr>
          <a:xfrm>
            <a:off x="2998067" y="612960"/>
            <a:ext cx="6264697" cy="7998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443" y="589452"/>
            <a:ext cx="10969943" cy="608935"/>
          </a:xfrm>
        </p:spPr>
        <p:txBody>
          <a:bodyPr>
            <a:noAutofit/>
          </a:bodyPr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Racismo e “civilização”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0F84EA-D468-FD48-7379-60E9A46DAE20}"/>
              </a:ext>
            </a:extLst>
          </p:cNvPr>
          <p:cNvSpPr txBox="1"/>
          <p:nvPr/>
        </p:nvSpPr>
        <p:spPr>
          <a:xfrm>
            <a:off x="8901120" y="1387595"/>
            <a:ext cx="3042109" cy="1631216"/>
          </a:xfrm>
          <a:custGeom>
            <a:avLst/>
            <a:gdLst>
              <a:gd name="connsiteX0" fmla="*/ 0 w 3042109"/>
              <a:gd name="connsiteY0" fmla="*/ 0 h 1631216"/>
              <a:gd name="connsiteX1" fmla="*/ 517159 w 3042109"/>
              <a:gd name="connsiteY1" fmla="*/ 0 h 1631216"/>
              <a:gd name="connsiteX2" fmla="*/ 1034317 w 3042109"/>
              <a:gd name="connsiteY2" fmla="*/ 0 h 1631216"/>
              <a:gd name="connsiteX3" fmla="*/ 1673160 w 3042109"/>
              <a:gd name="connsiteY3" fmla="*/ 0 h 1631216"/>
              <a:gd name="connsiteX4" fmla="*/ 2281582 w 3042109"/>
              <a:gd name="connsiteY4" fmla="*/ 0 h 1631216"/>
              <a:gd name="connsiteX5" fmla="*/ 3042109 w 3042109"/>
              <a:gd name="connsiteY5" fmla="*/ 0 h 1631216"/>
              <a:gd name="connsiteX6" fmla="*/ 3042109 w 3042109"/>
              <a:gd name="connsiteY6" fmla="*/ 543739 h 1631216"/>
              <a:gd name="connsiteX7" fmla="*/ 3042109 w 3042109"/>
              <a:gd name="connsiteY7" fmla="*/ 1120102 h 1631216"/>
              <a:gd name="connsiteX8" fmla="*/ 3042109 w 3042109"/>
              <a:gd name="connsiteY8" fmla="*/ 1631216 h 1631216"/>
              <a:gd name="connsiteX9" fmla="*/ 2524950 w 3042109"/>
              <a:gd name="connsiteY9" fmla="*/ 1631216 h 1631216"/>
              <a:gd name="connsiteX10" fmla="*/ 1886108 w 3042109"/>
              <a:gd name="connsiteY10" fmla="*/ 1631216 h 1631216"/>
              <a:gd name="connsiteX11" fmla="*/ 1368949 w 3042109"/>
              <a:gd name="connsiteY11" fmla="*/ 1631216 h 1631216"/>
              <a:gd name="connsiteX12" fmla="*/ 699685 w 3042109"/>
              <a:gd name="connsiteY12" fmla="*/ 1631216 h 1631216"/>
              <a:gd name="connsiteX13" fmla="*/ 0 w 3042109"/>
              <a:gd name="connsiteY13" fmla="*/ 1631216 h 1631216"/>
              <a:gd name="connsiteX14" fmla="*/ 0 w 3042109"/>
              <a:gd name="connsiteY14" fmla="*/ 1103789 h 1631216"/>
              <a:gd name="connsiteX15" fmla="*/ 0 w 3042109"/>
              <a:gd name="connsiteY15" fmla="*/ 527427 h 1631216"/>
              <a:gd name="connsiteX16" fmla="*/ 0 w 3042109"/>
              <a:gd name="connsiteY16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2109" h="1631216" extrusionOk="0">
                <a:moveTo>
                  <a:pt x="0" y="0"/>
                </a:moveTo>
                <a:cubicBezTo>
                  <a:pt x="229944" y="16837"/>
                  <a:pt x="334221" y="-25457"/>
                  <a:pt x="517159" y="0"/>
                </a:cubicBezTo>
                <a:cubicBezTo>
                  <a:pt x="700097" y="25457"/>
                  <a:pt x="809862" y="6032"/>
                  <a:pt x="1034317" y="0"/>
                </a:cubicBezTo>
                <a:cubicBezTo>
                  <a:pt x="1258772" y="-6032"/>
                  <a:pt x="1372390" y="-4777"/>
                  <a:pt x="1673160" y="0"/>
                </a:cubicBezTo>
                <a:cubicBezTo>
                  <a:pt x="1973930" y="4777"/>
                  <a:pt x="2075982" y="25475"/>
                  <a:pt x="2281582" y="0"/>
                </a:cubicBezTo>
                <a:cubicBezTo>
                  <a:pt x="2487182" y="-25475"/>
                  <a:pt x="2866925" y="-16455"/>
                  <a:pt x="3042109" y="0"/>
                </a:cubicBezTo>
                <a:cubicBezTo>
                  <a:pt x="3034904" y="122505"/>
                  <a:pt x="3018210" y="430183"/>
                  <a:pt x="3042109" y="543739"/>
                </a:cubicBezTo>
                <a:cubicBezTo>
                  <a:pt x="3066008" y="657295"/>
                  <a:pt x="3035154" y="908427"/>
                  <a:pt x="3042109" y="1120102"/>
                </a:cubicBezTo>
                <a:cubicBezTo>
                  <a:pt x="3049064" y="1331777"/>
                  <a:pt x="3055264" y="1388904"/>
                  <a:pt x="3042109" y="1631216"/>
                </a:cubicBezTo>
                <a:cubicBezTo>
                  <a:pt x="2836117" y="1611035"/>
                  <a:pt x="2669177" y="1644825"/>
                  <a:pt x="2524950" y="1631216"/>
                </a:cubicBezTo>
                <a:cubicBezTo>
                  <a:pt x="2380723" y="1617607"/>
                  <a:pt x="2196823" y="1644097"/>
                  <a:pt x="1886108" y="1631216"/>
                </a:cubicBezTo>
                <a:cubicBezTo>
                  <a:pt x="1575393" y="1618335"/>
                  <a:pt x="1558993" y="1616068"/>
                  <a:pt x="1368949" y="1631216"/>
                </a:cubicBezTo>
                <a:cubicBezTo>
                  <a:pt x="1178905" y="1646364"/>
                  <a:pt x="922040" y="1648937"/>
                  <a:pt x="699685" y="1631216"/>
                </a:cubicBezTo>
                <a:cubicBezTo>
                  <a:pt x="477330" y="1613495"/>
                  <a:pt x="264404" y="1630289"/>
                  <a:pt x="0" y="1631216"/>
                </a:cubicBezTo>
                <a:cubicBezTo>
                  <a:pt x="-4065" y="1417329"/>
                  <a:pt x="-6141" y="1226007"/>
                  <a:pt x="0" y="1103789"/>
                </a:cubicBezTo>
                <a:cubicBezTo>
                  <a:pt x="6141" y="981571"/>
                  <a:pt x="-1042" y="698669"/>
                  <a:pt x="0" y="527427"/>
                </a:cubicBezTo>
                <a:cubicBezTo>
                  <a:pt x="1042" y="356185"/>
                  <a:pt x="15217" y="126820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8186062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Os africanos seriam bárbaros, e os europeus estavam convencidos de que era preciso levar a civilização à África.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3C698C-3F33-F259-4D46-E05F852AC0AB}"/>
              </a:ext>
            </a:extLst>
          </p:cNvPr>
          <p:cNvSpPr txBox="1"/>
          <p:nvPr/>
        </p:nvSpPr>
        <p:spPr>
          <a:xfrm>
            <a:off x="155485" y="5061585"/>
            <a:ext cx="25389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O  ponto para o </a:t>
            </a:r>
            <a:r>
              <a:rPr lang="pt-BR" dirty="0"/>
              <a:t>neocolonialismo foi o</a:t>
            </a:r>
            <a:r>
              <a:rPr lang="pt-BR" sz="1800" dirty="0"/>
              <a:t> racismo científico. Por trás, os interesses econômicos.</a:t>
            </a:r>
            <a:endParaRPr lang="pt-BR" dirty="0"/>
          </a:p>
        </p:txBody>
      </p:sp>
      <p:sp>
        <p:nvSpPr>
          <p:cNvPr id="22" name="Fluxograma: Operação Manual 21">
            <a:extLst>
              <a:ext uri="{FF2B5EF4-FFF2-40B4-BE49-F238E27FC236}">
                <a16:creationId xmlns:a16="http://schemas.microsoft.com/office/drawing/2014/main" id="{5DF2EE10-37ED-C692-935E-12AEC97FA5FC}"/>
              </a:ext>
            </a:extLst>
          </p:cNvPr>
          <p:cNvSpPr/>
          <p:nvPr/>
        </p:nvSpPr>
        <p:spPr>
          <a:xfrm>
            <a:off x="0" y="1412776"/>
            <a:ext cx="3653168" cy="3096344"/>
          </a:xfrm>
          <a:custGeom>
            <a:avLst/>
            <a:gdLst>
              <a:gd name="connsiteX0" fmla="*/ 0 w 3653168"/>
              <a:gd name="connsiteY0" fmla="*/ 0 h 3096344"/>
              <a:gd name="connsiteX1" fmla="*/ 3653168 w 3653168"/>
              <a:gd name="connsiteY1" fmla="*/ 0 h 3096344"/>
              <a:gd name="connsiteX2" fmla="*/ 2922534 w 3653168"/>
              <a:gd name="connsiteY2" fmla="*/ 3096344 h 3096344"/>
              <a:gd name="connsiteX3" fmla="*/ 730633 w 3653168"/>
              <a:gd name="connsiteY3" fmla="*/ 3096344 h 3096344"/>
              <a:gd name="connsiteX4" fmla="*/ 0 w 3653168"/>
              <a:gd name="connsiteY4" fmla="*/ 0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3168" h="3096344" fill="none" extrusionOk="0">
                <a:moveTo>
                  <a:pt x="0" y="0"/>
                </a:moveTo>
                <a:cubicBezTo>
                  <a:pt x="1752909" y="91382"/>
                  <a:pt x="1865115" y="-107677"/>
                  <a:pt x="3653168" y="0"/>
                </a:cubicBezTo>
                <a:cubicBezTo>
                  <a:pt x="3485038" y="750190"/>
                  <a:pt x="3250497" y="1666327"/>
                  <a:pt x="2922534" y="3096344"/>
                </a:cubicBezTo>
                <a:cubicBezTo>
                  <a:pt x="2530916" y="3251521"/>
                  <a:pt x="1004058" y="2958856"/>
                  <a:pt x="730633" y="3096344"/>
                </a:cubicBezTo>
                <a:cubicBezTo>
                  <a:pt x="628482" y="2208251"/>
                  <a:pt x="365668" y="956462"/>
                  <a:pt x="0" y="0"/>
                </a:cubicBezTo>
                <a:close/>
              </a:path>
              <a:path w="3653168" h="3096344" stroke="0" extrusionOk="0">
                <a:moveTo>
                  <a:pt x="0" y="0"/>
                </a:moveTo>
                <a:cubicBezTo>
                  <a:pt x="667897" y="-118455"/>
                  <a:pt x="2957240" y="-117963"/>
                  <a:pt x="3653168" y="0"/>
                </a:cubicBezTo>
                <a:cubicBezTo>
                  <a:pt x="3515871" y="740478"/>
                  <a:pt x="3118759" y="1803616"/>
                  <a:pt x="2922534" y="3096344"/>
                </a:cubicBezTo>
                <a:cubicBezTo>
                  <a:pt x="2441626" y="3080683"/>
                  <a:pt x="1504959" y="3119645"/>
                  <a:pt x="730633" y="3096344"/>
                </a:cubicBezTo>
                <a:cubicBezTo>
                  <a:pt x="478618" y="2410783"/>
                  <a:pt x="182863" y="421947"/>
                  <a:pt x="0" y="0"/>
                </a:cubicBezTo>
                <a:close/>
              </a:path>
            </a:pathLst>
          </a:custGeom>
          <a:solidFill>
            <a:srgbClr val="59B854"/>
          </a:solidFill>
          <a:ln>
            <a:extLst>
              <a:ext uri="{C807C97D-BFC1-408E-A445-0C87EB9F89A2}">
                <ask:lineSketchStyleProps xmlns:ask="http://schemas.microsoft.com/office/drawing/2018/sketchyshapes" sd="3450642943">
                  <a:prstGeom prst="flowChartManualOperati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8B5994-3371-F0AB-84F6-9D6AA9D76E1C}"/>
              </a:ext>
            </a:extLst>
          </p:cNvPr>
          <p:cNvSpPr txBox="1"/>
          <p:nvPr/>
        </p:nvSpPr>
        <p:spPr>
          <a:xfrm>
            <a:off x="459158" y="1481098"/>
            <a:ext cx="26829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No final do século XIX, algumas ideias de Darwin foram deturpadas para enaltecer a “raça branca”, de origem europeia, e desvalorizar a miscigenação entre brancos e negros</a:t>
            </a:r>
          </a:p>
        </p:txBody>
      </p:sp>
      <p:sp>
        <p:nvSpPr>
          <p:cNvPr id="25" name="Fluxograma: Operação Manual 24">
            <a:extLst>
              <a:ext uri="{FF2B5EF4-FFF2-40B4-BE49-F238E27FC236}">
                <a16:creationId xmlns:a16="http://schemas.microsoft.com/office/drawing/2014/main" id="{B6653966-ED7C-4B64-B5C8-1E83943F58B7}"/>
              </a:ext>
            </a:extLst>
          </p:cNvPr>
          <p:cNvSpPr/>
          <p:nvPr/>
        </p:nvSpPr>
        <p:spPr>
          <a:xfrm>
            <a:off x="8453960" y="3368060"/>
            <a:ext cx="3734865" cy="3387050"/>
          </a:xfrm>
          <a:custGeom>
            <a:avLst/>
            <a:gdLst>
              <a:gd name="connsiteX0" fmla="*/ 0 w 3734865"/>
              <a:gd name="connsiteY0" fmla="*/ 0 h 3387050"/>
              <a:gd name="connsiteX1" fmla="*/ 3734865 w 3734865"/>
              <a:gd name="connsiteY1" fmla="*/ 0 h 3387050"/>
              <a:gd name="connsiteX2" fmla="*/ 2987892 w 3734865"/>
              <a:gd name="connsiteY2" fmla="*/ 3387050 h 3387050"/>
              <a:gd name="connsiteX3" fmla="*/ 746973 w 3734865"/>
              <a:gd name="connsiteY3" fmla="*/ 3387050 h 3387050"/>
              <a:gd name="connsiteX4" fmla="*/ 0 w 3734865"/>
              <a:gd name="connsiteY4" fmla="*/ 0 h 338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4865" h="3387050" fill="none" extrusionOk="0">
                <a:moveTo>
                  <a:pt x="0" y="0"/>
                </a:moveTo>
                <a:cubicBezTo>
                  <a:pt x="669000" y="-32773"/>
                  <a:pt x="2326376" y="-167075"/>
                  <a:pt x="3734865" y="0"/>
                </a:cubicBezTo>
                <a:cubicBezTo>
                  <a:pt x="3495001" y="904432"/>
                  <a:pt x="3206422" y="3071017"/>
                  <a:pt x="2987892" y="3387050"/>
                </a:cubicBezTo>
                <a:cubicBezTo>
                  <a:pt x="2246909" y="3252389"/>
                  <a:pt x="1187976" y="3286414"/>
                  <a:pt x="746973" y="3387050"/>
                </a:cubicBezTo>
                <a:cubicBezTo>
                  <a:pt x="357338" y="2220966"/>
                  <a:pt x="342347" y="1463182"/>
                  <a:pt x="0" y="0"/>
                </a:cubicBezTo>
                <a:close/>
              </a:path>
              <a:path w="3734865" h="3387050" stroke="0" extrusionOk="0">
                <a:moveTo>
                  <a:pt x="0" y="0"/>
                </a:moveTo>
                <a:cubicBezTo>
                  <a:pt x="1108870" y="80801"/>
                  <a:pt x="2706263" y="-102569"/>
                  <a:pt x="3734865" y="0"/>
                </a:cubicBezTo>
                <a:cubicBezTo>
                  <a:pt x="3490359" y="558338"/>
                  <a:pt x="3104392" y="2498448"/>
                  <a:pt x="2987892" y="3387050"/>
                </a:cubicBezTo>
                <a:cubicBezTo>
                  <a:pt x="2615397" y="3495695"/>
                  <a:pt x="1355387" y="3409690"/>
                  <a:pt x="746973" y="3387050"/>
                </a:cubicBezTo>
                <a:cubicBezTo>
                  <a:pt x="408940" y="2633635"/>
                  <a:pt x="139343" y="820654"/>
                  <a:pt x="0" y="0"/>
                </a:cubicBezTo>
                <a:close/>
              </a:path>
            </a:pathLst>
          </a:custGeom>
          <a:solidFill>
            <a:srgbClr val="59B854"/>
          </a:solidFill>
          <a:ln>
            <a:extLst>
              <a:ext uri="{C807C97D-BFC1-408E-A445-0C87EB9F89A2}">
                <ask:lineSketchStyleProps xmlns:ask="http://schemas.microsoft.com/office/drawing/2018/sketchyshapes" sd="3208533136">
                  <a:prstGeom prst="flowChartManualOperati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737232-43DB-EF74-AB1B-F8DC1008E719}"/>
              </a:ext>
            </a:extLst>
          </p:cNvPr>
          <p:cNvSpPr txBox="1"/>
          <p:nvPr/>
        </p:nvSpPr>
        <p:spPr>
          <a:xfrm>
            <a:off x="9026624" y="3429000"/>
            <a:ext cx="26605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Com o Projeto Genoma (2003), cientistas analisaram o DNA da espécie humana. A conclusão: as diferenças genéticas entre dois indivíduos não chegam a 1%, o que desnuda as teorias racistas</a:t>
            </a:r>
          </a:p>
        </p:txBody>
      </p:sp>
    </p:spTree>
    <p:extLst>
      <p:ext uri="{BB962C8B-B14F-4D97-AF65-F5344CB8AC3E}">
        <p14:creationId xmlns:p14="http://schemas.microsoft.com/office/powerpoint/2010/main" val="18779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0" y="353104"/>
            <a:ext cx="10969943" cy="896068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A arte africana como afirmação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6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3DFE91-661D-AA45-D63E-93FB452F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63" y="1947436"/>
            <a:ext cx="4521041" cy="46898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1B3DD3-32FD-05E0-1949-C997162C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88" y="1104099"/>
            <a:ext cx="5486895" cy="48291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AE2C3CC-CC5C-2C1A-DA53-B0016BCACAA7}"/>
              </a:ext>
            </a:extLst>
          </p:cNvPr>
          <p:cNvSpPr txBox="1"/>
          <p:nvPr/>
        </p:nvSpPr>
        <p:spPr>
          <a:xfrm>
            <a:off x="6454452" y="5964491"/>
            <a:ext cx="41837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KNOPFLI, Rui. Hidrografia. In: SAÚTE, Nelson. Nunca mais é sábado: antologia de poesia moçambicana. Lisboa: Dom Quixote, 2004. p. 278-281.</a:t>
            </a:r>
          </a:p>
        </p:txBody>
      </p:sp>
      <p:sp>
        <p:nvSpPr>
          <p:cNvPr id="15" name="Fluxograma: Dados Armazenados 14">
            <a:extLst>
              <a:ext uri="{FF2B5EF4-FFF2-40B4-BE49-F238E27FC236}">
                <a16:creationId xmlns:a16="http://schemas.microsoft.com/office/drawing/2014/main" id="{B855C3B1-9E6D-2457-F4D1-17E04651E59E}"/>
              </a:ext>
            </a:extLst>
          </p:cNvPr>
          <p:cNvSpPr/>
          <p:nvPr/>
        </p:nvSpPr>
        <p:spPr>
          <a:xfrm rot="16200000">
            <a:off x="5013292" y="5652239"/>
            <a:ext cx="1408056" cy="561975"/>
          </a:xfrm>
          <a:prstGeom prst="flowChartOnlineStorage">
            <a:avLst/>
          </a:prstGeom>
          <a:solidFill>
            <a:srgbClr val="CFB3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o Explicativo: Seta para a Esquerda e para a Direita 15">
            <a:extLst>
              <a:ext uri="{FF2B5EF4-FFF2-40B4-BE49-F238E27FC236}">
                <a16:creationId xmlns:a16="http://schemas.microsoft.com/office/drawing/2014/main" id="{F20B96A3-3FB5-17FA-ADD7-ED072093E5B8}"/>
              </a:ext>
            </a:extLst>
          </p:cNvPr>
          <p:cNvSpPr/>
          <p:nvPr/>
        </p:nvSpPr>
        <p:spPr>
          <a:xfrm>
            <a:off x="5314293" y="1519016"/>
            <a:ext cx="792088" cy="1555506"/>
          </a:xfrm>
          <a:prstGeom prst="leftRightArrowCallout">
            <a:avLst/>
          </a:prstGeom>
          <a:solidFill>
            <a:srgbClr val="9D0F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ol 16">
            <a:extLst>
              <a:ext uri="{FF2B5EF4-FFF2-40B4-BE49-F238E27FC236}">
                <a16:creationId xmlns:a16="http://schemas.microsoft.com/office/drawing/2014/main" id="{809E6C54-B731-7FC7-0BB8-EAAFF169E6E5}"/>
              </a:ext>
            </a:extLst>
          </p:cNvPr>
          <p:cNvSpPr/>
          <p:nvPr/>
        </p:nvSpPr>
        <p:spPr>
          <a:xfrm>
            <a:off x="5229334" y="3344366"/>
            <a:ext cx="962006" cy="1557271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>
            <a:extLst>
              <a:ext uri="{FF2B5EF4-FFF2-40B4-BE49-F238E27FC236}">
                <a16:creationId xmlns:a16="http://schemas.microsoft.com/office/drawing/2014/main" id="{F40AB10C-1D21-721A-CEC5-1B1D01ADE418}"/>
              </a:ext>
            </a:extLst>
          </p:cNvPr>
          <p:cNvSpPr/>
          <p:nvPr/>
        </p:nvSpPr>
        <p:spPr>
          <a:xfrm rot="1210817">
            <a:off x="7832876" y="1937784"/>
            <a:ext cx="4674269" cy="3187392"/>
          </a:xfrm>
          <a:prstGeom prst="rtTriangle">
            <a:avLst/>
          </a:prstGeom>
          <a:solidFill>
            <a:srgbClr val="F05E6C">
              <a:alpha val="37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Retângulo 18">
            <a:extLst>
              <a:ext uri="{FF2B5EF4-FFF2-40B4-BE49-F238E27FC236}">
                <a16:creationId xmlns:a16="http://schemas.microsoft.com/office/drawing/2014/main" id="{B581C689-6736-99E7-1904-25C0D0829BED}"/>
              </a:ext>
            </a:extLst>
          </p:cNvPr>
          <p:cNvSpPr/>
          <p:nvPr/>
        </p:nvSpPr>
        <p:spPr>
          <a:xfrm rot="17703700">
            <a:off x="459364" y="1872956"/>
            <a:ext cx="4016109" cy="3118104"/>
          </a:xfrm>
          <a:prstGeom prst="rtTriangle">
            <a:avLst/>
          </a:prstGeom>
          <a:solidFill>
            <a:srgbClr val="92D050">
              <a:alpha val="37000"/>
            </a:srgbClr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898A977-6331-1988-AC7D-BC70D2DCE9D1}"/>
              </a:ext>
            </a:extLst>
          </p:cNvPr>
          <p:cNvSpPr txBox="1"/>
          <p:nvPr/>
        </p:nvSpPr>
        <p:spPr>
          <a:xfrm>
            <a:off x="358453" y="1026086"/>
            <a:ext cx="5077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Rui </a:t>
            </a:r>
            <a:r>
              <a:rPr lang="pt-BR" sz="1600" dirty="0" err="1"/>
              <a:t>Knopfli</a:t>
            </a:r>
            <a:r>
              <a:rPr lang="pt-BR" sz="1600" dirty="0"/>
              <a:t> (1932-1997), importante poeta de Moçambique, ressalta o sofrimento do povo moçambicano e também exalta o orgulho de ser africano livre.</a:t>
            </a:r>
          </a:p>
        </p:txBody>
      </p:sp>
    </p:spTree>
    <p:extLst>
      <p:ext uri="{BB962C8B-B14F-4D97-AF65-F5344CB8AC3E}">
        <p14:creationId xmlns:p14="http://schemas.microsoft.com/office/powerpoint/2010/main" val="368755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2732B89-DDBD-FC82-6D84-62385E466297}"/>
              </a:ext>
            </a:extLst>
          </p:cNvPr>
          <p:cNvSpPr/>
          <p:nvPr/>
        </p:nvSpPr>
        <p:spPr>
          <a:xfrm>
            <a:off x="0" y="1826568"/>
            <a:ext cx="12188824" cy="4194720"/>
          </a:xfrm>
          <a:prstGeom prst="rect">
            <a:avLst/>
          </a:prstGeom>
          <a:solidFill>
            <a:srgbClr val="EF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2978" y="580788"/>
            <a:ext cx="6105848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latin typeface="Roboto" pitchFamily="2" charset="0"/>
                <a:ea typeface="Roboto" pitchFamily="2" charset="0"/>
              </a:rPr>
              <a:t>Novas colônias </a:t>
            </a:r>
            <a:br>
              <a:rPr lang="pt-BR" sz="4000" b="1" dirty="0">
                <a:latin typeface="Roboto" pitchFamily="2" charset="0"/>
                <a:ea typeface="Roboto" pitchFamily="2" charset="0"/>
              </a:rPr>
            </a:br>
            <a:r>
              <a:rPr lang="pt-BR" sz="4000" b="1" dirty="0">
                <a:latin typeface="Roboto" pitchFamily="2" charset="0"/>
                <a:ea typeface="Roboto" pitchFamily="2" charset="0"/>
              </a:rPr>
              <a:t>da Europa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E82F-7008-4A71-8DF8-59079F66000D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E75D18-E57B-E637-1DF5-8BCF2AFC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" y="548455"/>
            <a:ext cx="5878388" cy="62871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6BB2B9A-3E1B-58D7-30B1-3D877BF6A54D}"/>
              </a:ext>
            </a:extLst>
          </p:cNvPr>
          <p:cNvSpPr txBox="1"/>
          <p:nvPr/>
        </p:nvSpPr>
        <p:spPr>
          <a:xfrm>
            <a:off x="6716715" y="2338878"/>
            <a:ext cx="486266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partir de 1885, praticamente toda a África foi dominada e transformada em colônia pelos europeus.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Apenas dois países conservaram sua independência: a Libéria e a Abissínia (atual Etiópia).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restante do continente acabou dividido entre as potências europeias, apesar da resistência da população local contra essa dominação.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DA5CC3-3DE0-07E7-CAEA-FB80CBF56A87}"/>
              </a:ext>
            </a:extLst>
          </p:cNvPr>
          <p:cNvSpPr txBox="1"/>
          <p:nvPr/>
        </p:nvSpPr>
        <p:spPr>
          <a:xfrm>
            <a:off x="6487829" y="6273207"/>
            <a:ext cx="4143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Fonte: VICENTINO, Claudio. Atlas histórico: geral e Brasil. São Paulo: Scipione, 2011. p. 137.</a:t>
            </a:r>
          </a:p>
        </p:txBody>
      </p:sp>
    </p:spTree>
    <p:extLst>
      <p:ext uri="{BB962C8B-B14F-4D97-AF65-F5344CB8AC3E}">
        <p14:creationId xmlns:p14="http://schemas.microsoft.com/office/powerpoint/2010/main" val="6115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>
            <a:extLst>
              <a:ext uri="{FF2B5EF4-FFF2-40B4-BE49-F238E27FC236}">
                <a16:creationId xmlns:a16="http://schemas.microsoft.com/office/drawing/2014/main" id="{714B6AEB-D9E4-EB71-A1D8-55D629B260EC}"/>
              </a:ext>
            </a:extLst>
          </p:cNvPr>
          <p:cNvSpPr/>
          <p:nvPr/>
        </p:nvSpPr>
        <p:spPr>
          <a:xfrm>
            <a:off x="3118048" y="5473574"/>
            <a:ext cx="5688862" cy="1384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AFE6C672-AC26-42B5-9F81-B05F861C7D3F}"/>
              </a:ext>
            </a:extLst>
          </p:cNvPr>
          <p:cNvSpPr/>
          <p:nvPr/>
        </p:nvSpPr>
        <p:spPr>
          <a:xfrm rot="10800000" flipV="1">
            <a:off x="8962744" y="4328080"/>
            <a:ext cx="3088126" cy="2290987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rgbClr val="D91D09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lvl="0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668B10C6-AC54-E368-AB7D-EC0D38FDB50E}"/>
              </a:ext>
            </a:extLst>
          </p:cNvPr>
          <p:cNvSpPr/>
          <p:nvPr/>
        </p:nvSpPr>
        <p:spPr>
          <a:xfrm>
            <a:off x="110746" y="3992660"/>
            <a:ext cx="2651982" cy="2604692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lvl="0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175" y="397750"/>
            <a:ext cx="12192000" cy="11430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Resistência contra os novos colonizadores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03A2807-B5C7-BE02-7051-A390BB186FF5}"/>
              </a:ext>
            </a:extLst>
          </p:cNvPr>
          <p:cNvSpPr txBox="1"/>
          <p:nvPr/>
        </p:nvSpPr>
        <p:spPr>
          <a:xfrm>
            <a:off x="3118048" y="5455510"/>
            <a:ext cx="548937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dirty="0"/>
              <a:t>Os povos africanos só conquistaram a independência a partir da segunda metade do século XX. Suas lutas </a:t>
            </a:r>
            <a:r>
              <a:rPr lang="pt-BR"/>
              <a:t>deram origem a países. A maioria manteve as fronteiras </a:t>
            </a:r>
            <a:r>
              <a:rPr lang="pt-BR" dirty="0"/>
              <a:t>definidas pelos neocolonialistas.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C9AA72C-1A13-5F40-B746-E2E4A7C8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70" y="1799072"/>
            <a:ext cx="5393332" cy="36518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79A2D7-72B5-6297-F10A-898DB34227B4}"/>
              </a:ext>
            </a:extLst>
          </p:cNvPr>
          <p:cNvSpPr txBox="1"/>
          <p:nvPr/>
        </p:nvSpPr>
        <p:spPr>
          <a:xfrm>
            <a:off x="549796" y="1407083"/>
            <a:ext cx="11377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A superioridade militar dos europeus garantiu um domínio de quase cem anos no continente europeu.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46C0A6-B96A-9A43-3FEB-5FAB6EEBB8EE}"/>
              </a:ext>
            </a:extLst>
          </p:cNvPr>
          <p:cNvSpPr txBox="1"/>
          <p:nvPr/>
        </p:nvSpPr>
        <p:spPr>
          <a:xfrm>
            <a:off x="329925" y="4377437"/>
            <a:ext cx="24328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No Congo, por exemplo, a amputação de mãos ou pés era frequentemente usada como método de punição a trabalhadores. 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C37C1C19-8DD0-AA5F-7032-63D4EB16C014}"/>
              </a:ext>
            </a:extLst>
          </p:cNvPr>
          <p:cNvSpPr/>
          <p:nvPr/>
        </p:nvSpPr>
        <p:spPr>
          <a:xfrm rot="5400000">
            <a:off x="516298" y="1797916"/>
            <a:ext cx="1830056" cy="2651983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lvl="0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78A6C7-B73D-9629-69D0-15FBF6054782}"/>
              </a:ext>
            </a:extLst>
          </p:cNvPr>
          <p:cNvSpPr txBox="1"/>
          <p:nvPr/>
        </p:nvSpPr>
        <p:spPr>
          <a:xfrm>
            <a:off x="337756" y="2500605"/>
            <a:ext cx="21602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violência contra os africanos, além da escravização, foi extrema. 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011E5F3-399A-C6FD-E92C-0D26589886DC}"/>
              </a:ext>
            </a:extLst>
          </p:cNvPr>
          <p:cNvSpPr/>
          <p:nvPr/>
        </p:nvSpPr>
        <p:spPr>
          <a:xfrm rot="5400000">
            <a:off x="9492050" y="1769260"/>
            <a:ext cx="2041503" cy="3076140"/>
          </a:xfrm>
          <a:custGeom>
            <a:avLst/>
            <a:gdLst>
              <a:gd name="connsiteX0" fmla="*/ 0 w 2418160"/>
              <a:gd name="connsiteY0" fmla="*/ 0 h 2570281"/>
              <a:gd name="connsiteX1" fmla="*/ 1410593 w 2418160"/>
              <a:gd name="connsiteY1" fmla="*/ 0 h 2570281"/>
              <a:gd name="connsiteX2" fmla="*/ 1410593 w 2418160"/>
              <a:gd name="connsiteY2" fmla="*/ 0 h 2570281"/>
              <a:gd name="connsiteX3" fmla="*/ 2015133 w 2418160"/>
              <a:gd name="connsiteY3" fmla="*/ 0 h 2570281"/>
              <a:gd name="connsiteX4" fmla="*/ 2418160 w 2418160"/>
              <a:gd name="connsiteY4" fmla="*/ 0 h 2570281"/>
              <a:gd name="connsiteX5" fmla="*/ 2418160 w 2418160"/>
              <a:gd name="connsiteY5" fmla="*/ 1499331 h 2570281"/>
              <a:gd name="connsiteX6" fmla="*/ 2720430 w 2418160"/>
              <a:gd name="connsiteY6" fmla="*/ 1820530 h 2570281"/>
              <a:gd name="connsiteX7" fmla="*/ 2418160 w 2418160"/>
              <a:gd name="connsiteY7" fmla="*/ 2141901 h 2570281"/>
              <a:gd name="connsiteX8" fmla="*/ 2418160 w 2418160"/>
              <a:gd name="connsiteY8" fmla="*/ 2570281 h 2570281"/>
              <a:gd name="connsiteX9" fmla="*/ 2015133 w 2418160"/>
              <a:gd name="connsiteY9" fmla="*/ 2570281 h 2570281"/>
              <a:gd name="connsiteX10" fmla="*/ 1410593 w 2418160"/>
              <a:gd name="connsiteY10" fmla="*/ 2570281 h 2570281"/>
              <a:gd name="connsiteX11" fmla="*/ 1410593 w 2418160"/>
              <a:gd name="connsiteY11" fmla="*/ 2570281 h 2570281"/>
              <a:gd name="connsiteX12" fmla="*/ 0 w 2418160"/>
              <a:gd name="connsiteY12" fmla="*/ 2570281 h 2570281"/>
              <a:gd name="connsiteX13" fmla="*/ 0 w 2418160"/>
              <a:gd name="connsiteY13" fmla="*/ 2141901 h 2570281"/>
              <a:gd name="connsiteX14" fmla="*/ 0 w 2418160"/>
              <a:gd name="connsiteY14" fmla="*/ 1499331 h 2570281"/>
              <a:gd name="connsiteX15" fmla="*/ 0 w 2418160"/>
              <a:gd name="connsiteY15" fmla="*/ 1499331 h 2570281"/>
              <a:gd name="connsiteX16" fmla="*/ 0 w 2418160"/>
              <a:gd name="connsiteY16" fmla="*/ 0 h 257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18160" h="2570281">
                <a:moveTo>
                  <a:pt x="0" y="0"/>
                </a:moveTo>
                <a:lnTo>
                  <a:pt x="1410593" y="0"/>
                </a:lnTo>
                <a:lnTo>
                  <a:pt x="1410593" y="0"/>
                </a:lnTo>
                <a:lnTo>
                  <a:pt x="2015133" y="0"/>
                </a:lnTo>
                <a:lnTo>
                  <a:pt x="2418160" y="0"/>
                </a:lnTo>
                <a:lnTo>
                  <a:pt x="2418160" y="1499331"/>
                </a:lnTo>
                <a:lnTo>
                  <a:pt x="2720430" y="1820530"/>
                </a:lnTo>
                <a:lnTo>
                  <a:pt x="2418160" y="2141901"/>
                </a:lnTo>
                <a:lnTo>
                  <a:pt x="2418160" y="2570281"/>
                </a:lnTo>
                <a:lnTo>
                  <a:pt x="2015133" y="2570281"/>
                </a:lnTo>
                <a:lnTo>
                  <a:pt x="1410593" y="2570281"/>
                </a:lnTo>
                <a:lnTo>
                  <a:pt x="1410593" y="2570281"/>
                </a:lnTo>
                <a:lnTo>
                  <a:pt x="0" y="2570281"/>
                </a:lnTo>
                <a:lnTo>
                  <a:pt x="0" y="2141901"/>
                </a:lnTo>
                <a:lnTo>
                  <a:pt x="0" y="1499331"/>
                </a:lnTo>
                <a:lnTo>
                  <a:pt x="0" y="1499331"/>
                </a:lnTo>
                <a:lnTo>
                  <a:pt x="0" y="0"/>
                </a:lnTo>
                <a:close/>
              </a:path>
            </a:pathLst>
          </a:custGeom>
          <a:solidFill>
            <a:srgbClr val="EF5353"/>
          </a:solidFill>
          <a:ln w="571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28195"/>
              <a:satOff val="-1322"/>
              <a:lumOff val="5650"/>
              <a:alphaOff val="0"/>
            </a:schemeClr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6745" tIns="69850" rIns="69851" bIns="69850" numCol="1" spcCol="1270" anchor="t" anchorCtr="0">
            <a:noAutofit/>
          </a:bodyPr>
          <a:lstStyle/>
          <a:p>
            <a:pPr lvl="0"/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332301-6149-74C4-A232-0653F5283421}"/>
              </a:ext>
            </a:extLst>
          </p:cNvPr>
          <p:cNvSpPr txBox="1"/>
          <p:nvPr/>
        </p:nvSpPr>
        <p:spPr>
          <a:xfrm>
            <a:off x="9133232" y="2551692"/>
            <a:ext cx="28252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Houve, porém,  resistência ao neocolonialismo. Muitos fugiam, protestavam, faziam boicotes e </a:t>
            </a:r>
            <a:r>
              <a:rPr lang="pt-BR" dirty="0" err="1">
                <a:solidFill>
                  <a:schemeClr val="bg1"/>
                </a:solidFill>
              </a:rPr>
              <a:t>e</a:t>
            </a:r>
            <a:r>
              <a:rPr lang="pt-BR" dirty="0">
                <a:solidFill>
                  <a:schemeClr val="bg1"/>
                </a:solidFill>
              </a:rPr>
              <a:t> revoltas. Houve também resistência armada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C6C8FB-C93A-28E9-4DFD-D740C00C0BE6}"/>
              </a:ext>
            </a:extLst>
          </p:cNvPr>
          <p:cNvSpPr txBox="1"/>
          <p:nvPr/>
        </p:nvSpPr>
        <p:spPr>
          <a:xfrm>
            <a:off x="9421454" y="4926201"/>
            <a:ext cx="25202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Em 1879, o povo zulu, do sul da África, se armou e atacou os representantes do governo inglês na região.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1BF4FFC-7D62-2AC6-A63B-CDAE5D0AD6EF}"/>
              </a:ext>
            </a:extLst>
          </p:cNvPr>
          <p:cNvSpPr/>
          <p:nvPr/>
        </p:nvSpPr>
        <p:spPr>
          <a:xfrm>
            <a:off x="2743200" y="5141740"/>
            <a:ext cx="312657" cy="131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80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530AB764-7648-B040-1991-46B4AEEAF53A}"/>
              </a:ext>
            </a:extLst>
          </p:cNvPr>
          <p:cNvSpPr/>
          <p:nvPr/>
        </p:nvSpPr>
        <p:spPr>
          <a:xfrm>
            <a:off x="6232711" y="5784820"/>
            <a:ext cx="5716645" cy="10731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91077D-474B-A2C3-8C36-0436D8BC8780}"/>
              </a:ext>
            </a:extLst>
          </p:cNvPr>
          <p:cNvSpPr/>
          <p:nvPr/>
        </p:nvSpPr>
        <p:spPr>
          <a:xfrm>
            <a:off x="6250486" y="4544078"/>
            <a:ext cx="5716645" cy="1114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95DD889-CA2B-EC16-144B-8B46F8A102BB}"/>
              </a:ext>
            </a:extLst>
          </p:cNvPr>
          <p:cNvSpPr/>
          <p:nvPr/>
        </p:nvSpPr>
        <p:spPr>
          <a:xfrm>
            <a:off x="6255867" y="2555872"/>
            <a:ext cx="5716645" cy="1802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481A758-C117-5C83-E1C1-5E5CF5630F41}"/>
              </a:ext>
            </a:extLst>
          </p:cNvPr>
          <p:cNvSpPr/>
          <p:nvPr/>
        </p:nvSpPr>
        <p:spPr>
          <a:xfrm>
            <a:off x="6255704" y="1293371"/>
            <a:ext cx="5716645" cy="1114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80FDDA-74F4-CAE6-E897-70AF562837CC}"/>
              </a:ext>
            </a:extLst>
          </p:cNvPr>
          <p:cNvSpPr txBox="1"/>
          <p:nvPr/>
        </p:nvSpPr>
        <p:spPr>
          <a:xfrm>
            <a:off x="6282425" y="1484784"/>
            <a:ext cx="571664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/>
            <a:r>
              <a:rPr lang="pt-BR" dirty="0"/>
              <a:t>Segunda metade do século XVIII: a Inglaterra era a nação mais industrializada do mundo. Os ingleses afastaram franceses e portugueses da Índia e dominaram o país.</a:t>
            </a:r>
          </a:p>
          <a:p>
            <a:pPr marL="176213"/>
            <a:endParaRPr lang="pt-BR" dirty="0"/>
          </a:p>
          <a:p>
            <a:pPr marL="176213"/>
            <a:r>
              <a:rPr lang="pt-BR" dirty="0"/>
              <a:t>Um dos produtos indianos de interesse para a economia inglesa era o algodão, matéria-prima para a indústria de tecidos. A manufatura de tecido local foi sendo extinta e milhares de tecelões desempregados. Os indianos passaram a comprar algodão inglês, além de pagar elevados impostos. </a:t>
            </a:r>
          </a:p>
          <a:p>
            <a:pPr marL="176213"/>
            <a:endParaRPr lang="pt-BR" dirty="0"/>
          </a:p>
          <a:p>
            <a:pPr marL="176213"/>
            <a:r>
              <a:rPr lang="pt-BR" dirty="0"/>
              <a:t>Inconformados com a exploração, os indianos deflagraram , em 1857, a Revolta dos Cipaios. Apesar de reprimida, os ingleses passaram a respeitar a cultura local e expulsaram os missionários cristãos da Índia. </a:t>
            </a:r>
          </a:p>
          <a:p>
            <a:pPr marL="176213"/>
            <a:endParaRPr lang="pt-BR" dirty="0"/>
          </a:p>
          <a:p>
            <a:pPr marL="176213"/>
            <a:r>
              <a:rPr lang="pt-BR" dirty="0"/>
              <a:t>De 1876 a 1947, a Índia esteve oficialmente incorporada ao Império Britânico.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29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Ingleses na Índia</a:t>
            </a:r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069291-2EAB-D533-2694-8AC72599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5" y="1293371"/>
            <a:ext cx="5827164" cy="523255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0BAF7D-1F28-34C6-16DE-39031A96CAA9}"/>
              </a:ext>
            </a:extLst>
          </p:cNvPr>
          <p:cNvSpPr txBox="1"/>
          <p:nvPr/>
        </p:nvSpPr>
        <p:spPr>
          <a:xfrm>
            <a:off x="189755" y="6516216"/>
            <a:ext cx="6065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Serviçal hindu serve chá a britânica. Índia, início do século XX.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06980" y="6346311"/>
            <a:ext cx="696540" cy="365066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fld id="{C344E82F-7008-4A71-8DF8-59079F66000D}" type="slidenum">
              <a:rPr lang="pt-BR" sz="1400" b="1" smtClean="0">
                <a:solidFill>
                  <a:schemeClr val="bg1"/>
                </a:solidFill>
              </a:rPr>
              <a:t>9</a:t>
            </a:fld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D793157-3C79-1587-55FE-4DF2A151A100}"/>
              </a:ext>
            </a:extLst>
          </p:cNvPr>
          <p:cNvSpPr/>
          <p:nvPr/>
        </p:nvSpPr>
        <p:spPr>
          <a:xfrm>
            <a:off x="6154246" y="1293371"/>
            <a:ext cx="256357" cy="36569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502FB7B-BC6D-7A4E-E49B-566505D09EA1}"/>
              </a:ext>
            </a:extLst>
          </p:cNvPr>
          <p:cNvSpPr/>
          <p:nvPr/>
        </p:nvSpPr>
        <p:spPr>
          <a:xfrm>
            <a:off x="6122307" y="2961615"/>
            <a:ext cx="256357" cy="3656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21F8ADC-2BB1-1901-C4C0-E413B26B9A68}"/>
              </a:ext>
            </a:extLst>
          </p:cNvPr>
          <p:cNvSpPr/>
          <p:nvPr/>
        </p:nvSpPr>
        <p:spPr>
          <a:xfrm>
            <a:off x="6088477" y="4957718"/>
            <a:ext cx="256357" cy="365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D9484B3-CE57-3DE2-07D8-183562499FA5}"/>
              </a:ext>
            </a:extLst>
          </p:cNvPr>
          <p:cNvSpPr/>
          <p:nvPr/>
        </p:nvSpPr>
        <p:spPr>
          <a:xfrm>
            <a:off x="6146637" y="6499102"/>
            <a:ext cx="256357" cy="365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418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675BD-A880-491E-B049-B8CC56722E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D32FE-0C53-493F-839E-B9E3542396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93E67B-241A-41B9-9F1A-4AA66395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917</Words>
  <Application>Microsoft Office PowerPoint</Application>
  <PresentationFormat>Personalizar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Tema do Office</vt:lpstr>
      <vt:lpstr>Apresentação do PowerPoint</vt:lpstr>
      <vt:lpstr> Neocolonialismo</vt:lpstr>
      <vt:lpstr>Segunda Revolução Industrial</vt:lpstr>
      <vt:lpstr>Exploração da África</vt:lpstr>
      <vt:lpstr>Racismo e “civilização”</vt:lpstr>
      <vt:lpstr>A arte africana como afirmação</vt:lpstr>
      <vt:lpstr>Novas colônias  da Europa</vt:lpstr>
      <vt:lpstr>Resistência contra os novos colonizadores</vt:lpstr>
      <vt:lpstr>Ingleses na Índia</vt:lpstr>
      <vt:lpstr>A revolta dos boxers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Jaqueline Martinho</dc:creator>
  <cp:lastModifiedBy> </cp:lastModifiedBy>
  <cp:revision>427</cp:revision>
  <dcterms:created xsi:type="dcterms:W3CDTF">2019-03-25T17:22:51Z</dcterms:created>
  <dcterms:modified xsi:type="dcterms:W3CDTF">2023-06-22T12:37:03Z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