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7" r:id="rId5"/>
    <p:sldId id="338" r:id="rId6"/>
    <p:sldId id="367" r:id="rId7"/>
    <p:sldId id="282" r:id="rId8"/>
    <p:sldId id="368" r:id="rId9"/>
    <p:sldId id="369" r:id="rId10"/>
    <p:sldId id="370" r:id="rId11"/>
    <p:sldId id="371" r:id="rId12"/>
    <p:sldId id="372" r:id="rId13"/>
    <p:sldId id="373" r:id="rId14"/>
    <p:sldId id="375" r:id="rId15"/>
    <p:sldId id="376" r:id="rId16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D3D3FB-155D-485A-9F3D-0869144F9B5B}">
          <p14:sldIdLst>
            <p14:sldId id="337"/>
            <p14:sldId id="338"/>
            <p14:sldId id="367"/>
            <p14:sldId id="282"/>
            <p14:sldId id="368"/>
            <p14:sldId id="369"/>
            <p14:sldId id="370"/>
            <p14:sldId id="371"/>
            <p14:sldId id="372"/>
            <p14:sldId id="373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4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1D09"/>
    <a:srgbClr val="F05E6C"/>
    <a:srgbClr val="EF5353"/>
    <a:srgbClr val="F97F7F"/>
    <a:srgbClr val="FFCCFF"/>
    <a:srgbClr val="1A7062"/>
    <a:srgbClr val="9D0F0F"/>
    <a:srgbClr val="CFB33D"/>
    <a:srgbClr val="59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9A3E1-4D56-CF77-4298-E18AF1C86A84}" v="4" dt="2023-05-23T21:25:58.960"/>
    <p1510:client id="{A27975FE-31CD-4A31-927A-F04F03446B65}" v="4185" dt="2023-05-23T00:36:06.516"/>
    <p1510:client id="{FB5668D2-0130-F345-B665-2730F94CFA3E}" v="473" dt="2023-05-23T10:23:59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49" autoAdjust="0"/>
  </p:normalViewPr>
  <p:slideViewPr>
    <p:cSldViewPr>
      <p:cViewPr varScale="1">
        <p:scale>
          <a:sx n="68" d="100"/>
          <a:sy n="68" d="100"/>
        </p:scale>
        <p:origin x="618" y="-90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99C7-1530-3A4C-920E-CEAAFDA3D3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749E-8942-7F4A-9FE9-B9933845D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71F4-87A3-4755-ACF6-97AA6CCADCF6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C909-E8BE-4219-A716-293957608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4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c7b0449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c7b0449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02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A083-4C2A-0140-9AFB-A6DA4DC6836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35C-9FC6-EC46-BB8F-86E68A68A7E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8E4-551F-0947-8236-AA6C7642A34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F7E-CDF7-DB48-96CF-0401224D2F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A2B5-03F1-6C4F-9913-4FA8E1A980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7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8AD6-3917-2C40-B309-2BE96BCCD6D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54F-3C0D-D74D-B7B6-B45F47A814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0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A0CC-C557-874C-928E-077C93073A10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0D8C-58B0-8949-A226-583D081882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4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A1CA-06A3-FE4C-922E-6BEA53D088D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2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777C-63AF-894E-B0E9-38526ED76EF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674A-A158-3042-B5FC-6AB2AC5B182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8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2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416" y="42508"/>
            <a:ext cx="933477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4099FF2-6B8A-08AD-D558-639F71BEF7B0}"/>
              </a:ext>
            </a:extLst>
          </p:cNvPr>
          <p:cNvSpPr/>
          <p:nvPr/>
        </p:nvSpPr>
        <p:spPr>
          <a:xfrm>
            <a:off x="3934172" y="4389134"/>
            <a:ext cx="3312368" cy="2469139"/>
          </a:xfrm>
          <a:custGeom>
            <a:avLst/>
            <a:gdLst>
              <a:gd name="connsiteX0" fmla="*/ 0 w 3602084"/>
              <a:gd name="connsiteY0" fmla="*/ 150715 h 1507154"/>
              <a:gd name="connsiteX1" fmla="*/ 150715 w 3602084"/>
              <a:gd name="connsiteY1" fmla="*/ 0 h 1507154"/>
              <a:gd name="connsiteX2" fmla="*/ 3451369 w 3602084"/>
              <a:gd name="connsiteY2" fmla="*/ 0 h 1507154"/>
              <a:gd name="connsiteX3" fmla="*/ 3602084 w 3602084"/>
              <a:gd name="connsiteY3" fmla="*/ 150715 h 1507154"/>
              <a:gd name="connsiteX4" fmla="*/ 3602084 w 3602084"/>
              <a:gd name="connsiteY4" fmla="*/ 1356439 h 1507154"/>
              <a:gd name="connsiteX5" fmla="*/ 3451369 w 3602084"/>
              <a:gd name="connsiteY5" fmla="*/ 1507154 h 1507154"/>
              <a:gd name="connsiteX6" fmla="*/ 150715 w 3602084"/>
              <a:gd name="connsiteY6" fmla="*/ 1507154 h 1507154"/>
              <a:gd name="connsiteX7" fmla="*/ 0 w 3602084"/>
              <a:gd name="connsiteY7" fmla="*/ 1356439 h 1507154"/>
              <a:gd name="connsiteX8" fmla="*/ 0 w 3602084"/>
              <a:gd name="connsiteY8" fmla="*/ 150715 h 15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507154">
                <a:moveTo>
                  <a:pt x="0" y="150715"/>
                </a:moveTo>
                <a:cubicBezTo>
                  <a:pt x="0" y="67477"/>
                  <a:pt x="67477" y="0"/>
                  <a:pt x="150715" y="0"/>
                </a:cubicBezTo>
                <a:lnTo>
                  <a:pt x="3451369" y="0"/>
                </a:lnTo>
                <a:cubicBezTo>
                  <a:pt x="3534607" y="0"/>
                  <a:pt x="3602084" y="67477"/>
                  <a:pt x="3602084" y="150715"/>
                </a:cubicBezTo>
                <a:lnTo>
                  <a:pt x="3602084" y="1356439"/>
                </a:lnTo>
                <a:cubicBezTo>
                  <a:pt x="3602084" y="1439677"/>
                  <a:pt x="3534607" y="1507154"/>
                  <a:pt x="3451369" y="1507154"/>
                </a:cubicBezTo>
                <a:lnTo>
                  <a:pt x="150715" y="1507154"/>
                </a:lnTo>
                <a:cubicBezTo>
                  <a:pt x="67477" y="1507154"/>
                  <a:pt x="0" y="1439677"/>
                  <a:pt x="0" y="1356439"/>
                </a:cubicBezTo>
                <a:lnTo>
                  <a:pt x="0" y="1507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9149"/>
              <a:satOff val="-6048"/>
              <a:lumOff val="33650"/>
              <a:alphaOff val="0"/>
            </a:schemeClr>
          </a:fillRef>
          <a:effectRef idx="0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963" tIns="127963" rIns="127963" bIns="12796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kern="1200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"/>
            </a:endParaRP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kern="1200" dirty="0">
              <a:solidFill>
                <a:schemeClr val="bg2">
                  <a:lumMod val="25000"/>
                </a:schemeClr>
              </a:solidFill>
              <a:latin typeface="Roboto" pitchFamily="2" charset="0"/>
              <a:ea typeface="Roboto" pitchFamily="2" charset="0"/>
              <a:cs typeface="Roboto"/>
            </a:endParaRP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As ideias revolucionárias se espalharam entre pequenos comerciantes, soldados, alfaiates, artesãos, mestiços, brancos pobres, negros libertos e também escravizados</a:t>
            </a:r>
            <a:endParaRPr lang="pt-BR" kern="1200" dirty="0">
              <a:solidFill>
                <a:schemeClr val="bg2">
                  <a:lumMod val="25000"/>
                </a:schemeClr>
              </a:solidFill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CF17625D-2E65-09C1-331B-EBCE73C23970}"/>
              </a:ext>
            </a:extLst>
          </p:cNvPr>
          <p:cNvSpPr/>
          <p:nvPr/>
        </p:nvSpPr>
        <p:spPr>
          <a:xfrm>
            <a:off x="1125861" y="4105746"/>
            <a:ext cx="2559052" cy="2762372"/>
          </a:xfrm>
          <a:custGeom>
            <a:avLst/>
            <a:gdLst>
              <a:gd name="connsiteX0" fmla="*/ 0 w 3602084"/>
              <a:gd name="connsiteY0" fmla="*/ 160896 h 1608956"/>
              <a:gd name="connsiteX1" fmla="*/ 160896 w 3602084"/>
              <a:gd name="connsiteY1" fmla="*/ 0 h 1608956"/>
              <a:gd name="connsiteX2" fmla="*/ 3441188 w 3602084"/>
              <a:gd name="connsiteY2" fmla="*/ 0 h 1608956"/>
              <a:gd name="connsiteX3" fmla="*/ 3602084 w 3602084"/>
              <a:gd name="connsiteY3" fmla="*/ 160896 h 1608956"/>
              <a:gd name="connsiteX4" fmla="*/ 3602084 w 3602084"/>
              <a:gd name="connsiteY4" fmla="*/ 1448060 h 1608956"/>
              <a:gd name="connsiteX5" fmla="*/ 3441188 w 3602084"/>
              <a:gd name="connsiteY5" fmla="*/ 1608956 h 1608956"/>
              <a:gd name="connsiteX6" fmla="*/ 160896 w 3602084"/>
              <a:gd name="connsiteY6" fmla="*/ 1608956 h 1608956"/>
              <a:gd name="connsiteX7" fmla="*/ 0 w 3602084"/>
              <a:gd name="connsiteY7" fmla="*/ 1448060 h 1608956"/>
              <a:gd name="connsiteX8" fmla="*/ 0 w 3602084"/>
              <a:gd name="connsiteY8" fmla="*/ 160896 h 16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608956">
                <a:moveTo>
                  <a:pt x="0" y="160896"/>
                </a:moveTo>
                <a:cubicBezTo>
                  <a:pt x="0" y="72036"/>
                  <a:pt x="72036" y="0"/>
                  <a:pt x="160896" y="0"/>
                </a:cubicBezTo>
                <a:lnTo>
                  <a:pt x="3441188" y="0"/>
                </a:lnTo>
                <a:cubicBezTo>
                  <a:pt x="3530048" y="0"/>
                  <a:pt x="3602084" y="72036"/>
                  <a:pt x="3602084" y="160896"/>
                </a:cubicBezTo>
                <a:lnTo>
                  <a:pt x="3602084" y="1448060"/>
                </a:lnTo>
                <a:cubicBezTo>
                  <a:pt x="3602084" y="1536920"/>
                  <a:pt x="3530048" y="1608956"/>
                  <a:pt x="3441188" y="1608956"/>
                </a:cubicBezTo>
                <a:lnTo>
                  <a:pt x="160896" y="1608956"/>
                </a:lnTo>
                <a:cubicBezTo>
                  <a:pt x="72036" y="1608956"/>
                  <a:pt x="0" y="1536920"/>
                  <a:pt x="0" y="1448060"/>
                </a:cubicBezTo>
                <a:lnTo>
                  <a:pt x="0" y="16089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0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45" tIns="130945" rIns="130945" bIns="13094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 partir de meados do século XVIII, as ideias iluministas de liberdade começaram a chegar ao conhecimento dos habitantes da Bahia, trazidas </a:t>
            </a:r>
            <a:r>
              <a:rPr lang="pt-BR" err="1">
                <a:solidFill>
                  <a:schemeClr val="bg2">
                    <a:lumMod val="25000"/>
                  </a:schemeClr>
                </a:solidFill>
              </a:rPr>
              <a:t>oor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 membros da elite que iam estudar na Europa</a:t>
            </a:r>
            <a:endParaRPr lang="pt-BR" kern="1200">
              <a:solidFill>
                <a:schemeClr val="bg2">
                  <a:lumMod val="25000"/>
                </a:schemeClr>
              </a:solidFill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F2682E89-E983-5F7B-E95F-D035D630E57E}"/>
              </a:ext>
            </a:extLst>
          </p:cNvPr>
          <p:cNvSpPr/>
          <p:nvPr/>
        </p:nvSpPr>
        <p:spPr>
          <a:xfrm>
            <a:off x="7462564" y="4105746"/>
            <a:ext cx="2741614" cy="2681680"/>
          </a:xfrm>
          <a:custGeom>
            <a:avLst/>
            <a:gdLst>
              <a:gd name="connsiteX0" fmla="*/ 0 w 4099561"/>
              <a:gd name="connsiteY0" fmla="*/ 182293 h 1822933"/>
              <a:gd name="connsiteX1" fmla="*/ 182293 w 4099561"/>
              <a:gd name="connsiteY1" fmla="*/ 0 h 1822933"/>
              <a:gd name="connsiteX2" fmla="*/ 3917268 w 4099561"/>
              <a:gd name="connsiteY2" fmla="*/ 0 h 1822933"/>
              <a:gd name="connsiteX3" fmla="*/ 4099561 w 4099561"/>
              <a:gd name="connsiteY3" fmla="*/ 182293 h 1822933"/>
              <a:gd name="connsiteX4" fmla="*/ 4099561 w 4099561"/>
              <a:gd name="connsiteY4" fmla="*/ 1640640 h 1822933"/>
              <a:gd name="connsiteX5" fmla="*/ 3917268 w 4099561"/>
              <a:gd name="connsiteY5" fmla="*/ 1822933 h 1822933"/>
              <a:gd name="connsiteX6" fmla="*/ 182293 w 4099561"/>
              <a:gd name="connsiteY6" fmla="*/ 1822933 h 1822933"/>
              <a:gd name="connsiteX7" fmla="*/ 0 w 4099561"/>
              <a:gd name="connsiteY7" fmla="*/ 1640640 h 1822933"/>
              <a:gd name="connsiteX8" fmla="*/ 0 w 4099561"/>
              <a:gd name="connsiteY8" fmla="*/ 182293 h 182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61" h="1822933">
                <a:moveTo>
                  <a:pt x="0" y="182293"/>
                </a:moveTo>
                <a:cubicBezTo>
                  <a:pt x="0" y="81615"/>
                  <a:pt x="81615" y="0"/>
                  <a:pt x="182293" y="0"/>
                </a:cubicBezTo>
                <a:lnTo>
                  <a:pt x="3917268" y="0"/>
                </a:lnTo>
                <a:cubicBezTo>
                  <a:pt x="4017946" y="0"/>
                  <a:pt x="4099561" y="81615"/>
                  <a:pt x="4099561" y="182293"/>
                </a:cubicBezTo>
                <a:lnTo>
                  <a:pt x="4099561" y="1640640"/>
                </a:lnTo>
                <a:cubicBezTo>
                  <a:pt x="4099561" y="1741318"/>
                  <a:pt x="4017946" y="1822933"/>
                  <a:pt x="3917268" y="1822933"/>
                </a:cubicBezTo>
                <a:lnTo>
                  <a:pt x="182293" y="1822933"/>
                </a:lnTo>
                <a:cubicBezTo>
                  <a:pt x="81615" y="1822933"/>
                  <a:pt x="0" y="1741318"/>
                  <a:pt x="0" y="1640640"/>
                </a:cubicBezTo>
                <a:lnTo>
                  <a:pt x="0" y="1822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0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12" tIns="137212" rIns="137212" bIns="13721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movimento ficou conhecido como Conjuração Baiana. É chamado também de Revolta dos Alfaiates, por causa da participação desses profissionais e de outros artesãos.</a:t>
            </a:r>
            <a:endParaRPr lang="pt-BR" kern="1200">
              <a:solidFill>
                <a:schemeClr val="bg2">
                  <a:lumMod val="25000"/>
                </a:schemeClr>
              </a:solidFill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F8E0E00-5BB1-E171-4430-DE7F8F6A9C92}"/>
              </a:ext>
            </a:extLst>
          </p:cNvPr>
          <p:cNvSpPr/>
          <p:nvPr/>
        </p:nvSpPr>
        <p:spPr>
          <a:xfrm>
            <a:off x="335273" y="1473692"/>
            <a:ext cx="1947646" cy="2357366"/>
          </a:xfrm>
          <a:custGeom>
            <a:avLst/>
            <a:gdLst>
              <a:gd name="connsiteX0" fmla="*/ 0 w 3602084"/>
              <a:gd name="connsiteY0" fmla="*/ 135935 h 1359348"/>
              <a:gd name="connsiteX1" fmla="*/ 135935 w 3602084"/>
              <a:gd name="connsiteY1" fmla="*/ 0 h 1359348"/>
              <a:gd name="connsiteX2" fmla="*/ 3466149 w 3602084"/>
              <a:gd name="connsiteY2" fmla="*/ 0 h 1359348"/>
              <a:gd name="connsiteX3" fmla="*/ 3602084 w 3602084"/>
              <a:gd name="connsiteY3" fmla="*/ 135935 h 1359348"/>
              <a:gd name="connsiteX4" fmla="*/ 3602084 w 3602084"/>
              <a:gd name="connsiteY4" fmla="*/ 1223413 h 1359348"/>
              <a:gd name="connsiteX5" fmla="*/ 3466149 w 3602084"/>
              <a:gd name="connsiteY5" fmla="*/ 1359348 h 1359348"/>
              <a:gd name="connsiteX6" fmla="*/ 135935 w 3602084"/>
              <a:gd name="connsiteY6" fmla="*/ 1359348 h 1359348"/>
              <a:gd name="connsiteX7" fmla="*/ 0 w 3602084"/>
              <a:gd name="connsiteY7" fmla="*/ 1223413 h 1359348"/>
              <a:gd name="connsiteX8" fmla="*/ 0 w 3602084"/>
              <a:gd name="connsiteY8" fmla="*/ 135935 h 13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359348">
                <a:moveTo>
                  <a:pt x="0" y="135935"/>
                </a:moveTo>
                <a:cubicBezTo>
                  <a:pt x="0" y="60860"/>
                  <a:pt x="60860" y="0"/>
                  <a:pt x="135935" y="0"/>
                </a:cubicBezTo>
                <a:lnTo>
                  <a:pt x="3466149" y="0"/>
                </a:lnTo>
                <a:cubicBezTo>
                  <a:pt x="3541224" y="0"/>
                  <a:pt x="3602084" y="60860"/>
                  <a:pt x="3602084" y="135935"/>
                </a:cubicBezTo>
                <a:lnTo>
                  <a:pt x="3602084" y="1223413"/>
                </a:lnTo>
                <a:cubicBezTo>
                  <a:pt x="3602084" y="1298488"/>
                  <a:pt x="3541224" y="1359348"/>
                  <a:pt x="3466149" y="1359348"/>
                </a:cubicBezTo>
                <a:lnTo>
                  <a:pt x="135935" y="1359348"/>
                </a:lnTo>
                <a:cubicBezTo>
                  <a:pt x="60860" y="1359348"/>
                  <a:pt x="0" y="1298488"/>
                  <a:pt x="0" y="1223413"/>
                </a:cubicBezTo>
                <a:lnTo>
                  <a:pt x="0" y="1359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634" tIns="123634" rIns="123634" bIns="12363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Até o final do século XVIII, Salvador era o mais importante centro urbano da colônia portuguesa.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73" y="341784"/>
            <a:ext cx="11550970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Conjuração Baiana - Contexto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BF857887-8F22-10A5-1455-183F9561DB4A}"/>
              </a:ext>
            </a:extLst>
          </p:cNvPr>
          <p:cNvSpPr/>
          <p:nvPr/>
        </p:nvSpPr>
        <p:spPr>
          <a:xfrm>
            <a:off x="9470298" y="1473163"/>
            <a:ext cx="2481674" cy="2454699"/>
          </a:xfrm>
          <a:custGeom>
            <a:avLst/>
            <a:gdLst>
              <a:gd name="connsiteX0" fmla="*/ 0 w 4099561"/>
              <a:gd name="connsiteY0" fmla="*/ 168533 h 1685334"/>
              <a:gd name="connsiteX1" fmla="*/ 168533 w 4099561"/>
              <a:gd name="connsiteY1" fmla="*/ 0 h 1685334"/>
              <a:gd name="connsiteX2" fmla="*/ 3931028 w 4099561"/>
              <a:gd name="connsiteY2" fmla="*/ 0 h 1685334"/>
              <a:gd name="connsiteX3" fmla="*/ 4099561 w 4099561"/>
              <a:gd name="connsiteY3" fmla="*/ 168533 h 1685334"/>
              <a:gd name="connsiteX4" fmla="*/ 4099561 w 4099561"/>
              <a:gd name="connsiteY4" fmla="*/ 1516801 h 1685334"/>
              <a:gd name="connsiteX5" fmla="*/ 3931028 w 4099561"/>
              <a:gd name="connsiteY5" fmla="*/ 1685334 h 1685334"/>
              <a:gd name="connsiteX6" fmla="*/ 168533 w 4099561"/>
              <a:gd name="connsiteY6" fmla="*/ 1685334 h 1685334"/>
              <a:gd name="connsiteX7" fmla="*/ 0 w 4099561"/>
              <a:gd name="connsiteY7" fmla="*/ 1516801 h 1685334"/>
              <a:gd name="connsiteX8" fmla="*/ 0 w 4099561"/>
              <a:gd name="connsiteY8" fmla="*/ 168533 h 16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61" h="1685334">
                <a:moveTo>
                  <a:pt x="0" y="168533"/>
                </a:moveTo>
                <a:cubicBezTo>
                  <a:pt x="0" y="75455"/>
                  <a:pt x="75455" y="0"/>
                  <a:pt x="168533" y="0"/>
                </a:cubicBezTo>
                <a:lnTo>
                  <a:pt x="3931028" y="0"/>
                </a:lnTo>
                <a:cubicBezTo>
                  <a:pt x="4024106" y="0"/>
                  <a:pt x="4099561" y="75455"/>
                  <a:pt x="4099561" y="168533"/>
                </a:cubicBezTo>
                <a:lnTo>
                  <a:pt x="4099561" y="1516801"/>
                </a:lnTo>
                <a:cubicBezTo>
                  <a:pt x="4099561" y="1609879"/>
                  <a:pt x="4024106" y="1685334"/>
                  <a:pt x="3931028" y="1685334"/>
                </a:cubicBezTo>
                <a:lnTo>
                  <a:pt x="168533" y="1685334"/>
                </a:lnTo>
                <a:cubicBezTo>
                  <a:pt x="75455" y="1685334"/>
                  <a:pt x="0" y="1609879"/>
                  <a:pt x="0" y="1516801"/>
                </a:cubicBezTo>
                <a:lnTo>
                  <a:pt x="0" y="1685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9149"/>
              <a:satOff val="-6048"/>
              <a:lumOff val="33650"/>
              <a:alphaOff val="0"/>
            </a:schemeClr>
          </a:fillRef>
          <a:effectRef idx="0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82" tIns="133182" rIns="133182" bIns="13318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É conhecido também como Revolta dos Búzios, pois alguns revoltosos usavam búzios (conchas de moluscos) em pulseiras, para facilitar o reconhecimento entre os participantes.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9106" y="642230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10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5189DA-930C-E8A1-0D9A-858AFCAABE03}"/>
              </a:ext>
            </a:extLst>
          </p:cNvPr>
          <p:cNvSpPr txBox="1"/>
          <p:nvPr/>
        </p:nvSpPr>
        <p:spPr>
          <a:xfrm>
            <a:off x="4397281" y="4383083"/>
            <a:ext cx="2636089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Homenagem aos mártires da Conjuração Baiana. Salvador (BA), 2016. Detalhe de cartaz.</a:t>
            </a: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433575-08A6-C523-4F6C-D0C35B2F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1" y="1473163"/>
            <a:ext cx="6474012" cy="28107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53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F8E0E00-5BB1-E171-4430-DE7F8F6A9C92}"/>
              </a:ext>
            </a:extLst>
          </p:cNvPr>
          <p:cNvSpPr/>
          <p:nvPr/>
        </p:nvSpPr>
        <p:spPr>
          <a:xfrm>
            <a:off x="307894" y="3482722"/>
            <a:ext cx="4224215" cy="1153480"/>
          </a:xfrm>
          <a:custGeom>
            <a:avLst/>
            <a:gdLst>
              <a:gd name="connsiteX0" fmla="*/ 0 w 3602084"/>
              <a:gd name="connsiteY0" fmla="*/ 135935 h 1359348"/>
              <a:gd name="connsiteX1" fmla="*/ 135935 w 3602084"/>
              <a:gd name="connsiteY1" fmla="*/ 0 h 1359348"/>
              <a:gd name="connsiteX2" fmla="*/ 3466149 w 3602084"/>
              <a:gd name="connsiteY2" fmla="*/ 0 h 1359348"/>
              <a:gd name="connsiteX3" fmla="*/ 3602084 w 3602084"/>
              <a:gd name="connsiteY3" fmla="*/ 135935 h 1359348"/>
              <a:gd name="connsiteX4" fmla="*/ 3602084 w 3602084"/>
              <a:gd name="connsiteY4" fmla="*/ 1223413 h 1359348"/>
              <a:gd name="connsiteX5" fmla="*/ 3466149 w 3602084"/>
              <a:gd name="connsiteY5" fmla="*/ 1359348 h 1359348"/>
              <a:gd name="connsiteX6" fmla="*/ 135935 w 3602084"/>
              <a:gd name="connsiteY6" fmla="*/ 1359348 h 1359348"/>
              <a:gd name="connsiteX7" fmla="*/ 0 w 3602084"/>
              <a:gd name="connsiteY7" fmla="*/ 1223413 h 1359348"/>
              <a:gd name="connsiteX8" fmla="*/ 0 w 3602084"/>
              <a:gd name="connsiteY8" fmla="*/ 135935 h 13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359348">
                <a:moveTo>
                  <a:pt x="0" y="135935"/>
                </a:moveTo>
                <a:cubicBezTo>
                  <a:pt x="0" y="60860"/>
                  <a:pt x="60860" y="0"/>
                  <a:pt x="135935" y="0"/>
                </a:cubicBezTo>
                <a:lnTo>
                  <a:pt x="3466149" y="0"/>
                </a:lnTo>
                <a:cubicBezTo>
                  <a:pt x="3541224" y="0"/>
                  <a:pt x="3602084" y="60860"/>
                  <a:pt x="3602084" y="135935"/>
                </a:cubicBezTo>
                <a:lnTo>
                  <a:pt x="3602084" y="1223413"/>
                </a:lnTo>
                <a:cubicBezTo>
                  <a:pt x="3602084" y="1298488"/>
                  <a:pt x="3541224" y="1359348"/>
                  <a:pt x="3466149" y="1359348"/>
                </a:cubicBezTo>
                <a:lnTo>
                  <a:pt x="135935" y="1359348"/>
                </a:lnTo>
                <a:cubicBezTo>
                  <a:pt x="60860" y="1359348"/>
                  <a:pt x="0" y="1298488"/>
                  <a:pt x="0" y="1223413"/>
                </a:cubicBezTo>
                <a:lnTo>
                  <a:pt x="0" y="1359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634" tIns="123634" rIns="123634" bIns="123634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Em 1798, eles passaram a divulgar seus ideais revolucionários em cartazes manuscritos afixados pela cidade.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73" y="341784"/>
            <a:ext cx="11550970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Punições aos conjurados da Bahia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BF857887-8F22-10A5-1455-183F9561DB4A}"/>
              </a:ext>
            </a:extLst>
          </p:cNvPr>
          <p:cNvSpPr/>
          <p:nvPr/>
        </p:nvSpPr>
        <p:spPr>
          <a:xfrm>
            <a:off x="7420640" y="2561970"/>
            <a:ext cx="4578428" cy="1946581"/>
          </a:xfrm>
          <a:custGeom>
            <a:avLst/>
            <a:gdLst>
              <a:gd name="connsiteX0" fmla="*/ 0 w 4099561"/>
              <a:gd name="connsiteY0" fmla="*/ 168533 h 1685334"/>
              <a:gd name="connsiteX1" fmla="*/ 168533 w 4099561"/>
              <a:gd name="connsiteY1" fmla="*/ 0 h 1685334"/>
              <a:gd name="connsiteX2" fmla="*/ 3931028 w 4099561"/>
              <a:gd name="connsiteY2" fmla="*/ 0 h 1685334"/>
              <a:gd name="connsiteX3" fmla="*/ 4099561 w 4099561"/>
              <a:gd name="connsiteY3" fmla="*/ 168533 h 1685334"/>
              <a:gd name="connsiteX4" fmla="*/ 4099561 w 4099561"/>
              <a:gd name="connsiteY4" fmla="*/ 1516801 h 1685334"/>
              <a:gd name="connsiteX5" fmla="*/ 3931028 w 4099561"/>
              <a:gd name="connsiteY5" fmla="*/ 1685334 h 1685334"/>
              <a:gd name="connsiteX6" fmla="*/ 168533 w 4099561"/>
              <a:gd name="connsiteY6" fmla="*/ 1685334 h 1685334"/>
              <a:gd name="connsiteX7" fmla="*/ 0 w 4099561"/>
              <a:gd name="connsiteY7" fmla="*/ 1516801 h 1685334"/>
              <a:gd name="connsiteX8" fmla="*/ 0 w 4099561"/>
              <a:gd name="connsiteY8" fmla="*/ 168533 h 16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61" h="1685334">
                <a:moveTo>
                  <a:pt x="0" y="168533"/>
                </a:moveTo>
                <a:cubicBezTo>
                  <a:pt x="0" y="75455"/>
                  <a:pt x="75455" y="0"/>
                  <a:pt x="168533" y="0"/>
                </a:cubicBezTo>
                <a:lnTo>
                  <a:pt x="3931028" y="0"/>
                </a:lnTo>
                <a:cubicBezTo>
                  <a:pt x="4024106" y="0"/>
                  <a:pt x="4099561" y="75455"/>
                  <a:pt x="4099561" y="168533"/>
                </a:cubicBezTo>
                <a:lnTo>
                  <a:pt x="4099561" y="1516801"/>
                </a:lnTo>
                <a:cubicBezTo>
                  <a:pt x="4099561" y="1609879"/>
                  <a:pt x="4024106" y="1685334"/>
                  <a:pt x="3931028" y="1685334"/>
                </a:cubicBezTo>
                <a:lnTo>
                  <a:pt x="168533" y="1685334"/>
                </a:lnTo>
                <a:cubicBezTo>
                  <a:pt x="75455" y="1685334"/>
                  <a:pt x="0" y="1609879"/>
                  <a:pt x="0" y="1516801"/>
                </a:cubicBezTo>
                <a:lnTo>
                  <a:pt x="0" y="1685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9149"/>
              <a:satOff val="-6048"/>
              <a:lumOff val="33650"/>
              <a:alphaOff val="0"/>
            </a:schemeClr>
          </a:fillRef>
          <a:effectRef idx="0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82" tIns="133182" rIns="133182" bIns="133182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Os conspiradores mais pobres foram duramente punidos; escravizados foram açoitados. Quatro dos acusados receberam pena de morte: os alfaiates João de Deus e Manuel Faustino e os soldados Luís Gonzaga das Virgens e Lucas Dantas e foram enforcados.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9106" y="642230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11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CF17625D-2E65-09C1-331B-EBCE73C23970}"/>
              </a:ext>
            </a:extLst>
          </p:cNvPr>
          <p:cNvSpPr/>
          <p:nvPr/>
        </p:nvSpPr>
        <p:spPr>
          <a:xfrm>
            <a:off x="151458" y="1445086"/>
            <a:ext cx="4408030" cy="1793443"/>
          </a:xfrm>
          <a:custGeom>
            <a:avLst/>
            <a:gdLst>
              <a:gd name="connsiteX0" fmla="*/ 0 w 3602084"/>
              <a:gd name="connsiteY0" fmla="*/ 160896 h 1608956"/>
              <a:gd name="connsiteX1" fmla="*/ 160896 w 3602084"/>
              <a:gd name="connsiteY1" fmla="*/ 0 h 1608956"/>
              <a:gd name="connsiteX2" fmla="*/ 3441188 w 3602084"/>
              <a:gd name="connsiteY2" fmla="*/ 0 h 1608956"/>
              <a:gd name="connsiteX3" fmla="*/ 3602084 w 3602084"/>
              <a:gd name="connsiteY3" fmla="*/ 160896 h 1608956"/>
              <a:gd name="connsiteX4" fmla="*/ 3602084 w 3602084"/>
              <a:gd name="connsiteY4" fmla="*/ 1448060 h 1608956"/>
              <a:gd name="connsiteX5" fmla="*/ 3441188 w 3602084"/>
              <a:gd name="connsiteY5" fmla="*/ 1608956 h 1608956"/>
              <a:gd name="connsiteX6" fmla="*/ 160896 w 3602084"/>
              <a:gd name="connsiteY6" fmla="*/ 1608956 h 1608956"/>
              <a:gd name="connsiteX7" fmla="*/ 0 w 3602084"/>
              <a:gd name="connsiteY7" fmla="*/ 1448060 h 1608956"/>
              <a:gd name="connsiteX8" fmla="*/ 0 w 3602084"/>
              <a:gd name="connsiteY8" fmla="*/ 160896 h 16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608956">
                <a:moveTo>
                  <a:pt x="0" y="160896"/>
                </a:moveTo>
                <a:cubicBezTo>
                  <a:pt x="0" y="72036"/>
                  <a:pt x="72036" y="0"/>
                  <a:pt x="160896" y="0"/>
                </a:cubicBezTo>
                <a:lnTo>
                  <a:pt x="3441188" y="0"/>
                </a:lnTo>
                <a:cubicBezTo>
                  <a:pt x="3530048" y="0"/>
                  <a:pt x="3602084" y="72036"/>
                  <a:pt x="3602084" y="160896"/>
                </a:cubicBezTo>
                <a:lnTo>
                  <a:pt x="3602084" y="1448060"/>
                </a:lnTo>
                <a:cubicBezTo>
                  <a:pt x="3602084" y="1536920"/>
                  <a:pt x="3530048" y="1608956"/>
                  <a:pt x="3441188" y="1608956"/>
                </a:cubicBezTo>
                <a:lnTo>
                  <a:pt x="160896" y="1608956"/>
                </a:lnTo>
                <a:cubicBezTo>
                  <a:pt x="72036" y="1608956"/>
                  <a:pt x="0" y="1536920"/>
                  <a:pt x="0" y="1448060"/>
                </a:cubicBezTo>
                <a:lnTo>
                  <a:pt x="0" y="16089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0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45" tIns="130945" rIns="130945" bIns="13094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Os conspiradores defendiam o fim da escravidão, a liberdade de comércio, a independência da capitania da Bahia e a formação de uma república inspirada nos princípios de igualdade, liberdade e fraternidade. 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4099FF2-6B8A-08AD-D558-639F71BEF7B0}"/>
              </a:ext>
            </a:extLst>
          </p:cNvPr>
          <p:cNvSpPr/>
          <p:nvPr/>
        </p:nvSpPr>
        <p:spPr>
          <a:xfrm>
            <a:off x="280516" y="4880395"/>
            <a:ext cx="4278972" cy="1977605"/>
          </a:xfrm>
          <a:custGeom>
            <a:avLst/>
            <a:gdLst>
              <a:gd name="connsiteX0" fmla="*/ 0 w 3602084"/>
              <a:gd name="connsiteY0" fmla="*/ 150715 h 1507154"/>
              <a:gd name="connsiteX1" fmla="*/ 150715 w 3602084"/>
              <a:gd name="connsiteY1" fmla="*/ 0 h 1507154"/>
              <a:gd name="connsiteX2" fmla="*/ 3451369 w 3602084"/>
              <a:gd name="connsiteY2" fmla="*/ 0 h 1507154"/>
              <a:gd name="connsiteX3" fmla="*/ 3602084 w 3602084"/>
              <a:gd name="connsiteY3" fmla="*/ 150715 h 1507154"/>
              <a:gd name="connsiteX4" fmla="*/ 3602084 w 3602084"/>
              <a:gd name="connsiteY4" fmla="*/ 1356439 h 1507154"/>
              <a:gd name="connsiteX5" fmla="*/ 3451369 w 3602084"/>
              <a:gd name="connsiteY5" fmla="*/ 1507154 h 1507154"/>
              <a:gd name="connsiteX6" fmla="*/ 150715 w 3602084"/>
              <a:gd name="connsiteY6" fmla="*/ 1507154 h 1507154"/>
              <a:gd name="connsiteX7" fmla="*/ 0 w 3602084"/>
              <a:gd name="connsiteY7" fmla="*/ 1356439 h 1507154"/>
              <a:gd name="connsiteX8" fmla="*/ 0 w 3602084"/>
              <a:gd name="connsiteY8" fmla="*/ 150715 h 15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507154">
                <a:moveTo>
                  <a:pt x="0" y="150715"/>
                </a:moveTo>
                <a:cubicBezTo>
                  <a:pt x="0" y="67477"/>
                  <a:pt x="67477" y="0"/>
                  <a:pt x="150715" y="0"/>
                </a:cubicBezTo>
                <a:lnTo>
                  <a:pt x="3451369" y="0"/>
                </a:lnTo>
                <a:cubicBezTo>
                  <a:pt x="3534607" y="0"/>
                  <a:pt x="3602084" y="67477"/>
                  <a:pt x="3602084" y="150715"/>
                </a:cubicBezTo>
                <a:lnTo>
                  <a:pt x="3602084" y="1356439"/>
                </a:lnTo>
                <a:cubicBezTo>
                  <a:pt x="3602084" y="1439677"/>
                  <a:pt x="3534607" y="1507154"/>
                  <a:pt x="3451369" y="1507154"/>
                </a:cubicBezTo>
                <a:lnTo>
                  <a:pt x="150715" y="1507154"/>
                </a:lnTo>
                <a:cubicBezTo>
                  <a:pt x="67477" y="1507154"/>
                  <a:pt x="0" y="1439677"/>
                  <a:pt x="0" y="1356439"/>
                </a:cubicBezTo>
                <a:lnTo>
                  <a:pt x="0" y="1507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9149"/>
              <a:satOff val="-6048"/>
              <a:lumOff val="33650"/>
              <a:alphaOff val="0"/>
            </a:schemeClr>
          </a:fillRef>
          <a:effectRef idx="0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963" tIns="127963" rIns="127963" bIns="127963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O soldado Luís Gonzaga das Virgens, identificado pela caligrafia como autor de alguns dos panfletos, foi preso. Os conspiradores planejaram uma revolta popular para, em meio à agitação, resgatar o soldado da prisão.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F2682E89-E983-5F7B-E95F-D035D630E57E}"/>
              </a:ext>
            </a:extLst>
          </p:cNvPr>
          <p:cNvSpPr/>
          <p:nvPr/>
        </p:nvSpPr>
        <p:spPr>
          <a:xfrm>
            <a:off x="7436538" y="1488904"/>
            <a:ext cx="3944821" cy="805815"/>
          </a:xfrm>
          <a:custGeom>
            <a:avLst/>
            <a:gdLst>
              <a:gd name="connsiteX0" fmla="*/ 0 w 4099561"/>
              <a:gd name="connsiteY0" fmla="*/ 182293 h 1822933"/>
              <a:gd name="connsiteX1" fmla="*/ 182293 w 4099561"/>
              <a:gd name="connsiteY1" fmla="*/ 0 h 1822933"/>
              <a:gd name="connsiteX2" fmla="*/ 3917268 w 4099561"/>
              <a:gd name="connsiteY2" fmla="*/ 0 h 1822933"/>
              <a:gd name="connsiteX3" fmla="*/ 4099561 w 4099561"/>
              <a:gd name="connsiteY3" fmla="*/ 182293 h 1822933"/>
              <a:gd name="connsiteX4" fmla="*/ 4099561 w 4099561"/>
              <a:gd name="connsiteY4" fmla="*/ 1640640 h 1822933"/>
              <a:gd name="connsiteX5" fmla="*/ 3917268 w 4099561"/>
              <a:gd name="connsiteY5" fmla="*/ 1822933 h 1822933"/>
              <a:gd name="connsiteX6" fmla="*/ 182293 w 4099561"/>
              <a:gd name="connsiteY6" fmla="*/ 1822933 h 1822933"/>
              <a:gd name="connsiteX7" fmla="*/ 0 w 4099561"/>
              <a:gd name="connsiteY7" fmla="*/ 1640640 h 1822933"/>
              <a:gd name="connsiteX8" fmla="*/ 0 w 4099561"/>
              <a:gd name="connsiteY8" fmla="*/ 182293 h 182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61" h="1822933">
                <a:moveTo>
                  <a:pt x="0" y="182293"/>
                </a:moveTo>
                <a:cubicBezTo>
                  <a:pt x="0" y="81615"/>
                  <a:pt x="81615" y="0"/>
                  <a:pt x="182293" y="0"/>
                </a:cubicBezTo>
                <a:lnTo>
                  <a:pt x="3917268" y="0"/>
                </a:lnTo>
                <a:cubicBezTo>
                  <a:pt x="4017946" y="0"/>
                  <a:pt x="4099561" y="81615"/>
                  <a:pt x="4099561" y="182293"/>
                </a:cubicBezTo>
                <a:lnTo>
                  <a:pt x="4099561" y="1640640"/>
                </a:lnTo>
                <a:cubicBezTo>
                  <a:pt x="4099561" y="1741318"/>
                  <a:pt x="4017946" y="1822933"/>
                  <a:pt x="3917268" y="1822933"/>
                </a:cubicBezTo>
                <a:lnTo>
                  <a:pt x="182293" y="1822933"/>
                </a:lnTo>
                <a:cubicBezTo>
                  <a:pt x="81615" y="1822933"/>
                  <a:pt x="0" y="1741318"/>
                  <a:pt x="0" y="1640640"/>
                </a:cubicBezTo>
                <a:lnTo>
                  <a:pt x="0" y="18229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0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12" tIns="137212" rIns="137212" bIns="137212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O governo agiu mais rapidamente e prendeu 48 integrantes do movimento.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71A89D-B497-784F-D936-FDF74E53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544" y="1484838"/>
            <a:ext cx="2234384" cy="537316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22A25A-FB72-6311-5768-F519FFF27250}"/>
              </a:ext>
            </a:extLst>
          </p:cNvPr>
          <p:cNvSpPr txBox="1"/>
          <p:nvPr/>
        </p:nvSpPr>
        <p:spPr>
          <a:xfrm>
            <a:off x="7420640" y="5425014"/>
            <a:ext cx="4712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Igreja e Convento de Nossa Senhora da Piedade, em Salvador (BA), 2020. Os participantes da Conjuração Baiana condenados à morte foram executados nesse local, em 1799.</a:t>
            </a:r>
          </a:p>
        </p:txBody>
      </p:sp>
    </p:spTree>
    <p:extLst>
      <p:ext uri="{BB962C8B-B14F-4D97-AF65-F5344CB8AC3E}">
        <p14:creationId xmlns:p14="http://schemas.microsoft.com/office/powerpoint/2010/main" val="38536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F8E0E00-5BB1-E171-4430-DE7F8F6A9C92}"/>
              </a:ext>
            </a:extLst>
          </p:cNvPr>
          <p:cNvSpPr/>
          <p:nvPr/>
        </p:nvSpPr>
        <p:spPr>
          <a:xfrm>
            <a:off x="7753158" y="1323321"/>
            <a:ext cx="3995911" cy="1153480"/>
          </a:xfrm>
          <a:custGeom>
            <a:avLst/>
            <a:gdLst>
              <a:gd name="connsiteX0" fmla="*/ 0 w 3602084"/>
              <a:gd name="connsiteY0" fmla="*/ 135935 h 1359348"/>
              <a:gd name="connsiteX1" fmla="*/ 135935 w 3602084"/>
              <a:gd name="connsiteY1" fmla="*/ 0 h 1359348"/>
              <a:gd name="connsiteX2" fmla="*/ 3466149 w 3602084"/>
              <a:gd name="connsiteY2" fmla="*/ 0 h 1359348"/>
              <a:gd name="connsiteX3" fmla="*/ 3602084 w 3602084"/>
              <a:gd name="connsiteY3" fmla="*/ 135935 h 1359348"/>
              <a:gd name="connsiteX4" fmla="*/ 3602084 w 3602084"/>
              <a:gd name="connsiteY4" fmla="*/ 1223413 h 1359348"/>
              <a:gd name="connsiteX5" fmla="*/ 3466149 w 3602084"/>
              <a:gd name="connsiteY5" fmla="*/ 1359348 h 1359348"/>
              <a:gd name="connsiteX6" fmla="*/ 135935 w 3602084"/>
              <a:gd name="connsiteY6" fmla="*/ 1359348 h 1359348"/>
              <a:gd name="connsiteX7" fmla="*/ 0 w 3602084"/>
              <a:gd name="connsiteY7" fmla="*/ 1223413 h 1359348"/>
              <a:gd name="connsiteX8" fmla="*/ 0 w 3602084"/>
              <a:gd name="connsiteY8" fmla="*/ 135935 h 13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359348">
                <a:moveTo>
                  <a:pt x="0" y="135935"/>
                </a:moveTo>
                <a:cubicBezTo>
                  <a:pt x="0" y="60860"/>
                  <a:pt x="60860" y="0"/>
                  <a:pt x="135935" y="0"/>
                </a:cubicBezTo>
                <a:lnTo>
                  <a:pt x="3466149" y="0"/>
                </a:lnTo>
                <a:cubicBezTo>
                  <a:pt x="3541224" y="0"/>
                  <a:pt x="3602084" y="60860"/>
                  <a:pt x="3602084" y="135935"/>
                </a:cubicBezTo>
                <a:lnTo>
                  <a:pt x="3602084" y="1223413"/>
                </a:lnTo>
                <a:cubicBezTo>
                  <a:pt x="3602084" y="1298488"/>
                  <a:pt x="3541224" y="1359348"/>
                  <a:pt x="3466149" y="1359348"/>
                </a:cubicBezTo>
                <a:lnTo>
                  <a:pt x="135935" y="1359348"/>
                </a:lnTo>
                <a:cubicBezTo>
                  <a:pt x="60860" y="1359348"/>
                  <a:pt x="0" y="1298488"/>
                  <a:pt x="0" y="1223413"/>
                </a:cubicBezTo>
                <a:lnTo>
                  <a:pt x="0" y="13593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634" tIns="123634" rIns="123634" bIns="123634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Os negros pobres sofriam forte violência e discriminação. Mesmo libertos, deviam subserviência aos brancos.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73" y="341784"/>
            <a:ext cx="11550970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Os negros na Conjuração Bahiana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BF857887-8F22-10A5-1455-183F9561DB4A}"/>
              </a:ext>
            </a:extLst>
          </p:cNvPr>
          <p:cNvSpPr/>
          <p:nvPr/>
        </p:nvSpPr>
        <p:spPr>
          <a:xfrm>
            <a:off x="7719805" y="2862337"/>
            <a:ext cx="4029264" cy="1946581"/>
          </a:xfrm>
          <a:custGeom>
            <a:avLst/>
            <a:gdLst>
              <a:gd name="connsiteX0" fmla="*/ 0 w 4099561"/>
              <a:gd name="connsiteY0" fmla="*/ 168533 h 1685334"/>
              <a:gd name="connsiteX1" fmla="*/ 168533 w 4099561"/>
              <a:gd name="connsiteY1" fmla="*/ 0 h 1685334"/>
              <a:gd name="connsiteX2" fmla="*/ 3931028 w 4099561"/>
              <a:gd name="connsiteY2" fmla="*/ 0 h 1685334"/>
              <a:gd name="connsiteX3" fmla="*/ 4099561 w 4099561"/>
              <a:gd name="connsiteY3" fmla="*/ 168533 h 1685334"/>
              <a:gd name="connsiteX4" fmla="*/ 4099561 w 4099561"/>
              <a:gd name="connsiteY4" fmla="*/ 1516801 h 1685334"/>
              <a:gd name="connsiteX5" fmla="*/ 3931028 w 4099561"/>
              <a:gd name="connsiteY5" fmla="*/ 1685334 h 1685334"/>
              <a:gd name="connsiteX6" fmla="*/ 168533 w 4099561"/>
              <a:gd name="connsiteY6" fmla="*/ 1685334 h 1685334"/>
              <a:gd name="connsiteX7" fmla="*/ 0 w 4099561"/>
              <a:gd name="connsiteY7" fmla="*/ 1516801 h 1685334"/>
              <a:gd name="connsiteX8" fmla="*/ 0 w 4099561"/>
              <a:gd name="connsiteY8" fmla="*/ 168533 h 16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61" h="1685334">
                <a:moveTo>
                  <a:pt x="0" y="168533"/>
                </a:moveTo>
                <a:cubicBezTo>
                  <a:pt x="0" y="75455"/>
                  <a:pt x="75455" y="0"/>
                  <a:pt x="168533" y="0"/>
                </a:cubicBezTo>
                <a:lnTo>
                  <a:pt x="3931028" y="0"/>
                </a:lnTo>
                <a:cubicBezTo>
                  <a:pt x="4024106" y="0"/>
                  <a:pt x="4099561" y="75455"/>
                  <a:pt x="4099561" y="168533"/>
                </a:cubicBezTo>
                <a:lnTo>
                  <a:pt x="4099561" y="1516801"/>
                </a:lnTo>
                <a:cubicBezTo>
                  <a:pt x="4099561" y="1609879"/>
                  <a:pt x="4024106" y="1685334"/>
                  <a:pt x="3931028" y="1685334"/>
                </a:cubicBezTo>
                <a:lnTo>
                  <a:pt x="168533" y="1685334"/>
                </a:lnTo>
                <a:cubicBezTo>
                  <a:pt x="75455" y="1685334"/>
                  <a:pt x="0" y="1609879"/>
                  <a:pt x="0" y="1516801"/>
                </a:cubicBezTo>
                <a:lnTo>
                  <a:pt x="0" y="1685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9149"/>
              <a:satOff val="-6048"/>
              <a:lumOff val="33650"/>
              <a:alphaOff val="0"/>
            </a:schemeClr>
          </a:fillRef>
          <a:effectRef idx="0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82" tIns="133182" rIns="133182" bIns="133182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Como forma de resistência à opressão, foram diversas as revoltas escravas em Salvador. Uma das mais significativas aconteceu em 1835, a Revolta dos Malês.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9106" y="642230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12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CF17625D-2E65-09C1-331B-EBCE73C23970}"/>
              </a:ext>
            </a:extLst>
          </p:cNvPr>
          <p:cNvSpPr/>
          <p:nvPr/>
        </p:nvSpPr>
        <p:spPr>
          <a:xfrm>
            <a:off x="439756" y="1323321"/>
            <a:ext cx="3215084" cy="3270229"/>
          </a:xfrm>
          <a:custGeom>
            <a:avLst/>
            <a:gdLst>
              <a:gd name="connsiteX0" fmla="*/ 0 w 3602084"/>
              <a:gd name="connsiteY0" fmla="*/ 160896 h 1608956"/>
              <a:gd name="connsiteX1" fmla="*/ 160896 w 3602084"/>
              <a:gd name="connsiteY1" fmla="*/ 0 h 1608956"/>
              <a:gd name="connsiteX2" fmla="*/ 3441188 w 3602084"/>
              <a:gd name="connsiteY2" fmla="*/ 0 h 1608956"/>
              <a:gd name="connsiteX3" fmla="*/ 3602084 w 3602084"/>
              <a:gd name="connsiteY3" fmla="*/ 160896 h 1608956"/>
              <a:gd name="connsiteX4" fmla="*/ 3602084 w 3602084"/>
              <a:gd name="connsiteY4" fmla="*/ 1448060 h 1608956"/>
              <a:gd name="connsiteX5" fmla="*/ 3441188 w 3602084"/>
              <a:gd name="connsiteY5" fmla="*/ 1608956 h 1608956"/>
              <a:gd name="connsiteX6" fmla="*/ 160896 w 3602084"/>
              <a:gd name="connsiteY6" fmla="*/ 1608956 h 1608956"/>
              <a:gd name="connsiteX7" fmla="*/ 0 w 3602084"/>
              <a:gd name="connsiteY7" fmla="*/ 1448060 h 1608956"/>
              <a:gd name="connsiteX8" fmla="*/ 0 w 3602084"/>
              <a:gd name="connsiteY8" fmla="*/ 160896 h 16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084" h="1608956">
                <a:moveTo>
                  <a:pt x="0" y="160896"/>
                </a:moveTo>
                <a:cubicBezTo>
                  <a:pt x="0" y="72036"/>
                  <a:pt x="72036" y="0"/>
                  <a:pt x="160896" y="0"/>
                </a:cubicBezTo>
                <a:lnTo>
                  <a:pt x="3441188" y="0"/>
                </a:lnTo>
                <a:cubicBezTo>
                  <a:pt x="3530048" y="0"/>
                  <a:pt x="3602084" y="72036"/>
                  <a:pt x="3602084" y="160896"/>
                </a:cubicBezTo>
                <a:lnTo>
                  <a:pt x="3602084" y="1448060"/>
                </a:lnTo>
                <a:cubicBezTo>
                  <a:pt x="3602084" y="1536920"/>
                  <a:pt x="3530048" y="1608956"/>
                  <a:pt x="3441188" y="1608956"/>
                </a:cubicBezTo>
                <a:lnTo>
                  <a:pt x="160896" y="1608956"/>
                </a:lnTo>
                <a:cubicBezTo>
                  <a:pt x="72036" y="1608956"/>
                  <a:pt x="0" y="1536920"/>
                  <a:pt x="0" y="1448060"/>
                </a:cubicBezTo>
                <a:lnTo>
                  <a:pt x="0" y="16089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0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45" tIns="130945" rIns="130945" bIns="13094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Os negros – escravizados ou libertos – participaram dos movimentos emancipacionistas do século XVIII, na colônia. Na Conjuração Mineira, a participação deles foi mais restrita pois não se propunha o fim da escravidão. Na Conjuração Baiana, a atuação dos negros foi marcante, pelo sentido social e político do movimento.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F2682E89-E983-5F7B-E95F-D035D630E57E}"/>
              </a:ext>
            </a:extLst>
          </p:cNvPr>
          <p:cNvSpPr/>
          <p:nvPr/>
        </p:nvSpPr>
        <p:spPr>
          <a:xfrm>
            <a:off x="436786" y="4941168"/>
            <a:ext cx="3215084" cy="1595992"/>
          </a:xfrm>
          <a:custGeom>
            <a:avLst/>
            <a:gdLst>
              <a:gd name="connsiteX0" fmla="*/ 0 w 4099561"/>
              <a:gd name="connsiteY0" fmla="*/ 182293 h 1822933"/>
              <a:gd name="connsiteX1" fmla="*/ 182293 w 4099561"/>
              <a:gd name="connsiteY1" fmla="*/ 0 h 1822933"/>
              <a:gd name="connsiteX2" fmla="*/ 3917268 w 4099561"/>
              <a:gd name="connsiteY2" fmla="*/ 0 h 1822933"/>
              <a:gd name="connsiteX3" fmla="*/ 4099561 w 4099561"/>
              <a:gd name="connsiteY3" fmla="*/ 182293 h 1822933"/>
              <a:gd name="connsiteX4" fmla="*/ 4099561 w 4099561"/>
              <a:gd name="connsiteY4" fmla="*/ 1640640 h 1822933"/>
              <a:gd name="connsiteX5" fmla="*/ 3917268 w 4099561"/>
              <a:gd name="connsiteY5" fmla="*/ 1822933 h 1822933"/>
              <a:gd name="connsiteX6" fmla="*/ 182293 w 4099561"/>
              <a:gd name="connsiteY6" fmla="*/ 1822933 h 1822933"/>
              <a:gd name="connsiteX7" fmla="*/ 0 w 4099561"/>
              <a:gd name="connsiteY7" fmla="*/ 1640640 h 1822933"/>
              <a:gd name="connsiteX8" fmla="*/ 0 w 4099561"/>
              <a:gd name="connsiteY8" fmla="*/ 182293 h 182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61" h="1822933">
                <a:moveTo>
                  <a:pt x="0" y="182293"/>
                </a:moveTo>
                <a:cubicBezTo>
                  <a:pt x="0" y="81615"/>
                  <a:pt x="81615" y="0"/>
                  <a:pt x="182293" y="0"/>
                </a:cubicBezTo>
                <a:lnTo>
                  <a:pt x="3917268" y="0"/>
                </a:lnTo>
                <a:cubicBezTo>
                  <a:pt x="4017946" y="0"/>
                  <a:pt x="4099561" y="81615"/>
                  <a:pt x="4099561" y="182293"/>
                </a:cubicBezTo>
                <a:lnTo>
                  <a:pt x="4099561" y="1640640"/>
                </a:lnTo>
                <a:cubicBezTo>
                  <a:pt x="4099561" y="1741318"/>
                  <a:pt x="4017946" y="1822933"/>
                  <a:pt x="3917268" y="1822933"/>
                </a:cubicBezTo>
                <a:lnTo>
                  <a:pt x="182293" y="1822933"/>
                </a:lnTo>
                <a:cubicBezTo>
                  <a:pt x="81615" y="1822933"/>
                  <a:pt x="0" y="1741318"/>
                  <a:pt x="0" y="1640640"/>
                </a:cubicBezTo>
                <a:lnTo>
                  <a:pt x="0" y="18229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0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12" tIns="137212" rIns="137212" bIns="137212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Em 1798, em Salvador e imediações, viviam cerca de 110 mil pessoas, dois terços dos quais eram negros e mestiços pobres.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65F67C-5320-0CE1-0A6B-5BD658C8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75" y="1310899"/>
            <a:ext cx="3897643" cy="529396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6F14BE-E41F-B3A3-F677-475146B9B245}"/>
              </a:ext>
            </a:extLst>
          </p:cNvPr>
          <p:cNvSpPr txBox="1"/>
          <p:nvPr/>
        </p:nvSpPr>
        <p:spPr>
          <a:xfrm>
            <a:off x="7683718" y="5525014"/>
            <a:ext cx="3897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Fac-símile de um dos avisos públicos criados pelos envolvidos na Conjuração Baiana, 1798.</a:t>
            </a:r>
          </a:p>
        </p:txBody>
      </p:sp>
    </p:spTree>
    <p:extLst>
      <p:ext uri="{BB962C8B-B14F-4D97-AF65-F5344CB8AC3E}">
        <p14:creationId xmlns:p14="http://schemas.microsoft.com/office/powerpoint/2010/main" val="147984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88825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441999" y="587315"/>
            <a:ext cx="4518323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</a:rPr>
              <a:t>ÍNDICE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90797" y="1451550"/>
            <a:ext cx="5321401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Iluminismo e monarquia constitucional na Europa</a:t>
            </a:r>
            <a:r>
              <a:rPr lang="pt-BR" dirty="0">
                <a:solidFill>
                  <a:srgbClr val="000000"/>
                </a:solidFill>
              </a:rPr>
              <a:t>  </a:t>
            </a:r>
            <a:r>
              <a:rPr lang="pt-BR" dirty="0">
                <a:solidFill>
                  <a:schemeClr val="bg1"/>
                </a:solidFill>
              </a:rPr>
              <a:t>3</a:t>
            </a:r>
            <a:endParaRPr lang="pt-BR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A Revolução Industrial </a:t>
            </a:r>
            <a:r>
              <a:rPr lang="pt-BR" dirty="0">
                <a:solidFill>
                  <a:srgbClr val="000000"/>
                </a:solidFill>
              </a:rPr>
              <a:t> </a:t>
            </a:r>
            <a:r>
              <a:rPr lang="pt-BR" dirty="0">
                <a:solidFill>
                  <a:schemeClr val="bg1"/>
                </a:solidFill>
              </a:rPr>
              <a:t>12</a:t>
            </a:r>
            <a:endParaRPr lang="pt-BR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Revoluções iluministas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24</a:t>
            </a:r>
            <a:endParaRPr lang="pt-BR" dirty="0">
              <a:solidFill>
                <a:srgbClr val="FFFFFF"/>
              </a:solidFill>
              <a:cs typeface="Calibri"/>
            </a:endParaRPr>
          </a:p>
          <a:p>
            <a:pPr marL="228600" indent="-228600"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  <a:latin typeface="Calibri"/>
                <a:cs typeface="Calibri"/>
              </a:rPr>
              <a:t>Rebeliões na colônia: Conjuração Mineira e Conjuração Baiana </a:t>
            </a:r>
            <a:r>
              <a:rPr lang="pt-BR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lang="pt-BR" dirty="0">
              <a:cs typeface="Calibri"/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A independência da América Espanhola e da América Portuguesa</a:t>
            </a:r>
            <a:r>
              <a:rPr lang="pt-BR" dirty="0">
                <a:solidFill>
                  <a:srgbClr val="000000"/>
                </a:solidFill>
              </a:rPr>
              <a:t>  </a:t>
            </a:r>
            <a:r>
              <a:rPr lang="pt-BR" dirty="0">
                <a:solidFill>
                  <a:srgbClr val="FFFFFF"/>
                </a:solidFill>
              </a:rPr>
              <a:t>48</a:t>
            </a:r>
            <a:endParaRPr lang="pt-BR" dirty="0">
              <a:solidFill>
                <a:srgbClr val="FFFFFF"/>
              </a:solidFill>
              <a:cs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cs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469647" y="1451550"/>
            <a:ext cx="4925017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Primeiro Reinado e Período Regencial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58</a:t>
            </a: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47116"/>
                </a:solidFill>
              </a:rPr>
              <a:t>Neocolonialismo</a:t>
            </a:r>
            <a:r>
              <a:rPr lang="pt-BR" dirty="0">
                <a:solidFill>
                  <a:srgbClr val="BA4311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71</a:t>
            </a:r>
            <a:endParaRPr dirty="0">
              <a:solidFill>
                <a:srgbClr val="FFFFFF"/>
              </a:solidFill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O governo de Dom Pedro II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00</a:t>
            </a:r>
            <a:endParaRPr dirty="0">
              <a:solidFill>
                <a:srgbClr val="FFFFFF"/>
              </a:solidFill>
            </a:endParaRP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pt-BR" b="1" dirty="0">
                <a:solidFill>
                  <a:srgbClr val="F47116"/>
                </a:solidFill>
              </a:rPr>
              <a:t>Guerra do Paraguai e fim da escravidão </a:t>
            </a:r>
            <a:r>
              <a:rPr lang="pt-BR" dirty="0">
                <a:solidFill>
                  <a:srgbClr val="000000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88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pt-BR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04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4092" y="786837"/>
            <a:ext cx="8397192" cy="1293547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br>
              <a:rPr lang="pt-BR" sz="4000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sz="3200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Rebeliões na colônia</a:t>
            </a:r>
            <a:br>
              <a:rPr lang="pt-BR" sz="4000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sz="4000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A conjuração mineira </a:t>
            </a:r>
            <a:br>
              <a:rPr lang="pt-BR" sz="4000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sz="4000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e a conjuração baiana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4132" y="2977394"/>
            <a:ext cx="8149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pt-BR" sz="2800" dirty="0">
                <a:ea typeface="Roboto" pitchFamily="2" charset="0"/>
              </a:rPr>
              <a:t>• </a:t>
            </a:r>
            <a:r>
              <a:rPr lang="pt-BR" sz="2800" dirty="0"/>
              <a:t>As causas e as personagens envolvidas na </a:t>
            </a:r>
          </a:p>
          <a:p>
            <a:pPr marL="273050"/>
            <a:r>
              <a:rPr lang="pt-BR" sz="2800" dirty="0"/>
              <a:t>Conjuração Mineira e na Conjuração Baiana</a:t>
            </a:r>
            <a:endParaRPr lang="pt-BR" sz="2800" dirty="0">
              <a:ea typeface="Roboto" pitchFamily="2" charset="0"/>
            </a:endParaRPr>
          </a:p>
          <a:p>
            <a:pPr marL="273050" indent="-273050"/>
            <a:r>
              <a:rPr lang="pt-BR" sz="2800" dirty="0">
                <a:ea typeface="Roboto" pitchFamily="2" charset="0"/>
              </a:rPr>
              <a:t>• Influência das ideias iluministas na América portuguesa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</a:t>
            </a:r>
            <a:r>
              <a:rPr lang="pt-BR" sz="2800" dirty="0"/>
              <a:t>Consequências das conjurações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Revoltas não separatistas na colônia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C6043-EC5B-9730-FA74-08E474BE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333" y="2529650"/>
            <a:ext cx="8846951" cy="2662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999912E-304E-2705-B848-473DB27C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975"/>
            <a:ext cx="2753246" cy="62960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F3F486D-4230-B287-77FF-496F2A3BBAD1}"/>
              </a:ext>
            </a:extLst>
          </p:cNvPr>
          <p:cNvSpPr txBox="1"/>
          <p:nvPr/>
        </p:nvSpPr>
        <p:spPr>
          <a:xfrm>
            <a:off x="2772980" y="6246525"/>
            <a:ext cx="613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Busto de Manuel Faustino dos Santos Lira, um dos líderes da Conjuração Baiana, na Praça da Piedade, no centro de Salvador (BA), 2020.</a:t>
            </a:r>
          </a:p>
        </p:txBody>
      </p:sp>
    </p:spTree>
    <p:extLst>
      <p:ext uri="{BB962C8B-B14F-4D97-AF65-F5344CB8AC3E}">
        <p14:creationId xmlns:p14="http://schemas.microsoft.com/office/powerpoint/2010/main" val="182046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EDFD728-FC8D-A69D-56DC-499BE4037A47}"/>
              </a:ext>
            </a:extLst>
          </p:cNvPr>
          <p:cNvSpPr/>
          <p:nvPr/>
        </p:nvSpPr>
        <p:spPr>
          <a:xfrm>
            <a:off x="30568" y="1281747"/>
            <a:ext cx="3910529" cy="542165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C3AC0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108923" rIns="177800" bIns="1108923" numCol="1" spcCol="1270" anchor="t" anchorCtr="0">
            <a:noAutofit/>
          </a:bodyPr>
          <a:lstStyle/>
          <a:p>
            <a:pPr marL="285750" lvl="1" indent="-28575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Até o começo do século XVIII, a vida na colônia estava concentrada principalmente em torno dos engenhos de açúcar e de outras atividades rurais. Era difícil a circulação de ideias.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Salvador, Olinda, São Luís, Rio de Janeiro e São Paulo, eram os poucos centros urbanos. 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600" dirty="0">
                <a:latin typeface="Roboto" pitchFamily="2" charset="0"/>
                <a:ea typeface="Roboto" pitchFamily="2" charset="0"/>
              </a:rPr>
              <a:t>Novos centros surgem com a descoberta do ouro em Minas Gerais.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600" dirty="0">
                <a:latin typeface="Roboto" pitchFamily="2" charset="0"/>
                <a:ea typeface="Roboto" pitchFamily="2" charset="0"/>
              </a:rPr>
              <a:t>Mariana foi fundada em 1711. Vila Rica, São João </a:t>
            </a:r>
            <a:r>
              <a:rPr lang="pt-BR" sz="1600" dirty="0" err="1">
                <a:latin typeface="Roboto" pitchFamily="2" charset="0"/>
                <a:ea typeface="Roboto" pitchFamily="2" charset="0"/>
              </a:rPr>
              <a:t>del</a:t>
            </a:r>
            <a:r>
              <a:rPr lang="pt-BR" sz="1600" dirty="0">
                <a:latin typeface="Roboto" pitchFamily="2" charset="0"/>
                <a:ea typeface="Roboto" pitchFamily="2" charset="0"/>
              </a:rPr>
              <a:t>-Rei e Diamantina vieram em seguida.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485800"/>
            <a:ext cx="8177020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Novos núcleos urbanos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5A094F-0997-F2FB-DDDF-53D754CE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87" y="1296360"/>
            <a:ext cx="3499776" cy="5590550"/>
          </a:xfrm>
          <a:prstGeom prst="rect">
            <a:avLst/>
          </a:prstGeom>
        </p:spPr>
      </p:pic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1351011-E44A-34B9-4761-B783052AE184}"/>
              </a:ext>
            </a:extLst>
          </p:cNvPr>
          <p:cNvSpPr/>
          <p:nvPr/>
        </p:nvSpPr>
        <p:spPr>
          <a:xfrm flipH="1">
            <a:off x="4053344" y="1296360"/>
            <a:ext cx="4626568" cy="54106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C3AC0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108923" rIns="177800" bIns="1108923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 começo do século XVIII, bandeirantes paulistas se instalaram na região do atual estado de Goiás em busca de ouro. Fundaram diversos arraiais. </a:t>
            </a:r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 mais importante  deles foi o de Santa Ana, em 1727. Passou a se chamar Vila Boa de Goiás e, em 1748, com a criação da capitania de Goiás, tornou-se sua capital. A cidade hoje é chamada Cidade de Goiás. É também conhecida como Goiás Velho e foi a capital goiana até 1937. 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21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259B505-4658-E357-79B3-3599595CEFF9}"/>
              </a:ext>
            </a:extLst>
          </p:cNvPr>
          <p:cNvSpPr/>
          <p:nvPr/>
        </p:nvSpPr>
        <p:spPr>
          <a:xfrm rot="768019" flipH="1" flipV="1">
            <a:off x="4013532" y="6156379"/>
            <a:ext cx="4833656" cy="1828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6ED5DEA-BD66-B763-14B9-8C95AFFE0F24}"/>
              </a:ext>
            </a:extLst>
          </p:cNvPr>
          <p:cNvSpPr/>
          <p:nvPr/>
        </p:nvSpPr>
        <p:spPr>
          <a:xfrm>
            <a:off x="8688165" y="1286522"/>
            <a:ext cx="204845" cy="55714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AC61A1-36C3-7A85-D7BA-A14E6EA60E7D}"/>
              </a:ext>
            </a:extLst>
          </p:cNvPr>
          <p:cNvSpPr txBox="1"/>
          <p:nvPr/>
        </p:nvSpPr>
        <p:spPr>
          <a:xfrm>
            <a:off x="2581526" y="6484835"/>
            <a:ext cx="60935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1200" dirty="0"/>
              <a:t>Prospecto de Villa Boa tomada da parte do Norte para o Sul; no </a:t>
            </a:r>
            <a:r>
              <a:rPr lang="pt-BR" sz="1200" dirty="0" err="1"/>
              <a:t>anno</a:t>
            </a:r>
            <a:r>
              <a:rPr lang="pt-BR" sz="1200" dirty="0"/>
              <a:t> de 1751. Detalhe.. </a:t>
            </a:r>
          </a:p>
          <a:p>
            <a:pPr algn="r"/>
            <a:r>
              <a:rPr lang="pt-BR" sz="1200" dirty="0"/>
              <a:t>Autoria desconhecida. Manuscrito, 1751</a:t>
            </a:r>
          </a:p>
        </p:txBody>
      </p:sp>
    </p:spTree>
    <p:extLst>
      <p:ext uri="{BB962C8B-B14F-4D97-AF65-F5344CB8AC3E}">
        <p14:creationId xmlns:p14="http://schemas.microsoft.com/office/powerpoint/2010/main" val="314238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395909"/>
            <a:ext cx="10969943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Iluminismo na América Portuguesa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9CB553A1-F31C-7C55-7646-94C9A0FA14CD}"/>
              </a:ext>
            </a:extLst>
          </p:cNvPr>
          <p:cNvSpPr/>
          <p:nvPr/>
        </p:nvSpPr>
        <p:spPr>
          <a:xfrm>
            <a:off x="1881028" y="1624509"/>
            <a:ext cx="2125389" cy="3907283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sz="1600" dirty="0"/>
              <a:t>Os estudantes entraram em contato com o Iluminismo, movimento que defendia ideias de liberdade e se opunha ao Absolutismo.</a:t>
            </a:r>
            <a:endParaRPr lang="pt-BR" sz="16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25F8970-9DB0-A541-EE53-9CBA7AAFD82F}"/>
              </a:ext>
            </a:extLst>
          </p:cNvPr>
          <p:cNvSpPr/>
          <p:nvPr/>
        </p:nvSpPr>
        <p:spPr>
          <a:xfrm>
            <a:off x="299835" y="1626600"/>
            <a:ext cx="1682396" cy="4561440"/>
          </a:xfrm>
          <a:custGeom>
            <a:avLst/>
            <a:gdLst>
              <a:gd name="connsiteX0" fmla="*/ 0 w 2587153"/>
              <a:gd name="connsiteY0" fmla="*/ 0 h 2627211"/>
              <a:gd name="connsiteX1" fmla="*/ 1509173 w 2587153"/>
              <a:gd name="connsiteY1" fmla="*/ 0 h 2627211"/>
              <a:gd name="connsiteX2" fmla="*/ 1509173 w 2587153"/>
              <a:gd name="connsiteY2" fmla="*/ 0 h 2627211"/>
              <a:gd name="connsiteX3" fmla="*/ 2155961 w 2587153"/>
              <a:gd name="connsiteY3" fmla="*/ 0 h 2627211"/>
              <a:gd name="connsiteX4" fmla="*/ 2587153 w 2587153"/>
              <a:gd name="connsiteY4" fmla="*/ 0 h 2627211"/>
              <a:gd name="connsiteX5" fmla="*/ 2587153 w 2587153"/>
              <a:gd name="connsiteY5" fmla="*/ 1532540 h 2627211"/>
              <a:gd name="connsiteX6" fmla="*/ 2910547 w 2587153"/>
              <a:gd name="connsiteY6" fmla="*/ 1860854 h 2627211"/>
              <a:gd name="connsiteX7" fmla="*/ 2587153 w 2587153"/>
              <a:gd name="connsiteY7" fmla="*/ 2189343 h 2627211"/>
              <a:gd name="connsiteX8" fmla="*/ 2587153 w 2587153"/>
              <a:gd name="connsiteY8" fmla="*/ 2627211 h 2627211"/>
              <a:gd name="connsiteX9" fmla="*/ 2155961 w 2587153"/>
              <a:gd name="connsiteY9" fmla="*/ 2627211 h 2627211"/>
              <a:gd name="connsiteX10" fmla="*/ 1509173 w 2587153"/>
              <a:gd name="connsiteY10" fmla="*/ 2627211 h 2627211"/>
              <a:gd name="connsiteX11" fmla="*/ 1509173 w 2587153"/>
              <a:gd name="connsiteY11" fmla="*/ 2627211 h 2627211"/>
              <a:gd name="connsiteX12" fmla="*/ 0 w 2587153"/>
              <a:gd name="connsiteY12" fmla="*/ 2627211 h 2627211"/>
              <a:gd name="connsiteX13" fmla="*/ 0 w 2587153"/>
              <a:gd name="connsiteY13" fmla="*/ 2189343 h 2627211"/>
              <a:gd name="connsiteX14" fmla="*/ 0 w 2587153"/>
              <a:gd name="connsiteY14" fmla="*/ 1532540 h 2627211"/>
              <a:gd name="connsiteX15" fmla="*/ 0 w 2587153"/>
              <a:gd name="connsiteY15" fmla="*/ 1532540 h 2627211"/>
              <a:gd name="connsiteX16" fmla="*/ 0 w 2587153"/>
              <a:gd name="connsiteY16" fmla="*/ 0 h 262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7153" h="2627211">
                <a:moveTo>
                  <a:pt x="0" y="0"/>
                </a:moveTo>
                <a:lnTo>
                  <a:pt x="1509173" y="0"/>
                </a:lnTo>
                <a:lnTo>
                  <a:pt x="1509173" y="0"/>
                </a:lnTo>
                <a:lnTo>
                  <a:pt x="2155961" y="0"/>
                </a:lnTo>
                <a:lnTo>
                  <a:pt x="2587153" y="0"/>
                </a:lnTo>
                <a:lnTo>
                  <a:pt x="2587153" y="1532540"/>
                </a:lnTo>
                <a:lnTo>
                  <a:pt x="2910547" y="1860854"/>
                </a:lnTo>
                <a:lnTo>
                  <a:pt x="2587153" y="2189343"/>
                </a:lnTo>
                <a:lnTo>
                  <a:pt x="2587153" y="2627211"/>
                </a:lnTo>
                <a:lnTo>
                  <a:pt x="2155961" y="2627211"/>
                </a:lnTo>
                <a:lnTo>
                  <a:pt x="1509173" y="2627211"/>
                </a:lnTo>
                <a:lnTo>
                  <a:pt x="1509173" y="2627211"/>
                </a:lnTo>
                <a:lnTo>
                  <a:pt x="0" y="2627211"/>
                </a:lnTo>
                <a:lnTo>
                  <a:pt x="0" y="2189343"/>
                </a:lnTo>
                <a:lnTo>
                  <a:pt x="0" y="1532540"/>
                </a:lnTo>
                <a:lnTo>
                  <a:pt x="0" y="1532540"/>
                </a:lnTo>
                <a:lnTo>
                  <a:pt x="0" y="0"/>
                </a:lnTo>
                <a:close/>
              </a:path>
            </a:pathLst>
          </a:custGeom>
          <a:solidFill>
            <a:srgbClr val="15B30D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0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93" tIns="69850" rIns="69849" bIns="69850" numCol="1" spcCol="1270" anchor="t" anchorCtr="0">
            <a:noAutofit/>
          </a:bodyPr>
          <a:lstStyle/>
          <a:p>
            <a:pPr lvl="0"/>
            <a:endParaRPr lang="pt-BR" sz="2200" dirty="0">
              <a:solidFill>
                <a:schemeClr val="tx1"/>
              </a:solidFill>
              <a:ea typeface="Roboto" pitchFamily="2" charset="0"/>
            </a:endParaRPr>
          </a:p>
          <a:p>
            <a:pPr lvl="0"/>
            <a:r>
              <a:rPr lang="pt-BR" sz="1600" dirty="0"/>
              <a:t>No decorrer do século XVIII, muitas pessoas enriqueceram em Minas Gerais (como em Salvador, Rio de Janeiro, Olinda e Recife). Puderam enviar seus filhos à Europa para estudar. </a:t>
            </a: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4931" y="6307168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6DB23C-DD04-4A04-790D-D4C546FF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92" y="1623657"/>
            <a:ext cx="3255523" cy="52343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563B74D-8F13-54FD-71F5-A668B995D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823" y="6033779"/>
            <a:ext cx="1657350" cy="581025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9107ECA-E93F-5214-4386-2965E5F98AFA}"/>
              </a:ext>
            </a:extLst>
          </p:cNvPr>
          <p:cNvSpPr/>
          <p:nvPr/>
        </p:nvSpPr>
        <p:spPr>
          <a:xfrm>
            <a:off x="9763601" y="1623657"/>
            <a:ext cx="2125389" cy="3133329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/>
              <a:t>As ideias libertárias e a insatisfação tomaram a forma de contestação e crítica ao domínio português.</a:t>
            </a:r>
            <a:endParaRPr lang="pt-BR" sz="16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858DFC5-2A0D-D5CA-6AFC-0F1964EFC010}"/>
              </a:ext>
            </a:extLst>
          </p:cNvPr>
          <p:cNvSpPr/>
          <p:nvPr/>
        </p:nvSpPr>
        <p:spPr>
          <a:xfrm>
            <a:off x="7704664" y="1623657"/>
            <a:ext cx="2125389" cy="3533536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/>
              <a:t>Em Minas Gerais, principalmente, as ideias iluministas e a notícia da independência dos Estados Unidos encontraram eco nas insatisfações com a administração portuguesa. </a:t>
            </a:r>
            <a:endParaRPr lang="pt-BR" sz="16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F63BA87-6625-858D-2DCA-9E4C24CC3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64" y="5818668"/>
            <a:ext cx="2193014" cy="7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5807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Marquês de Pombal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A81DBFB-5125-2186-B4C5-76AF20CB2E04}"/>
              </a:ext>
            </a:extLst>
          </p:cNvPr>
          <p:cNvSpPr/>
          <p:nvPr/>
        </p:nvSpPr>
        <p:spPr>
          <a:xfrm>
            <a:off x="118181" y="5360927"/>
            <a:ext cx="5688199" cy="1376804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FF979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/>
              <a:t>Proibiu o nheengatu e estabeleceu o português como idioma oficial da colônia. 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A3F2688D-577C-0A82-F4A4-CAE938B33040}"/>
              </a:ext>
            </a:extLst>
          </p:cNvPr>
          <p:cNvSpPr/>
          <p:nvPr/>
        </p:nvSpPr>
        <p:spPr>
          <a:xfrm>
            <a:off x="476872" y="3240600"/>
            <a:ext cx="5516520" cy="1697994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Uma das ações de Pombal foi estabelecer impostos como a </a:t>
            </a:r>
            <a:r>
              <a:rPr lang="pt-BR" sz="2000" b="1" kern="1200" dirty="0">
                <a:latin typeface="Roboto" pitchFamily="2" charset="0"/>
                <a:ea typeface="Roboto" pitchFamily="2" charset="0"/>
              </a:rPr>
              <a:t>derrama </a:t>
            </a:r>
            <a:r>
              <a:rPr lang="pt-BR" sz="2000" kern="1200" dirty="0">
                <a:latin typeface="Roboto" pitchFamily="2" charset="0"/>
                <a:ea typeface="Roboto" pitchFamily="2" charset="0"/>
              </a:rPr>
              <a:t>na colônia.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15078463-CBC1-25E7-A953-A37F6E7D1739}"/>
              </a:ext>
            </a:extLst>
          </p:cNvPr>
          <p:cNvSpPr/>
          <p:nvPr/>
        </p:nvSpPr>
        <p:spPr>
          <a:xfrm>
            <a:off x="261764" y="1575568"/>
            <a:ext cx="9793087" cy="1206216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Foi primeiro-ministro informal do governo português entre 1750 e 1777 (D. José I era o rei, mas quem tomava as decisões de governo era Pombal)</a:t>
            </a:r>
            <a:endParaRPr lang="pt-BR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5952" y="6400799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6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57A94C4-7089-9885-6CCA-A49446E0E641}"/>
              </a:ext>
            </a:extLst>
          </p:cNvPr>
          <p:cNvSpPr/>
          <p:nvPr/>
        </p:nvSpPr>
        <p:spPr>
          <a:xfrm>
            <a:off x="5064216" y="2511778"/>
            <a:ext cx="5648244" cy="1538760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172695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Política pombalina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designava a orientação do governo de Portugal nesse período. </a:t>
            </a:r>
            <a:endParaRPr lang="pt-BR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E961B782-B6F2-43E7-A945-8CD0B7DFB838}"/>
              </a:ext>
            </a:extLst>
          </p:cNvPr>
          <p:cNvSpPr/>
          <p:nvPr/>
        </p:nvSpPr>
        <p:spPr>
          <a:xfrm>
            <a:off x="4366219" y="4264289"/>
            <a:ext cx="4245583" cy="1376804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/>
              <a:t>Aboliu a escravização indígena.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8F6A12A3-3F00-A7E6-709D-DE370082CF35}"/>
              </a:ext>
            </a:extLst>
          </p:cNvPr>
          <p:cNvSpPr/>
          <p:nvPr/>
        </p:nvSpPr>
        <p:spPr>
          <a:xfrm>
            <a:off x="8281440" y="3691802"/>
            <a:ext cx="3790157" cy="1538759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/>
              <a:t>Transferiu a capital de Salvador para o Rio de Janeiro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3201DAED-4F85-6059-24CE-82EAD57F6257}"/>
              </a:ext>
            </a:extLst>
          </p:cNvPr>
          <p:cNvSpPr/>
          <p:nvPr/>
        </p:nvSpPr>
        <p:spPr>
          <a:xfrm>
            <a:off x="6670476" y="5464850"/>
            <a:ext cx="4585334" cy="1199932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D0B80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r>
              <a:rPr lang="pt-BR" sz="2400" dirty="0"/>
              <a:t> Ordenou a expulsão dos jesuítas da colônia e da metrópole.</a:t>
            </a:r>
          </a:p>
        </p:txBody>
      </p:sp>
    </p:spTree>
    <p:extLst>
      <p:ext uri="{BB962C8B-B14F-4D97-AF65-F5344CB8AC3E}">
        <p14:creationId xmlns:p14="http://schemas.microsoft.com/office/powerpoint/2010/main" val="93707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491100"/>
            <a:ext cx="10969943" cy="926538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Conjuração Mineira - Motivações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9760BAE6-B71F-D413-C3E9-AF4465F73550}"/>
              </a:ext>
            </a:extLst>
          </p:cNvPr>
          <p:cNvSpPr/>
          <p:nvPr/>
        </p:nvSpPr>
        <p:spPr>
          <a:xfrm>
            <a:off x="6866044" y="1710494"/>
            <a:ext cx="4870277" cy="1579314"/>
          </a:xfrm>
          <a:custGeom>
            <a:avLst/>
            <a:gdLst>
              <a:gd name="connsiteX0" fmla="*/ 0 w 7357601"/>
              <a:gd name="connsiteY0" fmla="*/ 93322 h 933223"/>
              <a:gd name="connsiteX1" fmla="*/ 93322 w 7357601"/>
              <a:gd name="connsiteY1" fmla="*/ 0 h 933223"/>
              <a:gd name="connsiteX2" fmla="*/ 7264279 w 7357601"/>
              <a:gd name="connsiteY2" fmla="*/ 0 h 933223"/>
              <a:gd name="connsiteX3" fmla="*/ 7357601 w 7357601"/>
              <a:gd name="connsiteY3" fmla="*/ 93322 h 933223"/>
              <a:gd name="connsiteX4" fmla="*/ 7357601 w 7357601"/>
              <a:gd name="connsiteY4" fmla="*/ 839901 h 933223"/>
              <a:gd name="connsiteX5" fmla="*/ 7264279 w 7357601"/>
              <a:gd name="connsiteY5" fmla="*/ 933223 h 933223"/>
              <a:gd name="connsiteX6" fmla="*/ 93322 w 7357601"/>
              <a:gd name="connsiteY6" fmla="*/ 933223 h 933223"/>
              <a:gd name="connsiteX7" fmla="*/ 0 w 7357601"/>
              <a:gd name="connsiteY7" fmla="*/ 839901 h 933223"/>
              <a:gd name="connsiteX8" fmla="*/ 0 w 7357601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601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7264279" y="0"/>
                </a:lnTo>
                <a:cubicBezTo>
                  <a:pt x="7315819" y="0"/>
                  <a:pt x="7357601" y="41782"/>
                  <a:pt x="7357601" y="93322"/>
                </a:cubicBezTo>
                <a:lnTo>
                  <a:pt x="7357601" y="839901"/>
                </a:lnTo>
                <a:cubicBezTo>
                  <a:pt x="7357601" y="891441"/>
                  <a:pt x="7315819" y="933223"/>
                  <a:pt x="7264279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983852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90A75E-5BDC-892E-D388-0EE33F79653B}"/>
              </a:ext>
            </a:extLst>
          </p:cNvPr>
          <p:cNvSpPr txBox="1"/>
          <p:nvPr/>
        </p:nvSpPr>
        <p:spPr>
          <a:xfrm>
            <a:off x="8305673" y="1835691"/>
            <a:ext cx="3430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governo de Portugal cobrava, desde 1719, um imposto de 20% sobre todo o ouro extraído em Minas Gerais (chamado de “quinto”).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16734" y="6932484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b="1" smtClean="0"/>
              <a:t>7</a:t>
            </a:fld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DA2049-CBA7-1AD0-8153-F641CAC4054C}"/>
              </a:ext>
            </a:extLst>
          </p:cNvPr>
          <p:cNvSpPr txBox="1"/>
          <p:nvPr/>
        </p:nvSpPr>
        <p:spPr>
          <a:xfrm>
            <a:off x="250179" y="6374418"/>
            <a:ext cx="368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Imagem de São José feita de madeira e produzida no século XVIII.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DA0AB3-FBC6-E2C9-9CB1-70ACBEE2B1B7}"/>
              </a:ext>
            </a:extLst>
          </p:cNvPr>
          <p:cNvSpPr txBox="1"/>
          <p:nvPr/>
        </p:nvSpPr>
        <p:spPr>
          <a:xfrm>
            <a:off x="7180298" y="3529098"/>
            <a:ext cx="4163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Por serem ocas, estatuetas como essa eram usadas para contrabando de ouro. Ficaram popularmente conhecidas como “santos do pau oco”.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26650FB-DEAB-8A2D-F3A0-9B85B1166511}"/>
              </a:ext>
            </a:extLst>
          </p:cNvPr>
          <p:cNvSpPr/>
          <p:nvPr/>
        </p:nvSpPr>
        <p:spPr>
          <a:xfrm>
            <a:off x="58275" y="4097167"/>
            <a:ext cx="4064200" cy="1917478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1346151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C66202-C92A-6073-B50F-B79640956851}"/>
              </a:ext>
            </a:extLst>
          </p:cNvPr>
          <p:cNvSpPr txBox="1"/>
          <p:nvPr/>
        </p:nvSpPr>
        <p:spPr>
          <a:xfrm>
            <a:off x="226018" y="4300863"/>
            <a:ext cx="33315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partir de 1751, o quinto foi definido  em 100 arrobas (1500 quilos, aproximadamente) anuais. Se a cota não fosse alcançada, aplicava-se a derrama (quantia a ser paga até se atingir a cota).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A3B54EB-5092-73BD-3655-D867F3FE6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222" y="1542835"/>
            <a:ext cx="3309076" cy="532576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D17A90C-7E58-C640-3577-2A40582BB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83604" y="1040253"/>
            <a:ext cx="196406" cy="916561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376DD78-2A53-CD20-09D1-BBB1009C2D5D}"/>
              </a:ext>
            </a:extLst>
          </p:cNvPr>
          <p:cNvSpPr/>
          <p:nvPr/>
        </p:nvSpPr>
        <p:spPr>
          <a:xfrm>
            <a:off x="264444" y="1864056"/>
            <a:ext cx="3858031" cy="1575394"/>
          </a:xfrm>
          <a:custGeom>
            <a:avLst/>
            <a:gdLst>
              <a:gd name="connsiteX0" fmla="*/ 0 w 7357601"/>
              <a:gd name="connsiteY0" fmla="*/ 93322 h 933223"/>
              <a:gd name="connsiteX1" fmla="*/ 93322 w 7357601"/>
              <a:gd name="connsiteY1" fmla="*/ 0 h 933223"/>
              <a:gd name="connsiteX2" fmla="*/ 7264279 w 7357601"/>
              <a:gd name="connsiteY2" fmla="*/ 0 h 933223"/>
              <a:gd name="connsiteX3" fmla="*/ 7357601 w 7357601"/>
              <a:gd name="connsiteY3" fmla="*/ 93322 h 933223"/>
              <a:gd name="connsiteX4" fmla="*/ 7357601 w 7357601"/>
              <a:gd name="connsiteY4" fmla="*/ 839901 h 933223"/>
              <a:gd name="connsiteX5" fmla="*/ 7264279 w 7357601"/>
              <a:gd name="connsiteY5" fmla="*/ 933223 h 933223"/>
              <a:gd name="connsiteX6" fmla="*/ 93322 w 7357601"/>
              <a:gd name="connsiteY6" fmla="*/ 933223 h 933223"/>
              <a:gd name="connsiteX7" fmla="*/ 0 w 7357601"/>
              <a:gd name="connsiteY7" fmla="*/ 839901 h 933223"/>
              <a:gd name="connsiteX8" fmla="*/ 0 w 7357601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601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7264279" y="0"/>
                </a:lnTo>
                <a:cubicBezTo>
                  <a:pt x="7315819" y="0"/>
                  <a:pt x="7357601" y="41782"/>
                  <a:pt x="7357601" y="93322"/>
                </a:cubicBezTo>
                <a:lnTo>
                  <a:pt x="7357601" y="839901"/>
                </a:lnTo>
                <a:cubicBezTo>
                  <a:pt x="7357601" y="891441"/>
                  <a:pt x="7315819" y="933223"/>
                  <a:pt x="7264279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983852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E7DEE1-5E6F-CA46-9186-419C03187924}"/>
              </a:ext>
            </a:extLst>
          </p:cNvPr>
          <p:cNvSpPr txBox="1"/>
          <p:nvPr/>
        </p:nvSpPr>
        <p:spPr>
          <a:xfrm>
            <a:off x="351891" y="2044636"/>
            <a:ext cx="3023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primeira metade do século XVIII, enormes quantidades de ouro foram extraídas em Minas Gerais. O ouro começou a escassear.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EACA588-5EB2-19E9-FABA-802230138486}"/>
              </a:ext>
            </a:extLst>
          </p:cNvPr>
          <p:cNvSpPr/>
          <p:nvPr/>
        </p:nvSpPr>
        <p:spPr>
          <a:xfrm>
            <a:off x="6866044" y="4558607"/>
            <a:ext cx="5264505" cy="2019149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1346151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6EBA6C-9FF8-389F-60C4-30C1D68B97F4}"/>
              </a:ext>
            </a:extLst>
          </p:cNvPr>
          <p:cNvSpPr txBox="1"/>
          <p:nvPr/>
        </p:nvSpPr>
        <p:spPr>
          <a:xfrm>
            <a:off x="7425096" y="4761308"/>
            <a:ext cx="4311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1785, a Coroa proibiu as atividades fabris e aumentou os impostos sobre os produtos vindos da metrópole. Essas medidas provocaram um grande impacto na colônia, sobretudo entre a população mineira.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1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491100"/>
            <a:ext cx="10969943" cy="926538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Conspiração em Minas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9760BAE6-B71F-D413-C3E9-AF4465F73550}"/>
              </a:ext>
            </a:extLst>
          </p:cNvPr>
          <p:cNvSpPr/>
          <p:nvPr/>
        </p:nvSpPr>
        <p:spPr>
          <a:xfrm>
            <a:off x="7191158" y="1700183"/>
            <a:ext cx="4870277" cy="1836175"/>
          </a:xfrm>
          <a:custGeom>
            <a:avLst/>
            <a:gdLst>
              <a:gd name="connsiteX0" fmla="*/ 0 w 7357601"/>
              <a:gd name="connsiteY0" fmla="*/ 93322 h 933223"/>
              <a:gd name="connsiteX1" fmla="*/ 93322 w 7357601"/>
              <a:gd name="connsiteY1" fmla="*/ 0 h 933223"/>
              <a:gd name="connsiteX2" fmla="*/ 7264279 w 7357601"/>
              <a:gd name="connsiteY2" fmla="*/ 0 h 933223"/>
              <a:gd name="connsiteX3" fmla="*/ 7357601 w 7357601"/>
              <a:gd name="connsiteY3" fmla="*/ 93322 h 933223"/>
              <a:gd name="connsiteX4" fmla="*/ 7357601 w 7357601"/>
              <a:gd name="connsiteY4" fmla="*/ 839901 h 933223"/>
              <a:gd name="connsiteX5" fmla="*/ 7264279 w 7357601"/>
              <a:gd name="connsiteY5" fmla="*/ 933223 h 933223"/>
              <a:gd name="connsiteX6" fmla="*/ 93322 w 7357601"/>
              <a:gd name="connsiteY6" fmla="*/ 933223 h 933223"/>
              <a:gd name="connsiteX7" fmla="*/ 0 w 7357601"/>
              <a:gd name="connsiteY7" fmla="*/ 839901 h 933223"/>
              <a:gd name="connsiteX8" fmla="*/ 0 w 7357601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601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7264279" y="0"/>
                </a:lnTo>
                <a:cubicBezTo>
                  <a:pt x="7315819" y="0"/>
                  <a:pt x="7357601" y="41782"/>
                  <a:pt x="7357601" y="93322"/>
                </a:cubicBezTo>
                <a:lnTo>
                  <a:pt x="7357601" y="839901"/>
                </a:lnTo>
                <a:cubicBezTo>
                  <a:pt x="7357601" y="891441"/>
                  <a:pt x="7315819" y="933223"/>
                  <a:pt x="7264279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983852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90A75E-5BDC-892E-D388-0EE33F79653B}"/>
              </a:ext>
            </a:extLst>
          </p:cNvPr>
          <p:cNvSpPr txBox="1"/>
          <p:nvPr/>
        </p:nvSpPr>
        <p:spPr>
          <a:xfrm>
            <a:off x="8544356" y="1789270"/>
            <a:ext cx="34306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elite mineira começou a conspirar contra o domínio de Portugal. Funcionários públicos, poetas, religiosos, militares e empresários da mineração estavam entre os conspiradores.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16734" y="6932484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b="1" smtClean="0"/>
              <a:t>8</a:t>
            </a:fld>
            <a:endParaRPr lang="pt-BR" b="1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26650FB-DEAB-8A2D-F3A0-9B85B1166511}"/>
              </a:ext>
            </a:extLst>
          </p:cNvPr>
          <p:cNvSpPr/>
          <p:nvPr/>
        </p:nvSpPr>
        <p:spPr>
          <a:xfrm>
            <a:off x="158005" y="4097167"/>
            <a:ext cx="3964470" cy="2068138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1346151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C66202-C92A-6073-B50F-B79640956851}"/>
              </a:ext>
            </a:extLst>
          </p:cNvPr>
          <p:cNvSpPr txBox="1"/>
          <p:nvPr/>
        </p:nvSpPr>
        <p:spPr>
          <a:xfrm>
            <a:off x="380105" y="4237563"/>
            <a:ext cx="3331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Inspirados nas ideias iluministas e na independência dos Estados Unidos, os conjurados tinham por objetivo libertar a capitania do domínio de Portugal e proclamar uma república em Minas Gerais, com capital em São João </a:t>
            </a:r>
            <a:r>
              <a:rPr lang="pt-BR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</a:t>
            </a: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-Rei.)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B803A8-99E8-63EC-C0F2-7BCA04F02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28" y="1392417"/>
            <a:ext cx="3928772" cy="54891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376DD78-2A53-CD20-09D1-BBB1009C2D5D}"/>
              </a:ext>
            </a:extLst>
          </p:cNvPr>
          <p:cNvSpPr/>
          <p:nvPr/>
        </p:nvSpPr>
        <p:spPr>
          <a:xfrm>
            <a:off x="158005" y="1678418"/>
            <a:ext cx="4064200" cy="1750581"/>
          </a:xfrm>
          <a:custGeom>
            <a:avLst/>
            <a:gdLst>
              <a:gd name="connsiteX0" fmla="*/ 0 w 7357601"/>
              <a:gd name="connsiteY0" fmla="*/ 93322 h 933223"/>
              <a:gd name="connsiteX1" fmla="*/ 93322 w 7357601"/>
              <a:gd name="connsiteY1" fmla="*/ 0 h 933223"/>
              <a:gd name="connsiteX2" fmla="*/ 7264279 w 7357601"/>
              <a:gd name="connsiteY2" fmla="*/ 0 h 933223"/>
              <a:gd name="connsiteX3" fmla="*/ 7357601 w 7357601"/>
              <a:gd name="connsiteY3" fmla="*/ 93322 h 933223"/>
              <a:gd name="connsiteX4" fmla="*/ 7357601 w 7357601"/>
              <a:gd name="connsiteY4" fmla="*/ 839901 h 933223"/>
              <a:gd name="connsiteX5" fmla="*/ 7264279 w 7357601"/>
              <a:gd name="connsiteY5" fmla="*/ 933223 h 933223"/>
              <a:gd name="connsiteX6" fmla="*/ 93322 w 7357601"/>
              <a:gd name="connsiteY6" fmla="*/ 933223 h 933223"/>
              <a:gd name="connsiteX7" fmla="*/ 0 w 7357601"/>
              <a:gd name="connsiteY7" fmla="*/ 839901 h 933223"/>
              <a:gd name="connsiteX8" fmla="*/ 0 w 7357601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601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7264279" y="0"/>
                </a:lnTo>
                <a:cubicBezTo>
                  <a:pt x="7315819" y="0"/>
                  <a:pt x="7357601" y="41782"/>
                  <a:pt x="7357601" y="93322"/>
                </a:cubicBezTo>
                <a:lnTo>
                  <a:pt x="7357601" y="839901"/>
                </a:lnTo>
                <a:cubicBezTo>
                  <a:pt x="7357601" y="891441"/>
                  <a:pt x="7315819" y="933223"/>
                  <a:pt x="7264279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983852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E7DEE1-5E6F-CA46-9186-419C03187924}"/>
              </a:ext>
            </a:extLst>
          </p:cNvPr>
          <p:cNvSpPr txBox="1"/>
          <p:nvPr/>
        </p:nvSpPr>
        <p:spPr>
          <a:xfrm>
            <a:off x="299448" y="1712496"/>
            <a:ext cx="30785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711200"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 capitania de Minas Gerais não conseguiu 1788, a completar as 100 arrobas de ouro de imposto. Começaram rumores de que a derrama seria decretada.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EACA588-5EB2-19E9-FABA-802230138486}"/>
              </a:ext>
            </a:extLst>
          </p:cNvPr>
          <p:cNvSpPr/>
          <p:nvPr/>
        </p:nvSpPr>
        <p:spPr>
          <a:xfrm>
            <a:off x="7524168" y="4097166"/>
            <a:ext cx="4438229" cy="2492895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1346151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6EBA6C-9FF8-389F-60C4-30C1D68B97F4}"/>
              </a:ext>
            </a:extLst>
          </p:cNvPr>
          <p:cNvSpPr txBox="1"/>
          <p:nvPr/>
        </p:nvSpPr>
        <p:spPr>
          <a:xfrm>
            <a:off x="8336533" y="4267312"/>
            <a:ext cx="36035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Pregavam o perdão das dívidas junto à metrópole, o incentivo à manufatura local e a criação de uma universidade em Vila Rica. A abolição da escravatura não se incluía nas propostas, porque os conjurados eram, em sua maioria, senhores de escravos.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1B63114-7E95-7CC4-D97E-1677D5AC4DD7}"/>
              </a:ext>
            </a:extLst>
          </p:cNvPr>
          <p:cNvSpPr txBox="1"/>
          <p:nvPr/>
        </p:nvSpPr>
        <p:spPr>
          <a:xfrm>
            <a:off x="421539" y="6381286"/>
            <a:ext cx="3537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Interior da Igreja de Nossa Senhora do Pilar, </a:t>
            </a:r>
          </a:p>
          <a:p>
            <a:pPr algn="r"/>
            <a:r>
              <a:rPr lang="pt-BR" sz="1400" dirty="0"/>
              <a:t>em Ouro Preto (MG), 2019.</a:t>
            </a:r>
          </a:p>
        </p:txBody>
      </p:sp>
    </p:spTree>
    <p:extLst>
      <p:ext uri="{BB962C8B-B14F-4D97-AF65-F5344CB8AC3E}">
        <p14:creationId xmlns:p14="http://schemas.microsoft.com/office/powerpoint/2010/main" val="196737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9760BAE6-B71F-D413-C3E9-AF4465F73550}"/>
              </a:ext>
            </a:extLst>
          </p:cNvPr>
          <p:cNvSpPr/>
          <p:nvPr/>
        </p:nvSpPr>
        <p:spPr>
          <a:xfrm>
            <a:off x="6646543" y="2010020"/>
            <a:ext cx="4609265" cy="1836175"/>
          </a:xfrm>
          <a:custGeom>
            <a:avLst/>
            <a:gdLst>
              <a:gd name="connsiteX0" fmla="*/ 0 w 7357601"/>
              <a:gd name="connsiteY0" fmla="*/ 93322 h 933223"/>
              <a:gd name="connsiteX1" fmla="*/ 93322 w 7357601"/>
              <a:gd name="connsiteY1" fmla="*/ 0 h 933223"/>
              <a:gd name="connsiteX2" fmla="*/ 7264279 w 7357601"/>
              <a:gd name="connsiteY2" fmla="*/ 0 h 933223"/>
              <a:gd name="connsiteX3" fmla="*/ 7357601 w 7357601"/>
              <a:gd name="connsiteY3" fmla="*/ 93322 h 933223"/>
              <a:gd name="connsiteX4" fmla="*/ 7357601 w 7357601"/>
              <a:gd name="connsiteY4" fmla="*/ 839901 h 933223"/>
              <a:gd name="connsiteX5" fmla="*/ 7264279 w 7357601"/>
              <a:gd name="connsiteY5" fmla="*/ 933223 h 933223"/>
              <a:gd name="connsiteX6" fmla="*/ 93322 w 7357601"/>
              <a:gd name="connsiteY6" fmla="*/ 933223 h 933223"/>
              <a:gd name="connsiteX7" fmla="*/ 0 w 7357601"/>
              <a:gd name="connsiteY7" fmla="*/ 839901 h 933223"/>
              <a:gd name="connsiteX8" fmla="*/ 0 w 7357601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601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7264279" y="0"/>
                </a:lnTo>
                <a:cubicBezTo>
                  <a:pt x="7315819" y="0"/>
                  <a:pt x="7357601" y="41782"/>
                  <a:pt x="7357601" y="93322"/>
                </a:cubicBezTo>
                <a:lnTo>
                  <a:pt x="7357601" y="839901"/>
                </a:lnTo>
                <a:cubicBezTo>
                  <a:pt x="7357601" y="891441"/>
                  <a:pt x="7315819" y="933223"/>
                  <a:pt x="7264279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983852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491100"/>
            <a:ext cx="10969943" cy="926538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Punições aos conjurados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90A75E-5BDC-892E-D388-0EE33F79653B}"/>
              </a:ext>
            </a:extLst>
          </p:cNvPr>
          <p:cNvSpPr txBox="1"/>
          <p:nvPr/>
        </p:nvSpPr>
        <p:spPr>
          <a:xfrm>
            <a:off x="7671483" y="2428418"/>
            <a:ext cx="3430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Todos os conspiradores, 34 ao todo, foram presos, no inquérito conhecido como devassa.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18988" y="6335364"/>
            <a:ext cx="369837" cy="365125"/>
          </a:xfrm>
        </p:spPr>
        <p:txBody>
          <a:bodyPr/>
          <a:lstStyle/>
          <a:p>
            <a:fld id="{C344E82F-7008-4A71-8DF8-59079F66000D}" type="slidenum">
              <a:rPr lang="pt-BR" b="1" smtClean="0"/>
              <a:t>9</a:t>
            </a:fld>
            <a:endParaRPr lang="pt-BR" b="1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26650FB-DEAB-8A2D-F3A0-9B85B1166511}"/>
              </a:ext>
            </a:extLst>
          </p:cNvPr>
          <p:cNvSpPr/>
          <p:nvPr/>
        </p:nvSpPr>
        <p:spPr>
          <a:xfrm>
            <a:off x="582493" y="4097167"/>
            <a:ext cx="4248471" cy="2068138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1346151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C66202-C92A-6073-B50F-B79640956851}"/>
              </a:ext>
            </a:extLst>
          </p:cNvPr>
          <p:cNvSpPr txBox="1"/>
          <p:nvPr/>
        </p:nvSpPr>
        <p:spPr>
          <a:xfrm>
            <a:off x="636181" y="4469516"/>
            <a:ext cx="333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Onze réus, entre eles Tiradentes, foram condenado à morte. As condenações foram depois alteradas, e somente Tiradentes foi punido com a morte.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B8CE789-01C2-4ED5-CA1D-CDA034D9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22" y="1462297"/>
            <a:ext cx="2224117" cy="53952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468F1A-5E12-ADC7-074F-0E843A90D380}"/>
              </a:ext>
            </a:extLst>
          </p:cNvPr>
          <p:cNvSpPr txBox="1"/>
          <p:nvPr/>
        </p:nvSpPr>
        <p:spPr>
          <a:xfrm>
            <a:off x="226428" y="6517927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Tiradentes esquartejado</a:t>
            </a:r>
            <a:r>
              <a:rPr lang="pt-BR" sz="1400" dirty="0"/>
              <a:t>, Pedro Américo, 1893. Detalhe.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376DD78-2A53-CD20-09D1-BBB1009C2D5D}"/>
              </a:ext>
            </a:extLst>
          </p:cNvPr>
          <p:cNvSpPr/>
          <p:nvPr/>
        </p:nvSpPr>
        <p:spPr>
          <a:xfrm>
            <a:off x="380104" y="1678418"/>
            <a:ext cx="4450859" cy="1740031"/>
          </a:xfrm>
          <a:custGeom>
            <a:avLst/>
            <a:gdLst>
              <a:gd name="connsiteX0" fmla="*/ 0 w 7357601"/>
              <a:gd name="connsiteY0" fmla="*/ 93322 h 933223"/>
              <a:gd name="connsiteX1" fmla="*/ 93322 w 7357601"/>
              <a:gd name="connsiteY1" fmla="*/ 0 h 933223"/>
              <a:gd name="connsiteX2" fmla="*/ 7264279 w 7357601"/>
              <a:gd name="connsiteY2" fmla="*/ 0 h 933223"/>
              <a:gd name="connsiteX3" fmla="*/ 7357601 w 7357601"/>
              <a:gd name="connsiteY3" fmla="*/ 93322 h 933223"/>
              <a:gd name="connsiteX4" fmla="*/ 7357601 w 7357601"/>
              <a:gd name="connsiteY4" fmla="*/ 839901 h 933223"/>
              <a:gd name="connsiteX5" fmla="*/ 7264279 w 7357601"/>
              <a:gd name="connsiteY5" fmla="*/ 933223 h 933223"/>
              <a:gd name="connsiteX6" fmla="*/ 93322 w 7357601"/>
              <a:gd name="connsiteY6" fmla="*/ 933223 h 933223"/>
              <a:gd name="connsiteX7" fmla="*/ 0 w 7357601"/>
              <a:gd name="connsiteY7" fmla="*/ 839901 h 933223"/>
              <a:gd name="connsiteX8" fmla="*/ 0 w 7357601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601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7264279" y="0"/>
                </a:lnTo>
                <a:cubicBezTo>
                  <a:pt x="7315819" y="0"/>
                  <a:pt x="7357601" y="41782"/>
                  <a:pt x="7357601" y="93322"/>
                </a:cubicBezTo>
                <a:lnTo>
                  <a:pt x="7357601" y="839901"/>
                </a:lnTo>
                <a:cubicBezTo>
                  <a:pt x="7357601" y="891441"/>
                  <a:pt x="7315819" y="933223"/>
                  <a:pt x="7264279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983852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E7DEE1-5E6F-CA46-9186-419C03187924}"/>
              </a:ext>
            </a:extLst>
          </p:cNvPr>
          <p:cNvSpPr txBox="1"/>
          <p:nvPr/>
        </p:nvSpPr>
        <p:spPr>
          <a:xfrm>
            <a:off x="669187" y="1872361"/>
            <a:ext cx="30785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711200"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derrama foi adiada, as dívidas dos devedores foram renegociadas e alguns conjurados delataram os companheiros.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EACA588-5EB2-19E9-FABA-802230138486}"/>
              </a:ext>
            </a:extLst>
          </p:cNvPr>
          <p:cNvSpPr/>
          <p:nvPr/>
        </p:nvSpPr>
        <p:spPr>
          <a:xfrm>
            <a:off x="6646543" y="4555971"/>
            <a:ext cx="5070682" cy="2269733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93" tIns="88293" rIns="1346151" bIns="88293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6EBA6C-9FF8-389F-60C4-30C1D68B97F4}"/>
              </a:ext>
            </a:extLst>
          </p:cNvPr>
          <p:cNvSpPr txBox="1"/>
          <p:nvPr/>
        </p:nvSpPr>
        <p:spPr>
          <a:xfrm>
            <a:off x="7631123" y="4906007"/>
            <a:ext cx="36035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Tiradentes foi enforcado no Rio de Janeiro em 21 de abril de 1792. </a:t>
            </a:r>
            <a:r>
              <a:rPr lang="pt-BR" sz="1600" dirty="0">
                <a:solidFill>
                  <a:schemeClr val="bg1"/>
                </a:solidFill>
              </a:rPr>
              <a:t>Seu corpo foi esquartejado, e pedaços dele foram expostos em estacas ao longo do caminho entre o Rio de Janeiro e Vila Rica (atual Ouro Preto).</a:t>
            </a:r>
            <a:endParaRPr lang="pt-B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21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675BD-A880-491E-B049-B8CC56722E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D32FE-0C53-493F-839E-B9E3542396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93E67B-241A-41B9-9F1A-4AA66395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1477</Words>
  <Application>Microsoft Office PowerPoint</Application>
  <PresentationFormat>Personalizar</PresentationFormat>
  <Paragraphs>99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 Rebeliões na colônia A conjuração mineira  e a conjuração baiana</vt:lpstr>
      <vt:lpstr>Novos núcleos urbanos</vt:lpstr>
      <vt:lpstr>O Iluminismo na América Portuguesa</vt:lpstr>
      <vt:lpstr>Marquês de Pombal</vt:lpstr>
      <vt:lpstr>Conjuração Mineira - Motivações</vt:lpstr>
      <vt:lpstr>Conspiração em Minas</vt:lpstr>
      <vt:lpstr>Punições aos conjurados</vt:lpstr>
      <vt:lpstr>Conjuração Baiana - Contexto</vt:lpstr>
      <vt:lpstr>Punições aos conjurados da Bahia</vt:lpstr>
      <vt:lpstr>Os negros na Conjuração Bahiana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Martinho</dc:creator>
  <cp:lastModifiedBy> </cp:lastModifiedBy>
  <cp:revision>427</cp:revision>
  <dcterms:created xsi:type="dcterms:W3CDTF">2019-03-25T17:22:51Z</dcterms:created>
  <dcterms:modified xsi:type="dcterms:W3CDTF">2023-06-22T12:33:51Z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