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337" r:id="rId5"/>
    <p:sldId id="348" r:id="rId6"/>
    <p:sldId id="349" r:id="rId7"/>
    <p:sldId id="350" r:id="rId8"/>
    <p:sldId id="258" r:id="rId9"/>
    <p:sldId id="281" r:id="rId10"/>
    <p:sldId id="352" r:id="rId11"/>
    <p:sldId id="353" r:id="rId12"/>
    <p:sldId id="354" r:id="rId13"/>
    <p:sldId id="355" r:id="rId14"/>
    <p:sldId id="356" r:id="rId15"/>
    <p:sldId id="357" r:id="rId16"/>
    <p:sldId id="358" r:id="rId17"/>
  </p:sldIdLst>
  <p:sldSz cx="12188825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ABD3D3FB-155D-485A-9F3D-0869144F9B5B}">
          <p14:sldIdLst>
            <p14:sldId id="337"/>
            <p14:sldId id="348"/>
            <p14:sldId id="349"/>
            <p14:sldId id="350"/>
            <p14:sldId id="258"/>
            <p14:sldId id="281"/>
            <p14:sldId id="352"/>
            <p14:sldId id="353"/>
            <p14:sldId id="354"/>
            <p14:sldId id="355"/>
            <p14:sldId id="356"/>
            <p14:sldId id="357"/>
            <p14:sldId id="3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ernanda Guerriero Antunes" initials="FGA" lastIdx="104" clrIdx="0"/>
  <p:cmAuthor id="2" name="Lilian Semenichin Nogueira" initials="LSN" lastIdx="82" clrIdx="1"/>
  <p:cmAuthor id="3" name="Marcia Takeuchi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0000"/>
    <a:srgbClr val="D91D09"/>
    <a:srgbClr val="F05E6C"/>
    <a:srgbClr val="EF5353"/>
    <a:srgbClr val="F97F7F"/>
    <a:srgbClr val="FFCCFF"/>
    <a:srgbClr val="1A7062"/>
    <a:srgbClr val="9D0F0F"/>
    <a:srgbClr val="CFB33D"/>
    <a:srgbClr val="59B8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C9A3E1-4D56-CF77-4298-E18AF1C86A84}" v="4" dt="2023-05-23T21:25:58.960"/>
    <p1510:client id="{A27975FE-31CD-4A31-927A-F04F03446B65}" v="4185" dt="2023-05-23T00:36:06.516"/>
    <p1510:client id="{FB5668D2-0130-F345-B665-2730F94CFA3E}" v="473" dt="2023-05-23T10:23:59.2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249" autoAdjust="0"/>
  </p:normalViewPr>
  <p:slideViewPr>
    <p:cSldViewPr>
      <p:cViewPr varScale="1">
        <p:scale>
          <a:sx n="68" d="100"/>
          <a:sy n="68" d="100"/>
        </p:scale>
        <p:origin x="618" y="72"/>
      </p:cViewPr>
      <p:guideLst>
        <p:guide orient="horz" pos="2160"/>
        <p:guide pos="288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999C7-1530-3A4C-920E-CEAAFDA3D36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6749E-8942-7F4A-9FE9-B9933845D19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771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AD71F4-87A3-4755-ACF6-97AA6CCADCF6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C9C909-E8BE-4219-A716-293957608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104187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C9C909-E8BE-4219-A716-293957608DA6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0606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BA083-4C2A-0140-9AFB-A6DA4DC6836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046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8235C-9FC6-EC46-BB8F-86E68A68A7E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88342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18E4-551F-0947-8236-AA6C7642A34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4971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E4F7E-CDF7-DB48-96CF-0401224D2F0A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8172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BA2B5-03F1-6C4F-9913-4FA8E1A9801C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2700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B8AD6-3917-2C40-B309-2BE96BCCD6D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2831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9154F-3C0D-D74D-B7B6-B45F47A8142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5100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9A0CC-C557-874C-928E-077C93073A10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685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A0D8C-58B0-8949-A226-583D0818821C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546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1A1CA-06A3-FE4C-922E-6BEA53D088D8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94255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E777C-63AF-894E-B0E9-38526ED76EF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5892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0674A-A158-3042-B5FC-6AB2AC5B182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4E82F-7008-4A71-8DF8-59079F66000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13815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F1252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415"/>
          <a:stretch/>
        </p:blipFill>
        <p:spPr>
          <a:xfrm>
            <a:off x="1416" y="42508"/>
            <a:ext cx="9334772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40974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485800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Os trabalhadores se organizam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8EE95F27-BE75-47E1-50D7-252FEEF665D5}"/>
              </a:ext>
            </a:extLst>
          </p:cNvPr>
          <p:cNvSpPr/>
          <p:nvPr/>
        </p:nvSpPr>
        <p:spPr>
          <a:xfrm>
            <a:off x="7704852" y="2543814"/>
            <a:ext cx="2392648" cy="128637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orma Livre: Forma 14">
            <a:extLst>
              <a:ext uri="{FF2B5EF4-FFF2-40B4-BE49-F238E27FC236}">
                <a16:creationId xmlns:a16="http://schemas.microsoft.com/office/drawing/2014/main" id="{ADD39198-09F8-64DC-09E0-E16FE6997364}"/>
              </a:ext>
            </a:extLst>
          </p:cNvPr>
          <p:cNvSpPr/>
          <p:nvPr/>
        </p:nvSpPr>
        <p:spPr>
          <a:xfrm>
            <a:off x="837833" y="1916833"/>
            <a:ext cx="3003535" cy="2536357"/>
          </a:xfrm>
          <a:custGeom>
            <a:avLst/>
            <a:gdLst>
              <a:gd name="connsiteX0" fmla="*/ 0 w 2536357"/>
              <a:gd name="connsiteY0" fmla="*/ 1501768 h 3003535"/>
              <a:gd name="connsiteX1" fmla="*/ 634089 w 2536357"/>
              <a:gd name="connsiteY1" fmla="*/ 1 h 3003535"/>
              <a:gd name="connsiteX2" fmla="*/ 1902268 w 2536357"/>
              <a:gd name="connsiteY2" fmla="*/ 1 h 3003535"/>
              <a:gd name="connsiteX3" fmla="*/ 2536357 w 2536357"/>
              <a:gd name="connsiteY3" fmla="*/ 1501768 h 3003535"/>
              <a:gd name="connsiteX4" fmla="*/ 1902268 w 2536357"/>
              <a:gd name="connsiteY4" fmla="*/ 3003534 h 3003535"/>
              <a:gd name="connsiteX5" fmla="*/ 634089 w 2536357"/>
              <a:gd name="connsiteY5" fmla="*/ 3003534 h 3003535"/>
              <a:gd name="connsiteX6" fmla="*/ 0 w 2536357"/>
              <a:gd name="connsiteY6" fmla="*/ 1501768 h 3003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36357" h="3003535">
                <a:moveTo>
                  <a:pt x="1268178" y="0"/>
                </a:moveTo>
                <a:lnTo>
                  <a:pt x="2536356" y="750883"/>
                </a:lnTo>
                <a:lnTo>
                  <a:pt x="2536356" y="2252652"/>
                </a:lnTo>
                <a:lnTo>
                  <a:pt x="1268178" y="3003535"/>
                </a:lnTo>
                <a:lnTo>
                  <a:pt x="1" y="2252652"/>
                </a:lnTo>
                <a:lnTo>
                  <a:pt x="1" y="750883"/>
                </a:lnTo>
                <a:lnTo>
                  <a:pt x="1268178" y="0"/>
                </a:lnTo>
                <a:close/>
              </a:path>
            </a:pathLst>
          </a:custGeom>
          <a:solidFill>
            <a:srgbClr val="00CCFF"/>
          </a:solidFill>
        </p:spPr>
        <p:style>
          <a:lnRef idx="3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00589" tIns="422726" rIns="500589" bIns="422726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900" b="1" kern="1200" dirty="0">
                <a:latin typeface="Roboto" pitchFamily="2" charset="0"/>
                <a:ea typeface="Roboto" pitchFamily="2" charset="0"/>
              </a:rPr>
              <a:t>Associações de auxílio mútuo:</a:t>
            </a:r>
            <a:r>
              <a:rPr lang="pt-BR" sz="1900" kern="1200" dirty="0">
                <a:latin typeface="Roboto" pitchFamily="2" charset="0"/>
                <a:ea typeface="Roboto" pitchFamily="2" charset="0"/>
              </a:rPr>
              <a:t> fundo de reserva para as dificuldades.</a:t>
            </a:r>
          </a:p>
        </p:txBody>
      </p:sp>
      <p:sp>
        <p:nvSpPr>
          <p:cNvPr id="16" name="Forma Livre: Forma 15">
            <a:extLst>
              <a:ext uri="{FF2B5EF4-FFF2-40B4-BE49-F238E27FC236}">
                <a16:creationId xmlns:a16="http://schemas.microsoft.com/office/drawing/2014/main" id="{A53B3BBE-8641-E272-858D-04832F81D8A2}"/>
              </a:ext>
            </a:extLst>
          </p:cNvPr>
          <p:cNvSpPr/>
          <p:nvPr/>
        </p:nvSpPr>
        <p:spPr>
          <a:xfrm>
            <a:off x="1839411" y="3849663"/>
            <a:ext cx="3003535" cy="2536357"/>
          </a:xfrm>
          <a:custGeom>
            <a:avLst/>
            <a:gdLst>
              <a:gd name="connsiteX0" fmla="*/ 0 w 2536357"/>
              <a:gd name="connsiteY0" fmla="*/ 1501768 h 3003535"/>
              <a:gd name="connsiteX1" fmla="*/ 634089 w 2536357"/>
              <a:gd name="connsiteY1" fmla="*/ 1 h 3003535"/>
              <a:gd name="connsiteX2" fmla="*/ 1902268 w 2536357"/>
              <a:gd name="connsiteY2" fmla="*/ 1 h 3003535"/>
              <a:gd name="connsiteX3" fmla="*/ 2536357 w 2536357"/>
              <a:gd name="connsiteY3" fmla="*/ 1501768 h 3003535"/>
              <a:gd name="connsiteX4" fmla="*/ 1902268 w 2536357"/>
              <a:gd name="connsiteY4" fmla="*/ 3003534 h 3003535"/>
              <a:gd name="connsiteX5" fmla="*/ 634089 w 2536357"/>
              <a:gd name="connsiteY5" fmla="*/ 3003534 h 3003535"/>
              <a:gd name="connsiteX6" fmla="*/ 0 w 2536357"/>
              <a:gd name="connsiteY6" fmla="*/ 1501768 h 3003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36357" h="3003535">
                <a:moveTo>
                  <a:pt x="1268178" y="0"/>
                </a:moveTo>
                <a:lnTo>
                  <a:pt x="2536356" y="750883"/>
                </a:lnTo>
                <a:lnTo>
                  <a:pt x="2536356" y="2252652"/>
                </a:lnTo>
                <a:lnTo>
                  <a:pt x="1268178" y="3003535"/>
                </a:lnTo>
                <a:lnTo>
                  <a:pt x="1" y="2252652"/>
                </a:lnTo>
                <a:lnTo>
                  <a:pt x="1" y="750883"/>
                </a:lnTo>
                <a:lnTo>
                  <a:pt x="1268178" y="0"/>
                </a:lnTo>
                <a:close/>
              </a:path>
            </a:pathLst>
          </a:custGeom>
          <a:solidFill>
            <a:srgbClr val="3399FF"/>
          </a:solidFill>
        </p:spPr>
        <p:style>
          <a:lnRef idx="3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69169" tIns="491306" rIns="569169" bIns="491306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18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05C7E089-E374-C00E-FD8A-14B718F3BDD9}"/>
              </a:ext>
            </a:extLst>
          </p:cNvPr>
          <p:cNvSpPr/>
          <p:nvPr/>
        </p:nvSpPr>
        <p:spPr>
          <a:xfrm>
            <a:off x="2379279" y="4756007"/>
            <a:ext cx="2315466" cy="1286370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034444" y="6329521"/>
            <a:ext cx="2844059" cy="365125"/>
          </a:xfrm>
        </p:spPr>
        <p:txBody>
          <a:bodyPr/>
          <a:lstStyle/>
          <a:p>
            <a:fld id="{C344E82F-7008-4A71-8DF8-59079F66000D}" type="slidenum">
              <a:rPr lang="pt-BR" smtClean="0"/>
              <a:t>10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Hexágono 6">
            <a:extLst>
              <a:ext uri="{FF2B5EF4-FFF2-40B4-BE49-F238E27FC236}">
                <a16:creationId xmlns:a16="http://schemas.microsoft.com/office/drawing/2014/main" id="{72FE1B72-D1AD-C098-6E8A-66D2B08150A3}"/>
              </a:ext>
            </a:extLst>
          </p:cNvPr>
          <p:cNvSpPr/>
          <p:nvPr/>
        </p:nvSpPr>
        <p:spPr>
          <a:xfrm rot="5400000">
            <a:off x="4826233" y="4089640"/>
            <a:ext cx="2536357" cy="3003535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6666FF"/>
          </a:solidFill>
        </p:spPr>
        <p:style>
          <a:lnRef idx="3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9" name="Agrupar 8">
            <a:extLst>
              <a:ext uri="{FF2B5EF4-FFF2-40B4-BE49-F238E27FC236}">
                <a16:creationId xmlns:a16="http://schemas.microsoft.com/office/drawing/2014/main" id="{BA39D011-1AEB-C0B3-6E8E-EF0E8526BA5C}"/>
              </a:ext>
            </a:extLst>
          </p:cNvPr>
          <p:cNvGrpSpPr/>
          <p:nvPr/>
        </p:nvGrpSpPr>
        <p:grpSpPr>
          <a:xfrm>
            <a:off x="4366219" y="1532169"/>
            <a:ext cx="3456384" cy="2536357"/>
            <a:chOff x="6815362" y="2104518"/>
            <a:chExt cx="3003535" cy="2536357"/>
          </a:xfrm>
          <a:solidFill>
            <a:srgbClr val="0000FF"/>
          </a:solidFill>
        </p:grpSpPr>
        <p:sp>
          <p:nvSpPr>
            <p:cNvPr id="10" name="Hexágono 9">
              <a:extLst>
                <a:ext uri="{FF2B5EF4-FFF2-40B4-BE49-F238E27FC236}">
                  <a16:creationId xmlns:a16="http://schemas.microsoft.com/office/drawing/2014/main" id="{1328569D-B016-6B8F-6F65-B4D836770ABC}"/>
                </a:ext>
              </a:extLst>
            </p:cNvPr>
            <p:cNvSpPr/>
            <p:nvPr/>
          </p:nvSpPr>
          <p:spPr>
            <a:xfrm rot="5400000">
              <a:off x="7048951" y="1870929"/>
              <a:ext cx="2536357" cy="3003535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0000"/>
            </a:solidFill>
          </p:spPr>
          <p:style>
            <a:lnRef idx="3">
              <a:schemeClr val="dk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Hexágono 4">
              <a:extLst>
                <a:ext uri="{FF2B5EF4-FFF2-40B4-BE49-F238E27FC236}">
                  <a16:creationId xmlns:a16="http://schemas.microsoft.com/office/drawing/2014/main" id="{CE4B40FF-38D7-4E2A-D4BA-ACAC7E23F899}"/>
                </a:ext>
              </a:extLst>
            </p:cNvPr>
            <p:cNvSpPr txBox="1"/>
            <p:nvPr/>
          </p:nvSpPr>
          <p:spPr>
            <a:xfrm>
              <a:off x="7379184" y="2554245"/>
              <a:ext cx="2002357" cy="1690905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2000" b="1" kern="1200" dirty="0">
                  <a:solidFill>
                    <a:schemeClr val="tx1"/>
                  </a:solidFill>
                  <a:latin typeface="Roboto" pitchFamily="2" charset="0"/>
                  <a:ea typeface="Roboto" pitchFamily="2" charset="0"/>
                </a:rPr>
                <a:t>Trabalhadores se organizam contra a exploração nas fábricas.</a:t>
              </a:r>
            </a:p>
          </p:txBody>
        </p:sp>
      </p:grp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931BF3D9-0FFC-C192-EE34-E1BDCC4ECF1B}"/>
              </a:ext>
            </a:extLst>
          </p:cNvPr>
          <p:cNvSpPr txBox="1"/>
          <p:nvPr/>
        </p:nvSpPr>
        <p:spPr>
          <a:xfrm>
            <a:off x="4646174" y="4999863"/>
            <a:ext cx="2950005" cy="15881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800" b="1" kern="1200" dirty="0">
                <a:latin typeface="Roboto" pitchFamily="2" charset="0"/>
                <a:ea typeface="Roboto" pitchFamily="2" charset="0"/>
              </a:rPr>
              <a:t>Leis trabalhistas:</a:t>
            </a:r>
            <a:r>
              <a:rPr lang="pt-BR" sz="1800" kern="1200" dirty="0">
                <a:latin typeface="Roboto" pitchFamily="2" charset="0"/>
                <a:ea typeface="Roboto" pitchFamily="2" charset="0"/>
              </a:rPr>
              <a:t> limitaram a jornada de trabalho infantil e proibiram o trabalho feminino nas carvoarias (1830).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761675AD-5DEA-460B-6690-36D3BCB58ECC}"/>
              </a:ext>
            </a:extLst>
          </p:cNvPr>
          <p:cNvSpPr txBox="1"/>
          <p:nvPr/>
        </p:nvSpPr>
        <p:spPr>
          <a:xfrm>
            <a:off x="1946472" y="4401443"/>
            <a:ext cx="2748273" cy="15881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800" b="1" kern="1200" dirty="0">
                <a:latin typeface="Roboto" pitchFamily="2" charset="0"/>
                <a:ea typeface="Roboto" pitchFamily="2" charset="0"/>
              </a:rPr>
              <a:t>Sindicatos: </a:t>
            </a:r>
            <a:r>
              <a:rPr lang="pt-BR" sz="1800" kern="1200" dirty="0">
                <a:latin typeface="Roboto" pitchFamily="2" charset="0"/>
                <a:ea typeface="Roboto" pitchFamily="2" charset="0"/>
              </a:rPr>
              <a:t>organização coletiva para exigir melhores salários e condições de trabalho (às vezes por meio de greves).</a:t>
            </a:r>
          </a:p>
        </p:txBody>
      </p:sp>
      <p:sp>
        <p:nvSpPr>
          <p:cNvPr id="18" name="Forma Livre: Forma 17">
            <a:extLst>
              <a:ext uri="{FF2B5EF4-FFF2-40B4-BE49-F238E27FC236}">
                <a16:creationId xmlns:a16="http://schemas.microsoft.com/office/drawing/2014/main" id="{126BC1E3-8D7A-CE02-EB1D-46F8D4A5927B}"/>
              </a:ext>
            </a:extLst>
          </p:cNvPr>
          <p:cNvSpPr/>
          <p:nvPr/>
        </p:nvSpPr>
        <p:spPr>
          <a:xfrm>
            <a:off x="7399408" y="3870256"/>
            <a:ext cx="3003535" cy="2536357"/>
          </a:xfrm>
          <a:custGeom>
            <a:avLst/>
            <a:gdLst>
              <a:gd name="connsiteX0" fmla="*/ 0 w 2536357"/>
              <a:gd name="connsiteY0" fmla="*/ 1501768 h 3003535"/>
              <a:gd name="connsiteX1" fmla="*/ 634089 w 2536357"/>
              <a:gd name="connsiteY1" fmla="*/ 1 h 3003535"/>
              <a:gd name="connsiteX2" fmla="*/ 1902268 w 2536357"/>
              <a:gd name="connsiteY2" fmla="*/ 1 h 3003535"/>
              <a:gd name="connsiteX3" fmla="*/ 2536357 w 2536357"/>
              <a:gd name="connsiteY3" fmla="*/ 1501768 h 3003535"/>
              <a:gd name="connsiteX4" fmla="*/ 1902268 w 2536357"/>
              <a:gd name="connsiteY4" fmla="*/ 3003534 h 3003535"/>
              <a:gd name="connsiteX5" fmla="*/ 634089 w 2536357"/>
              <a:gd name="connsiteY5" fmla="*/ 3003534 h 3003535"/>
              <a:gd name="connsiteX6" fmla="*/ 0 w 2536357"/>
              <a:gd name="connsiteY6" fmla="*/ 1501768 h 3003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36357" h="3003535">
                <a:moveTo>
                  <a:pt x="1268178" y="0"/>
                </a:moveTo>
                <a:lnTo>
                  <a:pt x="2536356" y="750883"/>
                </a:lnTo>
                <a:lnTo>
                  <a:pt x="2536356" y="2252652"/>
                </a:lnTo>
                <a:lnTo>
                  <a:pt x="1268178" y="3003535"/>
                </a:lnTo>
                <a:lnTo>
                  <a:pt x="1" y="2252652"/>
                </a:lnTo>
                <a:lnTo>
                  <a:pt x="1" y="750883"/>
                </a:lnTo>
                <a:lnTo>
                  <a:pt x="1268178" y="0"/>
                </a:lnTo>
                <a:close/>
              </a:path>
            </a:pathLst>
          </a:custGeom>
          <a:solidFill>
            <a:srgbClr val="6600FF"/>
          </a:solidFill>
        </p:spPr>
        <p:style>
          <a:lnRef idx="3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00589" tIns="422726" rIns="500589" bIns="422726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18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56480AAD-B11A-DE0E-A79A-FC7495E1BB50}"/>
              </a:ext>
            </a:extLst>
          </p:cNvPr>
          <p:cNvSpPr txBox="1"/>
          <p:nvPr/>
        </p:nvSpPr>
        <p:spPr>
          <a:xfrm>
            <a:off x="7596179" y="4671434"/>
            <a:ext cx="2753233" cy="108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800" b="1" kern="1200" dirty="0">
                <a:latin typeface="Roboto" pitchFamily="2" charset="0"/>
                <a:ea typeface="Roboto" pitchFamily="2" charset="0"/>
              </a:rPr>
              <a:t>Movimentos políticos:</a:t>
            </a:r>
            <a:r>
              <a:rPr lang="pt-BR" sz="1800" kern="1200" dirty="0">
                <a:latin typeface="Roboto" pitchFamily="2" charset="0"/>
                <a:ea typeface="Roboto" pitchFamily="2" charset="0"/>
              </a:rPr>
              <a:t> contra a exploração da burguesia capitalista (séc. XIX).</a:t>
            </a:r>
          </a:p>
        </p:txBody>
      </p:sp>
      <p:sp>
        <p:nvSpPr>
          <p:cNvPr id="13" name="Forma Livre: Forma 12">
            <a:extLst>
              <a:ext uri="{FF2B5EF4-FFF2-40B4-BE49-F238E27FC236}">
                <a16:creationId xmlns:a16="http://schemas.microsoft.com/office/drawing/2014/main" id="{9DAEC330-9BD8-F77E-C73C-AF2B46F03F59}"/>
              </a:ext>
            </a:extLst>
          </p:cNvPr>
          <p:cNvSpPr/>
          <p:nvPr/>
        </p:nvSpPr>
        <p:spPr>
          <a:xfrm>
            <a:off x="8398664" y="1916833"/>
            <a:ext cx="3003535" cy="2536357"/>
          </a:xfrm>
          <a:custGeom>
            <a:avLst/>
            <a:gdLst>
              <a:gd name="connsiteX0" fmla="*/ 0 w 2536357"/>
              <a:gd name="connsiteY0" fmla="*/ 1501768 h 3003535"/>
              <a:gd name="connsiteX1" fmla="*/ 634089 w 2536357"/>
              <a:gd name="connsiteY1" fmla="*/ 1 h 3003535"/>
              <a:gd name="connsiteX2" fmla="*/ 1902268 w 2536357"/>
              <a:gd name="connsiteY2" fmla="*/ 1 h 3003535"/>
              <a:gd name="connsiteX3" fmla="*/ 2536357 w 2536357"/>
              <a:gd name="connsiteY3" fmla="*/ 1501768 h 3003535"/>
              <a:gd name="connsiteX4" fmla="*/ 1902268 w 2536357"/>
              <a:gd name="connsiteY4" fmla="*/ 3003534 h 3003535"/>
              <a:gd name="connsiteX5" fmla="*/ 634089 w 2536357"/>
              <a:gd name="connsiteY5" fmla="*/ 3003534 h 3003535"/>
              <a:gd name="connsiteX6" fmla="*/ 0 w 2536357"/>
              <a:gd name="connsiteY6" fmla="*/ 1501768 h 3003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36357" h="3003535">
                <a:moveTo>
                  <a:pt x="1268178" y="0"/>
                </a:moveTo>
                <a:lnTo>
                  <a:pt x="2536356" y="750883"/>
                </a:lnTo>
                <a:lnTo>
                  <a:pt x="2536356" y="2252652"/>
                </a:lnTo>
                <a:lnTo>
                  <a:pt x="1268178" y="3003535"/>
                </a:lnTo>
                <a:lnTo>
                  <a:pt x="1" y="2252652"/>
                </a:lnTo>
                <a:lnTo>
                  <a:pt x="1" y="750883"/>
                </a:lnTo>
                <a:lnTo>
                  <a:pt x="1268178" y="0"/>
                </a:lnTo>
                <a:close/>
              </a:path>
            </a:pathLst>
          </a:custGeom>
          <a:solidFill>
            <a:srgbClr val="0000FF"/>
          </a:solidFill>
        </p:spPr>
        <p:style>
          <a:lnRef idx="3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72979" tIns="495116" rIns="572979" bIns="495116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19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A89F53A3-696B-3247-FA75-65E0ABBF6383}"/>
              </a:ext>
            </a:extLst>
          </p:cNvPr>
          <p:cNvSpPr txBox="1"/>
          <p:nvPr/>
        </p:nvSpPr>
        <p:spPr>
          <a:xfrm>
            <a:off x="8398664" y="2636710"/>
            <a:ext cx="3003535" cy="108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800" b="1" kern="1200" dirty="0">
                <a:latin typeface="Roboto" pitchFamily="2" charset="0"/>
                <a:ea typeface="Roboto" pitchFamily="2" charset="0"/>
              </a:rPr>
              <a:t>Ludismo: </a:t>
            </a:r>
            <a:r>
              <a:rPr lang="pt-BR" sz="1800" kern="1200" dirty="0">
                <a:latin typeface="Roboto" pitchFamily="2" charset="0"/>
                <a:ea typeface="Roboto" pitchFamily="2" charset="0"/>
              </a:rPr>
              <a:t>para protestar contra a exploração do trabalho nas fábricas, quebravam as máquinas.</a:t>
            </a:r>
          </a:p>
        </p:txBody>
      </p:sp>
    </p:spTree>
    <p:extLst>
      <p:ext uri="{BB962C8B-B14F-4D97-AF65-F5344CB8AC3E}">
        <p14:creationId xmlns:p14="http://schemas.microsoft.com/office/powerpoint/2010/main" val="1921130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: Forma 12">
            <a:extLst>
              <a:ext uri="{FF2B5EF4-FFF2-40B4-BE49-F238E27FC236}">
                <a16:creationId xmlns:a16="http://schemas.microsoft.com/office/drawing/2014/main" id="{526650FB-DEAB-8A2D-F3A0-9B85B1166511}"/>
              </a:ext>
            </a:extLst>
          </p:cNvPr>
          <p:cNvSpPr/>
          <p:nvPr/>
        </p:nvSpPr>
        <p:spPr>
          <a:xfrm>
            <a:off x="817777" y="3140968"/>
            <a:ext cx="3089515" cy="3083083"/>
          </a:xfrm>
          <a:custGeom>
            <a:avLst/>
            <a:gdLst>
              <a:gd name="connsiteX0" fmla="*/ 0 w 8721257"/>
              <a:gd name="connsiteY0" fmla="*/ 93322 h 933223"/>
              <a:gd name="connsiteX1" fmla="*/ 93322 w 8721257"/>
              <a:gd name="connsiteY1" fmla="*/ 0 h 933223"/>
              <a:gd name="connsiteX2" fmla="*/ 8627935 w 8721257"/>
              <a:gd name="connsiteY2" fmla="*/ 0 h 933223"/>
              <a:gd name="connsiteX3" fmla="*/ 8721257 w 8721257"/>
              <a:gd name="connsiteY3" fmla="*/ 93322 h 933223"/>
              <a:gd name="connsiteX4" fmla="*/ 8721257 w 8721257"/>
              <a:gd name="connsiteY4" fmla="*/ 839901 h 933223"/>
              <a:gd name="connsiteX5" fmla="*/ 8627935 w 8721257"/>
              <a:gd name="connsiteY5" fmla="*/ 933223 h 933223"/>
              <a:gd name="connsiteX6" fmla="*/ 93322 w 8721257"/>
              <a:gd name="connsiteY6" fmla="*/ 933223 h 933223"/>
              <a:gd name="connsiteX7" fmla="*/ 0 w 8721257"/>
              <a:gd name="connsiteY7" fmla="*/ 839901 h 933223"/>
              <a:gd name="connsiteX8" fmla="*/ 0 w 8721257"/>
              <a:gd name="connsiteY8" fmla="*/ 93322 h 93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721257" h="933223">
                <a:moveTo>
                  <a:pt x="0" y="93322"/>
                </a:moveTo>
                <a:cubicBezTo>
                  <a:pt x="0" y="41782"/>
                  <a:pt x="41782" y="0"/>
                  <a:pt x="93322" y="0"/>
                </a:cubicBezTo>
                <a:lnTo>
                  <a:pt x="8627935" y="0"/>
                </a:lnTo>
                <a:cubicBezTo>
                  <a:pt x="8679475" y="0"/>
                  <a:pt x="8721257" y="41782"/>
                  <a:pt x="8721257" y="93322"/>
                </a:cubicBezTo>
                <a:lnTo>
                  <a:pt x="8721257" y="839901"/>
                </a:lnTo>
                <a:cubicBezTo>
                  <a:pt x="8721257" y="891441"/>
                  <a:pt x="8679475" y="933223"/>
                  <a:pt x="8627935" y="933223"/>
                </a:cubicBezTo>
                <a:lnTo>
                  <a:pt x="93322" y="933223"/>
                </a:lnTo>
                <a:cubicBezTo>
                  <a:pt x="41782" y="933223"/>
                  <a:pt x="0" y="891441"/>
                  <a:pt x="0" y="839901"/>
                </a:cubicBezTo>
                <a:lnTo>
                  <a:pt x="0" y="93322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3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8293" tIns="88293" rIns="1346151" bIns="88293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16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491100"/>
            <a:ext cx="10969943" cy="926538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Capitalismo</a:t>
            </a:r>
          </a:p>
        </p:txBody>
      </p:sp>
      <p:sp>
        <p:nvSpPr>
          <p:cNvPr id="9" name="Forma Livre: Forma 8">
            <a:extLst>
              <a:ext uri="{FF2B5EF4-FFF2-40B4-BE49-F238E27FC236}">
                <a16:creationId xmlns:a16="http://schemas.microsoft.com/office/drawing/2014/main" id="{B376DD78-2A53-CD20-09D1-BBB1009C2D5D}"/>
              </a:ext>
            </a:extLst>
          </p:cNvPr>
          <p:cNvSpPr/>
          <p:nvPr/>
        </p:nvSpPr>
        <p:spPr>
          <a:xfrm>
            <a:off x="189756" y="1495945"/>
            <a:ext cx="5251471" cy="1171164"/>
          </a:xfrm>
          <a:custGeom>
            <a:avLst/>
            <a:gdLst>
              <a:gd name="connsiteX0" fmla="*/ 0 w 7357601"/>
              <a:gd name="connsiteY0" fmla="*/ 93322 h 933223"/>
              <a:gd name="connsiteX1" fmla="*/ 93322 w 7357601"/>
              <a:gd name="connsiteY1" fmla="*/ 0 h 933223"/>
              <a:gd name="connsiteX2" fmla="*/ 7264279 w 7357601"/>
              <a:gd name="connsiteY2" fmla="*/ 0 h 933223"/>
              <a:gd name="connsiteX3" fmla="*/ 7357601 w 7357601"/>
              <a:gd name="connsiteY3" fmla="*/ 93322 h 933223"/>
              <a:gd name="connsiteX4" fmla="*/ 7357601 w 7357601"/>
              <a:gd name="connsiteY4" fmla="*/ 839901 h 933223"/>
              <a:gd name="connsiteX5" fmla="*/ 7264279 w 7357601"/>
              <a:gd name="connsiteY5" fmla="*/ 933223 h 933223"/>
              <a:gd name="connsiteX6" fmla="*/ 93322 w 7357601"/>
              <a:gd name="connsiteY6" fmla="*/ 933223 h 933223"/>
              <a:gd name="connsiteX7" fmla="*/ 0 w 7357601"/>
              <a:gd name="connsiteY7" fmla="*/ 839901 h 933223"/>
              <a:gd name="connsiteX8" fmla="*/ 0 w 7357601"/>
              <a:gd name="connsiteY8" fmla="*/ 93322 h 93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57601" h="933223">
                <a:moveTo>
                  <a:pt x="0" y="93322"/>
                </a:moveTo>
                <a:cubicBezTo>
                  <a:pt x="0" y="41782"/>
                  <a:pt x="41782" y="0"/>
                  <a:pt x="93322" y="0"/>
                </a:cubicBezTo>
                <a:lnTo>
                  <a:pt x="7264279" y="0"/>
                </a:lnTo>
                <a:cubicBezTo>
                  <a:pt x="7315819" y="0"/>
                  <a:pt x="7357601" y="41782"/>
                  <a:pt x="7357601" y="93322"/>
                </a:cubicBezTo>
                <a:lnTo>
                  <a:pt x="7357601" y="839901"/>
                </a:lnTo>
                <a:cubicBezTo>
                  <a:pt x="7357601" y="891441"/>
                  <a:pt x="7315819" y="933223"/>
                  <a:pt x="7264279" y="933223"/>
                </a:cubicBezTo>
                <a:lnTo>
                  <a:pt x="93322" y="933223"/>
                </a:lnTo>
                <a:cubicBezTo>
                  <a:pt x="41782" y="933223"/>
                  <a:pt x="0" y="891441"/>
                  <a:pt x="0" y="839901"/>
                </a:cubicBezTo>
                <a:lnTo>
                  <a:pt x="0" y="93322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3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8293" tIns="88293" rIns="983852" bIns="88293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16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10" name="Forma Livre: Forma 9">
            <a:extLst>
              <a:ext uri="{FF2B5EF4-FFF2-40B4-BE49-F238E27FC236}">
                <a16:creationId xmlns:a16="http://schemas.microsoft.com/office/drawing/2014/main" id="{6EACA588-5EB2-19E9-FABA-802230138486}"/>
              </a:ext>
            </a:extLst>
          </p:cNvPr>
          <p:cNvSpPr/>
          <p:nvPr/>
        </p:nvSpPr>
        <p:spPr>
          <a:xfrm>
            <a:off x="4650046" y="5315372"/>
            <a:ext cx="6721002" cy="1478515"/>
          </a:xfrm>
          <a:custGeom>
            <a:avLst/>
            <a:gdLst>
              <a:gd name="connsiteX0" fmla="*/ 0 w 8721257"/>
              <a:gd name="connsiteY0" fmla="*/ 93322 h 933223"/>
              <a:gd name="connsiteX1" fmla="*/ 93322 w 8721257"/>
              <a:gd name="connsiteY1" fmla="*/ 0 h 933223"/>
              <a:gd name="connsiteX2" fmla="*/ 8627935 w 8721257"/>
              <a:gd name="connsiteY2" fmla="*/ 0 h 933223"/>
              <a:gd name="connsiteX3" fmla="*/ 8721257 w 8721257"/>
              <a:gd name="connsiteY3" fmla="*/ 93322 h 933223"/>
              <a:gd name="connsiteX4" fmla="*/ 8721257 w 8721257"/>
              <a:gd name="connsiteY4" fmla="*/ 839901 h 933223"/>
              <a:gd name="connsiteX5" fmla="*/ 8627935 w 8721257"/>
              <a:gd name="connsiteY5" fmla="*/ 933223 h 933223"/>
              <a:gd name="connsiteX6" fmla="*/ 93322 w 8721257"/>
              <a:gd name="connsiteY6" fmla="*/ 933223 h 933223"/>
              <a:gd name="connsiteX7" fmla="*/ 0 w 8721257"/>
              <a:gd name="connsiteY7" fmla="*/ 839901 h 933223"/>
              <a:gd name="connsiteX8" fmla="*/ 0 w 8721257"/>
              <a:gd name="connsiteY8" fmla="*/ 93322 h 93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721257" h="933223">
                <a:moveTo>
                  <a:pt x="0" y="93322"/>
                </a:moveTo>
                <a:cubicBezTo>
                  <a:pt x="0" y="41782"/>
                  <a:pt x="41782" y="0"/>
                  <a:pt x="93322" y="0"/>
                </a:cubicBezTo>
                <a:lnTo>
                  <a:pt x="8627935" y="0"/>
                </a:lnTo>
                <a:cubicBezTo>
                  <a:pt x="8679475" y="0"/>
                  <a:pt x="8721257" y="41782"/>
                  <a:pt x="8721257" y="93322"/>
                </a:cubicBezTo>
                <a:lnTo>
                  <a:pt x="8721257" y="839901"/>
                </a:lnTo>
                <a:cubicBezTo>
                  <a:pt x="8721257" y="891441"/>
                  <a:pt x="8679475" y="933223"/>
                  <a:pt x="8627935" y="933223"/>
                </a:cubicBezTo>
                <a:lnTo>
                  <a:pt x="93322" y="933223"/>
                </a:lnTo>
                <a:cubicBezTo>
                  <a:pt x="41782" y="933223"/>
                  <a:pt x="0" y="891441"/>
                  <a:pt x="0" y="839901"/>
                </a:cubicBezTo>
                <a:lnTo>
                  <a:pt x="0" y="93322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3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8293" tIns="88293" rIns="1346151" bIns="88293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16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269743" y="6428762"/>
            <a:ext cx="2844059" cy="365125"/>
          </a:xfrm>
        </p:spPr>
        <p:txBody>
          <a:bodyPr/>
          <a:lstStyle/>
          <a:p>
            <a:fld id="{C344E82F-7008-4A71-8DF8-59079F66000D}" type="slidenum">
              <a:rPr lang="pt-BR" smtClean="0"/>
              <a:t>11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7D3C0891-3027-621D-784C-0F9C7E74F5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6133" y="1354149"/>
            <a:ext cx="6483599" cy="3573637"/>
          </a:xfrm>
          <a:prstGeom prst="rect">
            <a:avLst/>
          </a:prstGeom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B9C66202-C92A-6073-B50F-B79640956851}"/>
              </a:ext>
            </a:extLst>
          </p:cNvPr>
          <p:cNvSpPr txBox="1"/>
          <p:nvPr/>
        </p:nvSpPr>
        <p:spPr>
          <a:xfrm>
            <a:off x="955562" y="3270919"/>
            <a:ext cx="2795820" cy="2834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800" kern="1200" dirty="0">
                <a:latin typeface="Roboto" pitchFamily="2" charset="0"/>
                <a:ea typeface="Roboto" pitchFamily="2" charset="0"/>
              </a:rPr>
              <a:t>Seu desenvolvimento histórico começou com o crescimento das cidades europeias (Baixa Idade Média), passou pelas expansões marítimas (capitalismo mercantil) e comerciais (capitalismo comercial) do século XV e chegou até a Revolução Industrial</a:t>
            </a:r>
            <a:r>
              <a:rPr lang="pt-BR" dirty="0">
                <a:latin typeface="Roboto" pitchFamily="2" charset="0"/>
                <a:ea typeface="Roboto" pitchFamily="2" charset="0"/>
              </a:rPr>
              <a:t>.</a:t>
            </a:r>
            <a:endParaRPr lang="pt-BR" sz="18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E4E7DEE1-5E6F-CA46-9186-419C03187924}"/>
              </a:ext>
            </a:extLst>
          </p:cNvPr>
          <p:cNvSpPr txBox="1"/>
          <p:nvPr/>
        </p:nvSpPr>
        <p:spPr>
          <a:xfrm>
            <a:off x="270172" y="1577579"/>
            <a:ext cx="5028068" cy="108952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800" kern="1200" dirty="0">
                <a:latin typeface="Roboto" pitchFamily="2" charset="0"/>
                <a:ea typeface="Roboto" pitchFamily="2" charset="0"/>
              </a:rPr>
              <a:t>Ideologia ou forma de organização social que se baseia, em geral, na propriedade privada dos meios de produção, na acumulação de capital e  na exploração do trabalho.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E66EBA6C-9FF8-389F-60C4-30C1D68B97F4}"/>
              </a:ext>
            </a:extLst>
          </p:cNvPr>
          <p:cNvSpPr txBox="1"/>
          <p:nvPr/>
        </p:nvSpPr>
        <p:spPr>
          <a:xfrm>
            <a:off x="4794062" y="5473102"/>
            <a:ext cx="6093500" cy="108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800" kern="1200" dirty="0">
                <a:latin typeface="Roboto" pitchFamily="2" charset="0"/>
                <a:ea typeface="Roboto" pitchFamily="2" charset="0"/>
              </a:rPr>
              <a:t>Capitalismo industrial:  separação entre os trabalhadores, que vendem sua força de trabalho em troca de um salário, e os capitalistas, que são os proprietários dos meios de produção. </a:t>
            </a:r>
          </a:p>
        </p:txBody>
      </p:sp>
      <p:pic>
        <p:nvPicPr>
          <p:cNvPr id="21" name="Imagem 20">
            <a:extLst>
              <a:ext uri="{FF2B5EF4-FFF2-40B4-BE49-F238E27FC236}">
                <a16:creationId xmlns:a16="http://schemas.microsoft.com/office/drawing/2014/main" id="{A00C9883-517F-1C1D-1448-CF52D2E90C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5564" y="3044470"/>
            <a:ext cx="1419538" cy="1045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987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: Forma 12">
            <a:extLst>
              <a:ext uri="{FF2B5EF4-FFF2-40B4-BE49-F238E27FC236}">
                <a16:creationId xmlns:a16="http://schemas.microsoft.com/office/drawing/2014/main" id="{526650FB-DEAB-8A2D-F3A0-9B85B1166511}"/>
              </a:ext>
            </a:extLst>
          </p:cNvPr>
          <p:cNvSpPr/>
          <p:nvPr/>
        </p:nvSpPr>
        <p:spPr>
          <a:xfrm>
            <a:off x="0" y="4934301"/>
            <a:ext cx="4366219" cy="1872208"/>
          </a:xfrm>
          <a:custGeom>
            <a:avLst/>
            <a:gdLst>
              <a:gd name="connsiteX0" fmla="*/ 0 w 8721257"/>
              <a:gd name="connsiteY0" fmla="*/ 93322 h 933223"/>
              <a:gd name="connsiteX1" fmla="*/ 93322 w 8721257"/>
              <a:gd name="connsiteY1" fmla="*/ 0 h 933223"/>
              <a:gd name="connsiteX2" fmla="*/ 8627935 w 8721257"/>
              <a:gd name="connsiteY2" fmla="*/ 0 h 933223"/>
              <a:gd name="connsiteX3" fmla="*/ 8721257 w 8721257"/>
              <a:gd name="connsiteY3" fmla="*/ 93322 h 933223"/>
              <a:gd name="connsiteX4" fmla="*/ 8721257 w 8721257"/>
              <a:gd name="connsiteY4" fmla="*/ 839901 h 933223"/>
              <a:gd name="connsiteX5" fmla="*/ 8627935 w 8721257"/>
              <a:gd name="connsiteY5" fmla="*/ 933223 h 933223"/>
              <a:gd name="connsiteX6" fmla="*/ 93322 w 8721257"/>
              <a:gd name="connsiteY6" fmla="*/ 933223 h 933223"/>
              <a:gd name="connsiteX7" fmla="*/ 0 w 8721257"/>
              <a:gd name="connsiteY7" fmla="*/ 839901 h 933223"/>
              <a:gd name="connsiteX8" fmla="*/ 0 w 8721257"/>
              <a:gd name="connsiteY8" fmla="*/ 93322 h 93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721257" h="933223">
                <a:moveTo>
                  <a:pt x="0" y="93322"/>
                </a:moveTo>
                <a:cubicBezTo>
                  <a:pt x="0" y="41782"/>
                  <a:pt x="41782" y="0"/>
                  <a:pt x="93322" y="0"/>
                </a:cubicBezTo>
                <a:lnTo>
                  <a:pt x="8627935" y="0"/>
                </a:lnTo>
                <a:cubicBezTo>
                  <a:pt x="8679475" y="0"/>
                  <a:pt x="8721257" y="41782"/>
                  <a:pt x="8721257" y="93322"/>
                </a:cubicBezTo>
                <a:lnTo>
                  <a:pt x="8721257" y="839901"/>
                </a:lnTo>
                <a:cubicBezTo>
                  <a:pt x="8721257" y="891441"/>
                  <a:pt x="8679475" y="933223"/>
                  <a:pt x="8627935" y="933223"/>
                </a:cubicBezTo>
                <a:lnTo>
                  <a:pt x="93322" y="933223"/>
                </a:lnTo>
                <a:cubicBezTo>
                  <a:pt x="41782" y="933223"/>
                  <a:pt x="0" y="891441"/>
                  <a:pt x="0" y="839901"/>
                </a:cubicBezTo>
                <a:lnTo>
                  <a:pt x="0" y="93322"/>
                </a:lnTo>
                <a:close/>
              </a:path>
            </a:pathLst>
          </a:custGeom>
          <a:solidFill>
            <a:srgbClr val="F84A4A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3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8293" tIns="88293" rIns="1346151" bIns="88293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16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491100"/>
            <a:ext cx="10969943" cy="926538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Socialismo</a:t>
            </a:r>
          </a:p>
        </p:txBody>
      </p:sp>
      <p:sp>
        <p:nvSpPr>
          <p:cNvPr id="9" name="Forma Livre: Forma 8">
            <a:extLst>
              <a:ext uri="{FF2B5EF4-FFF2-40B4-BE49-F238E27FC236}">
                <a16:creationId xmlns:a16="http://schemas.microsoft.com/office/drawing/2014/main" id="{B376DD78-2A53-CD20-09D1-BBB1009C2D5D}"/>
              </a:ext>
            </a:extLst>
          </p:cNvPr>
          <p:cNvSpPr/>
          <p:nvPr/>
        </p:nvSpPr>
        <p:spPr>
          <a:xfrm>
            <a:off x="6853" y="1360905"/>
            <a:ext cx="3207240" cy="3020280"/>
          </a:xfrm>
          <a:custGeom>
            <a:avLst/>
            <a:gdLst>
              <a:gd name="connsiteX0" fmla="*/ 0 w 7357601"/>
              <a:gd name="connsiteY0" fmla="*/ 93322 h 933223"/>
              <a:gd name="connsiteX1" fmla="*/ 93322 w 7357601"/>
              <a:gd name="connsiteY1" fmla="*/ 0 h 933223"/>
              <a:gd name="connsiteX2" fmla="*/ 7264279 w 7357601"/>
              <a:gd name="connsiteY2" fmla="*/ 0 h 933223"/>
              <a:gd name="connsiteX3" fmla="*/ 7357601 w 7357601"/>
              <a:gd name="connsiteY3" fmla="*/ 93322 h 933223"/>
              <a:gd name="connsiteX4" fmla="*/ 7357601 w 7357601"/>
              <a:gd name="connsiteY4" fmla="*/ 839901 h 933223"/>
              <a:gd name="connsiteX5" fmla="*/ 7264279 w 7357601"/>
              <a:gd name="connsiteY5" fmla="*/ 933223 h 933223"/>
              <a:gd name="connsiteX6" fmla="*/ 93322 w 7357601"/>
              <a:gd name="connsiteY6" fmla="*/ 933223 h 933223"/>
              <a:gd name="connsiteX7" fmla="*/ 0 w 7357601"/>
              <a:gd name="connsiteY7" fmla="*/ 839901 h 933223"/>
              <a:gd name="connsiteX8" fmla="*/ 0 w 7357601"/>
              <a:gd name="connsiteY8" fmla="*/ 93322 h 93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57601" h="933223">
                <a:moveTo>
                  <a:pt x="0" y="93322"/>
                </a:moveTo>
                <a:cubicBezTo>
                  <a:pt x="0" y="41782"/>
                  <a:pt x="41782" y="0"/>
                  <a:pt x="93322" y="0"/>
                </a:cubicBezTo>
                <a:lnTo>
                  <a:pt x="7264279" y="0"/>
                </a:lnTo>
                <a:cubicBezTo>
                  <a:pt x="7315819" y="0"/>
                  <a:pt x="7357601" y="41782"/>
                  <a:pt x="7357601" y="93322"/>
                </a:cubicBezTo>
                <a:lnTo>
                  <a:pt x="7357601" y="839901"/>
                </a:lnTo>
                <a:cubicBezTo>
                  <a:pt x="7357601" y="891441"/>
                  <a:pt x="7315819" y="933223"/>
                  <a:pt x="7264279" y="933223"/>
                </a:cubicBezTo>
                <a:lnTo>
                  <a:pt x="93322" y="933223"/>
                </a:lnTo>
                <a:cubicBezTo>
                  <a:pt x="41782" y="933223"/>
                  <a:pt x="0" y="891441"/>
                  <a:pt x="0" y="839901"/>
                </a:cubicBezTo>
                <a:lnTo>
                  <a:pt x="0" y="93322"/>
                </a:lnTo>
                <a:close/>
              </a:path>
            </a:pathLst>
          </a:custGeom>
          <a:solidFill>
            <a:srgbClr val="CC000F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3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8293" tIns="88293" rIns="983852" bIns="88293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1600" kern="1200" dirty="0">
              <a:latin typeface="Roboto" pitchFamily="2" charset="0"/>
              <a:ea typeface="Roboto" pitchFamily="2" charset="0"/>
            </a:endParaRPr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B9C66202-C92A-6073-B50F-B79640956851}"/>
              </a:ext>
            </a:extLst>
          </p:cNvPr>
          <p:cNvSpPr txBox="1"/>
          <p:nvPr/>
        </p:nvSpPr>
        <p:spPr>
          <a:xfrm>
            <a:off x="-42072" y="5011105"/>
            <a:ext cx="283755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r" defTabSz="711200"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800" b="1" kern="1200" dirty="0">
                <a:latin typeface="Roboto" pitchFamily="2" charset="0"/>
                <a:ea typeface="Roboto" pitchFamily="2" charset="0"/>
              </a:rPr>
              <a:t>Socialismo utópico: </a:t>
            </a:r>
            <a:r>
              <a:rPr lang="pt-BR" sz="1800" kern="1200" dirty="0">
                <a:latin typeface="Roboto" pitchFamily="2" charset="0"/>
                <a:ea typeface="Roboto" pitchFamily="2" charset="0"/>
              </a:rPr>
              <a:t>crítica do funcionamento do capitalismo e  propostas não violentas de transformação da sociedade.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E4E7DEE1-5E6F-CA46-9186-419C03187924}"/>
              </a:ext>
            </a:extLst>
          </p:cNvPr>
          <p:cNvSpPr txBox="1"/>
          <p:nvPr/>
        </p:nvSpPr>
        <p:spPr>
          <a:xfrm>
            <a:off x="231112" y="1548308"/>
            <a:ext cx="264851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r" defTabSz="711200">
              <a:spcBef>
                <a:spcPct val="0"/>
              </a:spcBef>
              <a:spcAft>
                <a:spcPct val="35000"/>
              </a:spcAft>
              <a:buNone/>
            </a:pPr>
            <a:r>
              <a:rPr lang="pt-BR" b="1" dirty="0">
                <a:latin typeface="Roboto" pitchFamily="2" charset="0"/>
                <a:ea typeface="Roboto" pitchFamily="2" charset="0"/>
              </a:rPr>
              <a:t>Prim</a:t>
            </a:r>
            <a:r>
              <a:rPr lang="pt-BR" sz="1800" b="1" kern="1200" dirty="0">
                <a:latin typeface="Roboto" pitchFamily="2" charset="0"/>
                <a:ea typeface="Roboto" pitchFamily="2" charset="0"/>
              </a:rPr>
              <a:t>eiros socialistas: </a:t>
            </a:r>
            <a:r>
              <a:rPr lang="pt-BR" sz="1800" kern="1200" dirty="0">
                <a:latin typeface="Roboto" pitchFamily="2" charset="0"/>
                <a:ea typeface="Roboto" pitchFamily="2" charset="0"/>
              </a:rPr>
              <a:t>modificações na sociedade capitalista, </a:t>
            </a:r>
            <a:r>
              <a:rPr lang="pt-BR" sz="1800" kern="1200" dirty="0" err="1">
                <a:latin typeface="Roboto" pitchFamily="2" charset="0"/>
                <a:ea typeface="Roboto" pitchFamily="2" charset="0"/>
              </a:rPr>
              <a:t>buscando</a:t>
            </a:r>
            <a:r>
              <a:rPr lang="pt-BR" sz="1800" kern="1200" dirty="0">
                <a:latin typeface="Roboto" pitchFamily="2" charset="0"/>
                <a:ea typeface="Roboto" pitchFamily="2" charset="0"/>
              </a:rPr>
              <a:t> a organização dos trabalhadores em comunidades mais justas e com maior equilíbrio entre os segmentos sociais.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3D4FB908-E806-6D32-B3DF-CC40A7243A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8801" y="2440319"/>
            <a:ext cx="6119947" cy="3343889"/>
          </a:xfrm>
          <a:prstGeom prst="rect">
            <a:avLst/>
          </a:prstGeom>
          <a:solidFill>
            <a:schemeClr val="tx1"/>
          </a:solidFill>
          <a:ln>
            <a:solidFill>
              <a:srgbClr val="AE390A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70CCE69C-ED06-1608-38C8-3EE4FA0D15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8640" y="1953733"/>
            <a:ext cx="2792544" cy="222415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66864DAF-B765-1C30-3657-3DAC86FF22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55132" y="2203412"/>
            <a:ext cx="2766171" cy="169357"/>
          </a:xfrm>
          <a:prstGeom prst="rect">
            <a:avLst/>
          </a:prstGeom>
        </p:spPr>
      </p:pic>
      <p:sp>
        <p:nvSpPr>
          <p:cNvPr id="12" name="Forma Livre: Forma 11">
            <a:extLst>
              <a:ext uri="{FF2B5EF4-FFF2-40B4-BE49-F238E27FC236}">
                <a16:creationId xmlns:a16="http://schemas.microsoft.com/office/drawing/2014/main" id="{9760BAE6-B71F-D413-C3E9-AF4465F73550}"/>
              </a:ext>
            </a:extLst>
          </p:cNvPr>
          <p:cNvSpPr/>
          <p:nvPr/>
        </p:nvSpPr>
        <p:spPr>
          <a:xfrm>
            <a:off x="7295841" y="1433736"/>
            <a:ext cx="4870277" cy="1423616"/>
          </a:xfrm>
          <a:custGeom>
            <a:avLst/>
            <a:gdLst>
              <a:gd name="connsiteX0" fmla="*/ 0 w 7357601"/>
              <a:gd name="connsiteY0" fmla="*/ 93322 h 933223"/>
              <a:gd name="connsiteX1" fmla="*/ 93322 w 7357601"/>
              <a:gd name="connsiteY1" fmla="*/ 0 h 933223"/>
              <a:gd name="connsiteX2" fmla="*/ 7264279 w 7357601"/>
              <a:gd name="connsiteY2" fmla="*/ 0 h 933223"/>
              <a:gd name="connsiteX3" fmla="*/ 7357601 w 7357601"/>
              <a:gd name="connsiteY3" fmla="*/ 93322 h 933223"/>
              <a:gd name="connsiteX4" fmla="*/ 7357601 w 7357601"/>
              <a:gd name="connsiteY4" fmla="*/ 839901 h 933223"/>
              <a:gd name="connsiteX5" fmla="*/ 7264279 w 7357601"/>
              <a:gd name="connsiteY5" fmla="*/ 933223 h 933223"/>
              <a:gd name="connsiteX6" fmla="*/ 93322 w 7357601"/>
              <a:gd name="connsiteY6" fmla="*/ 933223 h 933223"/>
              <a:gd name="connsiteX7" fmla="*/ 0 w 7357601"/>
              <a:gd name="connsiteY7" fmla="*/ 839901 h 933223"/>
              <a:gd name="connsiteX8" fmla="*/ 0 w 7357601"/>
              <a:gd name="connsiteY8" fmla="*/ 93322 h 93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357601" h="933223">
                <a:moveTo>
                  <a:pt x="0" y="93322"/>
                </a:moveTo>
                <a:cubicBezTo>
                  <a:pt x="0" y="41782"/>
                  <a:pt x="41782" y="0"/>
                  <a:pt x="93322" y="0"/>
                </a:cubicBezTo>
                <a:lnTo>
                  <a:pt x="7264279" y="0"/>
                </a:lnTo>
                <a:cubicBezTo>
                  <a:pt x="7315819" y="0"/>
                  <a:pt x="7357601" y="41782"/>
                  <a:pt x="7357601" y="93322"/>
                </a:cubicBezTo>
                <a:lnTo>
                  <a:pt x="7357601" y="839901"/>
                </a:lnTo>
                <a:cubicBezTo>
                  <a:pt x="7357601" y="891441"/>
                  <a:pt x="7315819" y="933223"/>
                  <a:pt x="7264279" y="933223"/>
                </a:cubicBezTo>
                <a:lnTo>
                  <a:pt x="93322" y="933223"/>
                </a:lnTo>
                <a:cubicBezTo>
                  <a:pt x="41782" y="933223"/>
                  <a:pt x="0" y="891441"/>
                  <a:pt x="0" y="839901"/>
                </a:cubicBezTo>
                <a:lnTo>
                  <a:pt x="0" y="93322"/>
                </a:lnTo>
                <a:close/>
              </a:path>
            </a:pathLst>
          </a:custGeom>
          <a:solidFill>
            <a:srgbClr val="FF979E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3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8293" tIns="88293" rIns="983852" bIns="88293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16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D90A75E-5BDC-892E-D388-0EE33F79653B}"/>
              </a:ext>
            </a:extLst>
          </p:cNvPr>
          <p:cNvSpPr txBox="1"/>
          <p:nvPr/>
        </p:nvSpPr>
        <p:spPr>
          <a:xfrm>
            <a:off x="7424614" y="1461438"/>
            <a:ext cx="453819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Anarquismo: </a:t>
            </a:r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também contestava o capitalismo. Para superar o capitalismo, </a:t>
            </a:r>
            <a:r>
              <a:rPr lang="pt-BR" dirty="0" err="1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deveria-se</a:t>
            </a:r>
            <a:r>
              <a:rPr lang="pt-BR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criar uma sociedade igualitária, sem o Estado e a propriedade privada.</a:t>
            </a:r>
          </a:p>
        </p:txBody>
      </p:sp>
      <p:sp>
        <p:nvSpPr>
          <p:cNvPr id="10" name="Forma Livre: Forma 9">
            <a:extLst>
              <a:ext uri="{FF2B5EF4-FFF2-40B4-BE49-F238E27FC236}">
                <a16:creationId xmlns:a16="http://schemas.microsoft.com/office/drawing/2014/main" id="{6EACA588-5EB2-19E9-FABA-802230138486}"/>
              </a:ext>
            </a:extLst>
          </p:cNvPr>
          <p:cNvSpPr/>
          <p:nvPr/>
        </p:nvSpPr>
        <p:spPr>
          <a:xfrm>
            <a:off x="6526460" y="5294198"/>
            <a:ext cx="5662365" cy="1616752"/>
          </a:xfrm>
          <a:custGeom>
            <a:avLst/>
            <a:gdLst>
              <a:gd name="connsiteX0" fmla="*/ 0 w 8721257"/>
              <a:gd name="connsiteY0" fmla="*/ 93322 h 933223"/>
              <a:gd name="connsiteX1" fmla="*/ 93322 w 8721257"/>
              <a:gd name="connsiteY1" fmla="*/ 0 h 933223"/>
              <a:gd name="connsiteX2" fmla="*/ 8627935 w 8721257"/>
              <a:gd name="connsiteY2" fmla="*/ 0 h 933223"/>
              <a:gd name="connsiteX3" fmla="*/ 8721257 w 8721257"/>
              <a:gd name="connsiteY3" fmla="*/ 93322 h 933223"/>
              <a:gd name="connsiteX4" fmla="*/ 8721257 w 8721257"/>
              <a:gd name="connsiteY4" fmla="*/ 839901 h 933223"/>
              <a:gd name="connsiteX5" fmla="*/ 8627935 w 8721257"/>
              <a:gd name="connsiteY5" fmla="*/ 933223 h 933223"/>
              <a:gd name="connsiteX6" fmla="*/ 93322 w 8721257"/>
              <a:gd name="connsiteY6" fmla="*/ 933223 h 933223"/>
              <a:gd name="connsiteX7" fmla="*/ 0 w 8721257"/>
              <a:gd name="connsiteY7" fmla="*/ 839901 h 933223"/>
              <a:gd name="connsiteX8" fmla="*/ 0 w 8721257"/>
              <a:gd name="connsiteY8" fmla="*/ 93322 h 933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721257" h="933223">
                <a:moveTo>
                  <a:pt x="0" y="93322"/>
                </a:moveTo>
                <a:cubicBezTo>
                  <a:pt x="0" y="41782"/>
                  <a:pt x="41782" y="0"/>
                  <a:pt x="93322" y="0"/>
                </a:cubicBezTo>
                <a:lnTo>
                  <a:pt x="8627935" y="0"/>
                </a:lnTo>
                <a:cubicBezTo>
                  <a:pt x="8679475" y="0"/>
                  <a:pt x="8721257" y="41782"/>
                  <a:pt x="8721257" y="93322"/>
                </a:cubicBezTo>
                <a:lnTo>
                  <a:pt x="8721257" y="839901"/>
                </a:lnTo>
                <a:cubicBezTo>
                  <a:pt x="8721257" y="891441"/>
                  <a:pt x="8679475" y="933223"/>
                  <a:pt x="8627935" y="933223"/>
                </a:cubicBezTo>
                <a:lnTo>
                  <a:pt x="93322" y="933223"/>
                </a:lnTo>
                <a:cubicBezTo>
                  <a:pt x="41782" y="933223"/>
                  <a:pt x="0" y="891441"/>
                  <a:pt x="0" y="839901"/>
                </a:cubicBezTo>
                <a:lnTo>
                  <a:pt x="0" y="93322"/>
                </a:lnTo>
                <a:close/>
              </a:path>
            </a:pathLst>
          </a:custGeom>
          <a:solidFill>
            <a:srgbClr val="EB2D2D"/>
          </a:solidFill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3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1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8293" tIns="88293" rIns="1346151" bIns="88293" numCol="1" spcCol="1270" anchor="ctr" anchorCtr="0">
            <a:noAutofit/>
          </a:bodyPr>
          <a:lstStyle/>
          <a:p>
            <a:pPr marL="0" lvl="0" indent="0" algn="l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16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118748" y="6441384"/>
            <a:ext cx="2844059" cy="365125"/>
          </a:xfrm>
        </p:spPr>
        <p:txBody>
          <a:bodyPr/>
          <a:lstStyle/>
          <a:p>
            <a:fld id="{C344E82F-7008-4A71-8DF8-59079F66000D}" type="slidenum">
              <a:rPr lang="pt-BR" b="1" smtClean="0"/>
              <a:t>12</a:t>
            </a:fld>
            <a:endParaRPr lang="pt-BR" b="1" dirty="0"/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E66EBA6C-9FF8-389F-60C4-30C1D68B97F4}"/>
              </a:ext>
            </a:extLst>
          </p:cNvPr>
          <p:cNvSpPr txBox="1"/>
          <p:nvPr/>
        </p:nvSpPr>
        <p:spPr>
          <a:xfrm>
            <a:off x="6689842" y="5389822"/>
            <a:ext cx="547627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711200"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800" b="1" kern="1200" dirty="0">
                <a:latin typeface="Roboto" pitchFamily="2" charset="0"/>
                <a:ea typeface="Roboto" pitchFamily="2" charset="0"/>
              </a:rPr>
              <a:t>Marx e Engels: </a:t>
            </a:r>
            <a:r>
              <a:rPr lang="pt-BR" sz="1800" kern="1200" dirty="0">
                <a:latin typeface="Roboto" pitchFamily="2" charset="0"/>
                <a:ea typeface="Roboto" pitchFamily="2" charset="0"/>
              </a:rPr>
              <a:t>superação do sistema capitalista e de suas desigualdades com a criação de uma sociedade sem a propriedade privada dos meios de produção (igualitária, comunista). Formularam o socialismo científico ou marxismo. </a:t>
            </a:r>
          </a:p>
        </p:txBody>
      </p:sp>
    </p:spTree>
    <p:extLst>
      <p:ext uri="{BB962C8B-B14F-4D97-AF65-F5344CB8AC3E}">
        <p14:creationId xmlns:p14="http://schemas.microsoft.com/office/powerpoint/2010/main" val="26592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485800"/>
            <a:ext cx="10969943" cy="1143000"/>
          </a:xfrm>
        </p:spPr>
        <p:txBody>
          <a:bodyPr>
            <a:normAutofit/>
          </a:bodyPr>
          <a:lstStyle/>
          <a:p>
            <a:r>
              <a:rPr lang="pt-BR" sz="4000" b="1" dirty="0">
                <a:latin typeface="Roboto" pitchFamily="2" charset="0"/>
                <a:ea typeface="Roboto" pitchFamily="2" charset="0"/>
              </a:rPr>
              <a:t>Impactos da industrialização e do capitalismo</a:t>
            </a:r>
          </a:p>
        </p:txBody>
      </p:sp>
      <p:sp>
        <p:nvSpPr>
          <p:cNvPr id="7" name="Semicírculo 6">
            <a:extLst>
              <a:ext uri="{FF2B5EF4-FFF2-40B4-BE49-F238E27FC236}">
                <a16:creationId xmlns:a16="http://schemas.microsoft.com/office/drawing/2014/main" id="{DDD6E36C-9554-DA1D-CA1C-E46B9A4A662D}"/>
              </a:ext>
            </a:extLst>
          </p:cNvPr>
          <p:cNvSpPr/>
          <p:nvPr/>
        </p:nvSpPr>
        <p:spPr>
          <a:xfrm>
            <a:off x="-4499831" y="561975"/>
            <a:ext cx="6903294" cy="6903294"/>
          </a:xfrm>
          <a:prstGeom prst="blockArc">
            <a:avLst>
              <a:gd name="adj1" fmla="val 18900000"/>
              <a:gd name="adj2" fmla="val 2700000"/>
              <a:gd name="adj3" fmla="val 313"/>
            </a:avLst>
          </a:prstGeom>
          <a:ln>
            <a:solidFill>
              <a:srgbClr val="FFC000"/>
            </a:solidFill>
          </a:ln>
        </p:spPr>
        <p:style>
          <a:lnRef idx="2">
            <a:schemeClr val="accent4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EFB6C932-57FE-CE4C-91CE-56328E85B1FB}"/>
              </a:ext>
            </a:extLst>
          </p:cNvPr>
          <p:cNvSpPr/>
          <p:nvPr/>
        </p:nvSpPr>
        <p:spPr>
          <a:xfrm>
            <a:off x="2174981" y="1660426"/>
            <a:ext cx="9620191" cy="788944"/>
          </a:xfrm>
          <a:custGeom>
            <a:avLst/>
            <a:gdLst>
              <a:gd name="connsiteX0" fmla="*/ 0 w 9620191"/>
              <a:gd name="connsiteY0" fmla="*/ 0 h 788944"/>
              <a:gd name="connsiteX1" fmla="*/ 9620191 w 9620191"/>
              <a:gd name="connsiteY1" fmla="*/ 0 h 788944"/>
              <a:gd name="connsiteX2" fmla="*/ 9620191 w 9620191"/>
              <a:gd name="connsiteY2" fmla="*/ 788944 h 788944"/>
              <a:gd name="connsiteX3" fmla="*/ 0 w 9620191"/>
              <a:gd name="connsiteY3" fmla="*/ 788944 h 788944"/>
              <a:gd name="connsiteX4" fmla="*/ 0 w 9620191"/>
              <a:gd name="connsiteY4" fmla="*/ 0 h 788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20191" h="788944">
                <a:moveTo>
                  <a:pt x="0" y="0"/>
                </a:moveTo>
                <a:lnTo>
                  <a:pt x="9620191" y="0"/>
                </a:lnTo>
                <a:lnTo>
                  <a:pt x="9620191" y="788944"/>
                </a:lnTo>
                <a:lnTo>
                  <a:pt x="0" y="78894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4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26225" tIns="48260" rIns="48260" bIns="48260" numCol="1" spcCol="1270" anchor="ctr" anchorCtr="0">
            <a:no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19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10" name="Forma Livre: Forma 9">
            <a:extLst>
              <a:ext uri="{FF2B5EF4-FFF2-40B4-BE49-F238E27FC236}">
                <a16:creationId xmlns:a16="http://schemas.microsoft.com/office/drawing/2014/main" id="{A27E8DF2-948B-39DB-C353-4A0DE7762626}"/>
              </a:ext>
            </a:extLst>
          </p:cNvPr>
          <p:cNvSpPr/>
          <p:nvPr/>
        </p:nvSpPr>
        <p:spPr>
          <a:xfrm>
            <a:off x="2543140" y="2936324"/>
            <a:ext cx="9167872" cy="788944"/>
          </a:xfrm>
          <a:custGeom>
            <a:avLst/>
            <a:gdLst>
              <a:gd name="connsiteX0" fmla="*/ 0 w 9167872"/>
              <a:gd name="connsiteY0" fmla="*/ 0 h 788944"/>
              <a:gd name="connsiteX1" fmla="*/ 9167872 w 9167872"/>
              <a:gd name="connsiteY1" fmla="*/ 0 h 788944"/>
              <a:gd name="connsiteX2" fmla="*/ 9167872 w 9167872"/>
              <a:gd name="connsiteY2" fmla="*/ 788944 h 788944"/>
              <a:gd name="connsiteX3" fmla="*/ 0 w 9167872"/>
              <a:gd name="connsiteY3" fmla="*/ 788944 h 788944"/>
              <a:gd name="connsiteX4" fmla="*/ 0 w 9167872"/>
              <a:gd name="connsiteY4" fmla="*/ 0 h 788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7872" h="788944">
                <a:moveTo>
                  <a:pt x="0" y="0"/>
                </a:moveTo>
                <a:lnTo>
                  <a:pt x="9167872" y="0"/>
                </a:lnTo>
                <a:lnTo>
                  <a:pt x="9167872" y="788944"/>
                </a:lnTo>
                <a:lnTo>
                  <a:pt x="0" y="78894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4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26225" tIns="48260" rIns="48260" bIns="48260" numCol="1" spcCol="1270" anchor="ctr" anchorCtr="0">
            <a:no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19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12" name="Forma Livre: Forma 11">
            <a:extLst>
              <a:ext uri="{FF2B5EF4-FFF2-40B4-BE49-F238E27FC236}">
                <a16:creationId xmlns:a16="http://schemas.microsoft.com/office/drawing/2014/main" id="{A354A40A-6E94-6E8E-27E6-147CCECC853F}"/>
              </a:ext>
            </a:extLst>
          </p:cNvPr>
          <p:cNvSpPr/>
          <p:nvPr/>
        </p:nvSpPr>
        <p:spPr>
          <a:xfrm>
            <a:off x="2528851" y="4259616"/>
            <a:ext cx="9167872" cy="788944"/>
          </a:xfrm>
          <a:custGeom>
            <a:avLst/>
            <a:gdLst>
              <a:gd name="connsiteX0" fmla="*/ 0 w 9167872"/>
              <a:gd name="connsiteY0" fmla="*/ 0 h 788944"/>
              <a:gd name="connsiteX1" fmla="*/ 9167872 w 9167872"/>
              <a:gd name="connsiteY1" fmla="*/ 0 h 788944"/>
              <a:gd name="connsiteX2" fmla="*/ 9167872 w 9167872"/>
              <a:gd name="connsiteY2" fmla="*/ 788944 h 788944"/>
              <a:gd name="connsiteX3" fmla="*/ 0 w 9167872"/>
              <a:gd name="connsiteY3" fmla="*/ 788944 h 788944"/>
              <a:gd name="connsiteX4" fmla="*/ 0 w 9167872"/>
              <a:gd name="connsiteY4" fmla="*/ 0 h 788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67872" h="788944">
                <a:moveTo>
                  <a:pt x="0" y="0"/>
                </a:moveTo>
                <a:lnTo>
                  <a:pt x="9167872" y="0"/>
                </a:lnTo>
                <a:lnTo>
                  <a:pt x="9167872" y="788944"/>
                </a:lnTo>
                <a:lnTo>
                  <a:pt x="0" y="78894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4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26225" tIns="48260" rIns="48260" bIns="48260" numCol="1" spcCol="1270" anchor="ctr" anchorCtr="0">
            <a:no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19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14" name="Forma Livre: Forma 13">
            <a:extLst>
              <a:ext uri="{FF2B5EF4-FFF2-40B4-BE49-F238E27FC236}">
                <a16:creationId xmlns:a16="http://schemas.microsoft.com/office/drawing/2014/main" id="{254BA2D7-EAF9-F2CE-EA1E-E30F7247C150}"/>
              </a:ext>
            </a:extLst>
          </p:cNvPr>
          <p:cNvSpPr/>
          <p:nvPr/>
        </p:nvSpPr>
        <p:spPr>
          <a:xfrm>
            <a:off x="2109804" y="5561303"/>
            <a:ext cx="9620191" cy="788944"/>
          </a:xfrm>
          <a:custGeom>
            <a:avLst/>
            <a:gdLst>
              <a:gd name="connsiteX0" fmla="*/ 0 w 9620191"/>
              <a:gd name="connsiteY0" fmla="*/ 0 h 788944"/>
              <a:gd name="connsiteX1" fmla="*/ 9620191 w 9620191"/>
              <a:gd name="connsiteY1" fmla="*/ 0 h 788944"/>
              <a:gd name="connsiteX2" fmla="*/ 9620191 w 9620191"/>
              <a:gd name="connsiteY2" fmla="*/ 788944 h 788944"/>
              <a:gd name="connsiteX3" fmla="*/ 0 w 9620191"/>
              <a:gd name="connsiteY3" fmla="*/ 788944 h 788944"/>
              <a:gd name="connsiteX4" fmla="*/ 0 w 9620191"/>
              <a:gd name="connsiteY4" fmla="*/ 0 h 788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620191" h="788944">
                <a:moveTo>
                  <a:pt x="0" y="0"/>
                </a:moveTo>
                <a:lnTo>
                  <a:pt x="9620191" y="0"/>
                </a:lnTo>
                <a:lnTo>
                  <a:pt x="9620191" y="788944"/>
                </a:lnTo>
                <a:lnTo>
                  <a:pt x="0" y="78894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4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26225" tIns="48260" rIns="48260" bIns="48260" numCol="1" spcCol="1270" anchor="ctr" anchorCtr="0">
            <a:no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19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966376" y="6472076"/>
            <a:ext cx="2844059" cy="365125"/>
          </a:xfrm>
        </p:spPr>
        <p:txBody>
          <a:bodyPr/>
          <a:lstStyle/>
          <a:p>
            <a:fld id="{C344E82F-7008-4A71-8DF8-59079F66000D}" type="slidenum">
              <a:rPr lang="pt-BR" smtClean="0"/>
              <a:t>13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Seta: Divisa 15">
            <a:extLst>
              <a:ext uri="{FF2B5EF4-FFF2-40B4-BE49-F238E27FC236}">
                <a16:creationId xmlns:a16="http://schemas.microsoft.com/office/drawing/2014/main" id="{12EDDED8-4BEF-959D-768C-00B98EA3F5D9}"/>
              </a:ext>
            </a:extLst>
          </p:cNvPr>
          <p:cNvSpPr/>
          <p:nvPr/>
        </p:nvSpPr>
        <p:spPr>
          <a:xfrm>
            <a:off x="2663988" y="1672103"/>
            <a:ext cx="1175889" cy="777481"/>
          </a:xfrm>
          <a:prstGeom prst="chevron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7" name="Seta: Divisa 16">
            <a:extLst>
              <a:ext uri="{FF2B5EF4-FFF2-40B4-BE49-F238E27FC236}">
                <a16:creationId xmlns:a16="http://schemas.microsoft.com/office/drawing/2014/main" id="{B7344F9E-6C15-6130-9C47-289CB7C36E12}"/>
              </a:ext>
            </a:extLst>
          </p:cNvPr>
          <p:cNvSpPr/>
          <p:nvPr/>
        </p:nvSpPr>
        <p:spPr>
          <a:xfrm>
            <a:off x="3032147" y="2920420"/>
            <a:ext cx="1175889" cy="791614"/>
          </a:xfrm>
          <a:prstGeom prst="chevron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8" name="Seta: Divisa 17">
            <a:extLst>
              <a:ext uri="{FF2B5EF4-FFF2-40B4-BE49-F238E27FC236}">
                <a16:creationId xmlns:a16="http://schemas.microsoft.com/office/drawing/2014/main" id="{ABC8FCAC-584E-7BE5-9893-7179B9F7BEE9}"/>
              </a:ext>
            </a:extLst>
          </p:cNvPr>
          <p:cNvSpPr/>
          <p:nvPr/>
        </p:nvSpPr>
        <p:spPr>
          <a:xfrm>
            <a:off x="3054949" y="4289831"/>
            <a:ext cx="1175889" cy="777481"/>
          </a:xfrm>
          <a:prstGeom prst="chevron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19" name="Seta: Divisa 18">
            <a:extLst>
              <a:ext uri="{FF2B5EF4-FFF2-40B4-BE49-F238E27FC236}">
                <a16:creationId xmlns:a16="http://schemas.microsoft.com/office/drawing/2014/main" id="{91E2DFFE-F72C-9CDD-7179-4C3780A6D79F}"/>
              </a:ext>
            </a:extLst>
          </p:cNvPr>
          <p:cNvSpPr/>
          <p:nvPr/>
        </p:nvSpPr>
        <p:spPr>
          <a:xfrm>
            <a:off x="2615565" y="5549514"/>
            <a:ext cx="1175889" cy="777481"/>
          </a:xfrm>
          <a:prstGeom prst="chevron">
            <a:avLst/>
          </a:prstGeom>
          <a:solidFill>
            <a:srgbClr val="00B050"/>
          </a:solidFill>
          <a:ln>
            <a:solidFill>
              <a:schemeClr val="accent3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1D30AB74-0A3E-D452-7950-BFEEA8DBD8B3}"/>
              </a:ext>
            </a:extLst>
          </p:cNvPr>
          <p:cNvSpPr txBox="1"/>
          <p:nvPr/>
        </p:nvSpPr>
        <p:spPr>
          <a:xfrm>
            <a:off x="4230838" y="1773447"/>
            <a:ext cx="7431778" cy="59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800" kern="1200" dirty="0">
                <a:latin typeface="Roboto" pitchFamily="2" charset="0"/>
                <a:ea typeface="Roboto" pitchFamily="2" charset="0"/>
              </a:rPr>
              <a:t> A expansão do consumo no século XIX alterou o modo de vida e o acesso à cultura. 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765EFF5-404B-886D-1557-8DC7037FE79B}"/>
              </a:ext>
            </a:extLst>
          </p:cNvPr>
          <p:cNvSpPr txBox="1"/>
          <p:nvPr/>
        </p:nvSpPr>
        <p:spPr>
          <a:xfrm>
            <a:off x="4565526" y="3035330"/>
            <a:ext cx="7854649" cy="59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1800" kern="1200" dirty="0">
                <a:latin typeface="Roboto" pitchFamily="2" charset="0"/>
                <a:ea typeface="Roboto" pitchFamily="2" charset="0"/>
              </a:rPr>
              <a:t>Expansão do mercado de livros</a:t>
            </a:r>
            <a:r>
              <a:rPr lang="pt-BR" dirty="0">
                <a:latin typeface="Roboto" pitchFamily="2" charset="0"/>
                <a:ea typeface="Roboto" pitchFamily="2" charset="0"/>
              </a:rPr>
              <a:t> e surgimento de novas linguagens artísticas e forma de entretenimento, como a fotografia e o cinema. 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01DB6D53-37B4-53A6-4E89-BA36A919FB2A}"/>
              </a:ext>
            </a:extLst>
          </p:cNvPr>
          <p:cNvSpPr txBox="1"/>
          <p:nvPr/>
        </p:nvSpPr>
        <p:spPr>
          <a:xfrm>
            <a:off x="4516896" y="4334630"/>
            <a:ext cx="7826069" cy="68788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>
            <a:sp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800" kern="1200" dirty="0">
                <a:latin typeface="Roboto" pitchFamily="2" charset="0"/>
                <a:ea typeface="Roboto" pitchFamily="2" charset="0"/>
              </a:rPr>
              <a:t>O uso de combustíveis fósseis tem provocado a emissão de gases </a:t>
            </a:r>
          </a:p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800" kern="1200" dirty="0">
                <a:latin typeface="Roboto" pitchFamily="2" charset="0"/>
                <a:ea typeface="Roboto" pitchFamily="2" charset="0"/>
              </a:rPr>
              <a:t>poluentes que aquecem o planeta.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F33B9347-416D-351B-4C6C-74C915D55E2F}"/>
              </a:ext>
            </a:extLst>
          </p:cNvPr>
          <p:cNvSpPr txBox="1"/>
          <p:nvPr/>
        </p:nvSpPr>
        <p:spPr>
          <a:xfrm>
            <a:off x="4038912" y="5679061"/>
            <a:ext cx="8007841" cy="59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l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800" kern="1200" dirty="0">
                <a:latin typeface="Roboto" pitchFamily="2" charset="0"/>
                <a:ea typeface="Roboto" pitchFamily="2" charset="0"/>
              </a:rPr>
              <a:t>A destruição de áreas verdes, a contaminação de rios e a deterioração do solo aumentam incessantemente, causando desequilíbrios ambientais.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6D51F568-4934-9758-B2B2-8AC4BF5EB3DC}"/>
              </a:ext>
            </a:extLst>
          </p:cNvPr>
          <p:cNvSpPr txBox="1"/>
          <p:nvPr/>
        </p:nvSpPr>
        <p:spPr>
          <a:xfrm>
            <a:off x="40300" y="3179868"/>
            <a:ext cx="2058124" cy="15573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800" b="1" kern="1200" dirty="0">
                <a:solidFill>
                  <a:schemeClr val="accent6">
                    <a:lumMod val="75000"/>
                  </a:schemeClr>
                </a:solidFill>
                <a:latin typeface="Roboto" pitchFamily="2" charset="0"/>
                <a:ea typeface="Roboto" pitchFamily="2" charset="0"/>
              </a:rPr>
              <a:t>Impactos</a:t>
            </a:r>
          </a:p>
          <a:p>
            <a:pPr marL="0" lvl="0" indent="0" algn="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800" b="1" kern="1200" dirty="0">
                <a:solidFill>
                  <a:schemeClr val="accent6">
                    <a:lumMod val="75000"/>
                  </a:schemeClr>
                </a:solidFill>
                <a:latin typeface="Roboto" pitchFamily="2" charset="0"/>
                <a:ea typeface="Roboto" pitchFamily="2" charset="0"/>
              </a:rPr>
              <a:t> culturais e</a:t>
            </a:r>
          </a:p>
          <a:p>
            <a:pPr marL="0" lvl="0" indent="0" algn="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800" b="1" kern="1200" dirty="0">
                <a:solidFill>
                  <a:schemeClr val="accent6">
                    <a:lumMod val="75000"/>
                  </a:schemeClr>
                </a:solidFill>
                <a:latin typeface="Roboto" pitchFamily="2" charset="0"/>
                <a:ea typeface="Roboto" pitchFamily="2" charset="0"/>
              </a:rPr>
              <a:t> ambientais</a:t>
            </a:r>
          </a:p>
        </p:txBody>
      </p:sp>
    </p:spTree>
    <p:extLst>
      <p:ext uri="{BB962C8B-B14F-4D97-AF65-F5344CB8AC3E}">
        <p14:creationId xmlns:p14="http://schemas.microsoft.com/office/powerpoint/2010/main" val="780082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19215" y="764706"/>
            <a:ext cx="10942366" cy="356354"/>
          </a:xfrm>
        </p:spPr>
        <p:txBody>
          <a:bodyPr>
            <a:noAutofit/>
          </a:bodyPr>
          <a:lstStyle/>
          <a:p>
            <a:pPr algn="l"/>
            <a:br>
              <a:rPr lang="pt-BR" sz="4000" dirty="0">
                <a:latin typeface="Calibri Light" panose="020F0302020204030204" pitchFamily="34" charset="0"/>
                <a:ea typeface="Roboto" pitchFamily="2" charset="0"/>
                <a:cs typeface="Calibri Light" panose="020F0302020204030204" pitchFamily="34" charset="0"/>
              </a:rPr>
            </a:br>
            <a:r>
              <a:rPr lang="pt-BR" sz="4000" b="1" dirty="0">
                <a:latin typeface="Calibri Light" panose="020F0302020204030204" pitchFamily="34" charset="0"/>
                <a:ea typeface="Roboto" pitchFamily="2" charset="0"/>
                <a:cs typeface="Calibri Light" panose="020F0302020204030204" pitchFamily="34" charset="0"/>
              </a:rPr>
              <a:t>A Revolução Industrial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700819" y="2336331"/>
            <a:ext cx="1087856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A produção de bens antes da Revolução Industrial</a:t>
            </a:r>
          </a:p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A Inglaterra no século XVIII: o início da industrialização</a:t>
            </a:r>
          </a:p>
          <a:p>
            <a:pPr marL="171450" indent="-171450"/>
            <a:r>
              <a:rPr lang="pt-BR" sz="2800" dirty="0">
                <a:latin typeface="Roboto" pitchFamily="2" charset="0"/>
                <a:ea typeface="Roboto" pitchFamily="2" charset="0"/>
              </a:rPr>
              <a:t>• Desenvolvimento tecnológico e agrícola: Revolução Industrial</a:t>
            </a:r>
          </a:p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O capitalismo industrial</a:t>
            </a:r>
          </a:p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Burguesia e proletariado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2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2B9C6043-EC5B-9730-FA74-08E474BEFB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33" y="1527107"/>
            <a:ext cx="11841885" cy="356353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93EC1122-E02D-1F69-5446-77F8AF5EFA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62364" y="3833187"/>
            <a:ext cx="5034174" cy="2995412"/>
          </a:xfrm>
          <a:prstGeom prst="rect">
            <a:avLst/>
          </a:prstGeom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id="{C6C6BA85-16D8-9271-1189-F16A6ACB165F}"/>
              </a:ext>
            </a:extLst>
          </p:cNvPr>
          <p:cNvSpPr txBox="1"/>
          <p:nvPr/>
        </p:nvSpPr>
        <p:spPr>
          <a:xfrm>
            <a:off x="1106655" y="6090993"/>
            <a:ext cx="609219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dirty="0">
                <a:latin typeface="Roboto" pitchFamily="2" charset="0"/>
                <a:ea typeface="Roboto" pitchFamily="2" charset="0"/>
              </a:rPr>
              <a:t>Fábrica de celulose na África do Sul, 2019.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23663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rma Livre: Forma 10">
            <a:extLst>
              <a:ext uri="{FF2B5EF4-FFF2-40B4-BE49-F238E27FC236}">
                <a16:creationId xmlns:a16="http://schemas.microsoft.com/office/drawing/2014/main" id="{420A0916-B258-061E-0177-85BFD0BD0090}"/>
              </a:ext>
            </a:extLst>
          </p:cNvPr>
          <p:cNvSpPr/>
          <p:nvPr/>
        </p:nvSpPr>
        <p:spPr>
          <a:xfrm>
            <a:off x="6670477" y="1313384"/>
            <a:ext cx="5545924" cy="5544616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  <a:solidFill>
            <a:schemeClr val="tx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7800" tIns="1108923" rIns="177800" bIns="1108923" numCol="1" spcCol="1270" anchor="t" anchorCtr="0">
            <a:noAutofit/>
          </a:bodyPr>
          <a:lstStyle/>
          <a:p>
            <a:pPr marL="0" lvl="0" indent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21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10" name="Forma Livre: Forma 9">
            <a:extLst>
              <a:ext uri="{FF2B5EF4-FFF2-40B4-BE49-F238E27FC236}">
                <a16:creationId xmlns:a16="http://schemas.microsoft.com/office/drawing/2014/main" id="{7659BE5F-8D02-3F4A-A698-3503FAE7C7E9}"/>
              </a:ext>
            </a:extLst>
          </p:cNvPr>
          <p:cNvSpPr/>
          <p:nvPr/>
        </p:nvSpPr>
        <p:spPr>
          <a:xfrm>
            <a:off x="125336" y="1215640"/>
            <a:ext cx="5545924" cy="5544616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  <a:solidFill>
            <a:schemeClr val="tx1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7800" tIns="1108923" rIns="177800" bIns="1108923" numCol="1" spcCol="1270" anchor="t" anchorCtr="0">
            <a:noAutofit/>
          </a:bodyPr>
          <a:lstStyle/>
          <a:p>
            <a:pPr marL="0" lvl="0" indent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21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29" y="269776"/>
            <a:ext cx="10969943" cy="1143000"/>
          </a:xfrm>
        </p:spPr>
        <p:txBody>
          <a:bodyPr>
            <a:noAutofit/>
          </a:bodyPr>
          <a:lstStyle/>
          <a:p>
            <a:r>
              <a:rPr lang="pt-BR" b="1" dirty="0">
                <a:latin typeface="Roboto" pitchFamily="2" charset="0"/>
                <a:ea typeface="Roboto" pitchFamily="2" charset="0"/>
              </a:rPr>
              <a:t>Artesanato e maquinofatura</a:t>
            </a:r>
          </a:p>
        </p:txBody>
      </p:sp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737A078C-E40D-8B5A-D890-5D90D0523A8C}"/>
              </a:ext>
            </a:extLst>
          </p:cNvPr>
          <p:cNvSpPr/>
          <p:nvPr/>
        </p:nvSpPr>
        <p:spPr>
          <a:xfrm>
            <a:off x="0" y="1043608"/>
            <a:ext cx="5545924" cy="5544616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7800" tIns="1108923" rIns="177800" bIns="1108923" numCol="1" spcCol="1270" anchor="t" anchorCtr="0">
            <a:noAutofit/>
          </a:bodyPr>
          <a:lstStyle/>
          <a:p>
            <a:pPr marL="0" lvl="0" indent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800" b="1" kern="1200" dirty="0">
                <a:latin typeface="Roboto" pitchFamily="2" charset="0"/>
                <a:ea typeface="Roboto" pitchFamily="2" charset="0"/>
              </a:rPr>
              <a:t>Artesanato</a:t>
            </a:r>
          </a:p>
          <a:p>
            <a:pPr marL="228600" lvl="1" indent="-228600" algn="l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2100" kern="1200" dirty="0">
                <a:latin typeface="Roboto" pitchFamily="2" charset="0"/>
                <a:ea typeface="Roboto" pitchFamily="2" charset="0"/>
              </a:rPr>
              <a:t>Principal forma de produção até o século XV.</a:t>
            </a:r>
          </a:p>
          <a:p>
            <a:pPr marL="228600" lvl="1" indent="-228600" algn="l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2100" kern="1200" dirty="0">
                <a:latin typeface="Roboto" pitchFamily="2" charset="0"/>
                <a:ea typeface="Roboto" pitchFamily="2" charset="0"/>
              </a:rPr>
              <a:t>Artesão e aprendizes realizavam todas as etapas da produção.</a:t>
            </a:r>
          </a:p>
          <a:p>
            <a:pPr marL="228600" lvl="1" indent="-228600" algn="l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2100" dirty="0">
                <a:latin typeface="Roboto" pitchFamily="2" charset="0"/>
                <a:ea typeface="Roboto" pitchFamily="2" charset="0"/>
              </a:rPr>
              <a:t>O trabalho era realizado em pequenas oficinas ou na moradia do artesão.</a:t>
            </a:r>
            <a:endParaRPr lang="pt-BR" sz="21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888237" y="6306655"/>
            <a:ext cx="2844059" cy="365125"/>
          </a:xfrm>
        </p:spPr>
        <p:txBody>
          <a:bodyPr/>
          <a:lstStyle/>
          <a:p>
            <a:fld id="{C344E82F-7008-4A71-8DF8-59079F66000D}" type="slidenum">
              <a:rPr lang="pt-BR" smtClean="0"/>
              <a:t>3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Forma Livre: Forma 8">
            <a:extLst>
              <a:ext uri="{FF2B5EF4-FFF2-40B4-BE49-F238E27FC236}">
                <a16:creationId xmlns:a16="http://schemas.microsoft.com/office/drawing/2014/main" id="{11B09C34-4A83-F699-966D-5E3A667D3FE0}"/>
              </a:ext>
            </a:extLst>
          </p:cNvPr>
          <p:cNvSpPr/>
          <p:nvPr/>
        </p:nvSpPr>
        <p:spPr>
          <a:xfrm>
            <a:off x="6488732" y="1149550"/>
            <a:ext cx="5545925" cy="5544616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77800" tIns="1108923" rIns="177800" bIns="1108923" numCol="1" spcCol="1270" anchor="t" anchorCtr="0">
            <a:noAutofit/>
          </a:bodyPr>
          <a:lstStyle/>
          <a:p>
            <a:pPr marL="0" lvl="0" indent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800" b="1" kern="1200" dirty="0">
                <a:latin typeface="Roboto" pitchFamily="2" charset="0"/>
                <a:ea typeface="Roboto" pitchFamily="2" charset="0"/>
              </a:rPr>
              <a:t>Maquinofatura</a:t>
            </a:r>
          </a:p>
          <a:p>
            <a:pPr marL="228600" lvl="1" indent="-228600" algn="l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2100" kern="1200" dirty="0">
                <a:latin typeface="Roboto" pitchFamily="2" charset="0"/>
                <a:ea typeface="Roboto" pitchFamily="2" charset="0"/>
              </a:rPr>
              <a:t>Forma de produção que se utiliza de máquinas para transformar a matéria-prima.</a:t>
            </a:r>
          </a:p>
          <a:p>
            <a:pPr marL="228600" lvl="1" indent="-228600" algn="l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2100" dirty="0">
                <a:latin typeface="Roboto" pitchFamily="2" charset="0"/>
                <a:ea typeface="Roboto" pitchFamily="2" charset="0"/>
              </a:rPr>
              <a:t>De início, a força motriz das máquinas é o ser humano ou os animais; depois, passa-se a utilizar fontes de energia e dividem-se as tarefas.</a:t>
            </a:r>
            <a:endParaRPr lang="pt-BR" sz="2100" kern="1200" dirty="0">
              <a:latin typeface="Roboto" pitchFamily="2" charset="0"/>
              <a:ea typeface="Roboto" pitchFamily="2" charset="0"/>
            </a:endParaRPr>
          </a:p>
          <a:p>
            <a:pPr marL="228600" lvl="1" indent="-228600" algn="l" defTabSz="9334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2100" kern="1200" dirty="0">
                <a:latin typeface="Roboto" pitchFamily="2" charset="0"/>
                <a:ea typeface="Roboto" pitchFamily="2" charset="0"/>
              </a:rPr>
              <a:t>Na segunda metade do século XVII, a produção se mecaniza com a indústria.</a:t>
            </a:r>
          </a:p>
        </p:txBody>
      </p:sp>
      <p:sp>
        <p:nvSpPr>
          <p:cNvPr id="4" name="Cruz 3">
            <a:extLst>
              <a:ext uri="{FF2B5EF4-FFF2-40B4-BE49-F238E27FC236}">
                <a16:creationId xmlns:a16="http://schemas.microsoft.com/office/drawing/2014/main" id="{03D6698B-C165-3468-3404-B962D132AE28}"/>
              </a:ext>
            </a:extLst>
          </p:cNvPr>
          <p:cNvSpPr/>
          <p:nvPr/>
        </p:nvSpPr>
        <p:spPr>
          <a:xfrm rot="19047249">
            <a:off x="5475252" y="3231165"/>
            <a:ext cx="1164475" cy="1257100"/>
          </a:xfrm>
          <a:prstGeom prst="plus">
            <a:avLst>
              <a:gd name="adj" fmla="val 32353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4337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Elipse 17">
            <a:extLst>
              <a:ext uri="{FF2B5EF4-FFF2-40B4-BE49-F238E27FC236}">
                <a16:creationId xmlns:a16="http://schemas.microsoft.com/office/drawing/2014/main" id="{6B3CBDDD-E3D5-02B5-4071-AFCFE2A14F28}"/>
              </a:ext>
            </a:extLst>
          </p:cNvPr>
          <p:cNvSpPr/>
          <p:nvPr/>
        </p:nvSpPr>
        <p:spPr>
          <a:xfrm>
            <a:off x="8260404" y="1380630"/>
            <a:ext cx="3865631" cy="2612177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50000"/>
              <a:hueOff val="4681519"/>
              <a:satOff val="-5839"/>
              <a:lumOff val="1373"/>
              <a:alphaOff val="0"/>
            </a:schemeClr>
          </a:fillRef>
          <a:effectRef idx="0">
            <a:schemeClr val="accent2">
              <a:alpha val="50000"/>
              <a:hueOff val="4681519"/>
              <a:satOff val="-5839"/>
              <a:lumOff val="1373"/>
              <a:alphaOff val="0"/>
            </a:schemeClr>
          </a:effectRef>
          <a:fontRef idx="minor">
            <a:schemeClr val="tx1"/>
          </a:fontRef>
        </p:style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F9EC0E94-AF65-4023-2FD7-9D98C3FD4D76}"/>
              </a:ext>
            </a:extLst>
          </p:cNvPr>
          <p:cNvSpPr/>
          <p:nvPr/>
        </p:nvSpPr>
        <p:spPr>
          <a:xfrm>
            <a:off x="4362339" y="4118764"/>
            <a:ext cx="3921629" cy="2834026"/>
          </a:xfrm>
          <a:prstGeom prst="ellipse">
            <a:avLst/>
          </a:prstGeom>
          <a:solidFill>
            <a:schemeClr val="accent5">
              <a:lumMod val="40000"/>
              <a:lumOff val="60000"/>
              <a:alpha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50000"/>
              <a:hueOff val="4681519"/>
              <a:satOff val="-5839"/>
              <a:lumOff val="1373"/>
              <a:alphaOff val="0"/>
            </a:schemeClr>
          </a:fillRef>
          <a:effectRef idx="0">
            <a:schemeClr val="accent2">
              <a:alpha val="50000"/>
              <a:hueOff val="4681519"/>
              <a:satOff val="-5839"/>
              <a:lumOff val="1373"/>
              <a:alphaOff val="0"/>
            </a:schemeClr>
          </a:effectRef>
          <a:fontRef idx="minor">
            <a:schemeClr val="tx1"/>
          </a:fontRef>
        </p:style>
      </p:sp>
      <p:sp>
        <p:nvSpPr>
          <p:cNvPr id="6" name="Elipse 5"/>
          <p:cNvSpPr/>
          <p:nvPr/>
        </p:nvSpPr>
        <p:spPr>
          <a:xfrm>
            <a:off x="-1" y="1454017"/>
            <a:ext cx="4205811" cy="283402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  <a:latin typeface="Roboto" pitchFamily="2" charset="0"/>
                <a:ea typeface="Roboto" pitchFamily="2" charset="0"/>
              </a:rPr>
              <a:t>No começo do século XVIII, era uma das nações mais influentes do mundo, por sua grande força econômica e seu poder naval.</a:t>
            </a:r>
          </a:p>
        </p:txBody>
      </p:sp>
      <p:sp>
        <p:nvSpPr>
          <p:cNvPr id="3" name="Elipse 2"/>
          <p:cNvSpPr/>
          <p:nvPr/>
        </p:nvSpPr>
        <p:spPr>
          <a:xfrm>
            <a:off x="592181" y="3962413"/>
            <a:ext cx="4165634" cy="2569957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  <a:latin typeface="Roboto" pitchFamily="2" charset="0"/>
                <a:ea typeface="Roboto" pitchFamily="2" charset="0"/>
              </a:rPr>
              <a:t>Nas cidades, havia grande </a:t>
            </a:r>
            <a:r>
              <a:rPr lang="pt-BR" b="1" dirty="0">
                <a:solidFill>
                  <a:schemeClr val="tx1"/>
                </a:solidFill>
                <a:latin typeface="Roboto" pitchFamily="2" charset="0"/>
                <a:ea typeface="Roboto" pitchFamily="2" charset="0"/>
              </a:rPr>
              <a:t>oferta de mão de obra </a:t>
            </a:r>
            <a:r>
              <a:rPr lang="pt-BR" dirty="0">
                <a:solidFill>
                  <a:schemeClr val="tx1"/>
                </a:solidFill>
                <a:latin typeface="Roboto" pitchFamily="2" charset="0"/>
                <a:ea typeface="Roboto" pitchFamily="2" charset="0"/>
              </a:rPr>
              <a:t>devido ao cercamento de terras comunais.  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2181" y="485800"/>
            <a:ext cx="10969943" cy="863548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A Inglaterra no século XVIII</a:t>
            </a:r>
          </a:p>
        </p:txBody>
      </p:sp>
      <p:sp>
        <p:nvSpPr>
          <p:cNvPr id="12" name="Forma Livre: Forma 11">
            <a:extLst>
              <a:ext uri="{FF2B5EF4-FFF2-40B4-BE49-F238E27FC236}">
                <a16:creationId xmlns:a16="http://schemas.microsoft.com/office/drawing/2014/main" id="{23A7A221-067A-C889-A5F6-55E336DB96F7}"/>
              </a:ext>
            </a:extLst>
          </p:cNvPr>
          <p:cNvSpPr/>
          <p:nvPr/>
        </p:nvSpPr>
        <p:spPr>
          <a:xfrm>
            <a:off x="4154871" y="1380630"/>
            <a:ext cx="4227213" cy="3105200"/>
          </a:xfrm>
          <a:custGeom>
            <a:avLst/>
            <a:gdLst>
              <a:gd name="connsiteX0" fmla="*/ 0 w 3193378"/>
              <a:gd name="connsiteY0" fmla="*/ 1465209 h 2930418"/>
              <a:gd name="connsiteX1" fmla="*/ 1596689 w 3193378"/>
              <a:gd name="connsiteY1" fmla="*/ 0 h 2930418"/>
              <a:gd name="connsiteX2" fmla="*/ 3193378 w 3193378"/>
              <a:gd name="connsiteY2" fmla="*/ 1465209 h 2930418"/>
              <a:gd name="connsiteX3" fmla="*/ 1596689 w 3193378"/>
              <a:gd name="connsiteY3" fmla="*/ 2930418 h 2930418"/>
              <a:gd name="connsiteX4" fmla="*/ 0 w 3193378"/>
              <a:gd name="connsiteY4" fmla="*/ 1465209 h 2930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93378" h="2930418">
                <a:moveTo>
                  <a:pt x="0" y="1465209"/>
                </a:moveTo>
                <a:cubicBezTo>
                  <a:pt x="0" y="655996"/>
                  <a:pt x="714862" y="0"/>
                  <a:pt x="1596689" y="0"/>
                </a:cubicBezTo>
                <a:cubicBezTo>
                  <a:pt x="2478516" y="0"/>
                  <a:pt x="3193378" y="655996"/>
                  <a:pt x="3193378" y="1465209"/>
                </a:cubicBezTo>
                <a:cubicBezTo>
                  <a:pt x="3193378" y="2274422"/>
                  <a:pt x="2478516" y="2930418"/>
                  <a:pt x="1596689" y="2930418"/>
                </a:cubicBezTo>
                <a:cubicBezTo>
                  <a:pt x="714862" y="2930418"/>
                  <a:pt x="0" y="2274422"/>
                  <a:pt x="0" y="1465209"/>
                </a:cubicBez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425783" tIns="512823" rIns="425785" bIns="1098907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1900" kern="1200" dirty="0">
              <a:latin typeface="Roboto" pitchFamily="2" charset="0"/>
              <a:ea typeface="Roboto" pitchFamily="2" charset="0"/>
            </a:endParaRPr>
          </a:p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kern="1200" dirty="0">
                <a:latin typeface="Roboto" pitchFamily="2" charset="0"/>
                <a:ea typeface="Roboto" pitchFamily="2" charset="0"/>
              </a:rPr>
              <a:t>O  território era rico em jazidas de </a:t>
            </a:r>
            <a:r>
              <a:rPr lang="pt-BR" b="1" kern="1200" dirty="0">
                <a:latin typeface="Roboto" pitchFamily="2" charset="0"/>
                <a:ea typeface="Roboto" pitchFamily="2" charset="0"/>
              </a:rPr>
              <a:t>ferro</a:t>
            </a:r>
            <a:r>
              <a:rPr lang="pt-BR" kern="1200" dirty="0">
                <a:latin typeface="Roboto" pitchFamily="2" charset="0"/>
                <a:ea typeface="Roboto" pitchFamily="2" charset="0"/>
              </a:rPr>
              <a:t>, metal utilizado na produção das máquinas, e de </a:t>
            </a:r>
            <a:r>
              <a:rPr lang="pt-BR" b="1" kern="1200" dirty="0">
                <a:latin typeface="Roboto" pitchFamily="2" charset="0"/>
                <a:ea typeface="Roboto" pitchFamily="2" charset="0"/>
              </a:rPr>
              <a:t>carvão</a:t>
            </a:r>
            <a:r>
              <a:rPr lang="pt-BR" kern="1200" dirty="0">
                <a:latin typeface="Roboto" pitchFamily="2" charset="0"/>
                <a:ea typeface="Roboto" pitchFamily="2" charset="0"/>
              </a:rPr>
              <a:t>, principal fonte de energia das maquinofaturas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4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Elipse 8">
            <a:extLst>
              <a:ext uri="{FF2B5EF4-FFF2-40B4-BE49-F238E27FC236}">
                <a16:creationId xmlns:a16="http://schemas.microsoft.com/office/drawing/2014/main" id="{FDD8CDF4-3B29-458E-0CB4-353D48926E41}"/>
              </a:ext>
            </a:extLst>
          </p:cNvPr>
          <p:cNvSpPr/>
          <p:nvPr/>
        </p:nvSpPr>
        <p:spPr>
          <a:xfrm>
            <a:off x="8006351" y="3827563"/>
            <a:ext cx="4165634" cy="2544637"/>
          </a:xfrm>
          <a:prstGeom prst="ellipse">
            <a:avLst/>
          </a:prstGeom>
          <a:solidFill>
            <a:srgbClr val="E4E40A">
              <a:alpha val="50000"/>
            </a:srgb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50000"/>
              <a:hueOff val="4681519"/>
              <a:satOff val="-5839"/>
              <a:lumOff val="1373"/>
              <a:alphaOff val="0"/>
            </a:schemeClr>
          </a:fillRef>
          <a:effectRef idx="0">
            <a:schemeClr val="accent2">
              <a:alpha val="50000"/>
              <a:hueOff val="4681519"/>
              <a:satOff val="-5839"/>
              <a:lumOff val="1373"/>
              <a:alphaOff val="0"/>
            </a:schemeClr>
          </a:effectRef>
          <a:fontRef idx="minor">
            <a:schemeClr val="tx1"/>
          </a:fontRef>
        </p:style>
      </p:sp>
      <p:sp>
        <p:nvSpPr>
          <p:cNvPr id="10" name="Elipse 4">
            <a:extLst>
              <a:ext uri="{FF2B5EF4-FFF2-40B4-BE49-F238E27FC236}">
                <a16:creationId xmlns:a16="http://schemas.microsoft.com/office/drawing/2014/main" id="{349A6858-16E8-93F0-8641-7216D2971F8A}"/>
              </a:ext>
            </a:extLst>
          </p:cNvPr>
          <p:cNvSpPr txBox="1"/>
          <p:nvPr/>
        </p:nvSpPr>
        <p:spPr>
          <a:xfrm>
            <a:off x="8527973" y="4123207"/>
            <a:ext cx="3320673" cy="212847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kern="1200" dirty="0">
              <a:latin typeface="Roboto" pitchFamily="2" charset="0"/>
              <a:ea typeface="Roboto" pitchFamily="2" charset="0"/>
            </a:endParaRPr>
          </a:p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kern="1200" dirty="0">
                <a:latin typeface="Roboto" pitchFamily="2" charset="0"/>
                <a:ea typeface="Roboto" pitchFamily="2" charset="0"/>
              </a:rPr>
              <a:t>Essas condições  propiciaram a </a:t>
            </a:r>
            <a:r>
              <a:rPr lang="pt-BR" b="1" kern="1200" dirty="0">
                <a:latin typeface="Roboto" pitchFamily="2" charset="0"/>
                <a:ea typeface="Roboto" pitchFamily="2" charset="0"/>
              </a:rPr>
              <a:t>Revolução Industrial</a:t>
            </a:r>
            <a:r>
              <a:rPr lang="pt-BR" kern="1200" dirty="0">
                <a:latin typeface="Roboto" pitchFamily="2" charset="0"/>
                <a:ea typeface="Roboto" pitchFamily="2" charset="0"/>
              </a:rPr>
              <a:t>, que impulsionou as cidades, incentivou a invenção de máquinas para a produção e deu origem ao proletariado. </a:t>
            </a:r>
          </a:p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19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1336CA70-1095-0890-CEB9-2269C3DD57DE}"/>
              </a:ext>
            </a:extLst>
          </p:cNvPr>
          <p:cNvSpPr txBox="1"/>
          <p:nvPr/>
        </p:nvSpPr>
        <p:spPr>
          <a:xfrm>
            <a:off x="9017164" y="1569777"/>
            <a:ext cx="2556027" cy="1685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1800" kern="1200" dirty="0">
              <a:latin typeface="Roboto" pitchFamily="2" charset="0"/>
              <a:ea typeface="Roboto" pitchFamily="2" charset="0"/>
            </a:endParaRPr>
          </a:p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800" kern="1200" dirty="0">
                <a:latin typeface="Roboto" pitchFamily="2" charset="0"/>
                <a:ea typeface="Roboto" pitchFamily="2" charset="0"/>
              </a:rPr>
              <a:t>Além de território rico em jazidas de ferro e de carvão, a nação possuía a maior </a:t>
            </a:r>
            <a:r>
              <a:rPr lang="pt-BR" sz="1800" b="1" kern="1200" dirty="0">
                <a:latin typeface="Roboto" pitchFamily="2" charset="0"/>
                <a:ea typeface="Roboto" pitchFamily="2" charset="0"/>
              </a:rPr>
              <a:t>frota naval</a:t>
            </a:r>
            <a:r>
              <a:rPr lang="pt-BR" sz="1800" kern="1200" dirty="0">
                <a:latin typeface="Roboto" pitchFamily="2" charset="0"/>
                <a:ea typeface="Roboto" pitchFamily="2" charset="0"/>
              </a:rPr>
              <a:t> do mundo. 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5A849321-6D35-D207-0CAC-797570A0234C}"/>
              </a:ext>
            </a:extLst>
          </p:cNvPr>
          <p:cNvSpPr txBox="1"/>
          <p:nvPr/>
        </p:nvSpPr>
        <p:spPr>
          <a:xfrm>
            <a:off x="4848734" y="4912855"/>
            <a:ext cx="3088739" cy="13388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800" kern="1200" dirty="0">
                <a:latin typeface="Roboto" pitchFamily="2" charset="0"/>
                <a:ea typeface="Roboto" pitchFamily="2" charset="0"/>
              </a:rPr>
              <a:t>As colônias na África, América e Ásia forneciam-lhe</a:t>
            </a:r>
            <a:r>
              <a:rPr lang="pt-BR" sz="1800" b="1" kern="1200" dirty="0">
                <a:latin typeface="Roboto" pitchFamily="2" charset="0"/>
                <a:ea typeface="Roboto" pitchFamily="2" charset="0"/>
              </a:rPr>
              <a:t> matéria-prima </a:t>
            </a:r>
            <a:r>
              <a:rPr lang="pt-BR" sz="1800" kern="1200" dirty="0">
                <a:latin typeface="Roboto" pitchFamily="2" charset="0"/>
                <a:ea typeface="Roboto" pitchFamily="2" charset="0"/>
              </a:rPr>
              <a:t>e serviam como </a:t>
            </a:r>
            <a:r>
              <a:rPr lang="pt-BR" sz="1800" b="1" kern="1200" dirty="0">
                <a:latin typeface="Roboto" pitchFamily="2" charset="0"/>
                <a:ea typeface="Roboto" pitchFamily="2" charset="0"/>
              </a:rPr>
              <a:t>mercados consumidores</a:t>
            </a:r>
            <a:r>
              <a:rPr lang="pt-BR" sz="1800" kern="1200" dirty="0">
                <a:latin typeface="Roboto" pitchFamily="2" charset="0"/>
                <a:ea typeface="Roboto" pitchFamily="2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68833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F57A758F-9501-4988-42D1-E935EF6B6E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1975"/>
            <a:ext cx="4438228" cy="6269246"/>
          </a:xfrm>
          <a:prstGeom prst="rect">
            <a:avLst/>
          </a:prstGeom>
        </p:spPr>
      </p:pic>
      <p:sp>
        <p:nvSpPr>
          <p:cNvPr id="14" name="Forma Livre: Forma 13">
            <a:extLst>
              <a:ext uri="{FF2B5EF4-FFF2-40B4-BE49-F238E27FC236}">
                <a16:creationId xmlns:a16="http://schemas.microsoft.com/office/drawing/2014/main" id="{B5C2D251-AB77-5D66-F141-B3113D1A4086}"/>
              </a:ext>
            </a:extLst>
          </p:cNvPr>
          <p:cNvSpPr/>
          <p:nvPr/>
        </p:nvSpPr>
        <p:spPr>
          <a:xfrm>
            <a:off x="5093240" y="4371688"/>
            <a:ext cx="7076767" cy="1745691"/>
          </a:xfrm>
          <a:custGeom>
            <a:avLst/>
            <a:gdLst>
              <a:gd name="connsiteX0" fmla="*/ 0 w 7482613"/>
              <a:gd name="connsiteY0" fmla="*/ 0 h 910800"/>
              <a:gd name="connsiteX1" fmla="*/ 7482613 w 7482613"/>
              <a:gd name="connsiteY1" fmla="*/ 0 h 910800"/>
              <a:gd name="connsiteX2" fmla="*/ 7482613 w 7482613"/>
              <a:gd name="connsiteY2" fmla="*/ 910800 h 910800"/>
              <a:gd name="connsiteX3" fmla="*/ 0 w 7482613"/>
              <a:gd name="connsiteY3" fmla="*/ 910800 h 910800"/>
              <a:gd name="connsiteX4" fmla="*/ 0 w 7482613"/>
              <a:gd name="connsiteY4" fmla="*/ 0 h 91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82613" h="910800">
                <a:moveTo>
                  <a:pt x="0" y="0"/>
                </a:moveTo>
                <a:lnTo>
                  <a:pt x="7482613" y="0"/>
                </a:lnTo>
                <a:lnTo>
                  <a:pt x="7482613" y="910800"/>
                </a:lnTo>
                <a:lnTo>
                  <a:pt x="0" y="910800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2340759"/>
              <a:satOff val="-2919"/>
              <a:lumOff val="686"/>
              <a:alphaOff val="0"/>
            </a:schemeClr>
          </a:fillRef>
          <a:effectRef idx="0">
            <a:schemeClr val="accent2">
              <a:hueOff val="2340759"/>
              <a:satOff val="-2919"/>
              <a:lumOff val="686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390" tIns="72390" rIns="72390" bIns="72390" numCol="1" spcCol="1270" anchor="ctr" anchorCtr="0">
            <a:noAutofit/>
          </a:bodyPr>
          <a:lstStyle/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2000" kern="1200" dirty="0">
                <a:latin typeface="Roboto" pitchFamily="2" charset="0"/>
                <a:ea typeface="Roboto" pitchFamily="2" charset="0"/>
              </a:rPr>
              <a:t> Depois de algumas adaptações, ele passou a ser utilizado na tecelagem, na extração e no tratamento de minérios, na agricultura, em barcos e em trens.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34260" y="739688"/>
            <a:ext cx="7741686" cy="817104"/>
          </a:xfrm>
        </p:spPr>
        <p:txBody>
          <a:bodyPr>
            <a:noAutofit/>
          </a:bodyPr>
          <a:lstStyle/>
          <a:p>
            <a:r>
              <a:rPr lang="pt-BR" b="1" kern="1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Máquinas a vapor</a:t>
            </a:r>
            <a:endParaRPr lang="pt-BR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7" name="Forma Livre: Forma 16">
            <a:extLst>
              <a:ext uri="{FF2B5EF4-FFF2-40B4-BE49-F238E27FC236}">
                <a16:creationId xmlns:a16="http://schemas.microsoft.com/office/drawing/2014/main" id="{37CC9665-FDFC-9283-7224-F81449F57BA3}"/>
              </a:ext>
            </a:extLst>
          </p:cNvPr>
          <p:cNvSpPr/>
          <p:nvPr/>
        </p:nvSpPr>
        <p:spPr>
          <a:xfrm>
            <a:off x="4427596" y="2748712"/>
            <a:ext cx="7482613" cy="1745692"/>
          </a:xfrm>
          <a:custGeom>
            <a:avLst/>
            <a:gdLst>
              <a:gd name="connsiteX0" fmla="*/ 0 w 7482613"/>
              <a:gd name="connsiteY0" fmla="*/ 0 h 910800"/>
              <a:gd name="connsiteX1" fmla="*/ 7482613 w 7482613"/>
              <a:gd name="connsiteY1" fmla="*/ 0 h 910800"/>
              <a:gd name="connsiteX2" fmla="*/ 7482613 w 7482613"/>
              <a:gd name="connsiteY2" fmla="*/ 910800 h 910800"/>
              <a:gd name="connsiteX3" fmla="*/ 0 w 7482613"/>
              <a:gd name="connsiteY3" fmla="*/ 910800 h 910800"/>
              <a:gd name="connsiteX4" fmla="*/ 0 w 7482613"/>
              <a:gd name="connsiteY4" fmla="*/ 0 h 91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82613" h="910800">
                <a:moveTo>
                  <a:pt x="0" y="0"/>
                </a:moveTo>
                <a:lnTo>
                  <a:pt x="7482613" y="0"/>
                </a:lnTo>
                <a:lnTo>
                  <a:pt x="7482613" y="910800"/>
                </a:lnTo>
                <a:lnTo>
                  <a:pt x="0" y="91080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4681519"/>
              <a:satOff val="-5839"/>
              <a:lumOff val="1373"/>
              <a:alphaOff val="0"/>
            </a:schemeClr>
          </a:fillRef>
          <a:effectRef idx="0">
            <a:schemeClr val="accent2">
              <a:hueOff val="4681519"/>
              <a:satOff val="-5839"/>
              <a:lumOff val="137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390" tIns="72390" rIns="72390" bIns="72390" numCol="1" spcCol="1270" anchor="ctr" anchorCtr="0">
            <a:noAutofit/>
          </a:bodyPr>
          <a:lstStyle/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2000" kern="1200" dirty="0">
                <a:latin typeface="Roboto" pitchFamily="2" charset="0"/>
                <a:ea typeface="Roboto" pitchFamily="2" charset="0"/>
              </a:rPr>
              <a:t>Esse motor fazia as máquinas trabalharem em uma velocidade bem maior do que quando eram acionadas pela força humana.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5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Forma Livre: Forma 10">
            <a:extLst>
              <a:ext uri="{FF2B5EF4-FFF2-40B4-BE49-F238E27FC236}">
                <a16:creationId xmlns:a16="http://schemas.microsoft.com/office/drawing/2014/main" id="{C0698B83-9438-B780-19F8-A6E0F3437B52}"/>
              </a:ext>
            </a:extLst>
          </p:cNvPr>
          <p:cNvSpPr/>
          <p:nvPr/>
        </p:nvSpPr>
        <p:spPr>
          <a:xfrm>
            <a:off x="3646140" y="1598707"/>
            <a:ext cx="7754281" cy="1405476"/>
          </a:xfrm>
          <a:custGeom>
            <a:avLst/>
            <a:gdLst>
              <a:gd name="connsiteX0" fmla="*/ 0 w 7482613"/>
              <a:gd name="connsiteY0" fmla="*/ 0 h 910800"/>
              <a:gd name="connsiteX1" fmla="*/ 7482613 w 7482613"/>
              <a:gd name="connsiteY1" fmla="*/ 0 h 910800"/>
              <a:gd name="connsiteX2" fmla="*/ 7482613 w 7482613"/>
              <a:gd name="connsiteY2" fmla="*/ 910800 h 910800"/>
              <a:gd name="connsiteX3" fmla="*/ 0 w 7482613"/>
              <a:gd name="connsiteY3" fmla="*/ 910800 h 910800"/>
              <a:gd name="connsiteX4" fmla="*/ 0 w 7482613"/>
              <a:gd name="connsiteY4" fmla="*/ 0 h 910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82613" h="910800">
                <a:moveTo>
                  <a:pt x="0" y="0"/>
                </a:moveTo>
                <a:lnTo>
                  <a:pt x="7482613" y="0"/>
                </a:lnTo>
                <a:lnTo>
                  <a:pt x="7482613" y="910800"/>
                </a:lnTo>
                <a:lnTo>
                  <a:pt x="0" y="91080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hueOff val="0"/>
              <a:satOff val="0"/>
              <a:lumOff val="0"/>
              <a:alphaOff val="0"/>
            </a:schemeClr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2390" tIns="72390" rIns="72390" bIns="72390" numCol="1" spcCol="1270" anchor="ctr" anchorCtr="0">
            <a:noAutofit/>
          </a:bodyPr>
          <a:lstStyle/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2000" kern="1200" dirty="0">
                <a:latin typeface="Roboto" pitchFamily="2" charset="0"/>
                <a:ea typeface="Roboto" pitchFamily="2" charset="0"/>
              </a:rPr>
              <a:t> Em 1769, o escocês James Watt (1736-1819) patenteou um motor movido com a energia do vapor de água. 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B7A82D54-3AEE-AA96-94BD-8884635F6343}"/>
              </a:ext>
            </a:extLst>
          </p:cNvPr>
          <p:cNvSpPr txBox="1"/>
          <p:nvPr/>
        </p:nvSpPr>
        <p:spPr>
          <a:xfrm>
            <a:off x="4438228" y="6215747"/>
            <a:ext cx="4104456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pt-BR" b="1" dirty="0"/>
              <a:t>Um martelo a vapor trabalhando</a:t>
            </a:r>
            <a:r>
              <a:rPr lang="pt-BR" dirty="0"/>
              <a:t>, James </a:t>
            </a:r>
            <a:r>
              <a:rPr lang="pt-BR" dirty="0" err="1"/>
              <a:t>Nasmyth</a:t>
            </a:r>
            <a:r>
              <a:rPr lang="pt-BR" dirty="0"/>
              <a:t>. Óleo sobre tela, 1871. Detalhe.</a:t>
            </a:r>
          </a:p>
        </p:txBody>
      </p:sp>
    </p:spTree>
    <p:extLst>
      <p:ext uri="{BB962C8B-B14F-4D97-AF65-F5344CB8AC3E}">
        <p14:creationId xmlns:p14="http://schemas.microsoft.com/office/powerpoint/2010/main" val="1851990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>
            <a:extLst>
              <a:ext uri="{FF2B5EF4-FFF2-40B4-BE49-F238E27FC236}">
                <a16:creationId xmlns:a16="http://schemas.microsoft.com/office/drawing/2014/main" id="{7B1E197D-EB31-5E87-D5A4-DB9343B0F2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4464" y="4031771"/>
            <a:ext cx="6514113" cy="28262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29" y="34178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Condições de vida dos trabalhadores</a:t>
            </a: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4003402A-5521-9C42-67E2-FDF2AE97530E}"/>
              </a:ext>
            </a:extLst>
          </p:cNvPr>
          <p:cNvSpPr/>
          <p:nvPr/>
        </p:nvSpPr>
        <p:spPr>
          <a:xfrm>
            <a:off x="0" y="2163923"/>
            <a:ext cx="3304756" cy="432000"/>
          </a:xfrm>
          <a:custGeom>
            <a:avLst/>
            <a:gdLst>
              <a:gd name="connsiteX0" fmla="*/ 0 w 3304756"/>
              <a:gd name="connsiteY0" fmla="*/ 0 h 432000"/>
              <a:gd name="connsiteX1" fmla="*/ 3304756 w 3304756"/>
              <a:gd name="connsiteY1" fmla="*/ 0 h 432000"/>
              <a:gd name="connsiteX2" fmla="*/ 3304756 w 3304756"/>
              <a:gd name="connsiteY2" fmla="*/ 432000 h 432000"/>
              <a:gd name="connsiteX3" fmla="*/ 0 w 3304756"/>
              <a:gd name="connsiteY3" fmla="*/ 432000 h 432000"/>
              <a:gd name="connsiteX4" fmla="*/ 0 w 3304756"/>
              <a:gd name="connsiteY4" fmla="*/ 0 h 43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4756" h="432000">
                <a:moveTo>
                  <a:pt x="0" y="0"/>
                </a:moveTo>
                <a:lnTo>
                  <a:pt x="3304756" y="0"/>
                </a:lnTo>
                <a:lnTo>
                  <a:pt x="3304756" y="432000"/>
                </a:lnTo>
                <a:lnTo>
                  <a:pt x="0" y="432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5128" tIns="77216" rIns="135128" bIns="77216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900" kern="1200" dirty="0">
                <a:latin typeface="Roboto" pitchFamily="2" charset="0"/>
                <a:ea typeface="Roboto" pitchFamily="2" charset="0"/>
              </a:rPr>
              <a:t>Moradia</a:t>
            </a:r>
          </a:p>
        </p:txBody>
      </p:sp>
      <p:sp>
        <p:nvSpPr>
          <p:cNvPr id="9" name="Forma Livre: Forma 8">
            <a:extLst>
              <a:ext uri="{FF2B5EF4-FFF2-40B4-BE49-F238E27FC236}">
                <a16:creationId xmlns:a16="http://schemas.microsoft.com/office/drawing/2014/main" id="{0AB80EA2-08A4-A3D6-A236-8655D80A768D}"/>
              </a:ext>
            </a:extLst>
          </p:cNvPr>
          <p:cNvSpPr/>
          <p:nvPr/>
        </p:nvSpPr>
        <p:spPr>
          <a:xfrm>
            <a:off x="3389" y="2620643"/>
            <a:ext cx="3304756" cy="3046950"/>
          </a:xfrm>
          <a:custGeom>
            <a:avLst/>
            <a:gdLst>
              <a:gd name="connsiteX0" fmla="*/ 0 w 3304756"/>
              <a:gd name="connsiteY0" fmla="*/ 0 h 3046950"/>
              <a:gd name="connsiteX1" fmla="*/ 3304756 w 3304756"/>
              <a:gd name="connsiteY1" fmla="*/ 0 h 3046950"/>
              <a:gd name="connsiteX2" fmla="*/ 3304756 w 3304756"/>
              <a:gd name="connsiteY2" fmla="*/ 3046950 h 3046950"/>
              <a:gd name="connsiteX3" fmla="*/ 0 w 3304756"/>
              <a:gd name="connsiteY3" fmla="*/ 3046950 h 3046950"/>
              <a:gd name="connsiteX4" fmla="*/ 0 w 3304756"/>
              <a:gd name="connsiteY4" fmla="*/ 0 h 3046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4756" h="3046950">
                <a:moveTo>
                  <a:pt x="0" y="0"/>
                </a:moveTo>
                <a:lnTo>
                  <a:pt x="3304756" y="0"/>
                </a:lnTo>
                <a:lnTo>
                  <a:pt x="3304756" y="3046950"/>
                </a:lnTo>
                <a:lnTo>
                  <a:pt x="0" y="30469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  <a:alpha val="90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1346" tIns="101346" rIns="135128" bIns="152019" numCol="1" spcCol="1270" anchor="t" anchorCtr="0">
            <a:noAutofit/>
          </a:bodyPr>
          <a:lstStyle/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pt-BR" sz="1900" kern="1200" dirty="0">
              <a:latin typeface="Roboto" pitchFamily="2" charset="0"/>
              <a:ea typeface="Roboto" pitchFamily="2" charset="0"/>
            </a:endParaRPr>
          </a:p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1900" kern="1200" dirty="0">
                <a:latin typeface="Roboto" pitchFamily="2" charset="0"/>
                <a:ea typeface="Roboto" pitchFamily="2" charset="0"/>
              </a:rPr>
              <a:t>Os operários viviam em bairros insalubres, próximos às fábricas, e em casas precárias. </a:t>
            </a:r>
          </a:p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1900" kern="1200" dirty="0">
                <a:latin typeface="Roboto" pitchFamily="2" charset="0"/>
                <a:ea typeface="Roboto" pitchFamily="2" charset="0"/>
              </a:rPr>
              <a:t>Pobreza, miséria e fome era a realidades da maioria dos trabalhadores.</a:t>
            </a:r>
          </a:p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pt-BR" sz="1900" kern="1200" dirty="0">
              <a:latin typeface="Roboto" pitchFamily="2" charset="0"/>
              <a:ea typeface="Roboto" pitchFamily="2" charset="0"/>
            </a:endParaRPr>
          </a:p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pt-BR" sz="19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10" name="Forma Livre: Forma 9">
            <a:extLst>
              <a:ext uri="{FF2B5EF4-FFF2-40B4-BE49-F238E27FC236}">
                <a16:creationId xmlns:a16="http://schemas.microsoft.com/office/drawing/2014/main" id="{A7F137F6-183C-5348-3D88-45C424B93010}"/>
              </a:ext>
            </a:extLst>
          </p:cNvPr>
          <p:cNvSpPr/>
          <p:nvPr/>
        </p:nvSpPr>
        <p:spPr>
          <a:xfrm>
            <a:off x="8905197" y="2105365"/>
            <a:ext cx="3304756" cy="432000"/>
          </a:xfrm>
          <a:custGeom>
            <a:avLst/>
            <a:gdLst>
              <a:gd name="connsiteX0" fmla="*/ 0 w 3304756"/>
              <a:gd name="connsiteY0" fmla="*/ 0 h 432000"/>
              <a:gd name="connsiteX1" fmla="*/ 3304756 w 3304756"/>
              <a:gd name="connsiteY1" fmla="*/ 0 h 432000"/>
              <a:gd name="connsiteX2" fmla="*/ 3304756 w 3304756"/>
              <a:gd name="connsiteY2" fmla="*/ 432000 h 432000"/>
              <a:gd name="connsiteX3" fmla="*/ 0 w 3304756"/>
              <a:gd name="connsiteY3" fmla="*/ 432000 h 432000"/>
              <a:gd name="connsiteX4" fmla="*/ 0 w 3304756"/>
              <a:gd name="connsiteY4" fmla="*/ 0 h 43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4756" h="432000">
                <a:moveTo>
                  <a:pt x="0" y="0"/>
                </a:moveTo>
                <a:lnTo>
                  <a:pt x="3304756" y="0"/>
                </a:lnTo>
                <a:lnTo>
                  <a:pt x="3304756" y="432000"/>
                </a:lnTo>
                <a:lnTo>
                  <a:pt x="0" y="432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5128" tIns="77216" rIns="135128" bIns="77216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900" kern="1200" dirty="0">
                <a:latin typeface="Roboto" pitchFamily="2" charset="0"/>
                <a:ea typeface="Roboto" pitchFamily="2" charset="0"/>
              </a:rPr>
              <a:t>Trabalho infantil e feminino</a:t>
            </a:r>
          </a:p>
        </p:txBody>
      </p:sp>
      <p:sp>
        <p:nvSpPr>
          <p:cNvPr id="11" name="Forma Livre: Forma 10">
            <a:extLst>
              <a:ext uri="{FF2B5EF4-FFF2-40B4-BE49-F238E27FC236}">
                <a16:creationId xmlns:a16="http://schemas.microsoft.com/office/drawing/2014/main" id="{272217E5-6F9B-DC19-7135-6F74089F9DF2}"/>
              </a:ext>
            </a:extLst>
          </p:cNvPr>
          <p:cNvSpPr/>
          <p:nvPr/>
        </p:nvSpPr>
        <p:spPr>
          <a:xfrm>
            <a:off x="8905197" y="2537365"/>
            <a:ext cx="3304756" cy="3046950"/>
          </a:xfrm>
          <a:custGeom>
            <a:avLst/>
            <a:gdLst>
              <a:gd name="connsiteX0" fmla="*/ 0 w 3304756"/>
              <a:gd name="connsiteY0" fmla="*/ 0 h 3046950"/>
              <a:gd name="connsiteX1" fmla="*/ 3304756 w 3304756"/>
              <a:gd name="connsiteY1" fmla="*/ 0 h 3046950"/>
              <a:gd name="connsiteX2" fmla="*/ 3304756 w 3304756"/>
              <a:gd name="connsiteY2" fmla="*/ 3046950 h 3046950"/>
              <a:gd name="connsiteX3" fmla="*/ 0 w 3304756"/>
              <a:gd name="connsiteY3" fmla="*/ 3046950 h 3046950"/>
              <a:gd name="connsiteX4" fmla="*/ 0 w 3304756"/>
              <a:gd name="connsiteY4" fmla="*/ 0 h 3046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4756" h="3046950">
                <a:moveTo>
                  <a:pt x="0" y="0"/>
                </a:moveTo>
                <a:lnTo>
                  <a:pt x="3304756" y="0"/>
                </a:lnTo>
                <a:lnTo>
                  <a:pt x="3304756" y="3046950"/>
                </a:lnTo>
                <a:lnTo>
                  <a:pt x="0" y="30469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  <a:alpha val="90000"/>
            </a:schemeClr>
          </a:solidFill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1346" tIns="101346" rIns="135128" bIns="152019" numCol="1" spcCol="1270" anchor="t" anchorCtr="0">
            <a:noAutofit/>
          </a:bodyPr>
          <a:lstStyle/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pt-BR" sz="1900" kern="1200" dirty="0">
              <a:latin typeface="Roboto" pitchFamily="2" charset="0"/>
              <a:ea typeface="Roboto" pitchFamily="2" charset="0"/>
            </a:endParaRPr>
          </a:p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1900" kern="1200" dirty="0">
                <a:latin typeface="Roboto" pitchFamily="2" charset="0"/>
                <a:ea typeface="Roboto" pitchFamily="2" charset="0"/>
              </a:rPr>
              <a:t>Entre quatro trabalhadores da indústria têxtil em 1830, uma era mulher e duas eram crianças. </a:t>
            </a:r>
          </a:p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1900" kern="1200" dirty="0">
                <a:latin typeface="Roboto" pitchFamily="2" charset="0"/>
                <a:ea typeface="Roboto" pitchFamily="2" charset="0"/>
              </a:rPr>
              <a:t>A mortalidade de crianças era extremamente alta. </a:t>
            </a:r>
          </a:p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1900" kern="1200" dirty="0">
                <a:latin typeface="Roboto" pitchFamily="2" charset="0"/>
                <a:ea typeface="Roboto" pitchFamily="2" charset="0"/>
              </a:rPr>
              <a:t>Mulheres e crianças tinham salários menores.</a:t>
            </a:r>
          </a:p>
        </p:txBody>
      </p:sp>
      <p:sp>
        <p:nvSpPr>
          <p:cNvPr id="12" name="Forma Livre: Forma 11">
            <a:extLst>
              <a:ext uri="{FF2B5EF4-FFF2-40B4-BE49-F238E27FC236}">
                <a16:creationId xmlns:a16="http://schemas.microsoft.com/office/drawing/2014/main" id="{C8F4ED2F-2037-BD7A-7F88-6109BDB1C29C}"/>
              </a:ext>
            </a:extLst>
          </p:cNvPr>
          <p:cNvSpPr/>
          <p:nvPr/>
        </p:nvSpPr>
        <p:spPr>
          <a:xfrm>
            <a:off x="4150196" y="1358482"/>
            <a:ext cx="4062650" cy="468086"/>
          </a:xfrm>
          <a:custGeom>
            <a:avLst/>
            <a:gdLst>
              <a:gd name="connsiteX0" fmla="*/ 0 w 3304756"/>
              <a:gd name="connsiteY0" fmla="*/ 0 h 432000"/>
              <a:gd name="connsiteX1" fmla="*/ 3304756 w 3304756"/>
              <a:gd name="connsiteY1" fmla="*/ 0 h 432000"/>
              <a:gd name="connsiteX2" fmla="*/ 3304756 w 3304756"/>
              <a:gd name="connsiteY2" fmla="*/ 432000 h 432000"/>
              <a:gd name="connsiteX3" fmla="*/ 0 w 3304756"/>
              <a:gd name="connsiteY3" fmla="*/ 432000 h 432000"/>
              <a:gd name="connsiteX4" fmla="*/ 0 w 3304756"/>
              <a:gd name="connsiteY4" fmla="*/ 0 h 43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4756" h="432000">
                <a:moveTo>
                  <a:pt x="0" y="0"/>
                </a:moveTo>
                <a:lnTo>
                  <a:pt x="3304756" y="0"/>
                </a:lnTo>
                <a:lnTo>
                  <a:pt x="3304756" y="432000"/>
                </a:lnTo>
                <a:lnTo>
                  <a:pt x="0" y="432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5128" tIns="77216" rIns="135128" bIns="77216" numCol="1" spcCol="1270" anchor="ctr" anchorCtr="0">
            <a:noAutofit/>
          </a:bodyPr>
          <a:lstStyle/>
          <a:p>
            <a:pPr marL="0" lvl="0" indent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900" kern="1200" dirty="0">
                <a:latin typeface="Roboto" pitchFamily="2" charset="0"/>
                <a:ea typeface="Roboto" pitchFamily="2" charset="0"/>
              </a:rPr>
              <a:t>Vida nas fábricas</a:t>
            </a:r>
          </a:p>
        </p:txBody>
      </p:sp>
      <p:sp>
        <p:nvSpPr>
          <p:cNvPr id="13" name="Forma Livre: Forma 12">
            <a:extLst>
              <a:ext uri="{FF2B5EF4-FFF2-40B4-BE49-F238E27FC236}">
                <a16:creationId xmlns:a16="http://schemas.microsoft.com/office/drawing/2014/main" id="{A1F5F993-9AD9-FEF6-4CBB-3B5445053893}"/>
              </a:ext>
            </a:extLst>
          </p:cNvPr>
          <p:cNvSpPr/>
          <p:nvPr/>
        </p:nvSpPr>
        <p:spPr>
          <a:xfrm>
            <a:off x="4150196" y="1790483"/>
            <a:ext cx="4062650" cy="2338983"/>
          </a:xfrm>
          <a:custGeom>
            <a:avLst/>
            <a:gdLst>
              <a:gd name="connsiteX0" fmla="*/ 0 w 3304756"/>
              <a:gd name="connsiteY0" fmla="*/ 0 h 3046950"/>
              <a:gd name="connsiteX1" fmla="*/ 3304756 w 3304756"/>
              <a:gd name="connsiteY1" fmla="*/ 0 h 3046950"/>
              <a:gd name="connsiteX2" fmla="*/ 3304756 w 3304756"/>
              <a:gd name="connsiteY2" fmla="*/ 3046950 h 3046950"/>
              <a:gd name="connsiteX3" fmla="*/ 0 w 3304756"/>
              <a:gd name="connsiteY3" fmla="*/ 3046950 h 3046950"/>
              <a:gd name="connsiteX4" fmla="*/ 0 w 3304756"/>
              <a:gd name="connsiteY4" fmla="*/ 0 h 3046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04756" h="3046950">
                <a:moveTo>
                  <a:pt x="0" y="0"/>
                </a:moveTo>
                <a:lnTo>
                  <a:pt x="3304756" y="0"/>
                </a:lnTo>
                <a:lnTo>
                  <a:pt x="3304756" y="3046950"/>
                </a:lnTo>
                <a:lnTo>
                  <a:pt x="0" y="30469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  <a:alpha val="90000"/>
            </a:schemeClr>
          </a:solidFill>
          <a:ln>
            <a:solidFill>
              <a:schemeClr val="bg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1346" tIns="101346" rIns="135128" bIns="152019" numCol="1" spcCol="1270" anchor="t" anchorCtr="0">
            <a:noAutofit/>
          </a:bodyPr>
          <a:lstStyle/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endParaRPr lang="pt-BR" sz="1900" kern="1200" dirty="0">
              <a:latin typeface="Roboto" pitchFamily="2" charset="0"/>
              <a:ea typeface="Roboto" pitchFamily="2" charset="0"/>
            </a:endParaRPr>
          </a:p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1900" kern="1200" dirty="0">
                <a:latin typeface="Roboto" pitchFamily="2" charset="0"/>
                <a:ea typeface="Roboto" pitchFamily="2" charset="0"/>
              </a:rPr>
              <a:t>As jornadas eram em geral de até 15 horas, seis dias por semana.</a:t>
            </a:r>
          </a:p>
          <a:p>
            <a:pPr marL="171450" lvl="1" indent="-171450" algn="l" defTabSz="8445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1900" kern="1200" dirty="0">
                <a:latin typeface="Roboto" pitchFamily="2" charset="0"/>
                <a:ea typeface="Roboto" pitchFamily="2" charset="0"/>
              </a:rPr>
              <a:t>Em muitas fábricas, os trabalhadores só paravam para jantar. As demais refeições eram feitas durante o serviço.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73542" y="6318421"/>
            <a:ext cx="2844059" cy="365125"/>
          </a:xfrm>
          <a:ln>
            <a:noFill/>
          </a:ln>
        </p:spPr>
        <p:txBody>
          <a:bodyPr/>
          <a:lstStyle/>
          <a:p>
            <a:fld id="{C344E82F-7008-4A71-8DF8-59079F66000D}" type="slidenum">
              <a:rPr lang="pt-BR" smtClean="0"/>
              <a:t>6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C13550BC-1470-2E6F-3F74-16FC6421C181}"/>
              </a:ext>
            </a:extLst>
          </p:cNvPr>
          <p:cNvSpPr txBox="1"/>
          <p:nvPr/>
        </p:nvSpPr>
        <p:spPr>
          <a:xfrm>
            <a:off x="-277645" y="6227886"/>
            <a:ext cx="3115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pt-BR" b="1" dirty="0"/>
              <a:t>A forja</a:t>
            </a:r>
            <a:r>
              <a:rPr lang="pt-BR" dirty="0"/>
              <a:t>, Joseph Wright. Óleo sobre tela, 1772. Detalhe.</a:t>
            </a:r>
          </a:p>
        </p:txBody>
      </p:sp>
    </p:spTree>
    <p:extLst>
      <p:ext uri="{BB962C8B-B14F-4D97-AF65-F5344CB8AC3E}">
        <p14:creationId xmlns:p14="http://schemas.microsoft.com/office/powerpoint/2010/main" val="3169354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9756" y="503064"/>
            <a:ext cx="11999069" cy="1143000"/>
          </a:xfrm>
        </p:spPr>
        <p:txBody>
          <a:bodyPr>
            <a:noAutofit/>
          </a:bodyPr>
          <a:lstStyle/>
          <a:p>
            <a:r>
              <a:rPr lang="pt-BR" sz="4200" b="1" dirty="0">
                <a:latin typeface="Roboto" pitchFamily="2" charset="0"/>
                <a:ea typeface="Roboto" pitchFamily="2" charset="0"/>
              </a:rPr>
              <a:t>Trabalho infantil: no tempo das fábricas e hoje</a:t>
            </a: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5BA92FCB-1290-0D77-0C1A-17B18109D155}"/>
              </a:ext>
            </a:extLst>
          </p:cNvPr>
          <p:cNvGrpSpPr/>
          <p:nvPr/>
        </p:nvGrpSpPr>
        <p:grpSpPr>
          <a:xfrm>
            <a:off x="685010" y="1858162"/>
            <a:ext cx="10894374" cy="4498188"/>
            <a:chOff x="685010" y="1873152"/>
            <a:chExt cx="10894374" cy="3794547"/>
          </a:xfrm>
        </p:grpSpPr>
        <p:sp>
          <p:nvSpPr>
            <p:cNvPr id="9" name="Forma Livre: Forma 8">
              <a:extLst>
                <a:ext uri="{FF2B5EF4-FFF2-40B4-BE49-F238E27FC236}">
                  <a16:creationId xmlns:a16="http://schemas.microsoft.com/office/drawing/2014/main" id="{CA952E47-603C-9FD1-F0A4-5C1545F06778}"/>
                </a:ext>
              </a:extLst>
            </p:cNvPr>
            <p:cNvSpPr/>
            <p:nvPr/>
          </p:nvSpPr>
          <p:spPr>
            <a:xfrm>
              <a:off x="688399" y="2329872"/>
              <a:ext cx="3304756" cy="3337827"/>
            </a:xfrm>
            <a:custGeom>
              <a:avLst/>
              <a:gdLst>
                <a:gd name="connsiteX0" fmla="*/ 0 w 3304756"/>
                <a:gd name="connsiteY0" fmla="*/ 0 h 3046950"/>
                <a:gd name="connsiteX1" fmla="*/ 3304756 w 3304756"/>
                <a:gd name="connsiteY1" fmla="*/ 0 h 3046950"/>
                <a:gd name="connsiteX2" fmla="*/ 3304756 w 3304756"/>
                <a:gd name="connsiteY2" fmla="*/ 3046950 h 3046950"/>
                <a:gd name="connsiteX3" fmla="*/ 0 w 3304756"/>
                <a:gd name="connsiteY3" fmla="*/ 3046950 h 3046950"/>
                <a:gd name="connsiteX4" fmla="*/ 0 w 3304756"/>
                <a:gd name="connsiteY4" fmla="*/ 0 h 3046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04756" h="3046950">
                  <a:moveTo>
                    <a:pt x="0" y="0"/>
                  </a:moveTo>
                  <a:lnTo>
                    <a:pt x="3304756" y="0"/>
                  </a:lnTo>
                  <a:lnTo>
                    <a:pt x="3304756" y="3046950"/>
                  </a:lnTo>
                  <a:lnTo>
                    <a:pt x="0" y="30469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  <a:alpha val="90000"/>
              </a:schemeClr>
            </a:solidFill>
            <a:ln>
              <a:solidFill>
                <a:schemeClr val="accent6">
                  <a:lumMod val="75000"/>
                  <a:alpha val="9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4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1346" tIns="101346" rIns="135128" bIns="152019" numCol="1" spcCol="1270" anchor="t" anchorCtr="0">
              <a:noAutofit/>
            </a:bodyPr>
            <a:lstStyle/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pt-BR" sz="1900" kern="1200" dirty="0">
                <a:latin typeface="Roboto" pitchFamily="2" charset="0"/>
                <a:ea typeface="Roboto" pitchFamily="2" charset="0"/>
              </a:endParaRP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pt-BR" sz="1900" kern="1200" dirty="0">
                  <a:latin typeface="Roboto" pitchFamily="2" charset="0"/>
                  <a:ea typeface="Roboto" pitchFamily="2" charset="0"/>
                </a:rPr>
                <a:t>Salários menores que os dos homens. </a:t>
              </a: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pt-BR" sz="1900" kern="1200" dirty="0">
                  <a:latin typeface="Roboto" pitchFamily="2" charset="0"/>
                  <a:ea typeface="Roboto" pitchFamily="2" charset="0"/>
                </a:rPr>
                <a:t>Condições insalubres para crianças: pouca circulação de ar e ambiente sujo e empoeirado. </a:t>
              </a: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pt-BR" sz="1900" kern="1200" dirty="0">
                  <a:latin typeface="Roboto" pitchFamily="2" charset="0"/>
                  <a:ea typeface="Roboto" pitchFamily="2" charset="0"/>
                </a:rPr>
                <a:t>Máquinas sem sistemas de segurança, que provocavam acidentes.</a:t>
              </a: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pt-BR" sz="1900" kern="1200" dirty="0">
                <a:latin typeface="Roboto" pitchFamily="2" charset="0"/>
                <a:ea typeface="Roboto" pitchFamily="2" charset="0"/>
              </a:endParaRP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pt-BR" sz="1900" kern="1200" dirty="0">
                <a:latin typeface="Roboto" pitchFamily="2" charset="0"/>
                <a:ea typeface="Roboto" pitchFamily="2" charset="0"/>
              </a:endParaRPr>
            </a:p>
          </p:txBody>
        </p:sp>
        <p:sp>
          <p:nvSpPr>
            <p:cNvPr id="8" name="Forma Livre: Forma 7">
              <a:extLst>
                <a:ext uri="{FF2B5EF4-FFF2-40B4-BE49-F238E27FC236}">
                  <a16:creationId xmlns:a16="http://schemas.microsoft.com/office/drawing/2014/main" id="{690FEB50-E79D-DB3C-14E5-8A5257F91292}"/>
                </a:ext>
              </a:extLst>
            </p:cNvPr>
            <p:cNvSpPr/>
            <p:nvPr/>
          </p:nvSpPr>
          <p:spPr>
            <a:xfrm>
              <a:off x="685010" y="1873152"/>
              <a:ext cx="3304756" cy="432000"/>
            </a:xfrm>
            <a:custGeom>
              <a:avLst/>
              <a:gdLst>
                <a:gd name="connsiteX0" fmla="*/ 0 w 3304756"/>
                <a:gd name="connsiteY0" fmla="*/ 0 h 432000"/>
                <a:gd name="connsiteX1" fmla="*/ 3304756 w 3304756"/>
                <a:gd name="connsiteY1" fmla="*/ 0 h 432000"/>
                <a:gd name="connsiteX2" fmla="*/ 3304756 w 3304756"/>
                <a:gd name="connsiteY2" fmla="*/ 432000 h 432000"/>
                <a:gd name="connsiteX3" fmla="*/ 0 w 3304756"/>
                <a:gd name="connsiteY3" fmla="*/ 432000 h 432000"/>
                <a:gd name="connsiteX4" fmla="*/ 0 w 3304756"/>
                <a:gd name="connsiteY4" fmla="*/ 0 h 43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04756" h="432000">
                  <a:moveTo>
                    <a:pt x="0" y="0"/>
                  </a:moveTo>
                  <a:lnTo>
                    <a:pt x="3304756" y="0"/>
                  </a:lnTo>
                  <a:lnTo>
                    <a:pt x="3304756" y="432000"/>
                  </a:lnTo>
                  <a:lnTo>
                    <a:pt x="0" y="432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5128" tIns="77216" rIns="135128" bIns="77216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900" kern="1200" dirty="0">
                  <a:latin typeface="Roboto" pitchFamily="2" charset="0"/>
                  <a:ea typeface="Roboto" pitchFamily="2" charset="0"/>
                </a:rPr>
                <a:t>NAS FÁBRICAS</a:t>
              </a:r>
            </a:p>
          </p:txBody>
        </p:sp>
        <p:sp>
          <p:nvSpPr>
            <p:cNvPr id="12" name="Forma Livre: Forma 11">
              <a:extLst>
                <a:ext uri="{FF2B5EF4-FFF2-40B4-BE49-F238E27FC236}">
                  <a16:creationId xmlns:a16="http://schemas.microsoft.com/office/drawing/2014/main" id="{826ED54B-ECEC-4743-8FF2-C88B9BD991E5}"/>
                </a:ext>
              </a:extLst>
            </p:cNvPr>
            <p:cNvSpPr/>
            <p:nvPr/>
          </p:nvSpPr>
          <p:spPr>
            <a:xfrm>
              <a:off x="8274628" y="1897872"/>
              <a:ext cx="3304756" cy="432000"/>
            </a:xfrm>
            <a:custGeom>
              <a:avLst/>
              <a:gdLst>
                <a:gd name="connsiteX0" fmla="*/ 0 w 3304756"/>
                <a:gd name="connsiteY0" fmla="*/ 0 h 432000"/>
                <a:gd name="connsiteX1" fmla="*/ 3304756 w 3304756"/>
                <a:gd name="connsiteY1" fmla="*/ 0 h 432000"/>
                <a:gd name="connsiteX2" fmla="*/ 3304756 w 3304756"/>
                <a:gd name="connsiteY2" fmla="*/ 432000 h 432000"/>
                <a:gd name="connsiteX3" fmla="*/ 0 w 3304756"/>
                <a:gd name="connsiteY3" fmla="*/ 432000 h 432000"/>
                <a:gd name="connsiteX4" fmla="*/ 0 w 3304756"/>
                <a:gd name="connsiteY4" fmla="*/ 0 h 43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04756" h="432000">
                  <a:moveTo>
                    <a:pt x="0" y="0"/>
                  </a:moveTo>
                  <a:lnTo>
                    <a:pt x="3304756" y="0"/>
                  </a:lnTo>
                  <a:lnTo>
                    <a:pt x="3304756" y="432000"/>
                  </a:lnTo>
                  <a:lnTo>
                    <a:pt x="0" y="432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35128" tIns="77216" rIns="135128" bIns="77216" numCol="1" spcCol="1270" anchor="ctr" anchorCtr="0">
              <a:noAutofit/>
            </a:bodyPr>
            <a:lstStyle/>
            <a:p>
              <a:pPr marL="0" lvl="0" indent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900" kern="1200" dirty="0">
                  <a:latin typeface="Roboto" pitchFamily="2" charset="0"/>
                  <a:ea typeface="Roboto" pitchFamily="2" charset="0"/>
                </a:rPr>
                <a:t>ATUALMENTE</a:t>
              </a:r>
            </a:p>
          </p:txBody>
        </p:sp>
        <p:sp>
          <p:nvSpPr>
            <p:cNvPr id="13" name="Forma Livre: Forma 12">
              <a:extLst>
                <a:ext uri="{FF2B5EF4-FFF2-40B4-BE49-F238E27FC236}">
                  <a16:creationId xmlns:a16="http://schemas.microsoft.com/office/drawing/2014/main" id="{3560D5BA-C8ED-D6B3-A019-68CC50BA411F}"/>
                </a:ext>
              </a:extLst>
            </p:cNvPr>
            <p:cNvSpPr/>
            <p:nvPr/>
          </p:nvSpPr>
          <p:spPr>
            <a:xfrm>
              <a:off x="8288416" y="2305152"/>
              <a:ext cx="3290968" cy="3362547"/>
            </a:xfrm>
            <a:custGeom>
              <a:avLst/>
              <a:gdLst>
                <a:gd name="connsiteX0" fmla="*/ 0 w 3304756"/>
                <a:gd name="connsiteY0" fmla="*/ 0 h 3046950"/>
                <a:gd name="connsiteX1" fmla="*/ 3304756 w 3304756"/>
                <a:gd name="connsiteY1" fmla="*/ 0 h 3046950"/>
                <a:gd name="connsiteX2" fmla="*/ 3304756 w 3304756"/>
                <a:gd name="connsiteY2" fmla="*/ 3046950 h 3046950"/>
                <a:gd name="connsiteX3" fmla="*/ 0 w 3304756"/>
                <a:gd name="connsiteY3" fmla="*/ 3046950 h 3046950"/>
                <a:gd name="connsiteX4" fmla="*/ 0 w 3304756"/>
                <a:gd name="connsiteY4" fmla="*/ 0 h 3046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04756" h="3046950">
                  <a:moveTo>
                    <a:pt x="0" y="0"/>
                  </a:moveTo>
                  <a:lnTo>
                    <a:pt x="3304756" y="0"/>
                  </a:lnTo>
                  <a:lnTo>
                    <a:pt x="3304756" y="3046950"/>
                  </a:lnTo>
                  <a:lnTo>
                    <a:pt x="0" y="30469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  <a:alpha val="90000"/>
              </a:schemeClr>
            </a:solidFill>
            <a:ln>
              <a:solidFill>
                <a:schemeClr val="accent6">
                  <a:lumMod val="75000"/>
                  <a:alpha val="90000"/>
                </a:schemeClr>
              </a:solidFill>
            </a:ln>
          </p:spPr>
          <p:style>
            <a:lnRef idx="2">
              <a:schemeClr val="accent4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1346" tIns="101346" rIns="135128" bIns="152019" numCol="1" spcCol="1270" anchor="t" anchorCtr="0">
              <a:noAutofit/>
            </a:bodyPr>
            <a:lstStyle/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endParaRPr lang="pt-BR" sz="1900" kern="1200" dirty="0">
                <a:latin typeface="Roboto" pitchFamily="2" charset="0"/>
                <a:ea typeface="Roboto" pitchFamily="2" charset="0"/>
              </a:endParaRP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pt-BR" sz="1900" kern="1200" dirty="0">
                  <a:latin typeface="Roboto" pitchFamily="2" charset="0"/>
                  <a:ea typeface="Roboto" pitchFamily="2" charset="0"/>
                </a:rPr>
                <a:t>160 mil</a:t>
              </a:r>
              <a:r>
                <a:rPr lang="pt-BR" sz="1900" dirty="0">
                  <a:latin typeface="Roboto" pitchFamily="2" charset="0"/>
                  <a:ea typeface="Roboto" pitchFamily="2" charset="0"/>
                </a:rPr>
                <a:t>hões de crianças trabalham atualmente (Unicef, 2020).</a:t>
              </a: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pt-BR" sz="1900" kern="1200" dirty="0">
                  <a:latin typeface="Roboto" pitchFamily="2" charset="0"/>
                  <a:ea typeface="Roboto" pitchFamily="2" charset="0"/>
                </a:rPr>
                <a:t>No Brasil, 1,7 milh</a:t>
              </a:r>
              <a:r>
                <a:rPr lang="pt-BR" sz="1900" dirty="0">
                  <a:latin typeface="Roboto" pitchFamily="2" charset="0"/>
                  <a:ea typeface="Roboto" pitchFamily="2" charset="0"/>
                </a:rPr>
                <a:t>ão de crianças e adolescentes trabalham (2019).</a:t>
              </a:r>
            </a:p>
            <a:p>
              <a:pPr marL="171450" lvl="1" indent="-171450" algn="l" defTabSz="8445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"/>
              </a:pPr>
              <a:r>
                <a:rPr lang="pt-BR" sz="1900" kern="1200" dirty="0">
                  <a:latin typeface="Roboto" pitchFamily="2" charset="0"/>
                  <a:ea typeface="Roboto" pitchFamily="2" charset="0"/>
                </a:rPr>
                <a:t>O </a:t>
              </a:r>
              <a:r>
                <a:rPr lang="pt-BR" sz="1900" dirty="0">
                  <a:latin typeface="Roboto" pitchFamily="2" charset="0"/>
                  <a:ea typeface="Roboto" pitchFamily="2" charset="0"/>
                </a:rPr>
                <a:t>trabalho doméstico, a carvoaria e a mineração são as principais formas de exploração do trabalho infantil.</a:t>
              </a:r>
              <a:endParaRPr lang="pt-BR" sz="1900" kern="1200" dirty="0">
                <a:latin typeface="Roboto" pitchFamily="2" charset="0"/>
                <a:ea typeface="Roboto" pitchFamily="2" charset="0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7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Elipse 14">
            <a:extLst>
              <a:ext uri="{FF2B5EF4-FFF2-40B4-BE49-F238E27FC236}">
                <a16:creationId xmlns:a16="http://schemas.microsoft.com/office/drawing/2014/main" id="{0B565B1C-987C-1406-1A2B-055049500677}"/>
              </a:ext>
            </a:extLst>
          </p:cNvPr>
          <p:cNvSpPr/>
          <p:nvPr/>
        </p:nvSpPr>
        <p:spPr>
          <a:xfrm>
            <a:off x="5014292" y="3049894"/>
            <a:ext cx="2606998" cy="2626831"/>
          </a:xfrm>
          <a:prstGeom prst="ellipse">
            <a:avLst/>
          </a:prstGeom>
          <a:solidFill>
            <a:srgbClr val="C4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800" b="1" kern="1200" dirty="0">
                <a:latin typeface="Roboto" pitchFamily="2" charset="0"/>
                <a:ea typeface="Roboto" pitchFamily="2" charset="0"/>
              </a:rPr>
              <a:t>Disque Direitos Humanos</a:t>
            </a:r>
          </a:p>
          <a:p>
            <a:pPr algn="ctr"/>
            <a:endParaRPr lang="pt-BR" sz="1800" kern="1200" dirty="0">
              <a:latin typeface="Roboto" pitchFamily="2" charset="0"/>
              <a:ea typeface="Roboto" pitchFamily="2" charset="0"/>
            </a:endParaRPr>
          </a:p>
          <a:p>
            <a:pPr algn="ctr"/>
            <a:r>
              <a:rPr lang="pt-BR" dirty="0"/>
              <a:t>Ligue para o número </a:t>
            </a:r>
            <a:r>
              <a:rPr lang="pt-BR" sz="2000" b="1" dirty="0"/>
              <a:t>100 </a:t>
            </a:r>
            <a:r>
              <a:rPr lang="pt-BR" dirty="0"/>
              <a:t>para denunciar trabalho infantil.</a:t>
            </a:r>
          </a:p>
        </p:txBody>
      </p:sp>
    </p:spTree>
    <p:extLst>
      <p:ext uri="{BB962C8B-B14F-4D97-AF65-F5344CB8AC3E}">
        <p14:creationId xmlns:p14="http://schemas.microsoft.com/office/powerpoint/2010/main" val="7097541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105F75F8-9B59-83FC-F0CC-71819AD70972}"/>
              </a:ext>
            </a:extLst>
          </p:cNvPr>
          <p:cNvSpPr/>
          <p:nvPr/>
        </p:nvSpPr>
        <p:spPr>
          <a:xfrm>
            <a:off x="-33473" y="1435369"/>
            <a:ext cx="12192000" cy="55125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E6BB5FB6-2D1D-97BB-9461-F7F77C0A0204}"/>
              </a:ext>
            </a:extLst>
          </p:cNvPr>
          <p:cNvSpPr/>
          <p:nvPr/>
        </p:nvSpPr>
        <p:spPr>
          <a:xfrm>
            <a:off x="4489298" y="3298500"/>
            <a:ext cx="2784606" cy="3335447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76349372-0F62-E5AF-0D0B-042C14B62705}"/>
              </a:ext>
            </a:extLst>
          </p:cNvPr>
          <p:cNvSpPr/>
          <p:nvPr/>
        </p:nvSpPr>
        <p:spPr>
          <a:xfrm>
            <a:off x="3050137" y="1743516"/>
            <a:ext cx="1673210" cy="28437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id="{2D002C66-AFD3-A241-DE04-567D8980E32E}"/>
              </a:ext>
            </a:extLst>
          </p:cNvPr>
          <p:cNvSpPr/>
          <p:nvPr/>
        </p:nvSpPr>
        <p:spPr>
          <a:xfrm>
            <a:off x="8421647" y="4704745"/>
            <a:ext cx="1794604" cy="15325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229" y="34178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Problemas urbanos na industrialização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4E82F-7008-4A71-8DF8-59079F66000D}" type="slidenum">
              <a:rPr lang="pt-BR" smtClean="0"/>
              <a:t>8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CaixaDeTexto 22">
            <a:extLst>
              <a:ext uri="{FF2B5EF4-FFF2-40B4-BE49-F238E27FC236}">
                <a16:creationId xmlns:a16="http://schemas.microsoft.com/office/drawing/2014/main" id="{E13DDF81-0B34-1401-02AF-1C64DF74CC68}"/>
              </a:ext>
            </a:extLst>
          </p:cNvPr>
          <p:cNvSpPr txBox="1"/>
          <p:nvPr/>
        </p:nvSpPr>
        <p:spPr>
          <a:xfrm>
            <a:off x="8556269" y="4765359"/>
            <a:ext cx="142636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Quase não havia saneamento básico.</a:t>
            </a:r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7C2B05D7-19F0-F680-79D3-EEADE8CD9F68}"/>
              </a:ext>
            </a:extLst>
          </p:cNvPr>
          <p:cNvSpPr/>
          <p:nvPr/>
        </p:nvSpPr>
        <p:spPr>
          <a:xfrm>
            <a:off x="348046" y="2244208"/>
            <a:ext cx="1991018" cy="284373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BE4AB625-CD41-B255-9AC4-CFC5B96DF5A7}"/>
              </a:ext>
            </a:extLst>
          </p:cNvPr>
          <p:cNvSpPr txBox="1"/>
          <p:nvPr/>
        </p:nvSpPr>
        <p:spPr>
          <a:xfrm>
            <a:off x="424332" y="2413337"/>
            <a:ext cx="191473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O desenvolvimento das fábricas incentivou ainda mais o </a:t>
            </a:r>
          </a:p>
          <a:p>
            <a:r>
              <a:rPr lang="pt-BR" dirty="0"/>
              <a:t>crescimento das cidades.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98046627-A213-2ABB-0FC7-82728D2C35C7}"/>
              </a:ext>
            </a:extLst>
          </p:cNvPr>
          <p:cNvSpPr txBox="1"/>
          <p:nvPr/>
        </p:nvSpPr>
        <p:spPr>
          <a:xfrm>
            <a:off x="3206568" y="1872722"/>
            <a:ext cx="1476187" cy="258532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pt-BR" dirty="0"/>
              <a:t>Meados do século XIX: havia mais pessoas morando nas cidades inglesas do que no campo.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9A0A04B8-7401-441A-5EA8-34EC1D163BFF}"/>
              </a:ext>
            </a:extLst>
          </p:cNvPr>
          <p:cNvSpPr txBox="1"/>
          <p:nvPr/>
        </p:nvSpPr>
        <p:spPr>
          <a:xfrm>
            <a:off x="4905512" y="3587081"/>
            <a:ext cx="205471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Ruas estreitas e sujas, sem áreas para a construção de moradias. Perto das indústrias, onde a maioria dos </a:t>
            </a:r>
          </a:p>
          <a:p>
            <a:r>
              <a:rPr lang="pt-BR" dirty="0"/>
              <a:t>trabalhadores morava, o ar era enfumaçado e poluído.</a:t>
            </a:r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id="{16E0F347-AE25-4838-0C7A-B3F5F3FACDC9}"/>
              </a:ext>
            </a:extLst>
          </p:cNvPr>
          <p:cNvSpPr/>
          <p:nvPr/>
        </p:nvSpPr>
        <p:spPr>
          <a:xfrm>
            <a:off x="6662624" y="1390399"/>
            <a:ext cx="3612437" cy="247284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1F726811-0D4E-C97A-228E-0C4C56F5D2D4}"/>
              </a:ext>
            </a:extLst>
          </p:cNvPr>
          <p:cNvSpPr txBox="1"/>
          <p:nvPr/>
        </p:nvSpPr>
        <p:spPr>
          <a:xfrm>
            <a:off x="6850477" y="1704575"/>
            <a:ext cx="293741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As pessoas viviam em cortiços, construções superlotadas, casebres desprotegidos do vento e da chuva ou mesmo </a:t>
            </a:r>
          </a:p>
          <a:p>
            <a:r>
              <a:rPr lang="pt-BR" dirty="0"/>
              <a:t>em habitações temporárias.</a:t>
            </a:r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5A4A94DD-A7F2-6EC3-6C3E-7F1870BB9DA6}"/>
              </a:ext>
            </a:extLst>
          </p:cNvPr>
          <p:cNvSpPr/>
          <p:nvPr/>
        </p:nvSpPr>
        <p:spPr>
          <a:xfrm>
            <a:off x="10056140" y="1946958"/>
            <a:ext cx="1659981" cy="4061866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72E9863F-6289-ECD8-4AA9-D98EE2072CF6}"/>
              </a:ext>
            </a:extLst>
          </p:cNvPr>
          <p:cNvSpPr txBox="1"/>
          <p:nvPr/>
        </p:nvSpPr>
        <p:spPr>
          <a:xfrm>
            <a:off x="10227155" y="2203417"/>
            <a:ext cx="1536873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As más condições propiciavam a proliferação de muitas doenças, como as epidemias de cólera, febre tifoide e outros males.</a:t>
            </a:r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F4336204-5638-1667-631E-28296F0DB52C}"/>
              </a:ext>
            </a:extLst>
          </p:cNvPr>
          <p:cNvSpPr/>
          <p:nvPr/>
        </p:nvSpPr>
        <p:spPr>
          <a:xfrm>
            <a:off x="1396801" y="4325207"/>
            <a:ext cx="1733554" cy="262273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D1BB0E3D-2D5C-56E5-0C2A-9A6F72D41005}"/>
              </a:ext>
            </a:extLst>
          </p:cNvPr>
          <p:cNvSpPr txBox="1"/>
          <p:nvPr/>
        </p:nvSpPr>
        <p:spPr>
          <a:xfrm>
            <a:off x="1603401" y="4322763"/>
            <a:ext cx="137322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Meados do século XVIII: a maior parte da população inglesa </a:t>
            </a:r>
          </a:p>
          <a:p>
            <a:r>
              <a:rPr lang="pt-BR" dirty="0"/>
              <a:t>morava no campo.</a:t>
            </a:r>
          </a:p>
        </p:txBody>
      </p:sp>
    </p:spTree>
    <p:extLst>
      <p:ext uri="{BB962C8B-B14F-4D97-AF65-F5344CB8AC3E}">
        <p14:creationId xmlns:p14="http://schemas.microsoft.com/office/powerpoint/2010/main" val="2839564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eta: Pentágono 13">
            <a:extLst>
              <a:ext uri="{FF2B5EF4-FFF2-40B4-BE49-F238E27FC236}">
                <a16:creationId xmlns:a16="http://schemas.microsoft.com/office/drawing/2014/main" id="{FADF76FE-AB1B-1409-2CB5-5D7EF499F85D}"/>
              </a:ext>
            </a:extLst>
          </p:cNvPr>
          <p:cNvSpPr/>
          <p:nvPr/>
        </p:nvSpPr>
        <p:spPr>
          <a:xfrm>
            <a:off x="967867" y="3125615"/>
            <a:ext cx="2952328" cy="1367438"/>
          </a:xfrm>
          <a:prstGeom prst="homePlat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33539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Proletários e burgueses</a:t>
            </a: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5C4CB171-192D-EBEF-D4AC-3C122E2C808E}"/>
              </a:ext>
            </a:extLst>
          </p:cNvPr>
          <p:cNvSpPr/>
          <p:nvPr/>
        </p:nvSpPr>
        <p:spPr>
          <a:xfrm>
            <a:off x="541034" y="3206053"/>
            <a:ext cx="2759587" cy="1287000"/>
          </a:xfrm>
          <a:custGeom>
            <a:avLst/>
            <a:gdLst>
              <a:gd name="connsiteX0" fmla="*/ 0 w 2759587"/>
              <a:gd name="connsiteY0" fmla="*/ 0 h 1287000"/>
              <a:gd name="connsiteX1" fmla="*/ 2759587 w 2759587"/>
              <a:gd name="connsiteY1" fmla="*/ 0 h 1287000"/>
              <a:gd name="connsiteX2" fmla="*/ 2759587 w 2759587"/>
              <a:gd name="connsiteY2" fmla="*/ 1287000 h 1287000"/>
              <a:gd name="connsiteX3" fmla="*/ 0 w 2759587"/>
              <a:gd name="connsiteY3" fmla="*/ 1287000 h 1287000"/>
              <a:gd name="connsiteX4" fmla="*/ 0 w 2759587"/>
              <a:gd name="connsiteY4" fmla="*/ 0 h 1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59587" h="1287000">
                <a:moveTo>
                  <a:pt x="0" y="0"/>
                </a:moveTo>
                <a:lnTo>
                  <a:pt x="2759587" y="0"/>
                </a:lnTo>
                <a:lnTo>
                  <a:pt x="2759587" y="1287000"/>
                </a:lnTo>
                <a:lnTo>
                  <a:pt x="0" y="1287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6464" tIns="55880" rIns="156464" bIns="55880" numCol="1" spcCol="1270" anchor="ctr" anchorCtr="0">
            <a:noAutofit/>
          </a:bodyPr>
          <a:lstStyle/>
          <a:p>
            <a:pPr marL="0" lvl="0" indent="0" algn="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3600" b="1" kern="1200" dirty="0">
                <a:latin typeface="Roboto" pitchFamily="2" charset="0"/>
                <a:ea typeface="Roboto" pitchFamily="2" charset="0"/>
              </a:rPr>
              <a:t>Proletário</a:t>
            </a:r>
          </a:p>
        </p:txBody>
      </p:sp>
      <p:sp>
        <p:nvSpPr>
          <p:cNvPr id="10" name="Forma Livre: Forma 9">
            <a:extLst>
              <a:ext uri="{FF2B5EF4-FFF2-40B4-BE49-F238E27FC236}">
                <a16:creationId xmlns:a16="http://schemas.microsoft.com/office/drawing/2014/main" id="{A92A13A3-AE9C-875B-98D4-55D4E1B5F585}"/>
              </a:ext>
            </a:extLst>
          </p:cNvPr>
          <p:cNvSpPr/>
          <p:nvPr/>
        </p:nvSpPr>
        <p:spPr>
          <a:xfrm>
            <a:off x="4073306" y="3125615"/>
            <a:ext cx="7506078" cy="1447875"/>
          </a:xfrm>
          <a:custGeom>
            <a:avLst/>
            <a:gdLst>
              <a:gd name="connsiteX0" fmla="*/ 0 w 7506078"/>
              <a:gd name="connsiteY0" fmla="*/ 0 h 1447875"/>
              <a:gd name="connsiteX1" fmla="*/ 7506078 w 7506078"/>
              <a:gd name="connsiteY1" fmla="*/ 0 h 1447875"/>
              <a:gd name="connsiteX2" fmla="*/ 7506078 w 7506078"/>
              <a:gd name="connsiteY2" fmla="*/ 1447875 h 1447875"/>
              <a:gd name="connsiteX3" fmla="*/ 0 w 7506078"/>
              <a:gd name="connsiteY3" fmla="*/ 1447875 h 1447875"/>
              <a:gd name="connsiteX4" fmla="*/ 0 w 7506078"/>
              <a:gd name="connsiteY4" fmla="*/ 0 h 1447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06078" h="1447875">
                <a:moveTo>
                  <a:pt x="0" y="0"/>
                </a:moveTo>
                <a:lnTo>
                  <a:pt x="7506078" y="0"/>
                </a:lnTo>
                <a:lnTo>
                  <a:pt x="7506078" y="1447875"/>
                </a:lnTo>
                <a:lnTo>
                  <a:pt x="0" y="1447875"/>
                </a:lnTo>
                <a:lnTo>
                  <a:pt x="0" y="0"/>
                </a:lnTo>
                <a:close/>
              </a:path>
            </a:pathLst>
          </a:custGeom>
          <a:solidFill>
            <a:srgbClr val="B88C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3820" tIns="83820" rIns="83820" bIns="83820" numCol="1" spcCol="1270" anchor="ctr" anchorCtr="0">
            <a:noAutofit/>
          </a:bodyPr>
          <a:lstStyle/>
          <a:p>
            <a:pPr marL="228600" lvl="1" indent="-228600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2200" kern="1200" dirty="0">
                <a:latin typeface="Roboto" pitchFamily="2" charset="0"/>
                <a:ea typeface="Roboto" pitchFamily="2" charset="0"/>
              </a:rPr>
              <a:t>Novo grupo social que surgiu com a Revolução Industrial.</a:t>
            </a:r>
          </a:p>
          <a:p>
            <a:pPr marL="228600" lvl="1" indent="-228600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2200" kern="1200" dirty="0">
                <a:latin typeface="Roboto" pitchFamily="2" charset="0"/>
                <a:ea typeface="Roboto" pitchFamily="2" charset="0"/>
              </a:rPr>
              <a:t>Pessoa que não possuía os meios de produção e vendia sua força de trabalho por um salário.</a:t>
            </a:r>
          </a:p>
        </p:txBody>
      </p:sp>
      <p:sp>
        <p:nvSpPr>
          <p:cNvPr id="13" name="Forma Livre: Forma 12">
            <a:extLst>
              <a:ext uri="{FF2B5EF4-FFF2-40B4-BE49-F238E27FC236}">
                <a16:creationId xmlns:a16="http://schemas.microsoft.com/office/drawing/2014/main" id="{74FF900E-4F85-FB9B-65D7-468B2BB1A72A}"/>
              </a:ext>
            </a:extLst>
          </p:cNvPr>
          <p:cNvSpPr/>
          <p:nvPr/>
        </p:nvSpPr>
        <p:spPr>
          <a:xfrm>
            <a:off x="4073306" y="4767271"/>
            <a:ext cx="7506078" cy="1367438"/>
          </a:xfrm>
          <a:custGeom>
            <a:avLst/>
            <a:gdLst>
              <a:gd name="connsiteX0" fmla="*/ 0 w 7506078"/>
              <a:gd name="connsiteY0" fmla="*/ 0 h 1287000"/>
              <a:gd name="connsiteX1" fmla="*/ 7506078 w 7506078"/>
              <a:gd name="connsiteY1" fmla="*/ 0 h 1287000"/>
              <a:gd name="connsiteX2" fmla="*/ 7506078 w 7506078"/>
              <a:gd name="connsiteY2" fmla="*/ 1287000 h 1287000"/>
              <a:gd name="connsiteX3" fmla="*/ 0 w 7506078"/>
              <a:gd name="connsiteY3" fmla="*/ 1287000 h 1287000"/>
              <a:gd name="connsiteX4" fmla="*/ 0 w 7506078"/>
              <a:gd name="connsiteY4" fmla="*/ 0 h 1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06078" h="1287000">
                <a:moveTo>
                  <a:pt x="0" y="0"/>
                </a:moveTo>
                <a:lnTo>
                  <a:pt x="7506078" y="0"/>
                </a:lnTo>
                <a:lnTo>
                  <a:pt x="7506078" y="1287000"/>
                </a:lnTo>
                <a:lnTo>
                  <a:pt x="0" y="1287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3820" tIns="83820" rIns="83820" bIns="83820" numCol="1" spcCol="1270" anchor="ctr" anchorCtr="0">
            <a:noAutofit/>
          </a:bodyPr>
          <a:lstStyle/>
          <a:p>
            <a:pPr marL="228600" lvl="1" indent="-228600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2200" kern="1200" dirty="0">
                <a:latin typeface="Roboto" pitchFamily="2" charset="0"/>
                <a:ea typeface="Roboto" pitchFamily="2" charset="0"/>
              </a:rPr>
              <a:t>Tornou-se o grupo mais poderoso e influente da sociedade.</a:t>
            </a:r>
          </a:p>
          <a:p>
            <a:pPr marL="228600" lvl="1" indent="-228600" algn="l" defTabSz="9779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2200" kern="1200" dirty="0">
                <a:latin typeface="Roboto" pitchFamily="2" charset="0"/>
                <a:ea typeface="Roboto" pitchFamily="2" charset="0"/>
              </a:rPr>
              <a:t>Detém todo o lucro da produção. 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602241" y="1651766"/>
            <a:ext cx="112776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>
                <a:latin typeface="Roboto" pitchFamily="2" charset="0"/>
                <a:ea typeface="Roboto" pitchFamily="2" charset="0"/>
              </a:rPr>
              <a:t>Enquanto os trabalhadores da classe operária enfrentavam péssimas condições de vida, os donos das fábricas acumulavam cada vez mais riquezas. </a:t>
            </a:r>
          </a:p>
          <a:p>
            <a:endParaRPr lang="pt-BR" sz="2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9035820" y="6360355"/>
            <a:ext cx="2844059" cy="365125"/>
          </a:xfrm>
        </p:spPr>
        <p:txBody>
          <a:bodyPr/>
          <a:lstStyle/>
          <a:p>
            <a:fld id="{C344E82F-7008-4A71-8DF8-59079F66000D}" type="slidenum">
              <a:rPr lang="pt-BR" smtClean="0"/>
              <a:t>9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Seta: Pentágono 20">
            <a:extLst>
              <a:ext uri="{FF2B5EF4-FFF2-40B4-BE49-F238E27FC236}">
                <a16:creationId xmlns:a16="http://schemas.microsoft.com/office/drawing/2014/main" id="{DCB00822-59B4-392B-4F60-97DFB52F98BD}"/>
              </a:ext>
            </a:extLst>
          </p:cNvPr>
          <p:cNvSpPr/>
          <p:nvPr/>
        </p:nvSpPr>
        <p:spPr>
          <a:xfrm>
            <a:off x="949693" y="4767271"/>
            <a:ext cx="2952328" cy="1367438"/>
          </a:xfrm>
          <a:prstGeom prst="homePlate">
            <a:avLst/>
          </a:prstGeom>
          <a:solidFill>
            <a:srgbClr val="3333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Forma Livre: Forma 21">
            <a:extLst>
              <a:ext uri="{FF2B5EF4-FFF2-40B4-BE49-F238E27FC236}">
                <a16:creationId xmlns:a16="http://schemas.microsoft.com/office/drawing/2014/main" id="{224D8389-1E19-D2E0-A079-EBE0598A4C6B}"/>
              </a:ext>
            </a:extLst>
          </p:cNvPr>
          <p:cNvSpPr/>
          <p:nvPr/>
        </p:nvSpPr>
        <p:spPr>
          <a:xfrm>
            <a:off x="259558" y="4807490"/>
            <a:ext cx="2759587" cy="1287000"/>
          </a:xfrm>
          <a:custGeom>
            <a:avLst/>
            <a:gdLst>
              <a:gd name="connsiteX0" fmla="*/ 0 w 2759587"/>
              <a:gd name="connsiteY0" fmla="*/ 0 h 1287000"/>
              <a:gd name="connsiteX1" fmla="*/ 2759587 w 2759587"/>
              <a:gd name="connsiteY1" fmla="*/ 0 h 1287000"/>
              <a:gd name="connsiteX2" fmla="*/ 2759587 w 2759587"/>
              <a:gd name="connsiteY2" fmla="*/ 1287000 h 1287000"/>
              <a:gd name="connsiteX3" fmla="*/ 0 w 2759587"/>
              <a:gd name="connsiteY3" fmla="*/ 1287000 h 1287000"/>
              <a:gd name="connsiteX4" fmla="*/ 0 w 2759587"/>
              <a:gd name="connsiteY4" fmla="*/ 0 h 1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59587" h="1287000">
                <a:moveTo>
                  <a:pt x="0" y="0"/>
                </a:moveTo>
                <a:lnTo>
                  <a:pt x="2759587" y="0"/>
                </a:lnTo>
                <a:lnTo>
                  <a:pt x="2759587" y="1287000"/>
                </a:lnTo>
                <a:lnTo>
                  <a:pt x="0" y="128700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56464" tIns="55880" rIns="156464" bIns="55880" numCol="1" spcCol="1270" anchor="ctr" anchorCtr="0">
            <a:noAutofit/>
          </a:bodyPr>
          <a:lstStyle/>
          <a:p>
            <a:pPr marL="0" lvl="0" indent="0" algn="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3600" b="1" kern="1200" dirty="0">
                <a:latin typeface="Roboto" pitchFamily="2" charset="0"/>
                <a:ea typeface="Roboto" pitchFamily="2" charset="0"/>
              </a:rPr>
              <a:t>Burguês</a:t>
            </a:r>
          </a:p>
        </p:txBody>
      </p:sp>
    </p:spTree>
    <p:extLst>
      <p:ext uri="{BB962C8B-B14F-4D97-AF65-F5344CB8AC3E}">
        <p14:creationId xmlns:p14="http://schemas.microsoft.com/office/powerpoint/2010/main" val="5930994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7675BD-A880-491E-B049-B8CC56722ED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ECD32FE-0C53-493F-839E-B9E35423966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8393E67B-241A-41B9-9F1A-4AA66395C9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7876</TotalTime>
  <Words>1211</Words>
  <Application>Microsoft Office PowerPoint</Application>
  <PresentationFormat>Personalizar</PresentationFormat>
  <Paragraphs>118</Paragraphs>
  <Slides>13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Roboto</vt:lpstr>
      <vt:lpstr>Tema do Office</vt:lpstr>
      <vt:lpstr>Apresentação do PowerPoint</vt:lpstr>
      <vt:lpstr> A Revolução Industrial</vt:lpstr>
      <vt:lpstr>Artesanato e maquinofatura</vt:lpstr>
      <vt:lpstr>A Inglaterra no século XVIII</vt:lpstr>
      <vt:lpstr>Máquinas a vapor</vt:lpstr>
      <vt:lpstr>Condições de vida dos trabalhadores</vt:lpstr>
      <vt:lpstr>Trabalho infantil: no tempo das fábricas e hoje</vt:lpstr>
      <vt:lpstr>Problemas urbanos na industrialização</vt:lpstr>
      <vt:lpstr>Proletários e burgueses</vt:lpstr>
      <vt:lpstr>Os trabalhadores se organizam</vt:lpstr>
      <vt:lpstr>Capitalismo</vt:lpstr>
      <vt:lpstr>Socialismo</vt:lpstr>
      <vt:lpstr>Impactos da industrialização e do capitalismo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Jaqueline Martinho</dc:creator>
  <cp:lastModifiedBy> </cp:lastModifiedBy>
  <cp:revision>427</cp:revision>
  <dcterms:created xsi:type="dcterms:W3CDTF">2019-03-25T17:22:51Z</dcterms:created>
  <dcterms:modified xsi:type="dcterms:W3CDTF">2023-06-22T12:30:57Z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