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37" r:id="rId5"/>
    <p:sldId id="405" r:id="rId6"/>
    <p:sldId id="317" r:id="rId7"/>
    <p:sldId id="318" r:id="rId8"/>
    <p:sldId id="319" r:id="rId9"/>
    <p:sldId id="406" r:id="rId10"/>
    <p:sldId id="407" r:id="rId11"/>
    <p:sldId id="408" r:id="rId12"/>
    <p:sldId id="410" r:id="rId13"/>
  </p:sldIdLst>
  <p:sldSz cx="1218882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BD3D3FB-155D-485A-9F3D-0869144F9B5B}">
          <p14:sldIdLst>
            <p14:sldId id="337"/>
            <p14:sldId id="405"/>
            <p14:sldId id="317"/>
            <p14:sldId id="318"/>
            <p14:sldId id="319"/>
            <p14:sldId id="406"/>
            <p14:sldId id="407"/>
            <p14:sldId id="408"/>
            <p14:sldId id="4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104" clrIdx="0"/>
  <p:cmAuthor id="2" name="Lilian Semenichin Nogueira" initials="LSN" lastIdx="82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D91D09"/>
    <a:srgbClr val="F05E6C"/>
    <a:srgbClr val="EF5353"/>
    <a:srgbClr val="F97F7F"/>
    <a:srgbClr val="FFCCFF"/>
    <a:srgbClr val="1A7062"/>
    <a:srgbClr val="9D0F0F"/>
    <a:srgbClr val="CFB33D"/>
    <a:srgbClr val="59B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9A3E1-4D56-CF77-4298-E18AF1C86A84}" v="4" dt="2023-05-23T21:25:58.960"/>
    <p1510:client id="{A27975FE-31CD-4A31-927A-F04F03446B65}" v="4185" dt="2023-05-23T00:36:06.516"/>
    <p1510:client id="{FB5668D2-0130-F345-B665-2730F94CFA3E}" v="473" dt="2023-05-23T10:23:59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249" autoAdjust="0"/>
  </p:normalViewPr>
  <p:slideViewPr>
    <p:cSldViewPr>
      <p:cViewPr varScale="1">
        <p:scale>
          <a:sx n="68" d="100"/>
          <a:sy n="68" d="100"/>
        </p:scale>
        <p:origin x="618" y="72"/>
      </p:cViewPr>
      <p:guideLst>
        <p:guide orient="horz" pos="2160"/>
        <p:guide pos="288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999C7-1530-3A4C-920E-CEAAFDA3D36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6749E-8942-7F4A-9FE9-B9933845D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D71F4-87A3-4755-ACF6-97AA6CCADCF6}" type="datetimeFigureOut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9C909-E8BE-4219-A716-293957608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1041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9C909-E8BE-4219-A716-293957608DA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318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A083-4C2A-0140-9AFB-A6DA4DC68362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04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35C-9FC6-EC46-BB8F-86E68A68A7EF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834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18E4-551F-0947-8236-AA6C7642A34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497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4F7E-CDF7-DB48-96CF-0401224D2F0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817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A2B5-03F1-6C4F-9913-4FA8E1A9801C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270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8AD6-3917-2C40-B309-2BE96BCCD6DF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831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154F-3C0D-D74D-B7B6-B45F47A81422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00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A0CC-C557-874C-928E-077C93073A10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68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0D8C-58B0-8949-A226-583D0818821C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46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A1CA-06A3-FE4C-922E-6BEA53D088D8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425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777C-63AF-894E-B0E9-38526ED76EFB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92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0674A-A158-3042-B5FC-6AB2AC5B1827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381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25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15"/>
          <a:stretch/>
        </p:blipFill>
        <p:spPr>
          <a:xfrm>
            <a:off x="1416" y="42508"/>
            <a:ext cx="933477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09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5483" y="786837"/>
            <a:ext cx="10269400" cy="994438"/>
          </a:xfrm>
        </p:spPr>
        <p:txBody>
          <a:bodyPr>
            <a:noAutofit/>
          </a:bodyPr>
          <a:lstStyle/>
          <a:p>
            <a:pPr algn="l">
              <a:lnSpc>
                <a:spcPts val="3600"/>
              </a:lnSpc>
            </a:pPr>
            <a:br>
              <a:rPr lang="pt-BR" sz="4000" dirty="0">
                <a:latin typeface="Calibri Light" panose="020F0302020204030204" pitchFamily="34" charset="0"/>
                <a:ea typeface="Roboto" pitchFamily="2" charset="0"/>
                <a:cs typeface="Calibri Light" panose="020F0302020204030204" pitchFamily="34" charset="0"/>
              </a:rPr>
            </a:br>
            <a:r>
              <a:rPr lang="pt-BR" b="1" dirty="0">
                <a:latin typeface="Calibri Light" panose="020F0302020204030204" pitchFamily="34" charset="0"/>
                <a:ea typeface="Roboto" pitchFamily="2" charset="0"/>
                <a:cs typeface="Calibri Light" panose="020F0302020204030204" pitchFamily="34" charset="0"/>
              </a:rPr>
              <a:t>O governo de D. Pedro II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2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B9C6043-EC5B-9730-FA74-08E474BEF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2" y="1765215"/>
            <a:ext cx="10269400" cy="30903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833771C-BD94-2663-CE27-E6349846FE4D}"/>
              </a:ext>
            </a:extLst>
          </p:cNvPr>
          <p:cNvSpPr/>
          <p:nvPr/>
        </p:nvSpPr>
        <p:spPr>
          <a:xfrm rot="20638672">
            <a:off x="473292" y="4666934"/>
            <a:ext cx="5190890" cy="1106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176922" y="2890283"/>
            <a:ext cx="68531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pt-BR" sz="2800" dirty="0">
                <a:ea typeface="Roboto" pitchFamily="2" charset="0"/>
              </a:rPr>
              <a:t>• </a:t>
            </a:r>
            <a:r>
              <a:rPr lang="pt-BR" sz="2800" dirty="0"/>
              <a:t>Colonialismo na África e na Ásia</a:t>
            </a:r>
            <a:endParaRPr lang="pt-BR" sz="2800" dirty="0">
              <a:ea typeface="Roboto" pitchFamily="2" charset="0"/>
            </a:endParaRPr>
          </a:p>
          <a:p>
            <a:pPr marL="273050" indent="-273050"/>
            <a:r>
              <a:rPr lang="pt-BR" sz="2800" dirty="0">
                <a:ea typeface="Roboto" pitchFamily="2" charset="0"/>
              </a:rPr>
              <a:t>• A Segunda Revolução Industrial  e o neocolonialismo</a:t>
            </a:r>
          </a:p>
          <a:p>
            <a:pPr marL="273050" indent="-273050"/>
            <a:r>
              <a:rPr lang="pt-BR" sz="2800" dirty="0">
                <a:ea typeface="Roboto" pitchFamily="2" charset="0"/>
              </a:rPr>
              <a:t>• </a:t>
            </a:r>
            <a:r>
              <a:rPr lang="pt-BR" sz="2800" dirty="0"/>
              <a:t>Justificando o racismo contra africanos e asiáticos: as ideologias raciais</a:t>
            </a:r>
            <a:endParaRPr lang="pt-BR" sz="2800" dirty="0">
              <a:ea typeface="Roboto" pitchFamily="2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5699AA-9EB4-A065-BC74-62F0D78C5FF8}"/>
              </a:ext>
            </a:extLst>
          </p:cNvPr>
          <p:cNvSpPr txBox="1"/>
          <p:nvPr/>
        </p:nvSpPr>
        <p:spPr>
          <a:xfrm>
            <a:off x="5112104" y="6008507"/>
            <a:ext cx="32560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Ilustração do Le Petit </a:t>
            </a:r>
            <a:r>
              <a:rPr lang="pt-BR" sz="1400" dirty="0" err="1"/>
              <a:t>Journal</a:t>
            </a:r>
            <a:r>
              <a:rPr lang="pt-BR" sz="1400" dirty="0"/>
              <a:t>, de 1913. Comissários demarcam fronteiras de colônias na África. Detalhe.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9C0BF61-B364-713B-5CE9-7C6D5ADD4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483" y="2294203"/>
            <a:ext cx="3519072" cy="456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4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O Segundo Reinado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63A4FF3-B62B-B7CF-DD64-386920F52A11}"/>
              </a:ext>
            </a:extLst>
          </p:cNvPr>
          <p:cNvSpPr/>
          <p:nvPr/>
        </p:nvSpPr>
        <p:spPr>
          <a:xfrm>
            <a:off x="959002" y="1325003"/>
            <a:ext cx="8136521" cy="1260029"/>
          </a:xfrm>
          <a:prstGeom prst="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A538CC84-2FA2-9AFC-8AEF-0538F53B8CFC}"/>
              </a:ext>
            </a:extLst>
          </p:cNvPr>
          <p:cNvSpPr/>
          <p:nvPr/>
        </p:nvSpPr>
        <p:spPr>
          <a:xfrm>
            <a:off x="77739" y="1493540"/>
            <a:ext cx="8408343" cy="903572"/>
          </a:xfrm>
          <a:custGeom>
            <a:avLst/>
            <a:gdLst>
              <a:gd name="connsiteX0" fmla="*/ 0 w 8408343"/>
              <a:gd name="connsiteY0" fmla="*/ 150598 h 903572"/>
              <a:gd name="connsiteX1" fmla="*/ 150598 w 8408343"/>
              <a:gd name="connsiteY1" fmla="*/ 0 h 903572"/>
              <a:gd name="connsiteX2" fmla="*/ 8257745 w 8408343"/>
              <a:gd name="connsiteY2" fmla="*/ 0 h 903572"/>
              <a:gd name="connsiteX3" fmla="*/ 8408343 w 8408343"/>
              <a:gd name="connsiteY3" fmla="*/ 150598 h 903572"/>
              <a:gd name="connsiteX4" fmla="*/ 8408343 w 8408343"/>
              <a:gd name="connsiteY4" fmla="*/ 752974 h 903572"/>
              <a:gd name="connsiteX5" fmla="*/ 8257745 w 8408343"/>
              <a:gd name="connsiteY5" fmla="*/ 903572 h 903572"/>
              <a:gd name="connsiteX6" fmla="*/ 150598 w 8408343"/>
              <a:gd name="connsiteY6" fmla="*/ 903572 h 903572"/>
              <a:gd name="connsiteX7" fmla="*/ 0 w 8408343"/>
              <a:gd name="connsiteY7" fmla="*/ 752974 h 903572"/>
              <a:gd name="connsiteX8" fmla="*/ 0 w 8408343"/>
              <a:gd name="connsiteY8" fmla="*/ 150598 h 90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08343" h="903572">
                <a:moveTo>
                  <a:pt x="0" y="150598"/>
                </a:moveTo>
                <a:cubicBezTo>
                  <a:pt x="0" y="67425"/>
                  <a:pt x="67425" y="0"/>
                  <a:pt x="150598" y="0"/>
                </a:cubicBezTo>
                <a:lnTo>
                  <a:pt x="8257745" y="0"/>
                </a:lnTo>
                <a:cubicBezTo>
                  <a:pt x="8340918" y="0"/>
                  <a:pt x="8408343" y="67425"/>
                  <a:pt x="8408343" y="150598"/>
                </a:cubicBezTo>
                <a:lnTo>
                  <a:pt x="8408343" y="752974"/>
                </a:lnTo>
                <a:cubicBezTo>
                  <a:pt x="8408343" y="836147"/>
                  <a:pt x="8340918" y="903572"/>
                  <a:pt x="8257745" y="903572"/>
                </a:cubicBezTo>
                <a:lnTo>
                  <a:pt x="150598" y="903572"/>
                </a:lnTo>
                <a:cubicBezTo>
                  <a:pt x="67425" y="903572"/>
                  <a:pt x="0" y="836147"/>
                  <a:pt x="0" y="752974"/>
                </a:cubicBezTo>
                <a:lnTo>
                  <a:pt x="0" y="15059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8388" tIns="44109" rIns="318388" bIns="44109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>
                <a:latin typeface="Roboto" pitchFamily="2" charset="0"/>
                <a:ea typeface="Roboto" pitchFamily="2" charset="0"/>
              </a:rPr>
              <a:t>D. Pedro II foi coroado imperador com apenas 14 anos. Ele governou entre 1840 e 1889, o chamado Segundo Reinado.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C086BCB-6FFF-79A5-7285-ACF12031BEAA}"/>
              </a:ext>
            </a:extLst>
          </p:cNvPr>
          <p:cNvSpPr/>
          <p:nvPr/>
        </p:nvSpPr>
        <p:spPr>
          <a:xfrm>
            <a:off x="1355598" y="2998559"/>
            <a:ext cx="10223786" cy="1408997"/>
          </a:xfrm>
          <a:prstGeom prst="rect">
            <a:avLst/>
          </a:prstGeom>
          <a:solidFill>
            <a:srgbClr val="9D0F0F">
              <a:alpha val="90000"/>
            </a:srgbClr>
          </a:solidFill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1F21B79-6226-702F-2E99-D5C1D83096DC}"/>
              </a:ext>
            </a:extLst>
          </p:cNvPr>
          <p:cNvSpPr/>
          <p:nvPr/>
        </p:nvSpPr>
        <p:spPr>
          <a:xfrm>
            <a:off x="5662363" y="5007168"/>
            <a:ext cx="5516781" cy="1408997"/>
          </a:xfrm>
          <a:prstGeom prst="rect">
            <a:avLst/>
          </a:prstGeom>
          <a:solidFill>
            <a:srgbClr val="1A7062">
              <a:alpha val="89804"/>
            </a:srgbClr>
          </a:solidFill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A4351B55-EE91-43E4-578D-D404B65C3702}"/>
              </a:ext>
            </a:extLst>
          </p:cNvPr>
          <p:cNvSpPr/>
          <p:nvPr/>
        </p:nvSpPr>
        <p:spPr>
          <a:xfrm>
            <a:off x="6238428" y="5259881"/>
            <a:ext cx="5961193" cy="903572"/>
          </a:xfrm>
          <a:custGeom>
            <a:avLst/>
            <a:gdLst>
              <a:gd name="connsiteX0" fmla="*/ 0 w 8408343"/>
              <a:gd name="connsiteY0" fmla="*/ 150598 h 903572"/>
              <a:gd name="connsiteX1" fmla="*/ 150598 w 8408343"/>
              <a:gd name="connsiteY1" fmla="*/ 0 h 903572"/>
              <a:gd name="connsiteX2" fmla="*/ 8257745 w 8408343"/>
              <a:gd name="connsiteY2" fmla="*/ 0 h 903572"/>
              <a:gd name="connsiteX3" fmla="*/ 8408343 w 8408343"/>
              <a:gd name="connsiteY3" fmla="*/ 150598 h 903572"/>
              <a:gd name="connsiteX4" fmla="*/ 8408343 w 8408343"/>
              <a:gd name="connsiteY4" fmla="*/ 752974 h 903572"/>
              <a:gd name="connsiteX5" fmla="*/ 8257745 w 8408343"/>
              <a:gd name="connsiteY5" fmla="*/ 903572 h 903572"/>
              <a:gd name="connsiteX6" fmla="*/ 150598 w 8408343"/>
              <a:gd name="connsiteY6" fmla="*/ 903572 h 903572"/>
              <a:gd name="connsiteX7" fmla="*/ 0 w 8408343"/>
              <a:gd name="connsiteY7" fmla="*/ 752974 h 903572"/>
              <a:gd name="connsiteX8" fmla="*/ 0 w 8408343"/>
              <a:gd name="connsiteY8" fmla="*/ 150598 h 90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08343" h="903572">
                <a:moveTo>
                  <a:pt x="0" y="150598"/>
                </a:moveTo>
                <a:cubicBezTo>
                  <a:pt x="0" y="67425"/>
                  <a:pt x="67425" y="0"/>
                  <a:pt x="150598" y="0"/>
                </a:cubicBezTo>
                <a:lnTo>
                  <a:pt x="8257745" y="0"/>
                </a:lnTo>
                <a:cubicBezTo>
                  <a:pt x="8340918" y="0"/>
                  <a:pt x="8408343" y="67425"/>
                  <a:pt x="8408343" y="150598"/>
                </a:cubicBezTo>
                <a:lnTo>
                  <a:pt x="8408343" y="752974"/>
                </a:lnTo>
                <a:cubicBezTo>
                  <a:pt x="8408343" y="836147"/>
                  <a:pt x="8340918" y="903572"/>
                  <a:pt x="8257745" y="903572"/>
                </a:cubicBezTo>
                <a:lnTo>
                  <a:pt x="150598" y="903572"/>
                </a:lnTo>
                <a:cubicBezTo>
                  <a:pt x="67425" y="903572"/>
                  <a:pt x="0" y="836147"/>
                  <a:pt x="0" y="752974"/>
                </a:cubicBezTo>
                <a:lnTo>
                  <a:pt x="0" y="15059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8388" tIns="44109" rIns="318388" bIns="44109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>
                <a:latin typeface="Roboto" pitchFamily="2" charset="0"/>
                <a:ea typeface="Roboto" pitchFamily="2" charset="0"/>
              </a:rPr>
              <a:t>D. Pedro II também utilizava do Poder Moderador para dissolver uma Câmara ou Ministério e convocar novas eleições.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55562" y="6196628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/>
              <a:t>3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4614A03D-6869-9E3D-B8F4-3982F0645829}"/>
              </a:ext>
            </a:extLst>
          </p:cNvPr>
          <p:cNvSpPr/>
          <p:nvPr/>
        </p:nvSpPr>
        <p:spPr>
          <a:xfrm>
            <a:off x="3486508" y="2881286"/>
            <a:ext cx="5018878" cy="1052592"/>
          </a:xfrm>
          <a:prstGeom prst="roundRect">
            <a:avLst/>
          </a:prstGeom>
          <a:solidFill>
            <a:srgbClr val="F9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D995B16-501E-D983-426D-9816A39DC808}"/>
              </a:ext>
            </a:extLst>
          </p:cNvPr>
          <p:cNvSpPr txBox="1"/>
          <p:nvPr/>
        </p:nvSpPr>
        <p:spPr>
          <a:xfrm>
            <a:off x="4668721" y="3160086"/>
            <a:ext cx="279569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800" kern="1200" dirty="0">
                <a:latin typeface="Roboto" pitchFamily="2" charset="0"/>
                <a:ea typeface="Roboto" pitchFamily="2" charset="0"/>
              </a:rPr>
              <a:t>Havia 2 partidos, de ideologias semelhantes.</a:t>
            </a: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2F4153BB-7872-035D-116A-8A16CA86E39E}"/>
              </a:ext>
            </a:extLst>
          </p:cNvPr>
          <p:cNvSpPr/>
          <p:nvPr/>
        </p:nvSpPr>
        <p:spPr>
          <a:xfrm>
            <a:off x="8267268" y="2647314"/>
            <a:ext cx="2795696" cy="686951"/>
          </a:xfrm>
          <a:custGeom>
            <a:avLst/>
            <a:gdLst>
              <a:gd name="connsiteX0" fmla="*/ 0 w 2316558"/>
              <a:gd name="connsiteY0" fmla="*/ 0 h 686951"/>
              <a:gd name="connsiteX1" fmla="*/ 2316558 w 2316558"/>
              <a:gd name="connsiteY1" fmla="*/ 0 h 686951"/>
              <a:gd name="connsiteX2" fmla="*/ 2316558 w 2316558"/>
              <a:gd name="connsiteY2" fmla="*/ 686951 h 686951"/>
              <a:gd name="connsiteX3" fmla="*/ 0 w 2316558"/>
              <a:gd name="connsiteY3" fmla="*/ 686951 h 686951"/>
              <a:gd name="connsiteX4" fmla="*/ 0 w 2316558"/>
              <a:gd name="connsiteY4" fmla="*/ 0 h 68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6558" h="686951">
                <a:moveTo>
                  <a:pt x="0" y="0"/>
                </a:moveTo>
                <a:lnTo>
                  <a:pt x="2316558" y="0"/>
                </a:lnTo>
                <a:lnTo>
                  <a:pt x="2316558" y="686951"/>
                </a:lnTo>
                <a:lnTo>
                  <a:pt x="0" y="686951"/>
                </a:lnTo>
                <a:lnTo>
                  <a:pt x="0" y="0"/>
                </a:lnTo>
                <a:close/>
              </a:path>
            </a:pathLst>
          </a:custGeom>
          <a:solidFill>
            <a:srgbClr val="F05E6C"/>
          </a:solid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>
                <a:latin typeface="Roboto" pitchFamily="2" charset="0"/>
                <a:ea typeface="Roboto" pitchFamily="2" charset="0"/>
              </a:rPr>
              <a:t>Partido Liberal (comerciantes)</a:t>
            </a: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92292F1C-133E-F19A-5520-2D046D12CCBD}"/>
              </a:ext>
            </a:extLst>
          </p:cNvPr>
          <p:cNvSpPr/>
          <p:nvPr/>
        </p:nvSpPr>
        <p:spPr>
          <a:xfrm>
            <a:off x="7735504" y="3630519"/>
            <a:ext cx="3327460" cy="1088895"/>
          </a:xfrm>
          <a:custGeom>
            <a:avLst/>
            <a:gdLst>
              <a:gd name="connsiteX0" fmla="*/ 0 w 2228516"/>
              <a:gd name="connsiteY0" fmla="*/ 0 h 686951"/>
              <a:gd name="connsiteX1" fmla="*/ 2228516 w 2228516"/>
              <a:gd name="connsiteY1" fmla="*/ 0 h 686951"/>
              <a:gd name="connsiteX2" fmla="*/ 2228516 w 2228516"/>
              <a:gd name="connsiteY2" fmla="*/ 686951 h 686951"/>
              <a:gd name="connsiteX3" fmla="*/ 0 w 2228516"/>
              <a:gd name="connsiteY3" fmla="*/ 686951 h 686951"/>
              <a:gd name="connsiteX4" fmla="*/ 0 w 2228516"/>
              <a:gd name="connsiteY4" fmla="*/ 0 h 68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516" h="686951">
                <a:moveTo>
                  <a:pt x="0" y="0"/>
                </a:moveTo>
                <a:lnTo>
                  <a:pt x="2228516" y="0"/>
                </a:lnTo>
                <a:lnTo>
                  <a:pt x="2228516" y="686951"/>
                </a:lnTo>
                <a:lnTo>
                  <a:pt x="0" y="686951"/>
                </a:lnTo>
                <a:lnTo>
                  <a:pt x="0" y="0"/>
                </a:lnTo>
                <a:close/>
              </a:path>
            </a:pathLst>
          </a:custGeom>
          <a:solidFill>
            <a:srgbClr val="F05E6C"/>
          </a:solid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>
                <a:latin typeface="Roboto" pitchFamily="2" charset="0"/>
                <a:ea typeface="Roboto" pitchFamily="2" charset="0"/>
              </a:rPr>
              <a:t>Partido Conservador (fazendeiros)</a:t>
            </a: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44845A19-0857-DEFA-DB08-DA0C38A4575A}"/>
              </a:ext>
            </a:extLst>
          </p:cNvPr>
          <p:cNvSpPr/>
          <p:nvPr/>
        </p:nvSpPr>
        <p:spPr>
          <a:xfrm>
            <a:off x="603315" y="3277661"/>
            <a:ext cx="3224744" cy="903572"/>
          </a:xfrm>
          <a:custGeom>
            <a:avLst/>
            <a:gdLst>
              <a:gd name="connsiteX0" fmla="*/ 0 w 8408343"/>
              <a:gd name="connsiteY0" fmla="*/ 150598 h 903572"/>
              <a:gd name="connsiteX1" fmla="*/ 150598 w 8408343"/>
              <a:gd name="connsiteY1" fmla="*/ 0 h 903572"/>
              <a:gd name="connsiteX2" fmla="*/ 8257745 w 8408343"/>
              <a:gd name="connsiteY2" fmla="*/ 0 h 903572"/>
              <a:gd name="connsiteX3" fmla="*/ 8408343 w 8408343"/>
              <a:gd name="connsiteY3" fmla="*/ 150598 h 903572"/>
              <a:gd name="connsiteX4" fmla="*/ 8408343 w 8408343"/>
              <a:gd name="connsiteY4" fmla="*/ 752974 h 903572"/>
              <a:gd name="connsiteX5" fmla="*/ 8257745 w 8408343"/>
              <a:gd name="connsiteY5" fmla="*/ 903572 h 903572"/>
              <a:gd name="connsiteX6" fmla="*/ 150598 w 8408343"/>
              <a:gd name="connsiteY6" fmla="*/ 903572 h 903572"/>
              <a:gd name="connsiteX7" fmla="*/ 0 w 8408343"/>
              <a:gd name="connsiteY7" fmla="*/ 752974 h 903572"/>
              <a:gd name="connsiteX8" fmla="*/ 0 w 8408343"/>
              <a:gd name="connsiteY8" fmla="*/ 150598 h 90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08343" h="903572">
                <a:moveTo>
                  <a:pt x="0" y="150598"/>
                </a:moveTo>
                <a:cubicBezTo>
                  <a:pt x="0" y="67425"/>
                  <a:pt x="67425" y="0"/>
                  <a:pt x="150598" y="0"/>
                </a:cubicBezTo>
                <a:lnTo>
                  <a:pt x="8257745" y="0"/>
                </a:lnTo>
                <a:cubicBezTo>
                  <a:pt x="8340918" y="0"/>
                  <a:pt x="8408343" y="67425"/>
                  <a:pt x="8408343" y="150598"/>
                </a:cubicBezTo>
                <a:lnTo>
                  <a:pt x="8408343" y="752974"/>
                </a:lnTo>
                <a:cubicBezTo>
                  <a:pt x="8408343" y="836147"/>
                  <a:pt x="8340918" y="903572"/>
                  <a:pt x="8257745" y="903572"/>
                </a:cubicBezTo>
                <a:lnTo>
                  <a:pt x="150598" y="903572"/>
                </a:lnTo>
                <a:cubicBezTo>
                  <a:pt x="67425" y="903572"/>
                  <a:pt x="0" y="836147"/>
                  <a:pt x="0" y="752974"/>
                </a:cubicBezTo>
                <a:lnTo>
                  <a:pt x="0" y="150598"/>
                </a:lnTo>
                <a:close/>
              </a:path>
            </a:pathLst>
          </a:custGeom>
          <a:solidFill>
            <a:srgbClr val="EF5353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8388" tIns="44109" rIns="318388" bIns="44109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>
                <a:latin typeface="Roboto" pitchFamily="2" charset="0"/>
                <a:ea typeface="Roboto" pitchFamily="2" charset="0"/>
              </a:rPr>
              <a:t>Seu governo foi marcado pela alternância de partidos.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27B6185-1BF7-B839-55A8-B8710FE8E45B}"/>
              </a:ext>
            </a:extLst>
          </p:cNvPr>
          <p:cNvSpPr/>
          <p:nvPr/>
        </p:nvSpPr>
        <p:spPr>
          <a:xfrm>
            <a:off x="810789" y="4546090"/>
            <a:ext cx="4216473" cy="22889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ea typeface="Roboto" pitchFamily="2" charset="0"/>
              </a:rPr>
              <a:t>A Lei do Ventre Livre, que tornou livre os nascidos a partir de 1871, iniciou um repetidamente adiado processo de Abolição. A Lei Saraiva restringiu a 1% a parcela da população que poderia votar.</a:t>
            </a: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800" kern="1200" dirty="0">
                <a:solidFill>
                  <a:schemeClr val="accent1">
                    <a:lumMod val="50000"/>
                  </a:schemeClr>
                </a:solidFill>
                <a:ea typeface="Roboto" pitchFamily="2" charset="0"/>
              </a:rPr>
              <a:t>Elitismo, desigualdade e escravidão continuaram sendo marcas da sociedade brasileira nesse período.</a:t>
            </a:r>
          </a:p>
        </p:txBody>
      </p:sp>
    </p:spTree>
    <p:extLst>
      <p:ext uri="{BB962C8B-B14F-4D97-AF65-F5344CB8AC3E}">
        <p14:creationId xmlns:p14="http://schemas.microsoft.com/office/powerpoint/2010/main" val="346245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274638"/>
            <a:ext cx="9982844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O café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41884" y="1217885"/>
            <a:ext cx="756084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900" dirty="0">
                <a:latin typeface="Roboto" pitchFamily="2" charset="0"/>
                <a:ea typeface="Roboto" pitchFamily="2" charset="0"/>
              </a:rPr>
              <a:t>Principal produto cultivado no Brasil durante o Segundo Reinado.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900" dirty="0">
                <a:latin typeface="Roboto" pitchFamily="2" charset="0"/>
                <a:ea typeface="Roboto" pitchFamily="2" charset="0"/>
              </a:rPr>
              <a:t>O café deslocou o eixo econômico do Nordeste (cana-de-açúcar) para o Sudeste.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900" dirty="0">
                <a:latin typeface="Roboto" pitchFamily="2" charset="0"/>
                <a:ea typeface="Roboto" pitchFamily="2" charset="0"/>
              </a:rPr>
              <a:t>Além do café, produziam-se cana-de-açúcar, algodão, tabaco etc.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900" dirty="0">
                <a:latin typeface="Roboto" pitchFamily="2" charset="0"/>
                <a:ea typeface="Roboto" pitchFamily="2" charset="0"/>
              </a:rPr>
              <a:t>Boa parte da produção cafeeira era exportada.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4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F3637C7-86B0-EF98-D2AD-9E1D11A53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853" y="554180"/>
            <a:ext cx="2133972" cy="6345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D4A911A-AF3B-0201-E898-02FDE0202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38" y="2850684"/>
            <a:ext cx="6744410" cy="404895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0D99EE3-9E4C-4CB1-FCF0-6F5917BBFB77}"/>
              </a:ext>
            </a:extLst>
          </p:cNvPr>
          <p:cNvSpPr txBox="1"/>
          <p:nvPr/>
        </p:nvSpPr>
        <p:spPr>
          <a:xfrm>
            <a:off x="6601352" y="3120163"/>
            <a:ext cx="21339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Fonte: ARRUDA, José Jobson de Andrade. Atlas histórico básico. São Paulo: Ática, 1999. p. 43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6910E8D-B35A-F60F-F2F1-2806077F1AA8}"/>
              </a:ext>
            </a:extLst>
          </p:cNvPr>
          <p:cNvSpPr/>
          <p:nvPr/>
        </p:nvSpPr>
        <p:spPr>
          <a:xfrm>
            <a:off x="7195930" y="5823694"/>
            <a:ext cx="3993829" cy="75966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D2DAD5F-BB33-99D8-5D50-9278B484BF3A}"/>
              </a:ext>
            </a:extLst>
          </p:cNvPr>
          <p:cNvSpPr txBox="1"/>
          <p:nvPr/>
        </p:nvSpPr>
        <p:spPr>
          <a:xfrm>
            <a:off x="7318548" y="5823694"/>
            <a:ext cx="3872127" cy="7784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pt-BR" sz="1400" dirty="0">
                <a:solidFill>
                  <a:schemeClr val="bg1"/>
                </a:solidFill>
              </a:rPr>
              <a:t>Vista de um mato virgem que se está  reduzindo a carvão, Félix-Émile Taunay. Óleo sobre tela, 1843. Representa o desmatamento feito na </a:t>
            </a:r>
          </a:p>
          <a:p>
            <a:pPr algn="r">
              <a:lnSpc>
                <a:spcPts val="1300"/>
              </a:lnSpc>
            </a:pPr>
            <a:r>
              <a:rPr lang="pt-BR" sz="1400" dirty="0">
                <a:solidFill>
                  <a:schemeClr val="bg1"/>
                </a:solidFill>
              </a:rPr>
              <a:t>época, nos arredores do Rio de Janeiro</a:t>
            </a:r>
            <a:r>
              <a:rPr lang="pt-BR" sz="1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688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229" y="269776"/>
            <a:ext cx="7703431" cy="2151112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Roboto" pitchFamily="2" charset="0"/>
                <a:ea typeface="Roboto" pitchFamily="2" charset="0"/>
              </a:rPr>
              <a:t>Modernização e suas contradições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6E57D29-186A-93E7-599E-7BE236528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102" y="485881"/>
            <a:ext cx="4159964" cy="637211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9A289F8-98AA-842C-A134-42934BFB0922}"/>
              </a:ext>
            </a:extLst>
          </p:cNvPr>
          <p:cNvSpPr txBox="1"/>
          <p:nvPr/>
        </p:nvSpPr>
        <p:spPr>
          <a:xfrm>
            <a:off x="6238428" y="5579600"/>
            <a:ext cx="17746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Cortiço no município do Rio  de Janeiro (RJ), c. 1900.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05172" y="6356351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>
                <a:solidFill>
                  <a:schemeClr val="bg1"/>
                </a:solidFill>
              </a:rPr>
              <a:t>5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Fluxograma: Dados 18">
            <a:extLst>
              <a:ext uri="{FF2B5EF4-FFF2-40B4-BE49-F238E27FC236}">
                <a16:creationId xmlns:a16="http://schemas.microsoft.com/office/drawing/2014/main" id="{8E7BB9C3-28BC-0B2B-13EF-731EB0CCF063}"/>
              </a:ext>
            </a:extLst>
          </p:cNvPr>
          <p:cNvSpPr/>
          <p:nvPr/>
        </p:nvSpPr>
        <p:spPr>
          <a:xfrm>
            <a:off x="32855" y="3526987"/>
            <a:ext cx="7505333" cy="1453441"/>
          </a:xfrm>
          <a:prstGeom prst="flowChartInputOutp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8F6D6E9-1665-5D9A-6166-2DBCEAE87576}"/>
              </a:ext>
            </a:extLst>
          </p:cNvPr>
          <p:cNvSpPr txBox="1"/>
          <p:nvPr/>
        </p:nvSpPr>
        <p:spPr>
          <a:xfrm>
            <a:off x="1040968" y="3561209"/>
            <a:ext cx="53285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pt-BR" sz="1800" dirty="0">
                <a:latin typeface="Roboto" pitchFamily="2" charset="0"/>
                <a:ea typeface="Roboto" pitchFamily="2" charset="0"/>
              </a:rPr>
              <a:t> </a:t>
            </a:r>
            <a:r>
              <a:rPr lang="pt-BR" sz="1600" dirty="0">
                <a:latin typeface="Roboto" pitchFamily="2" charset="0"/>
                <a:ea typeface="Roboto" pitchFamily="2" charset="0"/>
              </a:rPr>
              <a:t>Os governantes pretendiam que Rio de Janeiro se tornasse uma vitrine do progresso. Durante o Império,  tentou-se demolir essas residências, mas isso só aconteceu em 1893, no início do período republicano.</a:t>
            </a:r>
          </a:p>
          <a:p>
            <a:pPr lvl="0" algn="just"/>
            <a:endParaRPr lang="pt-BR" sz="1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0" name="Fluxograma: Dados 19">
            <a:extLst>
              <a:ext uri="{FF2B5EF4-FFF2-40B4-BE49-F238E27FC236}">
                <a16:creationId xmlns:a16="http://schemas.microsoft.com/office/drawing/2014/main" id="{EBA82773-F8CC-3E03-7348-AFB8D2068E6A}"/>
              </a:ext>
            </a:extLst>
          </p:cNvPr>
          <p:cNvSpPr/>
          <p:nvPr/>
        </p:nvSpPr>
        <p:spPr>
          <a:xfrm flipV="1">
            <a:off x="1337798" y="2125934"/>
            <a:ext cx="6990302" cy="1024989"/>
          </a:xfrm>
          <a:prstGeom prst="flowChartInputOutput">
            <a:avLst/>
          </a:prstGeom>
          <a:solidFill>
            <a:srgbClr val="D91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3B5492B-E803-9419-8279-5D502F733734}"/>
              </a:ext>
            </a:extLst>
          </p:cNvPr>
          <p:cNvSpPr txBox="1"/>
          <p:nvPr/>
        </p:nvSpPr>
        <p:spPr>
          <a:xfrm>
            <a:off x="2205980" y="2203023"/>
            <a:ext cx="49933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pt-BR" sz="1600" dirty="0">
                <a:latin typeface="Roboto" pitchFamily="2" charset="0"/>
                <a:ea typeface="Roboto" pitchFamily="2" charset="0"/>
              </a:rPr>
              <a:t>Os pobres eram obrigados a viver em cortiços superlotados e insalubres. No centro do Rio de Janeiro havia muitos cortiços.</a:t>
            </a:r>
          </a:p>
          <a:p>
            <a:pPr lvl="0" algn="r"/>
            <a:endParaRPr lang="pt-BR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3" name="Fluxograma: Dados 22">
            <a:extLst>
              <a:ext uri="{FF2B5EF4-FFF2-40B4-BE49-F238E27FC236}">
                <a16:creationId xmlns:a16="http://schemas.microsoft.com/office/drawing/2014/main" id="{C59E5AD6-DA3B-E832-5F83-691D46725EB7}"/>
              </a:ext>
            </a:extLst>
          </p:cNvPr>
          <p:cNvSpPr/>
          <p:nvPr/>
        </p:nvSpPr>
        <p:spPr>
          <a:xfrm flipV="1">
            <a:off x="476307" y="5362529"/>
            <a:ext cx="6423722" cy="1495471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DFA08BE-5761-08D4-4E48-56C9F4B97706}"/>
              </a:ext>
            </a:extLst>
          </p:cNvPr>
          <p:cNvSpPr txBox="1"/>
          <p:nvPr/>
        </p:nvSpPr>
        <p:spPr>
          <a:xfrm>
            <a:off x="1475291" y="5271824"/>
            <a:ext cx="428015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65113" algn="just"/>
            <a:endParaRPr lang="pt-BR" sz="1800" dirty="0">
              <a:latin typeface="Roboto" pitchFamily="2" charset="0"/>
              <a:ea typeface="Roboto" pitchFamily="2" charset="0"/>
            </a:endParaRPr>
          </a:p>
          <a:p>
            <a:pPr indent="265113" algn="just"/>
            <a:r>
              <a:rPr lang="pt-BR" sz="1600" dirty="0">
                <a:latin typeface="Roboto" pitchFamily="2" charset="0"/>
                <a:ea typeface="Roboto" pitchFamily="2" charset="0"/>
              </a:rPr>
              <a:t>Também em outras províncias houve mudanças, mas pouco significantes. De modo geral, a modernização não favorecia os bairros ricos e pobres igualmente. </a:t>
            </a:r>
          </a:p>
        </p:txBody>
      </p:sp>
    </p:spTree>
    <p:extLst>
      <p:ext uri="{BB962C8B-B14F-4D97-AF65-F5344CB8AC3E}">
        <p14:creationId xmlns:p14="http://schemas.microsoft.com/office/powerpoint/2010/main" val="40620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1" y="556162"/>
            <a:ext cx="10969943" cy="1143000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Roboto" pitchFamily="2" charset="0"/>
                <a:ea typeface="Roboto" pitchFamily="2" charset="0"/>
              </a:rPr>
              <a:t>Trens para as lavouras</a:t>
            </a: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B877C5D7-5A27-C6C5-38E5-0A7E714C8C0C}"/>
              </a:ext>
            </a:extLst>
          </p:cNvPr>
          <p:cNvSpPr/>
          <p:nvPr/>
        </p:nvSpPr>
        <p:spPr>
          <a:xfrm>
            <a:off x="6380740" y="1949787"/>
            <a:ext cx="5392201" cy="3423429"/>
          </a:xfrm>
          <a:custGeom>
            <a:avLst/>
            <a:gdLst>
              <a:gd name="connsiteX0" fmla="*/ 0 w 5113205"/>
              <a:gd name="connsiteY0" fmla="*/ 0 h 3300862"/>
              <a:gd name="connsiteX1" fmla="*/ 5113205 w 5113205"/>
              <a:gd name="connsiteY1" fmla="*/ 0 h 3300862"/>
              <a:gd name="connsiteX2" fmla="*/ 5113205 w 5113205"/>
              <a:gd name="connsiteY2" fmla="*/ 3300862 h 3300862"/>
              <a:gd name="connsiteX3" fmla="*/ 0 w 5113205"/>
              <a:gd name="connsiteY3" fmla="*/ 3300862 h 3300862"/>
              <a:gd name="connsiteX4" fmla="*/ 0 w 5113205"/>
              <a:gd name="connsiteY4" fmla="*/ 0 h 330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3205" h="3300862">
                <a:moveTo>
                  <a:pt x="0" y="0"/>
                </a:moveTo>
                <a:lnTo>
                  <a:pt x="5113205" y="0"/>
                </a:lnTo>
                <a:lnTo>
                  <a:pt x="5113205" y="3300862"/>
                </a:lnTo>
                <a:lnTo>
                  <a:pt x="0" y="33008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0000"/>
            </a:schemeClr>
          </a:solidFill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346" tIns="101346" rIns="135128" bIns="152019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900" kern="1200" dirty="0">
                <a:latin typeface="Roboto" pitchFamily="2" charset="0"/>
                <a:ea typeface="Roboto" pitchFamily="2" charset="0"/>
              </a:rPr>
              <a:t>Introduzido no país com o objetivo de escoar a produção agrícola do interior para a costa. 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900" kern="1200" dirty="0">
                <a:latin typeface="Roboto" pitchFamily="2" charset="0"/>
                <a:ea typeface="Roboto" pitchFamily="2" charset="0"/>
              </a:rPr>
              <a:t>Sua construção foi investida por fazendeiros e políticos. 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900" kern="1200" dirty="0">
                <a:latin typeface="Roboto" pitchFamily="2" charset="0"/>
                <a:ea typeface="Roboto" pitchFamily="2" charset="0"/>
              </a:rPr>
              <a:t>1854 - Primeira estrada de ferro construída no Brasil, localizada no Rio de Janeiro.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900" kern="1200" dirty="0">
                <a:latin typeface="Roboto" pitchFamily="2" charset="0"/>
                <a:ea typeface="Roboto" pitchFamily="2" charset="0"/>
              </a:rPr>
              <a:t>1867 - Inauguração da São Paulo Railway, mais conhecida como Santos-Jundiaí.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900" kern="1200" dirty="0">
                <a:latin typeface="Roboto" pitchFamily="2" charset="0"/>
                <a:ea typeface="Roboto" pitchFamily="2" charset="0"/>
              </a:rPr>
              <a:t>1872 - Início do funcionamento da Jundiaí-Campinas.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6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29F72EC-0E74-5107-1970-7A06A42A1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1026"/>
            <a:ext cx="5808086" cy="5106366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19FD7D6-5746-8361-8238-78C98F1FA131}"/>
              </a:ext>
            </a:extLst>
          </p:cNvPr>
          <p:cNvSpPr txBox="1"/>
          <p:nvPr/>
        </p:nvSpPr>
        <p:spPr>
          <a:xfrm>
            <a:off x="5808087" y="5934670"/>
            <a:ext cx="46788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Nas imagens, a estrada  de ferro simboliza a modernidade. Detalhes  da litografia Honra e  glória ao ministério de 7 de março, de 1871.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8A1CF3A-FAAE-B32E-E95E-29A6361F2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2905" y="4975959"/>
            <a:ext cx="161558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6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1" y="341784"/>
            <a:ext cx="10969943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Roboto" pitchFamily="2" charset="0"/>
                <a:ea typeface="Roboto" pitchFamily="2" charset="0"/>
              </a:rPr>
              <a:t>Civilizar pelo racismo: o branqueamento da população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7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AE05366-37ED-36C2-2232-8BF6CF6D1E7B}"/>
              </a:ext>
            </a:extLst>
          </p:cNvPr>
          <p:cNvSpPr txBox="1"/>
          <p:nvPr/>
        </p:nvSpPr>
        <p:spPr>
          <a:xfrm>
            <a:off x="5152354" y="1278038"/>
            <a:ext cx="670269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kern="1200" dirty="0">
                <a:latin typeface="Roboto" pitchFamily="2" charset="0"/>
                <a:ea typeface="Roboto" pitchFamily="2" charset="0"/>
              </a:rPr>
              <a:t>Parte da elite brasileira da época acreditava que os europeus pertenceriam à raça branca, que seria a mais evoluída. O fato da industrialização ter tido êxito na Europa seria a prova da superioridade dos europeus sobre outros povos.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Assim, ter trabalhadores brasileiros negros ou mestiços, vistos como incultos, incapazes, preguiçosos, traria prejuízos.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Para ter mão de obra qualificada, os fazendeiros acreditavam que seria necessário trazer para o Brasil trabalhadores brancos europeus.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Além de obter trabalhadores que seriam mais capacitados para as fazendas brasileiras, promovia-se o </a:t>
            </a: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branqueamento da população 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 país, que os fazendeiros consideravam necessário e vantajoso.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D22A808-950E-9CD0-FD9D-1ECF2A8C4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7" y="1277931"/>
            <a:ext cx="4940419" cy="5580427"/>
          </a:xfrm>
          <a:prstGeom prst="rect">
            <a:avLst/>
          </a:prstGeom>
        </p:spPr>
      </p:pic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3D10978A-A3B4-8D3C-0D91-5AE8B2DDA8CC}"/>
              </a:ext>
            </a:extLst>
          </p:cNvPr>
          <p:cNvSpPr/>
          <p:nvPr/>
        </p:nvSpPr>
        <p:spPr>
          <a:xfrm>
            <a:off x="212438" y="1182120"/>
            <a:ext cx="5308972" cy="5400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650" tIns="1080120" rIns="120650" bIns="1080120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BR" sz="19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8B0B175-0B28-3589-89D1-2DBF26D1B5B6}"/>
              </a:ext>
            </a:extLst>
          </p:cNvPr>
          <p:cNvSpPr txBox="1"/>
          <p:nvPr/>
        </p:nvSpPr>
        <p:spPr>
          <a:xfrm>
            <a:off x="4819318" y="6304412"/>
            <a:ext cx="5574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Redenção de Cã</a:t>
            </a:r>
            <a:r>
              <a:rPr lang="pt-BR" dirty="0"/>
              <a:t>, Modesto Brocos, 1895. A avó </a:t>
            </a:r>
          </a:p>
          <a:p>
            <a:r>
              <a:rPr lang="pt-BR" dirty="0"/>
              <a:t>agradece aos céus o neto  ter a pele clara como a do pai</a:t>
            </a:r>
          </a:p>
        </p:txBody>
      </p:sp>
    </p:spTree>
    <p:extLst>
      <p:ext uri="{BB962C8B-B14F-4D97-AF65-F5344CB8AC3E}">
        <p14:creationId xmlns:p14="http://schemas.microsoft.com/office/powerpoint/2010/main" val="220410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Imigração em massa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8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C84FEC5C-FAAA-C872-8786-AE28CD9A1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4" y="1417638"/>
            <a:ext cx="6031550" cy="4196599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CD20E7DD-62B4-17A3-9C98-1A6971F91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463" y="2721042"/>
            <a:ext cx="5977482" cy="4136958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B3B65B83-9002-4B7A-6AC1-3EC68984C471}"/>
              </a:ext>
            </a:extLst>
          </p:cNvPr>
          <p:cNvSpPr txBox="1"/>
          <p:nvPr/>
        </p:nvSpPr>
        <p:spPr>
          <a:xfrm>
            <a:off x="168927" y="2059160"/>
            <a:ext cx="4480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kern="1200" dirty="0">
                <a:latin typeface="Roboto" pitchFamily="2" charset="0"/>
                <a:ea typeface="Roboto" pitchFamily="2" charset="0"/>
              </a:rPr>
              <a:t>Os primeiros imigrantes (1847) terminaram escravizados por dívida.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004B680-9B5A-066C-122A-D43A3F6FBE7F}"/>
              </a:ext>
            </a:extLst>
          </p:cNvPr>
          <p:cNvSpPr txBox="1"/>
          <p:nvPr/>
        </p:nvSpPr>
        <p:spPr>
          <a:xfrm>
            <a:off x="6147463" y="4726655"/>
            <a:ext cx="16031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kern="1200" dirty="0">
                <a:latin typeface="Roboto" pitchFamily="2" charset="0"/>
                <a:ea typeface="Roboto" pitchFamily="2" charset="0"/>
              </a:rPr>
              <a:t>Entre 1872 e 1889, entraram no Brasil cerca de 625 mil estrangeiros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33DCF12-A724-FE9D-7802-598E005A1CF7}"/>
              </a:ext>
            </a:extLst>
          </p:cNvPr>
          <p:cNvSpPr txBox="1"/>
          <p:nvPr/>
        </p:nvSpPr>
        <p:spPr>
          <a:xfrm>
            <a:off x="6041363" y="1417638"/>
            <a:ext cx="600479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>
                <a:latin typeface="Roboto" pitchFamily="2" charset="0"/>
                <a:ea typeface="Roboto" pitchFamily="2" charset="0"/>
              </a:rPr>
              <a:t>Em 1870, com a perspectiva da Abolição, políticos e fazendeiros pressionavam o governo para impulsionar a imigração. Itália, Portugal, Espanha e Alemanha eram os maiores fornecedores de imigrantes, que vieram também de países como Suíça, Polônia, Ucrânia</a:t>
            </a:r>
            <a:endParaRPr lang="pt-BR" dirty="0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D6A85A8E-044F-5A50-F8E2-83E855B34100}"/>
              </a:ext>
            </a:extLst>
          </p:cNvPr>
          <p:cNvSpPr txBox="1"/>
          <p:nvPr/>
        </p:nvSpPr>
        <p:spPr>
          <a:xfrm>
            <a:off x="1892465" y="6046064"/>
            <a:ext cx="4164846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pt-BR" sz="1400" dirty="0"/>
              <a:t>Representação da chegada dos imigrantes, de navio, ao Brasil.  Detalhes da imagem  </a:t>
            </a:r>
            <a:r>
              <a:rPr lang="pt-BR" sz="1400" b="1" dirty="0"/>
              <a:t>Honra e glória ao ministério de 7 de março</a:t>
            </a:r>
            <a:r>
              <a:rPr lang="pt-BR" sz="1400" dirty="0"/>
              <a:t>, de 1871. Detalhes. 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566D29E6-C636-D22D-D4B6-76B0A8B99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157080" y="231776"/>
            <a:ext cx="171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0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luxograma: Atraso 38">
            <a:extLst>
              <a:ext uri="{FF2B5EF4-FFF2-40B4-BE49-F238E27FC236}">
                <a16:creationId xmlns:a16="http://schemas.microsoft.com/office/drawing/2014/main" id="{36752211-66BF-58EE-215D-513A7B4E3ACB}"/>
              </a:ext>
            </a:extLst>
          </p:cNvPr>
          <p:cNvSpPr/>
          <p:nvPr/>
        </p:nvSpPr>
        <p:spPr>
          <a:xfrm rot="16200000">
            <a:off x="5540928" y="2484544"/>
            <a:ext cx="1360302" cy="7372918"/>
          </a:xfrm>
          <a:prstGeom prst="flowChartDelay">
            <a:avLst/>
          </a:prstGeom>
          <a:blipFill dpi="0" rotWithShape="1">
            <a:blip r:embed="rId2">
              <a:alphaModFix amt="63000"/>
            </a:blip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5" name="Fluxograma: Atraso 44">
            <a:extLst>
              <a:ext uri="{FF2B5EF4-FFF2-40B4-BE49-F238E27FC236}">
                <a16:creationId xmlns:a16="http://schemas.microsoft.com/office/drawing/2014/main" id="{72753780-374F-CD7D-5599-E39EC190D405}"/>
              </a:ext>
            </a:extLst>
          </p:cNvPr>
          <p:cNvSpPr/>
          <p:nvPr/>
        </p:nvSpPr>
        <p:spPr>
          <a:xfrm rot="16200000">
            <a:off x="7582067" y="1884492"/>
            <a:ext cx="1799248" cy="4777190"/>
          </a:xfrm>
          <a:prstGeom prst="flowChartDelay">
            <a:avLst/>
          </a:prstGeom>
          <a:blipFill dpi="0" rotWithShape="1">
            <a:blip r:embed="rId2">
              <a:alphaModFix amt="63000"/>
            </a:blip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luxograma: Atraso 43">
            <a:extLst>
              <a:ext uri="{FF2B5EF4-FFF2-40B4-BE49-F238E27FC236}">
                <a16:creationId xmlns:a16="http://schemas.microsoft.com/office/drawing/2014/main" id="{18B31763-B9B0-175C-C288-998F29F64AFD}"/>
              </a:ext>
            </a:extLst>
          </p:cNvPr>
          <p:cNvSpPr/>
          <p:nvPr/>
        </p:nvSpPr>
        <p:spPr>
          <a:xfrm rot="16200000">
            <a:off x="2508777" y="1888120"/>
            <a:ext cx="1740252" cy="4710938"/>
          </a:xfrm>
          <a:prstGeom prst="flowChartDelay">
            <a:avLst/>
          </a:prstGeom>
          <a:blipFill dpi="0" rotWithShape="1">
            <a:blip r:embed="rId2">
              <a:alphaModFix amt="63000"/>
            </a:blip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96944" y="386905"/>
            <a:ext cx="12188824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Indígenas: resistência no Império e hoje </a:t>
            </a:r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40302F7-8E85-588F-B27D-C58C61969129}"/>
              </a:ext>
            </a:extLst>
          </p:cNvPr>
          <p:cNvSpPr txBox="1"/>
          <p:nvPr/>
        </p:nvSpPr>
        <p:spPr>
          <a:xfrm>
            <a:off x="1977392" y="2372061"/>
            <a:ext cx="823140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dirty="0"/>
              <a:t>A única lei criada exclusivamente para os indígenas foi aprovada em 1845, ainda nos primeiros anos do Segundo Reinado, instituindo os </a:t>
            </a:r>
            <a:r>
              <a:rPr lang="pt-BR" b="1" dirty="0"/>
              <a:t>aldeamentos</a:t>
            </a:r>
            <a:r>
              <a:rPr lang="pt-BR" dirty="0"/>
              <a:t>. Desde a chegada dos  europeus os nativos indígenas resistiram. E insistem em preservar sua cultura.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644F97A-7D06-1E0F-8547-5D42C0703186}"/>
              </a:ext>
            </a:extLst>
          </p:cNvPr>
          <p:cNvSpPr txBox="1"/>
          <p:nvPr/>
        </p:nvSpPr>
        <p:spPr>
          <a:xfrm>
            <a:off x="1318542" y="3790276"/>
            <a:ext cx="40883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aldeamento facilitaria a conversão cristã e a “assimilação” dos indígenas. Eles abandonariam seus hábitos e costumes. Essa é uma atitude </a:t>
            </a:r>
            <a:r>
              <a:rPr lang="pt-BR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etnocêntrica, </a:t>
            </a: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pois considera os indígenas como inferiores.</a:t>
            </a:r>
          </a:p>
        </p:txBody>
      </p:sp>
      <p:sp>
        <p:nvSpPr>
          <p:cNvPr id="16" name="Fluxograma: Atraso 15">
            <a:extLst>
              <a:ext uri="{FF2B5EF4-FFF2-40B4-BE49-F238E27FC236}">
                <a16:creationId xmlns:a16="http://schemas.microsoft.com/office/drawing/2014/main" id="{007CE3ED-732C-5964-909D-B536BFDBCA8D}"/>
              </a:ext>
            </a:extLst>
          </p:cNvPr>
          <p:cNvSpPr/>
          <p:nvPr/>
        </p:nvSpPr>
        <p:spPr>
          <a:xfrm rot="10800000">
            <a:off x="50947" y="5469767"/>
            <a:ext cx="781448" cy="1360302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5039528-F636-4313-7B4B-37FACAD3A4AD}"/>
              </a:ext>
            </a:extLst>
          </p:cNvPr>
          <p:cNvSpPr txBox="1"/>
          <p:nvPr/>
        </p:nvSpPr>
        <p:spPr>
          <a:xfrm>
            <a:off x="6474877" y="3790276"/>
            <a:ext cx="41060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Os povos nativos desenvolveram formas de Resistência contra a violência e a imposição de valores: destacam-se as revoltas, as fugas, a dissimulação, a recusa ao trabalho e a sabotagem.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279729F-7064-E0C5-86C9-FDF016B69A9B}"/>
              </a:ext>
            </a:extLst>
          </p:cNvPr>
          <p:cNvSpPr txBox="1"/>
          <p:nvPr/>
        </p:nvSpPr>
        <p:spPr>
          <a:xfrm>
            <a:off x="3405059" y="5672343"/>
            <a:ext cx="56996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Atualmente, resistem utilizando as redes sociais, fazem ocupações de prédios públicos, protestam no Congresso Nacional e na ONU entre outras formas de denunciar as invasões de suas terras e a matança de suas lideranças.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39015" y="6348107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>
                <a:solidFill>
                  <a:schemeClr val="bg1"/>
                </a:solidFill>
              </a:rPr>
              <a:t>9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5" name="Fluxograma: Atraso 24">
            <a:extLst>
              <a:ext uri="{FF2B5EF4-FFF2-40B4-BE49-F238E27FC236}">
                <a16:creationId xmlns:a16="http://schemas.microsoft.com/office/drawing/2014/main" id="{A7175EDC-5FDF-3273-8489-3047E9C762F6}"/>
              </a:ext>
            </a:extLst>
          </p:cNvPr>
          <p:cNvSpPr/>
          <p:nvPr/>
        </p:nvSpPr>
        <p:spPr>
          <a:xfrm rot="10800000">
            <a:off x="53974" y="3947160"/>
            <a:ext cx="781448" cy="1360302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Fluxograma: Atraso 25">
            <a:extLst>
              <a:ext uri="{FF2B5EF4-FFF2-40B4-BE49-F238E27FC236}">
                <a16:creationId xmlns:a16="http://schemas.microsoft.com/office/drawing/2014/main" id="{6A70C29C-3922-9352-960D-FE078229C8E7}"/>
              </a:ext>
            </a:extLst>
          </p:cNvPr>
          <p:cNvSpPr/>
          <p:nvPr/>
        </p:nvSpPr>
        <p:spPr>
          <a:xfrm rot="12545870">
            <a:off x="426542" y="2362233"/>
            <a:ext cx="781448" cy="1360302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Fluxograma: Atraso 26">
            <a:extLst>
              <a:ext uri="{FF2B5EF4-FFF2-40B4-BE49-F238E27FC236}">
                <a16:creationId xmlns:a16="http://schemas.microsoft.com/office/drawing/2014/main" id="{0B6E0398-FE5E-80F4-05BF-F37A18B0F9F3}"/>
              </a:ext>
            </a:extLst>
          </p:cNvPr>
          <p:cNvSpPr/>
          <p:nvPr/>
        </p:nvSpPr>
        <p:spPr>
          <a:xfrm rot="15230215">
            <a:off x="1706557" y="1323412"/>
            <a:ext cx="781448" cy="1360302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Fluxograma: Atraso 27">
            <a:extLst>
              <a:ext uri="{FF2B5EF4-FFF2-40B4-BE49-F238E27FC236}">
                <a16:creationId xmlns:a16="http://schemas.microsoft.com/office/drawing/2014/main" id="{15234A4F-E36C-40B5-BA4C-4C87AF505855}"/>
              </a:ext>
            </a:extLst>
          </p:cNvPr>
          <p:cNvSpPr/>
          <p:nvPr/>
        </p:nvSpPr>
        <p:spPr>
          <a:xfrm rot="16200000">
            <a:off x="3301983" y="1086950"/>
            <a:ext cx="781448" cy="1360302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Fluxograma: Atraso 28">
            <a:extLst>
              <a:ext uri="{FF2B5EF4-FFF2-40B4-BE49-F238E27FC236}">
                <a16:creationId xmlns:a16="http://schemas.microsoft.com/office/drawing/2014/main" id="{8773BBDD-FCC5-BD99-1492-3E600DFB6DB1}"/>
              </a:ext>
            </a:extLst>
          </p:cNvPr>
          <p:cNvSpPr/>
          <p:nvPr/>
        </p:nvSpPr>
        <p:spPr>
          <a:xfrm rot="16200000">
            <a:off x="4848796" y="1121971"/>
            <a:ext cx="781448" cy="1360302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luxograma: Atraso 29">
            <a:extLst>
              <a:ext uri="{FF2B5EF4-FFF2-40B4-BE49-F238E27FC236}">
                <a16:creationId xmlns:a16="http://schemas.microsoft.com/office/drawing/2014/main" id="{19018D60-D757-AF2D-B3D1-C89210539784}"/>
              </a:ext>
            </a:extLst>
          </p:cNvPr>
          <p:cNvSpPr/>
          <p:nvPr/>
        </p:nvSpPr>
        <p:spPr>
          <a:xfrm rot="16200000">
            <a:off x="6382522" y="1149521"/>
            <a:ext cx="781448" cy="1360302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luxograma: Atraso 31">
            <a:extLst>
              <a:ext uri="{FF2B5EF4-FFF2-40B4-BE49-F238E27FC236}">
                <a16:creationId xmlns:a16="http://schemas.microsoft.com/office/drawing/2014/main" id="{9AEE9DC5-0BAB-A344-1849-1BA366B0E63F}"/>
              </a:ext>
            </a:extLst>
          </p:cNvPr>
          <p:cNvSpPr/>
          <p:nvPr/>
        </p:nvSpPr>
        <p:spPr>
          <a:xfrm rot="16200000">
            <a:off x="7913408" y="1149521"/>
            <a:ext cx="781448" cy="1360302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Fluxograma: Atraso 32">
            <a:extLst>
              <a:ext uri="{FF2B5EF4-FFF2-40B4-BE49-F238E27FC236}">
                <a16:creationId xmlns:a16="http://schemas.microsoft.com/office/drawing/2014/main" id="{BDFA177B-E0B8-4B17-2FF5-E27A494963E6}"/>
              </a:ext>
            </a:extLst>
          </p:cNvPr>
          <p:cNvSpPr/>
          <p:nvPr/>
        </p:nvSpPr>
        <p:spPr>
          <a:xfrm rot="17334601">
            <a:off x="9484026" y="1432970"/>
            <a:ext cx="781448" cy="1360302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Fluxograma: Atraso 33">
            <a:extLst>
              <a:ext uri="{FF2B5EF4-FFF2-40B4-BE49-F238E27FC236}">
                <a16:creationId xmlns:a16="http://schemas.microsoft.com/office/drawing/2014/main" id="{A5ED9A25-C0CD-7B2A-5AF3-A606461BC3CD}"/>
              </a:ext>
            </a:extLst>
          </p:cNvPr>
          <p:cNvSpPr/>
          <p:nvPr/>
        </p:nvSpPr>
        <p:spPr>
          <a:xfrm rot="18964212">
            <a:off x="10865790" y="2349211"/>
            <a:ext cx="781448" cy="1360302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Fluxograma: Atraso 34">
            <a:extLst>
              <a:ext uri="{FF2B5EF4-FFF2-40B4-BE49-F238E27FC236}">
                <a16:creationId xmlns:a16="http://schemas.microsoft.com/office/drawing/2014/main" id="{2D016D89-EDF0-E791-207A-8AA45DF6B1DB}"/>
              </a:ext>
            </a:extLst>
          </p:cNvPr>
          <p:cNvSpPr/>
          <p:nvPr/>
        </p:nvSpPr>
        <p:spPr>
          <a:xfrm>
            <a:off x="11436175" y="3865661"/>
            <a:ext cx="781448" cy="1360302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Fluxograma: Atraso 35">
            <a:extLst>
              <a:ext uri="{FF2B5EF4-FFF2-40B4-BE49-F238E27FC236}">
                <a16:creationId xmlns:a16="http://schemas.microsoft.com/office/drawing/2014/main" id="{B432D806-A6B8-7B51-2833-24EF0D6BA0DE}"/>
              </a:ext>
            </a:extLst>
          </p:cNvPr>
          <p:cNvSpPr/>
          <p:nvPr/>
        </p:nvSpPr>
        <p:spPr>
          <a:xfrm>
            <a:off x="11436175" y="5464120"/>
            <a:ext cx="781448" cy="1360302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525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675BD-A880-491E-B049-B8CC56722E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CD32FE-0C53-493F-839E-B9E3542396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393E67B-241A-41B9-9F1A-4AA66395C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7877</TotalTime>
  <Words>893</Words>
  <Application>Microsoft Office PowerPoint</Application>
  <PresentationFormat>Personalizar</PresentationFormat>
  <Paragraphs>64</Paragraphs>
  <Slides>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Wingdings</vt:lpstr>
      <vt:lpstr>Tema do Office</vt:lpstr>
      <vt:lpstr>Apresentação do PowerPoint</vt:lpstr>
      <vt:lpstr> O governo de D. Pedro II</vt:lpstr>
      <vt:lpstr>O Segundo Reinado</vt:lpstr>
      <vt:lpstr>O café</vt:lpstr>
      <vt:lpstr>Modernização e suas contradições</vt:lpstr>
      <vt:lpstr>Trens para as lavouras</vt:lpstr>
      <vt:lpstr>Civilizar pelo racismo: o branqueamento da população</vt:lpstr>
      <vt:lpstr>Imigração em massa</vt:lpstr>
      <vt:lpstr>Indígenas: resistência no Império e hoje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Jaqueline Martinho</dc:creator>
  <cp:lastModifiedBy> </cp:lastModifiedBy>
  <cp:revision>427</cp:revision>
  <dcterms:created xsi:type="dcterms:W3CDTF">2019-03-25T17:22:51Z</dcterms:created>
  <dcterms:modified xsi:type="dcterms:W3CDTF">2023-06-22T12:39:04Z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