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7" r:id="rId5"/>
    <p:sldId id="359" r:id="rId6"/>
    <p:sldId id="360" r:id="rId7"/>
    <p:sldId id="361" r:id="rId8"/>
    <p:sldId id="362" r:id="rId9"/>
    <p:sldId id="363" r:id="rId10"/>
    <p:sldId id="364" r:id="rId11"/>
    <p:sldId id="273" r:id="rId12"/>
    <p:sldId id="274" r:id="rId13"/>
    <p:sldId id="275" r:id="rId14"/>
    <p:sldId id="366" r:id="rId15"/>
    <p:sldId id="365" r:id="rId16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359"/>
            <p14:sldId id="360"/>
            <p14:sldId id="361"/>
            <p14:sldId id="362"/>
            <p14:sldId id="363"/>
            <p14:sldId id="364"/>
            <p14:sldId id="273"/>
            <p14:sldId id="274"/>
            <p14:sldId id="275"/>
            <p14:sldId id="366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9A3E1-4D56-CF77-4298-E18AF1C86A84}" v="4" dt="2023-05-23T21:25:58.960"/>
    <p1510:client id="{A27975FE-31CD-4A31-927A-F04F03446B65}" v="4185" dt="2023-05-23T00:36:06.516"/>
    <p1510:client id="{FB5668D2-0130-F345-B665-2730F94CFA3E}" v="473" dt="2023-05-23T10:23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72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C567D-D8F4-435F-B7FB-D21582CE457F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8233048F-D770-4470-BD9A-5F55D8877735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 sociedade francesa era organizada em </a:t>
          </a:r>
          <a:r>
            <a:rPr lang="pt-BR" sz="1900" b="1" dirty="0">
              <a:latin typeface="Roboto" pitchFamily="2" charset="0"/>
              <a:ea typeface="Roboto" pitchFamily="2" charset="0"/>
            </a:rPr>
            <a:t>Primeiro estado:</a:t>
          </a:r>
          <a:r>
            <a:rPr lang="pt-BR" sz="1900" dirty="0">
              <a:latin typeface="Roboto" pitchFamily="2" charset="0"/>
              <a:ea typeface="Roboto" pitchFamily="2" charset="0"/>
            </a:rPr>
            <a:t> composto por membros da Igreja Católica. </a:t>
          </a:r>
        </a:p>
      </dgm:t>
    </dgm:pt>
    <dgm:pt modelId="{E6C61905-61EA-4A3E-B0A1-B6EA6EBFFB68}" type="parTrans" cxnId="{C8EFEAB8-47B6-4E17-AB68-34DC617A4D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338E807-B6D3-4596-92DF-5B712E5D9641}" type="sibTrans" cxnId="{C8EFEAB8-47B6-4E17-AB68-34DC617A4D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B1A44FB-68DB-45E7-912B-86A0B5F4FB1C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Segundo estado:</a:t>
          </a:r>
          <a:r>
            <a:rPr lang="pt-BR" sz="1900" dirty="0">
              <a:latin typeface="Roboto" pitchFamily="2" charset="0"/>
              <a:ea typeface="Roboto" pitchFamily="2" charset="0"/>
            </a:rPr>
            <a:t> formado pela “nobreza de sangue”: grandes proprietários de terra e burguesia, que possuíam ou comprovam títulos de nobreza.  </a:t>
          </a:r>
        </a:p>
      </dgm:t>
    </dgm:pt>
    <dgm:pt modelId="{307942C8-4407-49B5-977D-5816200E5A36}" type="parTrans" cxnId="{DA0E40D1-70A4-4EDB-AA33-972D58BF766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6F95F32-390A-4488-B862-738C2724B609}" type="sibTrans" cxnId="{DA0E40D1-70A4-4EDB-AA33-972D58BF766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EDBC225-E7A4-43D1-8781-59F309F5DF91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Terceiro estado:</a:t>
          </a:r>
          <a:r>
            <a:rPr lang="pt-BR" sz="1900" dirty="0">
              <a:latin typeface="Roboto" pitchFamily="2" charset="0"/>
              <a:ea typeface="Roboto" pitchFamily="2" charset="0"/>
            </a:rPr>
            <a:t> composto por segmentos diversos, como alta e média burguesia e trabalhadores. Este estado sustentava os demais grupos por meio do pagamento de impostos. </a:t>
          </a:r>
        </a:p>
      </dgm:t>
    </dgm:pt>
    <dgm:pt modelId="{60DD9ED6-5B5E-4A66-B48A-6609D97B404F}" type="parTrans" cxnId="{4ABA446D-08A5-4628-AF9C-78814215F81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03BFEBC-6AC3-4BA3-B93A-DEEC070D60CA}" type="sibTrans" cxnId="{4ABA446D-08A5-4628-AF9C-78814215F81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8B05F61-459A-4D28-BED2-57942AB97BB7}" type="pres">
      <dgm:prSet presAssocID="{0E4C567D-D8F4-435F-B7FB-D21582CE457F}" presName="compositeShape" presStyleCnt="0">
        <dgm:presLayoutVars>
          <dgm:dir/>
          <dgm:resizeHandles/>
        </dgm:presLayoutVars>
      </dgm:prSet>
      <dgm:spPr/>
    </dgm:pt>
    <dgm:pt modelId="{BB1029F9-8085-4179-83AA-36E0E1C78C78}" type="pres">
      <dgm:prSet presAssocID="{0E4C567D-D8F4-435F-B7FB-D21582CE457F}" presName="pyramid" presStyleLbl="node1" presStyleIdx="0" presStyleCnt="1" custLinFactNeighborX="8349" custLinFactNeighborY="-1114"/>
      <dgm:spPr>
        <a:solidFill>
          <a:schemeClr val="tx2"/>
        </a:solidFill>
      </dgm:spPr>
    </dgm:pt>
    <dgm:pt modelId="{9895AEF3-4F90-45D8-AD84-D4F074064B1D}" type="pres">
      <dgm:prSet presAssocID="{0E4C567D-D8F4-435F-B7FB-D21582CE457F}" presName="theList" presStyleCnt="0"/>
      <dgm:spPr/>
    </dgm:pt>
    <dgm:pt modelId="{0FEB1906-4157-42DF-A23E-75A69D0C0A20}" type="pres">
      <dgm:prSet presAssocID="{8233048F-D770-4470-BD9A-5F55D8877735}" presName="aNode" presStyleLbl="fgAcc1" presStyleIdx="0" presStyleCnt="3" custScaleX="120600" custScaleY="347779" custLinFactY="-28074" custLinFactNeighborX="-40176" custLinFactNeighborY="-100000">
        <dgm:presLayoutVars>
          <dgm:bulletEnabled val="1"/>
        </dgm:presLayoutVars>
      </dgm:prSet>
      <dgm:spPr/>
    </dgm:pt>
    <dgm:pt modelId="{5A6BDC5E-E7CB-482F-94F8-D1CDFE7926B5}" type="pres">
      <dgm:prSet presAssocID="{8233048F-D770-4470-BD9A-5F55D8877735}" presName="aSpace" presStyleCnt="0"/>
      <dgm:spPr/>
    </dgm:pt>
    <dgm:pt modelId="{3A02B689-CDBC-47B3-AB11-36E686E7E164}" type="pres">
      <dgm:prSet presAssocID="{1B1A44FB-68DB-45E7-912B-86A0B5F4FB1C}" presName="aNode" presStyleLbl="fgAcc1" presStyleIdx="1" presStyleCnt="3" custScaleX="147950" custScaleY="460466" custLinFactY="4958" custLinFactNeighborX="-36326" custLinFactNeighborY="100000">
        <dgm:presLayoutVars>
          <dgm:bulletEnabled val="1"/>
        </dgm:presLayoutVars>
      </dgm:prSet>
      <dgm:spPr/>
    </dgm:pt>
    <dgm:pt modelId="{A78AC6C4-F6CA-4DFE-B22A-7F03B6DCEA08}" type="pres">
      <dgm:prSet presAssocID="{1B1A44FB-68DB-45E7-912B-86A0B5F4FB1C}" presName="aSpace" presStyleCnt="0"/>
      <dgm:spPr/>
    </dgm:pt>
    <dgm:pt modelId="{F9264D30-0359-4917-B034-CF2FB61B77E7}" type="pres">
      <dgm:prSet presAssocID="{FEDBC225-E7A4-43D1-8781-59F309F5DF91}" presName="aNode" presStyleLbl="fgAcc1" presStyleIdx="2" presStyleCnt="3" custScaleX="173000" custScaleY="460466" custLinFactY="67779" custLinFactNeighborX="-37855" custLinFactNeighborY="100000">
        <dgm:presLayoutVars>
          <dgm:bulletEnabled val="1"/>
        </dgm:presLayoutVars>
      </dgm:prSet>
      <dgm:spPr/>
    </dgm:pt>
    <dgm:pt modelId="{A836E614-E251-4D3D-8903-C5FDD0B56537}" type="pres">
      <dgm:prSet presAssocID="{FEDBC225-E7A4-43D1-8781-59F309F5DF91}" presName="aSpace" presStyleCnt="0"/>
      <dgm:spPr/>
    </dgm:pt>
  </dgm:ptLst>
  <dgm:cxnLst>
    <dgm:cxn modelId="{1566293B-D07B-4630-876E-CE2064DBD10F}" type="presOf" srcId="{0E4C567D-D8F4-435F-B7FB-D21582CE457F}" destId="{08B05F61-459A-4D28-BED2-57942AB97BB7}" srcOrd="0" destOrd="0" presId="urn:microsoft.com/office/officeart/2005/8/layout/pyramid2"/>
    <dgm:cxn modelId="{25B1F26B-9F25-4C60-8BDA-EBC31002AABC}" type="presOf" srcId="{8233048F-D770-4470-BD9A-5F55D8877735}" destId="{0FEB1906-4157-42DF-A23E-75A69D0C0A20}" srcOrd="0" destOrd="0" presId="urn:microsoft.com/office/officeart/2005/8/layout/pyramid2"/>
    <dgm:cxn modelId="{4ABA446D-08A5-4628-AF9C-78814215F810}" srcId="{0E4C567D-D8F4-435F-B7FB-D21582CE457F}" destId="{FEDBC225-E7A4-43D1-8781-59F309F5DF91}" srcOrd="2" destOrd="0" parTransId="{60DD9ED6-5B5E-4A66-B48A-6609D97B404F}" sibTransId="{F03BFEBC-6AC3-4BA3-B93A-DEEC070D60CA}"/>
    <dgm:cxn modelId="{C8EFEAB8-47B6-4E17-AB68-34DC617A4DBA}" srcId="{0E4C567D-D8F4-435F-B7FB-D21582CE457F}" destId="{8233048F-D770-4470-BD9A-5F55D8877735}" srcOrd="0" destOrd="0" parTransId="{E6C61905-61EA-4A3E-B0A1-B6EA6EBFFB68}" sibTransId="{E338E807-B6D3-4596-92DF-5B712E5D9641}"/>
    <dgm:cxn modelId="{C72921C3-E855-4C32-88E5-E4999584F1DF}" type="presOf" srcId="{FEDBC225-E7A4-43D1-8781-59F309F5DF91}" destId="{F9264D30-0359-4917-B034-CF2FB61B77E7}" srcOrd="0" destOrd="0" presId="urn:microsoft.com/office/officeart/2005/8/layout/pyramid2"/>
    <dgm:cxn modelId="{DA0E40D1-70A4-4EDB-AA33-972D58BF7662}" srcId="{0E4C567D-D8F4-435F-B7FB-D21582CE457F}" destId="{1B1A44FB-68DB-45E7-912B-86A0B5F4FB1C}" srcOrd="1" destOrd="0" parTransId="{307942C8-4407-49B5-977D-5816200E5A36}" sibTransId="{A6F95F32-390A-4488-B862-738C2724B609}"/>
    <dgm:cxn modelId="{E1F1A6E7-937F-44EF-BA1D-CCFA5259F5B9}" type="presOf" srcId="{1B1A44FB-68DB-45E7-912B-86A0B5F4FB1C}" destId="{3A02B689-CDBC-47B3-AB11-36E686E7E164}" srcOrd="0" destOrd="0" presId="urn:microsoft.com/office/officeart/2005/8/layout/pyramid2"/>
    <dgm:cxn modelId="{A07A4C86-AE06-4726-A516-C7D0F32BE47C}" type="presParOf" srcId="{08B05F61-459A-4D28-BED2-57942AB97BB7}" destId="{BB1029F9-8085-4179-83AA-36E0E1C78C78}" srcOrd="0" destOrd="0" presId="urn:microsoft.com/office/officeart/2005/8/layout/pyramid2"/>
    <dgm:cxn modelId="{FED73BB2-63B1-459A-AAA7-2B0D7D782901}" type="presParOf" srcId="{08B05F61-459A-4D28-BED2-57942AB97BB7}" destId="{9895AEF3-4F90-45D8-AD84-D4F074064B1D}" srcOrd="1" destOrd="0" presId="urn:microsoft.com/office/officeart/2005/8/layout/pyramid2"/>
    <dgm:cxn modelId="{7998B5CC-E80C-4778-B659-9EB29DACC6DD}" type="presParOf" srcId="{9895AEF3-4F90-45D8-AD84-D4F074064B1D}" destId="{0FEB1906-4157-42DF-A23E-75A69D0C0A20}" srcOrd="0" destOrd="0" presId="urn:microsoft.com/office/officeart/2005/8/layout/pyramid2"/>
    <dgm:cxn modelId="{2B62774F-90C1-46D5-8BDA-F29FFC84AE4F}" type="presParOf" srcId="{9895AEF3-4F90-45D8-AD84-D4F074064B1D}" destId="{5A6BDC5E-E7CB-482F-94F8-D1CDFE7926B5}" srcOrd="1" destOrd="0" presId="urn:microsoft.com/office/officeart/2005/8/layout/pyramid2"/>
    <dgm:cxn modelId="{97EDBFD1-37BE-4C85-9119-EC52B0969C01}" type="presParOf" srcId="{9895AEF3-4F90-45D8-AD84-D4F074064B1D}" destId="{3A02B689-CDBC-47B3-AB11-36E686E7E164}" srcOrd="2" destOrd="0" presId="urn:microsoft.com/office/officeart/2005/8/layout/pyramid2"/>
    <dgm:cxn modelId="{70530B7A-CA7B-4DCA-8038-867577F2D2F4}" type="presParOf" srcId="{9895AEF3-4F90-45D8-AD84-D4F074064B1D}" destId="{A78AC6C4-F6CA-4DFE-B22A-7F03B6DCEA08}" srcOrd="3" destOrd="0" presId="urn:microsoft.com/office/officeart/2005/8/layout/pyramid2"/>
    <dgm:cxn modelId="{3FF4DF2A-44D0-4202-A8F5-BCDBDD46070D}" type="presParOf" srcId="{9895AEF3-4F90-45D8-AD84-D4F074064B1D}" destId="{F9264D30-0359-4917-B034-CF2FB61B77E7}" srcOrd="4" destOrd="0" presId="urn:microsoft.com/office/officeart/2005/8/layout/pyramid2"/>
    <dgm:cxn modelId="{C8A4960E-458A-41B7-95CF-3F1C920B42AE}" type="presParOf" srcId="{9895AEF3-4F90-45D8-AD84-D4F074064B1D}" destId="{A836E614-E251-4D3D-8903-C5FDD0B56537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29F9-8085-4179-83AA-36E0E1C78C78}">
      <dsp:nvSpPr>
        <dsp:cNvPr id="0" name=""/>
        <dsp:cNvSpPr/>
      </dsp:nvSpPr>
      <dsp:spPr>
        <a:xfrm>
          <a:off x="396784" y="0"/>
          <a:ext cx="5445224" cy="5445224"/>
        </a:xfrm>
        <a:prstGeom prst="triangl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B1906-4157-42DF-A23E-75A69D0C0A20}">
      <dsp:nvSpPr>
        <dsp:cNvPr id="0" name=""/>
        <dsp:cNvSpPr/>
      </dsp:nvSpPr>
      <dsp:spPr>
        <a:xfrm>
          <a:off x="878229" y="409790"/>
          <a:ext cx="4268511" cy="1159542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sociedade francesa era organizada em </a:t>
          </a:r>
          <a:r>
            <a:rPr lang="pt-BR" sz="1900" b="1" kern="1200" dirty="0">
              <a:latin typeface="Roboto" pitchFamily="2" charset="0"/>
              <a:ea typeface="Roboto" pitchFamily="2" charset="0"/>
            </a:rPr>
            <a:t>Primeiro estado: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composto por membros da Igreja Católica. </a:t>
          </a:r>
        </a:p>
      </dsp:txBody>
      <dsp:txXfrm>
        <a:off x="934833" y="466394"/>
        <a:ext cx="4155303" cy="1046334"/>
      </dsp:txXfrm>
    </dsp:sp>
    <dsp:sp modelId="{3A02B689-CDBC-47B3-AB11-36E686E7E164}">
      <dsp:nvSpPr>
        <dsp:cNvPr id="0" name=""/>
        <dsp:cNvSpPr/>
      </dsp:nvSpPr>
      <dsp:spPr>
        <a:xfrm>
          <a:off x="530483" y="1804495"/>
          <a:ext cx="5236535" cy="1535256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Segundo estado: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formado pela “nobreza de sangue”: grandes proprietários de terra e burguesia, que possuíam ou comprovam títulos de nobreza.  </a:t>
          </a:r>
        </a:p>
      </dsp:txBody>
      <dsp:txXfrm>
        <a:off x="605428" y="1879440"/>
        <a:ext cx="5086645" cy="1385366"/>
      </dsp:txXfrm>
    </dsp:sp>
    <dsp:sp modelId="{F9264D30-0359-4917-B034-CF2FB61B77E7}">
      <dsp:nvSpPr>
        <dsp:cNvPr id="0" name=""/>
        <dsp:cNvSpPr/>
      </dsp:nvSpPr>
      <dsp:spPr>
        <a:xfrm>
          <a:off x="33056" y="3590882"/>
          <a:ext cx="6123154" cy="1535256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Terceiro estado: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composto por segmentos diversos, como alta e média burguesia e trabalhadores. Este estado sustentava os demais grupos por meio do pagamento de impostos. </a:t>
          </a:r>
        </a:p>
      </dsp:txBody>
      <dsp:txXfrm>
        <a:off x="108001" y="3665827"/>
        <a:ext cx="5973264" cy="138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537AD72C-6FB7-9DBB-15C1-5D332679FAFD}"/>
              </a:ext>
            </a:extLst>
          </p:cNvPr>
          <p:cNvSpPr/>
          <p:nvPr/>
        </p:nvSpPr>
        <p:spPr>
          <a:xfrm rot="16200000">
            <a:off x="10005767" y="5581222"/>
            <a:ext cx="1594983" cy="1055842"/>
          </a:xfrm>
          <a:custGeom>
            <a:avLst/>
            <a:gdLst>
              <a:gd name="connsiteX0" fmla="*/ 0 w 4526081"/>
              <a:gd name="connsiteY0" fmla="*/ 0 h 1872208"/>
              <a:gd name="connsiteX1" fmla="*/ 3589977 w 4526081"/>
              <a:gd name="connsiteY1" fmla="*/ 0 h 1872208"/>
              <a:gd name="connsiteX2" fmla="*/ 4526081 w 4526081"/>
              <a:gd name="connsiteY2" fmla="*/ 936104 h 1872208"/>
              <a:gd name="connsiteX3" fmla="*/ 3589977 w 4526081"/>
              <a:gd name="connsiteY3" fmla="*/ 1872208 h 1872208"/>
              <a:gd name="connsiteX4" fmla="*/ 0 w 4526081"/>
              <a:gd name="connsiteY4" fmla="*/ 1872208 h 1872208"/>
              <a:gd name="connsiteX5" fmla="*/ 936104 w 4526081"/>
              <a:gd name="connsiteY5" fmla="*/ 936104 h 1872208"/>
              <a:gd name="connsiteX6" fmla="*/ 0 w 4526081"/>
              <a:gd name="connsiteY6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6081" h="1872208">
                <a:moveTo>
                  <a:pt x="0" y="0"/>
                </a:moveTo>
                <a:lnTo>
                  <a:pt x="3589977" y="0"/>
                </a:lnTo>
                <a:lnTo>
                  <a:pt x="4526081" y="936104"/>
                </a:lnTo>
                <a:lnTo>
                  <a:pt x="3589977" y="1872208"/>
                </a:lnTo>
                <a:lnTo>
                  <a:pt x="0" y="1872208"/>
                </a:lnTo>
                <a:lnTo>
                  <a:pt x="936104" y="93610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136" tIns="86678" rIns="1022782" bIns="866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65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32EE30A-BAE9-8112-F8A5-2FAFCEDB8671}"/>
              </a:ext>
            </a:extLst>
          </p:cNvPr>
          <p:cNvSpPr/>
          <p:nvPr/>
        </p:nvSpPr>
        <p:spPr>
          <a:xfrm>
            <a:off x="1504936" y="1342341"/>
            <a:ext cx="9546820" cy="1388044"/>
          </a:xfrm>
          <a:prstGeom prst="rect">
            <a:avLst/>
          </a:prstGeom>
          <a:solidFill>
            <a:srgbClr val="E27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470" y="341784"/>
            <a:ext cx="11437582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Período Napoleônico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3347B44-AE84-67E5-AB16-3BACD2122992}"/>
              </a:ext>
            </a:extLst>
          </p:cNvPr>
          <p:cNvSpPr/>
          <p:nvPr/>
        </p:nvSpPr>
        <p:spPr>
          <a:xfrm rot="16200000">
            <a:off x="165987" y="5514143"/>
            <a:ext cx="1622056" cy="1055842"/>
          </a:xfrm>
          <a:custGeom>
            <a:avLst/>
            <a:gdLst>
              <a:gd name="connsiteX0" fmla="*/ 0 w 4526081"/>
              <a:gd name="connsiteY0" fmla="*/ 0 h 1872208"/>
              <a:gd name="connsiteX1" fmla="*/ 3589977 w 4526081"/>
              <a:gd name="connsiteY1" fmla="*/ 0 h 1872208"/>
              <a:gd name="connsiteX2" fmla="*/ 4526081 w 4526081"/>
              <a:gd name="connsiteY2" fmla="*/ 936104 h 1872208"/>
              <a:gd name="connsiteX3" fmla="*/ 3589977 w 4526081"/>
              <a:gd name="connsiteY3" fmla="*/ 1872208 h 1872208"/>
              <a:gd name="connsiteX4" fmla="*/ 0 w 4526081"/>
              <a:gd name="connsiteY4" fmla="*/ 1872208 h 1872208"/>
              <a:gd name="connsiteX5" fmla="*/ 936104 w 4526081"/>
              <a:gd name="connsiteY5" fmla="*/ 936104 h 1872208"/>
              <a:gd name="connsiteX6" fmla="*/ 0 w 4526081"/>
              <a:gd name="connsiteY6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6081" h="1872208">
                <a:moveTo>
                  <a:pt x="0" y="0"/>
                </a:moveTo>
                <a:lnTo>
                  <a:pt x="3589977" y="0"/>
                </a:lnTo>
                <a:lnTo>
                  <a:pt x="4526081" y="936104"/>
                </a:lnTo>
                <a:lnTo>
                  <a:pt x="3589977" y="1872208"/>
                </a:lnTo>
                <a:lnTo>
                  <a:pt x="0" y="1872208"/>
                </a:lnTo>
                <a:lnTo>
                  <a:pt x="936104" y="93610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136" tIns="86678" rIns="1022782" bIns="866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65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DCF2078A-39DE-B4CA-9378-E968174B9F86}"/>
              </a:ext>
            </a:extLst>
          </p:cNvPr>
          <p:cNvSpPr/>
          <p:nvPr/>
        </p:nvSpPr>
        <p:spPr>
          <a:xfrm rot="16200000">
            <a:off x="5532338" y="5566397"/>
            <a:ext cx="1581872" cy="1072383"/>
          </a:xfrm>
          <a:custGeom>
            <a:avLst/>
            <a:gdLst>
              <a:gd name="connsiteX0" fmla="*/ 0 w 4021441"/>
              <a:gd name="connsiteY0" fmla="*/ 0 h 1872208"/>
              <a:gd name="connsiteX1" fmla="*/ 3085337 w 4021441"/>
              <a:gd name="connsiteY1" fmla="*/ 0 h 1872208"/>
              <a:gd name="connsiteX2" fmla="*/ 4021441 w 4021441"/>
              <a:gd name="connsiteY2" fmla="*/ 936104 h 1872208"/>
              <a:gd name="connsiteX3" fmla="*/ 3085337 w 4021441"/>
              <a:gd name="connsiteY3" fmla="*/ 1872208 h 1872208"/>
              <a:gd name="connsiteX4" fmla="*/ 0 w 4021441"/>
              <a:gd name="connsiteY4" fmla="*/ 1872208 h 1872208"/>
              <a:gd name="connsiteX5" fmla="*/ 936104 w 4021441"/>
              <a:gd name="connsiteY5" fmla="*/ 936104 h 1872208"/>
              <a:gd name="connsiteX6" fmla="*/ 0 w 4021441"/>
              <a:gd name="connsiteY6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441" h="1872208">
                <a:moveTo>
                  <a:pt x="0" y="0"/>
                </a:moveTo>
                <a:lnTo>
                  <a:pt x="3085337" y="0"/>
                </a:lnTo>
                <a:lnTo>
                  <a:pt x="4021441" y="936104"/>
                </a:lnTo>
                <a:lnTo>
                  <a:pt x="3085337" y="1872208"/>
                </a:lnTo>
                <a:lnTo>
                  <a:pt x="0" y="1872208"/>
                </a:lnTo>
                <a:lnTo>
                  <a:pt x="936104" y="93610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136" tIns="86678" rIns="1022782" bIns="866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6500" kern="1200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1D69916C-766E-8EEA-7A93-74266515642D}"/>
              </a:ext>
            </a:extLst>
          </p:cNvPr>
          <p:cNvSpPr/>
          <p:nvPr/>
        </p:nvSpPr>
        <p:spPr>
          <a:xfrm rot="16200000">
            <a:off x="7819796" y="5561396"/>
            <a:ext cx="1555332" cy="1055844"/>
          </a:xfrm>
          <a:custGeom>
            <a:avLst/>
            <a:gdLst>
              <a:gd name="connsiteX0" fmla="*/ 0 w 3531921"/>
              <a:gd name="connsiteY0" fmla="*/ 0 h 1872208"/>
              <a:gd name="connsiteX1" fmla="*/ 2595817 w 3531921"/>
              <a:gd name="connsiteY1" fmla="*/ 0 h 1872208"/>
              <a:gd name="connsiteX2" fmla="*/ 3531921 w 3531921"/>
              <a:gd name="connsiteY2" fmla="*/ 936104 h 1872208"/>
              <a:gd name="connsiteX3" fmla="*/ 2595817 w 3531921"/>
              <a:gd name="connsiteY3" fmla="*/ 1872208 h 1872208"/>
              <a:gd name="connsiteX4" fmla="*/ 0 w 3531921"/>
              <a:gd name="connsiteY4" fmla="*/ 1872208 h 1872208"/>
              <a:gd name="connsiteX5" fmla="*/ 936104 w 3531921"/>
              <a:gd name="connsiteY5" fmla="*/ 936104 h 1872208"/>
              <a:gd name="connsiteX6" fmla="*/ 0 w 3531921"/>
              <a:gd name="connsiteY6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21" h="1872208">
                <a:moveTo>
                  <a:pt x="0" y="0"/>
                </a:moveTo>
                <a:lnTo>
                  <a:pt x="2595817" y="0"/>
                </a:lnTo>
                <a:lnTo>
                  <a:pt x="3531921" y="936104"/>
                </a:lnTo>
                <a:lnTo>
                  <a:pt x="2595817" y="1872208"/>
                </a:lnTo>
                <a:lnTo>
                  <a:pt x="0" y="1872208"/>
                </a:lnTo>
                <a:lnTo>
                  <a:pt x="936104" y="93610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136" tIns="86678" rIns="1022782" bIns="866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65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9235" y="5857348"/>
            <a:ext cx="10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1799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78377" y="5811232"/>
            <a:ext cx="129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1805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68458" y="5858485"/>
            <a:ext cx="10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1814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75337" y="5857347"/>
            <a:ext cx="10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1815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4690" y="3924405"/>
            <a:ext cx="13903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900" dirty="0">
                <a:latin typeface="Roboto" pitchFamily="2" charset="0"/>
                <a:ea typeface="Roboto" pitchFamily="2" charset="0"/>
              </a:rPr>
              <a:t>Golpe de Estado por Napoleão Bonaparte.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64761" y="4047350"/>
            <a:ext cx="19350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latin typeface="Roboto" pitchFamily="2" charset="0"/>
                <a:ea typeface="Roboto" pitchFamily="2" charset="0"/>
              </a:rPr>
              <a:t>Napoleão é proclamado imperador dos franceses.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53662" y="3709436"/>
            <a:ext cx="18048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latin typeface="Roboto" pitchFamily="2" charset="0"/>
                <a:ea typeface="Roboto" pitchFamily="2" charset="0"/>
              </a:rPr>
              <a:t>Primeira derrota de Napoleão por um colisão internacional.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205337" y="3709436"/>
            <a:ext cx="17587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latin typeface="Roboto" pitchFamily="2" charset="0"/>
                <a:ea typeface="Roboto" pitchFamily="2" charset="0"/>
              </a:rPr>
              <a:t>Segunda derrota de Napoleão na Batalha de Waterloo. 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847BD390-2313-E96B-8493-DB3FF12C9FBC}"/>
              </a:ext>
            </a:extLst>
          </p:cNvPr>
          <p:cNvSpPr/>
          <p:nvPr/>
        </p:nvSpPr>
        <p:spPr>
          <a:xfrm>
            <a:off x="2114757" y="1891586"/>
            <a:ext cx="2461103" cy="266231"/>
          </a:xfrm>
          <a:custGeom>
            <a:avLst/>
            <a:gdLst>
              <a:gd name="connsiteX0" fmla="*/ 0 w 2461103"/>
              <a:gd name="connsiteY0" fmla="*/ 0 h 266231"/>
              <a:gd name="connsiteX1" fmla="*/ 2461103 w 2461103"/>
              <a:gd name="connsiteY1" fmla="*/ 0 h 266231"/>
              <a:gd name="connsiteX2" fmla="*/ 2461103 w 2461103"/>
              <a:gd name="connsiteY2" fmla="*/ 266231 h 266231"/>
              <a:gd name="connsiteX3" fmla="*/ 0 w 2461103"/>
              <a:gd name="connsiteY3" fmla="*/ 266231 h 266231"/>
              <a:gd name="connsiteX4" fmla="*/ 0 w 2461103"/>
              <a:gd name="connsiteY4" fmla="*/ 0 h 26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103" h="266231">
                <a:moveTo>
                  <a:pt x="0" y="0"/>
                </a:moveTo>
                <a:lnTo>
                  <a:pt x="2461103" y="0"/>
                </a:lnTo>
                <a:lnTo>
                  <a:pt x="2461103" y="266231"/>
                </a:lnTo>
                <a:lnTo>
                  <a:pt x="0" y="266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55880" rIns="156464" bIns="55880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b="1" kern="1200" dirty="0">
                <a:latin typeface="Roboto" pitchFamily="2" charset="0"/>
                <a:ea typeface="Roboto" pitchFamily="2" charset="0"/>
              </a:rPr>
              <a:t>Período Napoleônico </a:t>
            </a:r>
            <a:r>
              <a:rPr lang="pt-BR" sz="2200" b="0" kern="1200" dirty="0">
                <a:latin typeface="Roboto" pitchFamily="2" charset="0"/>
                <a:ea typeface="Roboto" pitchFamily="2" charset="0"/>
              </a:rPr>
              <a:t>(1799-1814)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25384" y="6333653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10</a:t>
            </a:fld>
            <a:endParaRPr lang="pt-BR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8EFF48-7ABB-D127-A829-CF1F729EE0A9}"/>
              </a:ext>
            </a:extLst>
          </p:cNvPr>
          <p:cNvSpPr txBox="1"/>
          <p:nvPr/>
        </p:nvSpPr>
        <p:spPr>
          <a:xfrm>
            <a:off x="4553512" y="1513788"/>
            <a:ext cx="6092686" cy="121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Criação do primeiro banco francês.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Promoção de obras públicas.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Código Civil (1804).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Bloqueio Continental contra a Inglaterra.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570F546-88D3-E95F-AD7F-B7766404A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18" y="3072145"/>
            <a:ext cx="3329524" cy="378585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C3539F15-E3C5-18A5-6622-4688919D3020}"/>
              </a:ext>
            </a:extLst>
          </p:cNvPr>
          <p:cNvSpPr txBox="1"/>
          <p:nvPr/>
        </p:nvSpPr>
        <p:spPr>
          <a:xfrm>
            <a:off x="5170227" y="3033565"/>
            <a:ext cx="458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O golpe de Estado de 9 de novembro de 1799, autoria desconhecida (século XIX). Detalhe. </a:t>
            </a:r>
          </a:p>
        </p:txBody>
      </p:sp>
    </p:spTree>
    <p:extLst>
      <p:ext uri="{BB962C8B-B14F-4D97-AF65-F5344CB8AC3E}">
        <p14:creationId xmlns:p14="http://schemas.microsoft.com/office/powerpoint/2010/main" val="9616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64" y="280987"/>
            <a:ext cx="3842575" cy="2052791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latin typeface="Roboto" pitchFamily="2" charset="0"/>
                <a:ea typeface="Roboto" pitchFamily="2" charset="0"/>
              </a:rPr>
              <a:t>Conquistas napoleônicas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188825" y="7389440"/>
            <a:ext cx="1259883" cy="397461"/>
          </a:xfrm>
        </p:spPr>
        <p:txBody>
          <a:bodyPr/>
          <a:lstStyle/>
          <a:p>
            <a:fld id="{C344E82F-7008-4A71-8DF8-59079F66000D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10BCE8-62D7-0818-205E-9847D8CD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70" y="561568"/>
            <a:ext cx="8352928" cy="62964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2429EAB-09B0-0C92-CB7B-107A606558B6}"/>
              </a:ext>
            </a:extLst>
          </p:cNvPr>
          <p:cNvSpPr txBox="1"/>
          <p:nvPr/>
        </p:nvSpPr>
        <p:spPr>
          <a:xfrm>
            <a:off x="190095" y="2041343"/>
            <a:ext cx="35662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+mj-lt"/>
              </a:rPr>
              <a:t>O Império Francês fez frente a outros impérios, como o Russo e o Turco-Otomano. Expandiu-se dominando territórios,  juntando-se a aliados e utilizando artifícios político-econômico, como o Bloqueio Continental.</a:t>
            </a:r>
          </a:p>
        </p:txBody>
      </p:sp>
    </p:spTree>
    <p:extLst>
      <p:ext uri="{BB962C8B-B14F-4D97-AF65-F5344CB8AC3E}">
        <p14:creationId xmlns:p14="http://schemas.microsoft.com/office/powerpoint/2010/main" val="263751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814" y="754934"/>
            <a:ext cx="2948380" cy="1643593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latin typeface="Roboto" pitchFamily="2" charset="0"/>
                <a:ea typeface="Roboto" pitchFamily="2" charset="0"/>
              </a:rPr>
              <a:t>Congresso de Viena</a:t>
            </a:r>
            <a:br>
              <a:rPr lang="pt-BR" b="1" dirty="0">
                <a:latin typeface="Roboto" pitchFamily="2" charset="0"/>
                <a:ea typeface="Roboto" pitchFamily="2" charset="0"/>
              </a:rPr>
            </a:br>
            <a:r>
              <a:rPr lang="pt-BR" sz="2700" b="1" dirty="0">
                <a:latin typeface="Roboto" pitchFamily="2" charset="0"/>
                <a:ea typeface="Roboto" pitchFamily="2" charset="0"/>
              </a:rPr>
              <a:t>(a Europa em 1815)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F52456-F3BC-90EE-C4EF-5036AC0239E0}"/>
              </a:ext>
            </a:extLst>
          </p:cNvPr>
          <p:cNvSpPr txBox="1">
            <a:spLocks/>
          </p:cNvSpPr>
          <p:nvPr/>
        </p:nvSpPr>
        <p:spPr>
          <a:xfrm>
            <a:off x="9155952" y="640079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44E82F-7008-4A71-8DF8-59079F66000D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1DF482D-90FE-2F69-FDBF-60255BFE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47" y="513347"/>
            <a:ext cx="9175818" cy="634465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9468911-395C-4743-0F23-96031E2D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4" y="6368737"/>
            <a:ext cx="2867834" cy="2759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8DE453A-0D13-8124-846E-018D1F0B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7" y="6597428"/>
            <a:ext cx="2948380" cy="259195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FE39889-D1C1-80D6-73AD-F4B3FE65C452}"/>
              </a:ext>
            </a:extLst>
          </p:cNvPr>
          <p:cNvSpPr txBox="1"/>
          <p:nvPr/>
        </p:nvSpPr>
        <p:spPr>
          <a:xfrm>
            <a:off x="98367" y="2432715"/>
            <a:ext cx="28678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+mj-lt"/>
              </a:rPr>
              <a:t>Os principais objetivos do congressistas foi restaurar fronteiras e governos anteriores à Revolução Francesa.</a:t>
            </a:r>
          </a:p>
        </p:txBody>
      </p:sp>
    </p:spTree>
    <p:extLst>
      <p:ext uri="{BB962C8B-B14F-4D97-AF65-F5344CB8AC3E}">
        <p14:creationId xmlns:p14="http://schemas.microsoft.com/office/powerpoint/2010/main" val="356117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215" y="348844"/>
            <a:ext cx="10942366" cy="1274586"/>
          </a:xfrm>
        </p:spPr>
        <p:txBody>
          <a:bodyPr>
            <a:noAutofit/>
          </a:bodyPr>
          <a:lstStyle/>
          <a:p>
            <a:pPr algn="l"/>
            <a:br>
              <a:rPr lang="pt-BR" sz="40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sz="4000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Revoluções iluministas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7022" y="2371159"/>
            <a:ext cx="6795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pt-BR" sz="2800" dirty="0">
                <a:latin typeface="Roboto" pitchFamily="2" charset="0"/>
                <a:ea typeface="Roboto" pitchFamily="2" charset="0"/>
              </a:rPr>
              <a:t>• Movimentos anticoloniais na América</a:t>
            </a:r>
          </a:p>
          <a:p>
            <a:pPr marL="274638" indent="-274638"/>
            <a:r>
              <a:rPr lang="pt-BR" sz="2800" dirty="0">
                <a:latin typeface="Roboto" pitchFamily="2" charset="0"/>
                <a:ea typeface="Roboto" pitchFamily="2" charset="0"/>
              </a:rPr>
              <a:t>• Guerras pela independência nas colônias</a:t>
            </a:r>
          </a:p>
          <a:p>
            <a:pPr marL="274638" indent="-274638"/>
            <a:r>
              <a:rPr lang="pt-BR" sz="2800" dirty="0">
                <a:latin typeface="Roboto" pitchFamily="2" charset="0"/>
                <a:ea typeface="Roboto" pitchFamily="2" charset="0"/>
              </a:rPr>
              <a:t>• Revolução Francesa</a:t>
            </a:r>
          </a:p>
          <a:p>
            <a:pPr marL="274638" indent="-274638"/>
            <a:r>
              <a:rPr lang="pt-BR" sz="2800" dirty="0">
                <a:latin typeface="Roboto" pitchFamily="2" charset="0"/>
                <a:ea typeface="Roboto" pitchFamily="2" charset="0"/>
              </a:rPr>
              <a:t>• Declaração dos Direitos do Homem do Cidadão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9C6043-EC5B-9730-FA74-08E474BE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9" y="1698027"/>
            <a:ext cx="6846027" cy="2060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D20BC2-D0BC-51BE-1330-ABE69279F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61" y="364608"/>
            <a:ext cx="4734764" cy="649339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A67D5-B29E-1EBD-AE10-366778602407}"/>
              </a:ext>
            </a:extLst>
          </p:cNvPr>
          <p:cNvSpPr txBox="1"/>
          <p:nvPr/>
        </p:nvSpPr>
        <p:spPr>
          <a:xfrm>
            <a:off x="11574274" y="6232157"/>
            <a:ext cx="600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24</a:t>
            </a:r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052E392-B550-8896-831E-5AAB7F88E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292" y="5188622"/>
            <a:ext cx="2315267" cy="15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41379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Revolução na América do Norte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8722EF02-0F00-ABCC-2B75-B667B84550CE}"/>
              </a:ext>
            </a:extLst>
          </p:cNvPr>
          <p:cNvSpPr/>
          <p:nvPr/>
        </p:nvSpPr>
        <p:spPr>
          <a:xfrm>
            <a:off x="199335" y="1732227"/>
            <a:ext cx="3672405" cy="1812681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A Guerra dos 7 Anos endividou a Inglaterra, que aumenta os impostos e o controle sobre as colônias. 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1EFEF49-984E-FFBF-9A36-D3B43B2B8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24" y="1582340"/>
            <a:ext cx="3393861" cy="3693320"/>
          </a:xfrm>
          <a:prstGeom prst="rect">
            <a:avLst/>
          </a:prstGeom>
        </p:spPr>
      </p:pic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298F3494-920A-C57B-EC2C-B97EEAD7D12C}"/>
              </a:ext>
            </a:extLst>
          </p:cNvPr>
          <p:cNvSpPr/>
          <p:nvPr/>
        </p:nvSpPr>
        <p:spPr>
          <a:xfrm>
            <a:off x="55871" y="1564195"/>
            <a:ext cx="3696584" cy="1872208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A Guerra dos 7 Anos endividou a Inglaterra, que aumenta os </a:t>
            </a:r>
            <a:r>
              <a:rPr lang="pt-BR" sz="2000" b="1" kern="1200" dirty="0">
                <a:latin typeface="Roboto" pitchFamily="2" charset="0"/>
                <a:ea typeface="Roboto" pitchFamily="2" charset="0"/>
              </a:rPr>
              <a:t>impostos</a:t>
            </a:r>
            <a:r>
              <a:rPr lang="pt-BR" sz="2000" kern="1200" dirty="0">
                <a:latin typeface="Roboto" pitchFamily="2" charset="0"/>
                <a:ea typeface="Roboto" pitchFamily="2" charset="0"/>
              </a:rPr>
              <a:t> e o </a:t>
            </a:r>
            <a:r>
              <a:rPr lang="pt-BR" sz="2000" b="1" kern="1200" dirty="0">
                <a:latin typeface="Roboto" pitchFamily="2" charset="0"/>
                <a:ea typeface="Roboto" pitchFamily="2" charset="0"/>
              </a:rPr>
              <a:t>controle </a:t>
            </a:r>
            <a:r>
              <a:rPr lang="pt-BR" sz="2000" kern="1200" dirty="0">
                <a:latin typeface="Roboto" pitchFamily="2" charset="0"/>
                <a:ea typeface="Roboto" pitchFamily="2" charset="0"/>
              </a:rPr>
              <a:t>sobre as colônias. 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D24A50E0-F04B-F74F-96B1-4DEA898D393E}"/>
              </a:ext>
            </a:extLst>
          </p:cNvPr>
          <p:cNvSpPr/>
          <p:nvPr/>
        </p:nvSpPr>
        <p:spPr>
          <a:xfrm>
            <a:off x="147940" y="4743003"/>
            <a:ext cx="3672405" cy="1812681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A Guerra dos 7 Anos endividou a Inglaterra, que aumenta os impostos e o controle sobre as colônias. </a:t>
            </a: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8C15F44A-6409-8F20-3E1D-64A5C2604FDB}"/>
              </a:ext>
            </a:extLst>
          </p:cNvPr>
          <p:cNvSpPr/>
          <p:nvPr/>
        </p:nvSpPr>
        <p:spPr>
          <a:xfrm>
            <a:off x="33124" y="4552264"/>
            <a:ext cx="3696584" cy="1872208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E6085C3-CB75-7526-0AB9-C1C5546B4D76}"/>
              </a:ext>
            </a:extLst>
          </p:cNvPr>
          <p:cNvSpPr txBox="1"/>
          <p:nvPr/>
        </p:nvSpPr>
        <p:spPr>
          <a:xfrm>
            <a:off x="224676" y="4503286"/>
            <a:ext cx="3393862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800" kern="1200" dirty="0">
              <a:latin typeface="Roboto" pitchFamily="2" charset="0"/>
              <a:ea typeface="Roboto" pitchFamily="2" charset="0"/>
            </a:endParaRP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Colonos da América iniciam </a:t>
            </a:r>
            <a:r>
              <a:rPr lang="pt-BR" sz="2000" b="1" kern="1200" dirty="0">
                <a:latin typeface="Roboto" pitchFamily="2" charset="0"/>
                <a:ea typeface="Roboto" pitchFamily="2" charset="0"/>
              </a:rPr>
              <a:t>protestos</a:t>
            </a:r>
            <a:r>
              <a:rPr lang="pt-BR" sz="2000" kern="1200" dirty="0">
                <a:latin typeface="Roboto" pitchFamily="2" charset="0"/>
                <a:ea typeface="Roboto" pitchFamily="2" charset="0"/>
              </a:rPr>
              <a:t>, como os ocorridos em 1770 em Boston e </a:t>
            </a:r>
            <a:r>
              <a:rPr lang="pt-BR" sz="2000" kern="1200" dirty="0" err="1">
                <a:latin typeface="Roboto" pitchFamily="2" charset="0"/>
                <a:ea typeface="Roboto" pitchFamily="2" charset="0"/>
              </a:rPr>
              <a:t>Massachusets</a:t>
            </a:r>
            <a:r>
              <a:rPr lang="pt-BR" sz="2000" kern="1200" dirty="0">
                <a:latin typeface="Roboto" pitchFamily="2" charset="0"/>
                <a:ea typeface="Roboto" pitchFamily="2" charset="0"/>
              </a:rPr>
              <a:t> e a Festa do Chá de Boston (1773).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20B2C509-F2E3-6D97-3A68-A143BB1A3E85}"/>
              </a:ext>
            </a:extLst>
          </p:cNvPr>
          <p:cNvSpPr/>
          <p:nvPr/>
        </p:nvSpPr>
        <p:spPr>
          <a:xfrm>
            <a:off x="4463632" y="6125820"/>
            <a:ext cx="3407324" cy="732180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95359B07-3EA1-05A7-E9D0-678C8CDFED46}"/>
              </a:ext>
            </a:extLst>
          </p:cNvPr>
          <p:cNvSpPr/>
          <p:nvPr/>
        </p:nvSpPr>
        <p:spPr>
          <a:xfrm>
            <a:off x="4352462" y="5986809"/>
            <a:ext cx="3407323" cy="732180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740269-2E4E-529E-1DD7-127AA500D882}"/>
              </a:ext>
            </a:extLst>
          </p:cNvPr>
          <p:cNvSpPr txBox="1"/>
          <p:nvPr/>
        </p:nvSpPr>
        <p:spPr>
          <a:xfrm>
            <a:off x="4395197" y="5986809"/>
            <a:ext cx="333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latin typeface="Roboto" pitchFamily="2" charset="0"/>
                <a:ea typeface="Roboto" pitchFamily="2" charset="0"/>
              </a:rPr>
              <a:t>Reação britânica:</a:t>
            </a:r>
            <a:r>
              <a:rPr lang="pt-BR" sz="2000" dirty="0">
                <a:latin typeface="Roboto" pitchFamily="2" charset="0"/>
                <a:ea typeface="Roboto" pitchFamily="2" charset="0"/>
              </a:rPr>
              <a:t> mais aumento de impostos. </a:t>
            </a: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B5E9E60F-F5F0-8305-006E-573DC2659192}"/>
              </a:ext>
            </a:extLst>
          </p:cNvPr>
          <p:cNvSpPr/>
          <p:nvPr/>
        </p:nvSpPr>
        <p:spPr>
          <a:xfrm>
            <a:off x="8320875" y="1760360"/>
            <a:ext cx="3672405" cy="2178602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A Guerra dos 7 Anos endividou a Inglaterra, que aumenta os impostos e o controle sobre as colônias. </a:t>
            </a:r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1BE1598C-135A-C130-13A1-E28AFDF7CE06}"/>
              </a:ext>
            </a:extLst>
          </p:cNvPr>
          <p:cNvSpPr/>
          <p:nvPr/>
        </p:nvSpPr>
        <p:spPr>
          <a:xfrm>
            <a:off x="8457096" y="1620543"/>
            <a:ext cx="3696584" cy="2178601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E20FECB-AFCA-4BA8-21E2-E4D2E70523D1}"/>
              </a:ext>
            </a:extLst>
          </p:cNvPr>
          <p:cNvSpPr txBox="1"/>
          <p:nvPr/>
        </p:nvSpPr>
        <p:spPr>
          <a:xfrm>
            <a:off x="8515709" y="1618220"/>
            <a:ext cx="350257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7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Primeiro Congresso Continental </a:t>
            </a:r>
            <a:r>
              <a:rPr lang="pt-BR" sz="17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(</a:t>
            </a:r>
            <a:r>
              <a:rPr lang="pt-BR" sz="1700" dirty="0">
                <a:latin typeface="Roboto" pitchFamily="2" charset="0"/>
                <a:ea typeface="Roboto" pitchFamily="2" charset="0"/>
              </a:rPr>
              <a:t>1774): proibição da exportação de produtos americanos para a Inglaterra. </a:t>
            </a:r>
          </a:p>
          <a:p>
            <a:r>
              <a:rPr lang="pt-BR" sz="1700" b="1" dirty="0">
                <a:latin typeface="Roboto" pitchFamily="2" charset="0"/>
                <a:ea typeface="Roboto" pitchFamily="2" charset="0"/>
              </a:rPr>
              <a:t>Segundo Congresso Continental: </a:t>
            </a:r>
            <a:r>
              <a:rPr lang="pt-BR" sz="1700" dirty="0">
                <a:latin typeface="Roboto" pitchFamily="2" charset="0"/>
                <a:ea typeface="Roboto" pitchFamily="2" charset="0"/>
              </a:rPr>
              <a:t>decidida a independência das colônias em relação à Inglaterra (1776).</a:t>
            </a: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545DE24E-8811-C959-CD4D-DDCBFFDBF645}"/>
              </a:ext>
            </a:extLst>
          </p:cNvPr>
          <p:cNvSpPr/>
          <p:nvPr/>
        </p:nvSpPr>
        <p:spPr>
          <a:xfrm>
            <a:off x="8305364" y="4743003"/>
            <a:ext cx="3672405" cy="1812681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16A9E14B-127A-920B-3A47-6598491628CC}"/>
              </a:ext>
            </a:extLst>
          </p:cNvPr>
          <p:cNvSpPr/>
          <p:nvPr/>
        </p:nvSpPr>
        <p:spPr>
          <a:xfrm>
            <a:off x="8457048" y="4539434"/>
            <a:ext cx="3696584" cy="1872208"/>
          </a:xfrm>
          <a:custGeom>
            <a:avLst/>
            <a:gdLst>
              <a:gd name="connsiteX0" fmla="*/ 0 w 4900353"/>
              <a:gd name="connsiteY0" fmla="*/ 0 h 2374635"/>
              <a:gd name="connsiteX1" fmla="*/ 4900353 w 4900353"/>
              <a:gd name="connsiteY1" fmla="*/ 0 h 2374635"/>
              <a:gd name="connsiteX2" fmla="*/ 4900353 w 4900353"/>
              <a:gd name="connsiteY2" fmla="*/ 2374635 h 2374635"/>
              <a:gd name="connsiteX3" fmla="*/ 0 w 4900353"/>
              <a:gd name="connsiteY3" fmla="*/ 2374635 h 2374635"/>
              <a:gd name="connsiteX4" fmla="*/ 0 w 4900353"/>
              <a:gd name="connsiteY4" fmla="*/ 0 h 23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353" h="2374635">
                <a:moveTo>
                  <a:pt x="0" y="0"/>
                </a:moveTo>
                <a:lnTo>
                  <a:pt x="4900353" y="0"/>
                </a:lnTo>
                <a:lnTo>
                  <a:pt x="4900353" y="2374635"/>
                </a:lnTo>
                <a:lnTo>
                  <a:pt x="0" y="2374635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3B6BE95-4D3D-6D56-73F3-138F03B38F5F}"/>
              </a:ext>
            </a:extLst>
          </p:cNvPr>
          <p:cNvSpPr txBox="1"/>
          <p:nvPr/>
        </p:nvSpPr>
        <p:spPr>
          <a:xfrm>
            <a:off x="8515709" y="4611205"/>
            <a:ext cx="35025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Independência: </a:t>
            </a:r>
            <a:r>
              <a:rPr lang="pt-BR" sz="1800" dirty="0">
                <a:latin typeface="Roboto" pitchFamily="2" charset="0"/>
                <a:ea typeface="Roboto" pitchFamily="2" charset="0"/>
              </a:rPr>
              <a:t>as colônias passaram a ser estados livres, independentes  e autônomos; escravizados, mulheres e os estrangeiros não eram considerados cidadãos. 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2FE9985-A0F4-40C3-6480-1898F3AEC985}"/>
              </a:ext>
            </a:extLst>
          </p:cNvPr>
          <p:cNvSpPr txBox="1"/>
          <p:nvPr/>
        </p:nvSpPr>
        <p:spPr>
          <a:xfrm>
            <a:off x="4275287" y="5259835"/>
            <a:ext cx="3484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latin typeface="Roboto" pitchFamily="2" charset="0"/>
                <a:ea typeface="Roboto" pitchFamily="2" charset="0"/>
              </a:rPr>
              <a:t>A rendição do lorde </a:t>
            </a:r>
            <a:r>
              <a:rPr lang="pt-BR" sz="1200" i="1" dirty="0" err="1">
                <a:latin typeface="Roboto" pitchFamily="2" charset="0"/>
                <a:ea typeface="Roboto" pitchFamily="2" charset="0"/>
              </a:rPr>
              <a:t>Cornwallis</a:t>
            </a:r>
            <a:r>
              <a:rPr lang="pt-BR" sz="1200" dirty="0">
                <a:latin typeface="Roboto" pitchFamily="2" charset="0"/>
                <a:ea typeface="Roboto" pitchFamily="2" charset="0"/>
              </a:rPr>
              <a:t>. John </a:t>
            </a:r>
            <a:r>
              <a:rPr lang="pt-BR" sz="1200" dirty="0" err="1">
                <a:latin typeface="Roboto" pitchFamily="2" charset="0"/>
                <a:ea typeface="Roboto" pitchFamily="2" charset="0"/>
              </a:rPr>
              <a:t>Trumbull</a:t>
            </a:r>
            <a:r>
              <a:rPr lang="pt-BR" sz="1200" dirty="0">
                <a:latin typeface="Roboto" pitchFamily="2" charset="0"/>
                <a:ea typeface="Roboto" pitchFamily="2" charset="0"/>
              </a:rPr>
              <a:t>, 1820. Detalhe.</a:t>
            </a:r>
            <a:endParaRPr lang="pt-BR" sz="1200" dirty="0"/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2BCFFE83-059B-B7C6-1B6C-A2DF62203B03}"/>
              </a:ext>
            </a:extLst>
          </p:cNvPr>
          <p:cNvSpPr/>
          <p:nvPr/>
        </p:nvSpPr>
        <p:spPr>
          <a:xfrm rot="2957690">
            <a:off x="1797321" y="3999931"/>
            <a:ext cx="213683" cy="1420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8000154D-8AF5-E20F-9DDF-AAFF8F926514}"/>
              </a:ext>
            </a:extLst>
          </p:cNvPr>
          <p:cNvSpPr/>
          <p:nvPr/>
        </p:nvSpPr>
        <p:spPr>
          <a:xfrm rot="2957690">
            <a:off x="4032873" y="5725816"/>
            <a:ext cx="213683" cy="1420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D42D711-8600-8083-D87B-1AA7DF1BC02E}"/>
              </a:ext>
            </a:extLst>
          </p:cNvPr>
          <p:cNvSpPr/>
          <p:nvPr/>
        </p:nvSpPr>
        <p:spPr>
          <a:xfrm rot="19163936">
            <a:off x="7798382" y="5684336"/>
            <a:ext cx="213683" cy="1420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2076B621-721C-A483-CABC-505B8E5B643E}"/>
              </a:ext>
            </a:extLst>
          </p:cNvPr>
          <p:cNvSpPr/>
          <p:nvPr/>
        </p:nvSpPr>
        <p:spPr>
          <a:xfrm rot="17827995">
            <a:off x="10322029" y="4205546"/>
            <a:ext cx="213683" cy="1420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4B063-DB01-600B-C33B-8B3E0576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223" y="6576690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3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70448"/>
            <a:ext cx="10969943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França do século XVIII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7660148"/>
              </p:ext>
            </p:extLst>
          </p:nvPr>
        </p:nvGraphicFramePr>
        <p:xfrm>
          <a:off x="308397" y="1412776"/>
          <a:ext cx="743821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5C998BCF-2119-282A-0FB0-9526F88C3F45}"/>
              </a:ext>
            </a:extLst>
          </p:cNvPr>
          <p:cNvSpPr/>
          <p:nvPr/>
        </p:nvSpPr>
        <p:spPr>
          <a:xfrm>
            <a:off x="6810523" y="1783998"/>
            <a:ext cx="1786506" cy="4702779"/>
          </a:xfrm>
          <a:custGeom>
            <a:avLst/>
            <a:gdLst>
              <a:gd name="connsiteX0" fmla="*/ 0 w 4511326"/>
              <a:gd name="connsiteY0" fmla="*/ 0 h 1794452"/>
              <a:gd name="connsiteX1" fmla="*/ 4511326 w 4511326"/>
              <a:gd name="connsiteY1" fmla="*/ 0 h 1794452"/>
              <a:gd name="connsiteX2" fmla="*/ 4511326 w 4511326"/>
              <a:gd name="connsiteY2" fmla="*/ 1794452 h 1794452"/>
              <a:gd name="connsiteX3" fmla="*/ 0 w 4511326"/>
              <a:gd name="connsiteY3" fmla="*/ 1794452 h 1794452"/>
              <a:gd name="connsiteX4" fmla="*/ 0 w 4511326"/>
              <a:gd name="connsiteY4" fmla="*/ 0 h 179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326" h="1794452">
                <a:moveTo>
                  <a:pt x="0" y="0"/>
                </a:moveTo>
                <a:lnTo>
                  <a:pt x="4511326" y="0"/>
                </a:lnTo>
                <a:lnTo>
                  <a:pt x="4511326" y="1794452"/>
                </a:lnTo>
                <a:lnTo>
                  <a:pt x="0" y="1794452"/>
                </a:lnTo>
                <a:lnTo>
                  <a:pt x="0" y="0"/>
                </a:lnTo>
                <a:close/>
              </a:path>
            </a:pathLst>
          </a:custGeom>
          <a:solidFill>
            <a:srgbClr val="FC424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No século XVIII, a França passava por grave crise econômica. Secas e inundações afetavam a produção de alimentos.  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48FF00D-148B-6D53-3A97-AB7BBFC7C2A0}"/>
              </a:ext>
            </a:extLst>
          </p:cNvPr>
          <p:cNvSpPr/>
          <p:nvPr/>
        </p:nvSpPr>
        <p:spPr>
          <a:xfrm>
            <a:off x="8597029" y="2001062"/>
            <a:ext cx="1786506" cy="4702779"/>
          </a:xfrm>
          <a:custGeom>
            <a:avLst/>
            <a:gdLst>
              <a:gd name="connsiteX0" fmla="*/ 0 w 4511326"/>
              <a:gd name="connsiteY0" fmla="*/ 0 h 1794452"/>
              <a:gd name="connsiteX1" fmla="*/ 4511326 w 4511326"/>
              <a:gd name="connsiteY1" fmla="*/ 0 h 1794452"/>
              <a:gd name="connsiteX2" fmla="*/ 4511326 w 4511326"/>
              <a:gd name="connsiteY2" fmla="*/ 1794452 h 1794452"/>
              <a:gd name="connsiteX3" fmla="*/ 0 w 4511326"/>
              <a:gd name="connsiteY3" fmla="*/ 1794452 h 1794452"/>
              <a:gd name="connsiteX4" fmla="*/ 0 w 4511326"/>
              <a:gd name="connsiteY4" fmla="*/ 0 h 179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326" h="1794452">
                <a:moveTo>
                  <a:pt x="0" y="0"/>
                </a:moveTo>
                <a:lnTo>
                  <a:pt x="4511326" y="0"/>
                </a:lnTo>
                <a:lnTo>
                  <a:pt x="4511326" y="1794452"/>
                </a:lnTo>
                <a:lnTo>
                  <a:pt x="0" y="179445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Camponeses faziam protestos no campo e, em Paris, trabalhadores urbanos entravam em greve. 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8C1FFD7B-B1A6-47CF-86ED-F62D1E64B62E}"/>
              </a:ext>
            </a:extLst>
          </p:cNvPr>
          <p:cNvSpPr/>
          <p:nvPr/>
        </p:nvSpPr>
        <p:spPr>
          <a:xfrm>
            <a:off x="10383535" y="2155221"/>
            <a:ext cx="1798700" cy="4702779"/>
          </a:xfrm>
          <a:custGeom>
            <a:avLst/>
            <a:gdLst>
              <a:gd name="connsiteX0" fmla="*/ 0 w 4511326"/>
              <a:gd name="connsiteY0" fmla="*/ 0 h 1794452"/>
              <a:gd name="connsiteX1" fmla="*/ 4511326 w 4511326"/>
              <a:gd name="connsiteY1" fmla="*/ 0 h 1794452"/>
              <a:gd name="connsiteX2" fmla="*/ 4511326 w 4511326"/>
              <a:gd name="connsiteY2" fmla="*/ 1794452 h 1794452"/>
              <a:gd name="connsiteX3" fmla="*/ 0 w 4511326"/>
              <a:gd name="connsiteY3" fmla="*/ 1794452 h 1794452"/>
              <a:gd name="connsiteX4" fmla="*/ 0 w 4511326"/>
              <a:gd name="connsiteY4" fmla="*/ 0 h 179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326" h="1794452">
                <a:moveTo>
                  <a:pt x="0" y="0"/>
                </a:moveTo>
                <a:lnTo>
                  <a:pt x="4511326" y="0"/>
                </a:lnTo>
                <a:lnTo>
                  <a:pt x="4511326" y="1794452"/>
                </a:lnTo>
                <a:lnTo>
                  <a:pt x="0" y="1794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O rei Luís XVI convocou uma Assembleia dos Estados Gerais, formada por representantes dos três estados.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65379" y="635635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b="1" smtClean="0"/>
              <a:t>4</a:t>
            </a:fld>
            <a:endParaRPr lang="pt-BR" b="1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22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8E9DE92-3FDF-7048-59D6-E615E15A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31" y="1608719"/>
            <a:ext cx="2047875" cy="4689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73" y="341784"/>
            <a:ext cx="1155097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início da Revolução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7CAFD3-798E-8EB0-6A21-1C369C697717}"/>
              </a:ext>
            </a:extLst>
          </p:cNvPr>
          <p:cNvGrpSpPr/>
          <p:nvPr/>
        </p:nvGrpSpPr>
        <p:grpSpPr>
          <a:xfrm>
            <a:off x="270920" y="1460985"/>
            <a:ext cx="11442253" cy="5012426"/>
            <a:chOff x="335273" y="1503790"/>
            <a:chExt cx="11442253" cy="5012426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FF8E0E00-5BB1-E171-4430-DE7F8F6A9C92}"/>
                </a:ext>
              </a:extLst>
            </p:cNvPr>
            <p:cNvSpPr/>
            <p:nvPr/>
          </p:nvSpPr>
          <p:spPr>
            <a:xfrm>
              <a:off x="335273" y="1624083"/>
              <a:ext cx="1378477" cy="4732267"/>
            </a:xfrm>
            <a:custGeom>
              <a:avLst/>
              <a:gdLst>
                <a:gd name="connsiteX0" fmla="*/ 0 w 3602084"/>
                <a:gd name="connsiteY0" fmla="*/ 135935 h 1359348"/>
                <a:gd name="connsiteX1" fmla="*/ 135935 w 3602084"/>
                <a:gd name="connsiteY1" fmla="*/ 0 h 1359348"/>
                <a:gd name="connsiteX2" fmla="*/ 3466149 w 3602084"/>
                <a:gd name="connsiteY2" fmla="*/ 0 h 1359348"/>
                <a:gd name="connsiteX3" fmla="*/ 3602084 w 3602084"/>
                <a:gd name="connsiteY3" fmla="*/ 135935 h 1359348"/>
                <a:gd name="connsiteX4" fmla="*/ 3602084 w 3602084"/>
                <a:gd name="connsiteY4" fmla="*/ 1223413 h 1359348"/>
                <a:gd name="connsiteX5" fmla="*/ 3466149 w 3602084"/>
                <a:gd name="connsiteY5" fmla="*/ 1359348 h 1359348"/>
                <a:gd name="connsiteX6" fmla="*/ 135935 w 3602084"/>
                <a:gd name="connsiteY6" fmla="*/ 1359348 h 1359348"/>
                <a:gd name="connsiteX7" fmla="*/ 0 w 3602084"/>
                <a:gd name="connsiteY7" fmla="*/ 1223413 h 1359348"/>
                <a:gd name="connsiteX8" fmla="*/ 0 w 3602084"/>
                <a:gd name="connsiteY8" fmla="*/ 135935 h 135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084" h="1359348">
                  <a:moveTo>
                    <a:pt x="0" y="135935"/>
                  </a:moveTo>
                  <a:cubicBezTo>
                    <a:pt x="0" y="60860"/>
                    <a:pt x="60860" y="0"/>
                    <a:pt x="135935" y="0"/>
                  </a:cubicBezTo>
                  <a:lnTo>
                    <a:pt x="3466149" y="0"/>
                  </a:lnTo>
                  <a:cubicBezTo>
                    <a:pt x="3541224" y="0"/>
                    <a:pt x="3602084" y="60860"/>
                    <a:pt x="3602084" y="135935"/>
                  </a:cubicBezTo>
                  <a:lnTo>
                    <a:pt x="3602084" y="1223413"/>
                  </a:lnTo>
                  <a:cubicBezTo>
                    <a:pt x="3602084" y="1298488"/>
                    <a:pt x="3541224" y="1359348"/>
                    <a:pt x="3466149" y="1359348"/>
                  </a:cubicBezTo>
                  <a:lnTo>
                    <a:pt x="135935" y="1359348"/>
                  </a:lnTo>
                  <a:cubicBezTo>
                    <a:pt x="60860" y="1359348"/>
                    <a:pt x="0" y="1298488"/>
                    <a:pt x="0" y="1223413"/>
                  </a:cubicBezTo>
                  <a:lnTo>
                    <a:pt x="0" y="13593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34" tIns="123634" rIns="123634" bIns="12363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itchFamily="2" charset="0"/>
                  <a:ea typeface="Roboto" pitchFamily="2" charset="0"/>
                </a:rPr>
                <a:t>Para buscar soluções para a crise, o rei Luís XVI convoca a Assembleia dos Estados Gerais.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4ACFFB5-B4F7-F40C-A40E-34CEAF6C1E5C}"/>
                </a:ext>
              </a:extLst>
            </p:cNvPr>
            <p:cNvSpPr/>
            <p:nvPr/>
          </p:nvSpPr>
          <p:spPr>
            <a:xfrm rot="5400000">
              <a:off x="2176007" y="4484678"/>
              <a:ext cx="1867720" cy="190880"/>
            </a:xfrm>
            <a:prstGeom prst="rect">
              <a:avLst/>
            </a:prstGeom>
          </p:spPr>
          <p:style>
            <a:lnRef idx="0">
              <a:schemeClr val="accent1">
                <a:shade val="90000"/>
                <a:hueOff val="187556"/>
                <a:satOff val="-3464"/>
                <a:lumOff val="16063"/>
                <a:alphaOff val="0"/>
              </a:schemeClr>
            </a:lnRef>
            <a:fillRef idx="1">
              <a:schemeClr val="accent1">
                <a:shade val="90000"/>
                <a:hueOff val="187556"/>
                <a:satOff val="-3464"/>
                <a:lumOff val="16063"/>
                <a:alphaOff val="0"/>
              </a:schemeClr>
            </a:fillRef>
            <a:effectRef idx="0">
              <a:schemeClr val="accent1">
                <a:shade val="90000"/>
                <a:hueOff val="187556"/>
                <a:satOff val="-3464"/>
                <a:lumOff val="160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F17625D-2E65-09C1-331B-EBCE73C23970}"/>
                </a:ext>
              </a:extLst>
            </p:cNvPr>
            <p:cNvSpPr/>
            <p:nvPr/>
          </p:nvSpPr>
          <p:spPr>
            <a:xfrm>
              <a:off x="1901482" y="2035084"/>
              <a:ext cx="2035333" cy="3989413"/>
            </a:xfrm>
            <a:custGeom>
              <a:avLst/>
              <a:gdLst>
                <a:gd name="connsiteX0" fmla="*/ 0 w 3602084"/>
                <a:gd name="connsiteY0" fmla="*/ 160896 h 1608956"/>
                <a:gd name="connsiteX1" fmla="*/ 160896 w 3602084"/>
                <a:gd name="connsiteY1" fmla="*/ 0 h 1608956"/>
                <a:gd name="connsiteX2" fmla="*/ 3441188 w 3602084"/>
                <a:gd name="connsiteY2" fmla="*/ 0 h 1608956"/>
                <a:gd name="connsiteX3" fmla="*/ 3602084 w 3602084"/>
                <a:gd name="connsiteY3" fmla="*/ 160896 h 1608956"/>
                <a:gd name="connsiteX4" fmla="*/ 3602084 w 3602084"/>
                <a:gd name="connsiteY4" fmla="*/ 1448060 h 1608956"/>
                <a:gd name="connsiteX5" fmla="*/ 3441188 w 3602084"/>
                <a:gd name="connsiteY5" fmla="*/ 1608956 h 1608956"/>
                <a:gd name="connsiteX6" fmla="*/ 160896 w 3602084"/>
                <a:gd name="connsiteY6" fmla="*/ 1608956 h 1608956"/>
                <a:gd name="connsiteX7" fmla="*/ 0 w 3602084"/>
                <a:gd name="connsiteY7" fmla="*/ 1448060 h 1608956"/>
                <a:gd name="connsiteX8" fmla="*/ 0 w 3602084"/>
                <a:gd name="connsiteY8" fmla="*/ 160896 h 16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084" h="1608956">
                  <a:moveTo>
                    <a:pt x="0" y="160896"/>
                  </a:moveTo>
                  <a:cubicBezTo>
                    <a:pt x="0" y="72036"/>
                    <a:pt x="72036" y="0"/>
                    <a:pt x="160896" y="0"/>
                  </a:cubicBezTo>
                  <a:lnTo>
                    <a:pt x="3441188" y="0"/>
                  </a:lnTo>
                  <a:cubicBezTo>
                    <a:pt x="3530048" y="0"/>
                    <a:pt x="3602084" y="72036"/>
                    <a:pt x="3602084" y="160896"/>
                  </a:cubicBezTo>
                  <a:lnTo>
                    <a:pt x="3602084" y="1448060"/>
                  </a:lnTo>
                  <a:cubicBezTo>
                    <a:pt x="3602084" y="1536920"/>
                    <a:pt x="3530048" y="1608956"/>
                    <a:pt x="3441188" y="1608956"/>
                  </a:cubicBezTo>
                  <a:lnTo>
                    <a:pt x="160896" y="1608956"/>
                  </a:lnTo>
                  <a:cubicBezTo>
                    <a:pt x="72036" y="1608956"/>
                    <a:pt x="0" y="1536920"/>
                    <a:pt x="0" y="1448060"/>
                  </a:cubicBezTo>
                  <a:lnTo>
                    <a:pt x="0" y="160896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fillRef>
            <a:effectRef idx="0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945" tIns="130945" rIns="130945" bIns="130945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itchFamily="2" charset="0"/>
                  <a:ea typeface="Roboto" pitchFamily="2" charset="0"/>
                </a:rPr>
                <a:t>A Assembleia dos Estados Gerais era formada por representantes dos três estados. 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74099FF2-6B8A-08AD-D558-639F71BEF7B0}"/>
                </a:ext>
              </a:extLst>
            </p:cNvPr>
            <p:cNvSpPr/>
            <p:nvPr/>
          </p:nvSpPr>
          <p:spPr>
            <a:xfrm>
              <a:off x="4124548" y="1503790"/>
              <a:ext cx="1550903" cy="4972849"/>
            </a:xfrm>
            <a:custGeom>
              <a:avLst/>
              <a:gdLst>
                <a:gd name="connsiteX0" fmla="*/ 0 w 3602084"/>
                <a:gd name="connsiteY0" fmla="*/ 150715 h 1507154"/>
                <a:gd name="connsiteX1" fmla="*/ 150715 w 3602084"/>
                <a:gd name="connsiteY1" fmla="*/ 0 h 1507154"/>
                <a:gd name="connsiteX2" fmla="*/ 3451369 w 3602084"/>
                <a:gd name="connsiteY2" fmla="*/ 0 h 1507154"/>
                <a:gd name="connsiteX3" fmla="*/ 3602084 w 3602084"/>
                <a:gd name="connsiteY3" fmla="*/ 150715 h 1507154"/>
                <a:gd name="connsiteX4" fmla="*/ 3602084 w 3602084"/>
                <a:gd name="connsiteY4" fmla="*/ 1356439 h 1507154"/>
                <a:gd name="connsiteX5" fmla="*/ 3451369 w 3602084"/>
                <a:gd name="connsiteY5" fmla="*/ 1507154 h 1507154"/>
                <a:gd name="connsiteX6" fmla="*/ 150715 w 3602084"/>
                <a:gd name="connsiteY6" fmla="*/ 1507154 h 1507154"/>
                <a:gd name="connsiteX7" fmla="*/ 0 w 3602084"/>
                <a:gd name="connsiteY7" fmla="*/ 1356439 h 1507154"/>
                <a:gd name="connsiteX8" fmla="*/ 0 w 3602084"/>
                <a:gd name="connsiteY8" fmla="*/ 150715 h 150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084" h="1507154">
                  <a:moveTo>
                    <a:pt x="0" y="150715"/>
                  </a:moveTo>
                  <a:cubicBezTo>
                    <a:pt x="0" y="67477"/>
                    <a:pt x="67477" y="0"/>
                    <a:pt x="150715" y="0"/>
                  </a:cubicBezTo>
                  <a:lnTo>
                    <a:pt x="3451369" y="0"/>
                  </a:lnTo>
                  <a:cubicBezTo>
                    <a:pt x="3534607" y="0"/>
                    <a:pt x="3602084" y="67477"/>
                    <a:pt x="3602084" y="150715"/>
                  </a:cubicBezTo>
                  <a:lnTo>
                    <a:pt x="3602084" y="1356439"/>
                  </a:lnTo>
                  <a:cubicBezTo>
                    <a:pt x="3602084" y="1439677"/>
                    <a:pt x="3534607" y="1507154"/>
                    <a:pt x="3451369" y="1507154"/>
                  </a:cubicBezTo>
                  <a:lnTo>
                    <a:pt x="150715" y="1507154"/>
                  </a:lnTo>
                  <a:cubicBezTo>
                    <a:pt x="67477" y="1507154"/>
                    <a:pt x="0" y="1439677"/>
                    <a:pt x="0" y="1356439"/>
                  </a:cubicBezTo>
                  <a:lnTo>
                    <a:pt x="0" y="15071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89149"/>
                <a:satOff val="-6048"/>
                <a:lumOff val="33650"/>
                <a:alphaOff val="0"/>
              </a:schemeClr>
            </a:fillRef>
            <a:effectRef idx="0">
              <a:schemeClr val="accent1">
                <a:shade val="50000"/>
                <a:hueOff val="289149"/>
                <a:satOff val="-6048"/>
                <a:lumOff val="336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3" tIns="127963" rIns="127963" bIns="127963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itchFamily="2" charset="0"/>
                  <a:ea typeface="Roboto" pitchFamily="2" charset="0"/>
                </a:rPr>
                <a:t>Cada estado tinha direito a um voto, mas o Terceiro Estado exigia a contagem de votos por pessoa. 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BF857887-8F22-10A5-1455-183F9561DB4A}"/>
                </a:ext>
              </a:extLst>
            </p:cNvPr>
            <p:cNvSpPr/>
            <p:nvPr/>
          </p:nvSpPr>
          <p:spPr>
            <a:xfrm>
              <a:off x="9975189" y="1543367"/>
              <a:ext cx="1802337" cy="4972849"/>
            </a:xfrm>
            <a:custGeom>
              <a:avLst/>
              <a:gdLst>
                <a:gd name="connsiteX0" fmla="*/ 0 w 4099561"/>
                <a:gd name="connsiteY0" fmla="*/ 168533 h 1685334"/>
                <a:gd name="connsiteX1" fmla="*/ 168533 w 4099561"/>
                <a:gd name="connsiteY1" fmla="*/ 0 h 1685334"/>
                <a:gd name="connsiteX2" fmla="*/ 3931028 w 4099561"/>
                <a:gd name="connsiteY2" fmla="*/ 0 h 1685334"/>
                <a:gd name="connsiteX3" fmla="*/ 4099561 w 4099561"/>
                <a:gd name="connsiteY3" fmla="*/ 168533 h 1685334"/>
                <a:gd name="connsiteX4" fmla="*/ 4099561 w 4099561"/>
                <a:gd name="connsiteY4" fmla="*/ 1516801 h 1685334"/>
                <a:gd name="connsiteX5" fmla="*/ 3931028 w 4099561"/>
                <a:gd name="connsiteY5" fmla="*/ 1685334 h 1685334"/>
                <a:gd name="connsiteX6" fmla="*/ 168533 w 4099561"/>
                <a:gd name="connsiteY6" fmla="*/ 1685334 h 1685334"/>
                <a:gd name="connsiteX7" fmla="*/ 0 w 4099561"/>
                <a:gd name="connsiteY7" fmla="*/ 1516801 h 1685334"/>
                <a:gd name="connsiteX8" fmla="*/ 0 w 4099561"/>
                <a:gd name="connsiteY8" fmla="*/ 168533 h 168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9561" h="1685334">
                  <a:moveTo>
                    <a:pt x="0" y="168533"/>
                  </a:moveTo>
                  <a:cubicBezTo>
                    <a:pt x="0" y="75455"/>
                    <a:pt x="75455" y="0"/>
                    <a:pt x="168533" y="0"/>
                  </a:cubicBezTo>
                  <a:lnTo>
                    <a:pt x="3931028" y="0"/>
                  </a:lnTo>
                  <a:cubicBezTo>
                    <a:pt x="4024106" y="0"/>
                    <a:pt x="4099561" y="75455"/>
                    <a:pt x="4099561" y="168533"/>
                  </a:cubicBezTo>
                  <a:lnTo>
                    <a:pt x="4099561" y="1516801"/>
                  </a:lnTo>
                  <a:cubicBezTo>
                    <a:pt x="4099561" y="1609879"/>
                    <a:pt x="4024106" y="1685334"/>
                    <a:pt x="3931028" y="1685334"/>
                  </a:cubicBezTo>
                  <a:lnTo>
                    <a:pt x="168533" y="1685334"/>
                  </a:lnTo>
                  <a:cubicBezTo>
                    <a:pt x="75455" y="1685334"/>
                    <a:pt x="0" y="1609879"/>
                    <a:pt x="0" y="1516801"/>
                  </a:cubicBezTo>
                  <a:lnTo>
                    <a:pt x="0" y="16853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89149"/>
                <a:satOff val="-6048"/>
                <a:lumOff val="33650"/>
                <a:alphaOff val="0"/>
              </a:schemeClr>
            </a:fillRef>
            <a:effectRef idx="0">
              <a:schemeClr val="accent1">
                <a:shade val="50000"/>
                <a:hueOff val="289149"/>
                <a:satOff val="-6048"/>
                <a:lumOff val="336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182" tIns="133182" rIns="133182" bIns="133182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itchFamily="2" charset="0"/>
                  <a:ea typeface="Roboto" pitchFamily="2" charset="0"/>
                </a:rPr>
                <a:t>Notícias de que o rei dissolveria a Assembleia levou populares a tomar a Bastilha, em 14 de julho de 1789. </a:t>
              </a: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F2682E89-E983-5F7B-E95F-D035D630E57E}"/>
                </a:ext>
              </a:extLst>
            </p:cNvPr>
            <p:cNvSpPr/>
            <p:nvPr/>
          </p:nvSpPr>
          <p:spPr>
            <a:xfrm>
              <a:off x="5942741" y="1645392"/>
              <a:ext cx="2047875" cy="4689647"/>
            </a:xfrm>
            <a:custGeom>
              <a:avLst/>
              <a:gdLst>
                <a:gd name="connsiteX0" fmla="*/ 0 w 4099561"/>
                <a:gd name="connsiteY0" fmla="*/ 182293 h 1822933"/>
                <a:gd name="connsiteX1" fmla="*/ 182293 w 4099561"/>
                <a:gd name="connsiteY1" fmla="*/ 0 h 1822933"/>
                <a:gd name="connsiteX2" fmla="*/ 3917268 w 4099561"/>
                <a:gd name="connsiteY2" fmla="*/ 0 h 1822933"/>
                <a:gd name="connsiteX3" fmla="*/ 4099561 w 4099561"/>
                <a:gd name="connsiteY3" fmla="*/ 182293 h 1822933"/>
                <a:gd name="connsiteX4" fmla="*/ 4099561 w 4099561"/>
                <a:gd name="connsiteY4" fmla="*/ 1640640 h 1822933"/>
                <a:gd name="connsiteX5" fmla="*/ 3917268 w 4099561"/>
                <a:gd name="connsiteY5" fmla="*/ 1822933 h 1822933"/>
                <a:gd name="connsiteX6" fmla="*/ 182293 w 4099561"/>
                <a:gd name="connsiteY6" fmla="*/ 1822933 h 1822933"/>
                <a:gd name="connsiteX7" fmla="*/ 0 w 4099561"/>
                <a:gd name="connsiteY7" fmla="*/ 1640640 h 1822933"/>
                <a:gd name="connsiteX8" fmla="*/ 0 w 4099561"/>
                <a:gd name="connsiteY8" fmla="*/ 182293 h 182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9561" h="1822933">
                  <a:moveTo>
                    <a:pt x="0" y="182293"/>
                  </a:moveTo>
                  <a:cubicBezTo>
                    <a:pt x="0" y="81615"/>
                    <a:pt x="81615" y="0"/>
                    <a:pt x="182293" y="0"/>
                  </a:cubicBezTo>
                  <a:lnTo>
                    <a:pt x="3917268" y="0"/>
                  </a:lnTo>
                  <a:cubicBezTo>
                    <a:pt x="4017946" y="0"/>
                    <a:pt x="4099561" y="81615"/>
                    <a:pt x="4099561" y="182293"/>
                  </a:cubicBezTo>
                  <a:lnTo>
                    <a:pt x="4099561" y="1640640"/>
                  </a:lnTo>
                  <a:cubicBezTo>
                    <a:pt x="4099561" y="1741318"/>
                    <a:pt x="4017946" y="1822933"/>
                    <a:pt x="3917268" y="1822933"/>
                  </a:cubicBezTo>
                  <a:lnTo>
                    <a:pt x="182293" y="1822933"/>
                  </a:lnTo>
                  <a:cubicBezTo>
                    <a:pt x="81615" y="1822933"/>
                    <a:pt x="0" y="1741318"/>
                    <a:pt x="0" y="1640640"/>
                  </a:cubicBezTo>
                  <a:lnTo>
                    <a:pt x="0" y="18229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fillRef>
            <a:effectRef idx="0">
              <a:schemeClr val="accent1">
                <a:shade val="50000"/>
                <a:hueOff val="144575"/>
                <a:satOff val="-3024"/>
                <a:lumOff val="168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12" tIns="137212" rIns="137212" bIns="137212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Roboto" pitchFamily="2" charset="0"/>
                  <a:ea typeface="Roboto" pitchFamily="2" charset="0"/>
                </a:rPr>
                <a:t>Diante da recusa da nobreza e do clero, representantes do Terceiro Estado se autoproclamam Assembleia Nacional Constituinte.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106" y="642230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262A45-43FC-16A6-BF24-A36357D34511}"/>
              </a:ext>
            </a:extLst>
          </p:cNvPr>
          <p:cNvSpPr txBox="1"/>
          <p:nvPr/>
        </p:nvSpPr>
        <p:spPr>
          <a:xfrm>
            <a:off x="6577728" y="6393254"/>
            <a:ext cx="3166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i="1" kern="1200" dirty="0">
                <a:latin typeface="Roboto" pitchFamily="2" charset="0"/>
                <a:ea typeface="Roboto" pitchFamily="2" charset="0"/>
              </a:rPr>
              <a:t>Sans-culotte parisiense</a:t>
            </a:r>
            <a:r>
              <a:rPr lang="pt-BR" sz="1400" kern="1200" dirty="0">
                <a:latin typeface="Roboto" pitchFamily="2" charset="0"/>
                <a:ea typeface="Roboto" pitchFamily="2" charset="0"/>
              </a:rPr>
              <a:t>, </a:t>
            </a:r>
          </a:p>
          <a:p>
            <a:pPr algn="r"/>
            <a:r>
              <a:rPr lang="pt-BR" sz="1400" kern="1200" dirty="0">
                <a:latin typeface="Roboto" pitchFamily="2" charset="0"/>
                <a:ea typeface="Roboto" pitchFamily="2" charset="0"/>
              </a:rPr>
              <a:t>gravura do século XVIII . Detalhe.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313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FDDF080-4F14-9857-0ECA-9154F41DCCF1}"/>
              </a:ext>
            </a:extLst>
          </p:cNvPr>
          <p:cNvSpPr/>
          <p:nvPr/>
        </p:nvSpPr>
        <p:spPr>
          <a:xfrm>
            <a:off x="8569685" y="2923613"/>
            <a:ext cx="3456310" cy="3586496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A96B61C-611C-1496-2C29-1B953AE1964C}"/>
              </a:ext>
            </a:extLst>
          </p:cNvPr>
          <p:cNvSpPr/>
          <p:nvPr/>
        </p:nvSpPr>
        <p:spPr>
          <a:xfrm>
            <a:off x="5950576" y="1399434"/>
            <a:ext cx="3456310" cy="3463292"/>
          </a:xfrm>
          <a:custGeom>
            <a:avLst/>
            <a:gdLst>
              <a:gd name="connsiteX0" fmla="*/ 0 w 3020979"/>
              <a:gd name="connsiteY0" fmla="*/ 1439480 h 2878960"/>
              <a:gd name="connsiteX1" fmla="*/ 1510490 w 3020979"/>
              <a:gd name="connsiteY1" fmla="*/ 0 h 2878960"/>
              <a:gd name="connsiteX2" fmla="*/ 3020980 w 3020979"/>
              <a:gd name="connsiteY2" fmla="*/ 1439480 h 2878960"/>
              <a:gd name="connsiteX3" fmla="*/ 1510490 w 3020979"/>
              <a:gd name="connsiteY3" fmla="*/ 2878960 h 2878960"/>
              <a:gd name="connsiteX4" fmla="*/ 0 w 3020979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979" h="2878960">
                <a:moveTo>
                  <a:pt x="0" y="1439480"/>
                </a:moveTo>
                <a:cubicBezTo>
                  <a:pt x="0" y="644477"/>
                  <a:pt x="676269" y="0"/>
                  <a:pt x="1510490" y="0"/>
                </a:cubicBezTo>
                <a:cubicBezTo>
                  <a:pt x="2344711" y="0"/>
                  <a:pt x="3020980" y="644477"/>
                  <a:pt x="3020980" y="1439480"/>
                </a:cubicBezTo>
                <a:cubicBezTo>
                  <a:pt x="3020980" y="2234483"/>
                  <a:pt x="2344711" y="2878960"/>
                  <a:pt x="1510490" y="2878960"/>
                </a:cubicBezTo>
                <a:cubicBezTo>
                  <a:pt x="676269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0851" tIns="449554" rIns="600851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ea typeface="Roboto" pitchFamily="2" charset="0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EA9915FF-5FF6-0CA3-4906-1BF2BFF2EA70}"/>
              </a:ext>
            </a:extLst>
          </p:cNvPr>
          <p:cNvSpPr/>
          <p:nvPr/>
        </p:nvSpPr>
        <p:spPr>
          <a:xfrm>
            <a:off x="3052275" y="3101935"/>
            <a:ext cx="3594448" cy="3586496"/>
          </a:xfrm>
          <a:custGeom>
            <a:avLst/>
            <a:gdLst>
              <a:gd name="connsiteX0" fmla="*/ 0 w 2878960"/>
              <a:gd name="connsiteY0" fmla="*/ 1439480 h 2878960"/>
              <a:gd name="connsiteX1" fmla="*/ 1439480 w 2878960"/>
              <a:gd name="connsiteY1" fmla="*/ 0 h 2878960"/>
              <a:gd name="connsiteX2" fmla="*/ 2878960 w 2878960"/>
              <a:gd name="connsiteY2" fmla="*/ 1439480 h 2878960"/>
              <a:gd name="connsiteX3" fmla="*/ 1439480 w 2878960"/>
              <a:gd name="connsiteY3" fmla="*/ 2878960 h 2878960"/>
              <a:gd name="connsiteX4" fmla="*/ 0 w 2878960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960" h="2878960">
                <a:moveTo>
                  <a:pt x="0" y="1439480"/>
                </a:moveTo>
                <a:cubicBezTo>
                  <a:pt x="0" y="644477"/>
                  <a:pt x="644477" y="0"/>
                  <a:pt x="1439480" y="0"/>
                </a:cubicBezTo>
                <a:cubicBezTo>
                  <a:pt x="2234483" y="0"/>
                  <a:pt x="2878960" y="644477"/>
                  <a:pt x="2878960" y="1439480"/>
                </a:cubicBezTo>
                <a:cubicBezTo>
                  <a:pt x="2878960" y="2234483"/>
                  <a:pt x="2234483" y="2878960"/>
                  <a:pt x="1439480" y="2878960"/>
                </a:cubicBezTo>
                <a:cubicBezTo>
                  <a:pt x="644477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80053" tIns="449554" rIns="580053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13D037B-EBB7-03C1-0773-217CCE8DBC8E}"/>
              </a:ext>
            </a:extLst>
          </p:cNvPr>
          <p:cNvSpPr/>
          <p:nvPr/>
        </p:nvSpPr>
        <p:spPr>
          <a:xfrm>
            <a:off x="13265" y="1810622"/>
            <a:ext cx="3570490" cy="3586496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FA5CAB">
              <a:alpha val="50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86" y="406962"/>
            <a:ext cx="11710251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Declaração dos Direitos do Homem e do Cidadão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05A5F09-AEBE-2EEF-4F6C-C970D27E8914}"/>
              </a:ext>
            </a:extLst>
          </p:cNvPr>
          <p:cNvSpPr/>
          <p:nvPr/>
        </p:nvSpPr>
        <p:spPr>
          <a:xfrm>
            <a:off x="2942521" y="3284498"/>
            <a:ext cx="3594448" cy="3586496"/>
          </a:xfrm>
          <a:custGeom>
            <a:avLst/>
            <a:gdLst>
              <a:gd name="connsiteX0" fmla="*/ 0 w 2878960"/>
              <a:gd name="connsiteY0" fmla="*/ 1439480 h 2878960"/>
              <a:gd name="connsiteX1" fmla="*/ 1439480 w 2878960"/>
              <a:gd name="connsiteY1" fmla="*/ 0 h 2878960"/>
              <a:gd name="connsiteX2" fmla="*/ 2878960 w 2878960"/>
              <a:gd name="connsiteY2" fmla="*/ 1439480 h 2878960"/>
              <a:gd name="connsiteX3" fmla="*/ 1439480 w 2878960"/>
              <a:gd name="connsiteY3" fmla="*/ 2878960 h 2878960"/>
              <a:gd name="connsiteX4" fmla="*/ 0 w 2878960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960" h="2878960">
                <a:moveTo>
                  <a:pt x="0" y="1439480"/>
                </a:moveTo>
                <a:cubicBezTo>
                  <a:pt x="0" y="644477"/>
                  <a:pt x="644477" y="0"/>
                  <a:pt x="1439480" y="0"/>
                </a:cubicBezTo>
                <a:cubicBezTo>
                  <a:pt x="2234483" y="0"/>
                  <a:pt x="2878960" y="644477"/>
                  <a:pt x="2878960" y="1439480"/>
                </a:cubicBezTo>
                <a:cubicBezTo>
                  <a:pt x="2878960" y="2234483"/>
                  <a:pt x="2234483" y="2878960"/>
                  <a:pt x="1439480" y="2878960"/>
                </a:cubicBezTo>
                <a:cubicBezTo>
                  <a:pt x="644477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80053" tIns="449554" rIns="580053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/>
              <a:t>Assumia-se, pela primeira vez na Era Moderna, que o rei não era um “representante de Deus na Terra”, como muitos afirmavam.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0470BBBB-BF55-CA8B-E82B-C24699566D26}"/>
              </a:ext>
            </a:extLst>
          </p:cNvPr>
          <p:cNvSpPr/>
          <p:nvPr/>
        </p:nvSpPr>
        <p:spPr>
          <a:xfrm>
            <a:off x="8719250" y="2832220"/>
            <a:ext cx="3456310" cy="3586496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dirty="0"/>
              <a:t>A Declaração estabelecia que o poder emana do povo e ele pode tirar do poder qualquer governante tirano.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270FD82-0535-309F-416A-46492BACC235}"/>
              </a:ext>
            </a:extLst>
          </p:cNvPr>
          <p:cNvSpPr/>
          <p:nvPr/>
        </p:nvSpPr>
        <p:spPr>
          <a:xfrm>
            <a:off x="5868860" y="1528664"/>
            <a:ext cx="3456310" cy="3463292"/>
          </a:xfrm>
          <a:custGeom>
            <a:avLst/>
            <a:gdLst>
              <a:gd name="connsiteX0" fmla="*/ 0 w 3020979"/>
              <a:gd name="connsiteY0" fmla="*/ 1439480 h 2878960"/>
              <a:gd name="connsiteX1" fmla="*/ 1510490 w 3020979"/>
              <a:gd name="connsiteY1" fmla="*/ 0 h 2878960"/>
              <a:gd name="connsiteX2" fmla="*/ 3020980 w 3020979"/>
              <a:gd name="connsiteY2" fmla="*/ 1439480 h 2878960"/>
              <a:gd name="connsiteX3" fmla="*/ 1510490 w 3020979"/>
              <a:gd name="connsiteY3" fmla="*/ 2878960 h 2878960"/>
              <a:gd name="connsiteX4" fmla="*/ 0 w 3020979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979" h="2878960">
                <a:moveTo>
                  <a:pt x="0" y="1439480"/>
                </a:moveTo>
                <a:cubicBezTo>
                  <a:pt x="0" y="644477"/>
                  <a:pt x="676269" y="0"/>
                  <a:pt x="1510490" y="0"/>
                </a:cubicBezTo>
                <a:cubicBezTo>
                  <a:pt x="2344711" y="0"/>
                  <a:pt x="3020980" y="644477"/>
                  <a:pt x="3020980" y="1439480"/>
                </a:cubicBezTo>
                <a:cubicBezTo>
                  <a:pt x="3020980" y="2234483"/>
                  <a:pt x="2344711" y="2878960"/>
                  <a:pt x="1510490" y="2878960"/>
                </a:cubicBezTo>
                <a:cubicBezTo>
                  <a:pt x="676269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0851" tIns="449554" rIns="600851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ea typeface="Roboto" pitchFamily="2" charset="0"/>
              </a:rPr>
              <a:t>As influências da Revolução francesa foram tamanhas que ela se tornou um marco para o início da Idade Contemporânea.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83298" y="6144984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606D06C8-A9BA-127D-883C-1D46704717E9}"/>
              </a:ext>
            </a:extLst>
          </p:cNvPr>
          <p:cNvSpPr/>
          <p:nvPr/>
        </p:nvSpPr>
        <p:spPr>
          <a:xfrm>
            <a:off x="0" y="1635752"/>
            <a:ext cx="3570490" cy="3586496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FA5CAB">
              <a:alpha val="50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dirty="0"/>
              <a:t>Inspirada nos ideais iluministas, estabelecia como valores supremos a liberdade e a igualdade de todos perante a lei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F8B92175-86F5-FE07-2BE7-0EB85EFBCF38}"/>
              </a:ext>
            </a:extLst>
          </p:cNvPr>
          <p:cNvSpPr/>
          <p:nvPr/>
        </p:nvSpPr>
        <p:spPr>
          <a:xfrm>
            <a:off x="9465155" y="1675871"/>
            <a:ext cx="2247162" cy="5151583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rgbClr val="F05E6C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sz="2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Em sua primeira sessão, em 1792, a Convenção extingue a Monarquia e institui a República. </a:t>
            </a: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F96197DC-54BD-3C28-BD85-2FCE3DF4B993}"/>
              </a:ext>
            </a:extLst>
          </p:cNvPr>
          <p:cNvSpPr/>
          <p:nvPr/>
        </p:nvSpPr>
        <p:spPr>
          <a:xfrm>
            <a:off x="7203548" y="1654048"/>
            <a:ext cx="2247162" cy="5164195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Formação da Convenção Nacional, formada pelos jacobinos, pelos girondinos e pelos pântanos.</a:t>
            </a:r>
            <a:r>
              <a:rPr lang="pt-BR" sz="2200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1086FFB7-E147-0B42-7CC1-F1700FA504B8}"/>
              </a:ext>
            </a:extLst>
          </p:cNvPr>
          <p:cNvSpPr/>
          <p:nvPr/>
        </p:nvSpPr>
        <p:spPr>
          <a:xfrm>
            <a:off x="4970831" y="1675872"/>
            <a:ext cx="2247162" cy="5151582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rgbClr val="F05E6C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sz="2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O Conselho Executivo Provisório assume o governo, dissolvendo a Assembleia Legislativa e convocando novas eleições.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07031"/>
            <a:ext cx="10969943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Da Monarquia Absolutista à República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9CB553A1-F31C-7C55-7646-94C9A0FA14CD}"/>
              </a:ext>
            </a:extLst>
          </p:cNvPr>
          <p:cNvSpPr/>
          <p:nvPr/>
        </p:nvSpPr>
        <p:spPr>
          <a:xfrm>
            <a:off x="2723669" y="1675872"/>
            <a:ext cx="2247162" cy="5142371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lvl="0"/>
            <a:r>
              <a:rPr lang="pt-BR" sz="2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Tentativa de fuga do rei e de sua família para articular uma reação contra o movimento na França. 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25F8970-9DB0-A541-EE53-9CBA7AAFD82F}"/>
              </a:ext>
            </a:extLst>
          </p:cNvPr>
          <p:cNvSpPr/>
          <p:nvPr/>
        </p:nvSpPr>
        <p:spPr>
          <a:xfrm>
            <a:off x="299833" y="1675872"/>
            <a:ext cx="2438281" cy="5142372"/>
          </a:xfrm>
          <a:custGeom>
            <a:avLst/>
            <a:gdLst>
              <a:gd name="connsiteX0" fmla="*/ 0 w 2587153"/>
              <a:gd name="connsiteY0" fmla="*/ 0 h 2627211"/>
              <a:gd name="connsiteX1" fmla="*/ 1509173 w 2587153"/>
              <a:gd name="connsiteY1" fmla="*/ 0 h 2627211"/>
              <a:gd name="connsiteX2" fmla="*/ 1509173 w 2587153"/>
              <a:gd name="connsiteY2" fmla="*/ 0 h 2627211"/>
              <a:gd name="connsiteX3" fmla="*/ 2155961 w 2587153"/>
              <a:gd name="connsiteY3" fmla="*/ 0 h 2627211"/>
              <a:gd name="connsiteX4" fmla="*/ 2587153 w 2587153"/>
              <a:gd name="connsiteY4" fmla="*/ 0 h 2627211"/>
              <a:gd name="connsiteX5" fmla="*/ 2587153 w 2587153"/>
              <a:gd name="connsiteY5" fmla="*/ 1532540 h 2627211"/>
              <a:gd name="connsiteX6" fmla="*/ 2910547 w 2587153"/>
              <a:gd name="connsiteY6" fmla="*/ 1860854 h 2627211"/>
              <a:gd name="connsiteX7" fmla="*/ 2587153 w 2587153"/>
              <a:gd name="connsiteY7" fmla="*/ 2189343 h 2627211"/>
              <a:gd name="connsiteX8" fmla="*/ 2587153 w 2587153"/>
              <a:gd name="connsiteY8" fmla="*/ 2627211 h 2627211"/>
              <a:gd name="connsiteX9" fmla="*/ 2155961 w 2587153"/>
              <a:gd name="connsiteY9" fmla="*/ 2627211 h 2627211"/>
              <a:gd name="connsiteX10" fmla="*/ 1509173 w 2587153"/>
              <a:gd name="connsiteY10" fmla="*/ 2627211 h 2627211"/>
              <a:gd name="connsiteX11" fmla="*/ 1509173 w 2587153"/>
              <a:gd name="connsiteY11" fmla="*/ 2627211 h 2627211"/>
              <a:gd name="connsiteX12" fmla="*/ 0 w 2587153"/>
              <a:gd name="connsiteY12" fmla="*/ 2627211 h 2627211"/>
              <a:gd name="connsiteX13" fmla="*/ 0 w 2587153"/>
              <a:gd name="connsiteY13" fmla="*/ 2189343 h 2627211"/>
              <a:gd name="connsiteX14" fmla="*/ 0 w 2587153"/>
              <a:gd name="connsiteY14" fmla="*/ 1532540 h 2627211"/>
              <a:gd name="connsiteX15" fmla="*/ 0 w 2587153"/>
              <a:gd name="connsiteY15" fmla="*/ 1532540 h 2627211"/>
              <a:gd name="connsiteX16" fmla="*/ 0 w 2587153"/>
              <a:gd name="connsiteY16" fmla="*/ 0 h 262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7153" h="2627211">
                <a:moveTo>
                  <a:pt x="0" y="0"/>
                </a:moveTo>
                <a:lnTo>
                  <a:pt x="1509173" y="0"/>
                </a:lnTo>
                <a:lnTo>
                  <a:pt x="1509173" y="0"/>
                </a:lnTo>
                <a:lnTo>
                  <a:pt x="2155961" y="0"/>
                </a:lnTo>
                <a:lnTo>
                  <a:pt x="2587153" y="0"/>
                </a:lnTo>
                <a:lnTo>
                  <a:pt x="2587153" y="1532540"/>
                </a:lnTo>
                <a:lnTo>
                  <a:pt x="2910547" y="1860854"/>
                </a:lnTo>
                <a:lnTo>
                  <a:pt x="2587153" y="2189343"/>
                </a:lnTo>
                <a:lnTo>
                  <a:pt x="2587153" y="2627211"/>
                </a:lnTo>
                <a:lnTo>
                  <a:pt x="2155961" y="2627211"/>
                </a:lnTo>
                <a:lnTo>
                  <a:pt x="1509173" y="2627211"/>
                </a:lnTo>
                <a:lnTo>
                  <a:pt x="1509173" y="2627211"/>
                </a:lnTo>
                <a:lnTo>
                  <a:pt x="0" y="2627211"/>
                </a:lnTo>
                <a:lnTo>
                  <a:pt x="0" y="2189343"/>
                </a:lnTo>
                <a:lnTo>
                  <a:pt x="0" y="1532540"/>
                </a:lnTo>
                <a:lnTo>
                  <a:pt x="0" y="1532540"/>
                </a:lnTo>
                <a:lnTo>
                  <a:pt x="0" y="0"/>
                </a:lnTo>
                <a:close/>
              </a:path>
            </a:pathLst>
          </a:custGeom>
          <a:solidFill>
            <a:srgbClr val="F05E6C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0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93" tIns="69850" rIns="69849" bIns="69850" numCol="1" spcCol="1270" anchor="t" anchorCtr="0">
            <a:noAutofit/>
          </a:bodyPr>
          <a:lstStyle/>
          <a:p>
            <a:pPr lvl="0"/>
            <a:endParaRPr lang="pt-BR" sz="2200" dirty="0">
              <a:solidFill>
                <a:schemeClr val="tx1"/>
              </a:solidFill>
              <a:ea typeface="Roboto" pitchFamily="2" charset="0"/>
            </a:endParaRPr>
          </a:p>
          <a:p>
            <a:pPr lvl="0"/>
            <a:r>
              <a:rPr lang="pt-BR" sz="2200" dirty="0">
                <a:solidFill>
                  <a:schemeClr val="tx1"/>
                </a:solidFill>
                <a:ea typeface="Roboto" pitchFamily="2" charset="0"/>
              </a:rPr>
              <a:t>Constituição Francesa proclamada pela Assembleia Nacional Constituinte em 1791. Instituída a Monarquia Constitucional.</a:t>
            </a:r>
          </a:p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66706" y="6284372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7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5807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Terror Jacobino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A81DBFB-5125-2186-B4C5-76AF20CB2E04}"/>
              </a:ext>
            </a:extLst>
          </p:cNvPr>
          <p:cNvSpPr/>
          <p:nvPr/>
        </p:nvSpPr>
        <p:spPr>
          <a:xfrm>
            <a:off x="446986" y="5888805"/>
            <a:ext cx="7318759" cy="933223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No exterior, forma-se uma colisão entre vários países contra o movimento na França. 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A3F2688D-577C-0A82-F4A4-CAE938B33040}"/>
              </a:ext>
            </a:extLst>
          </p:cNvPr>
          <p:cNvSpPr/>
          <p:nvPr/>
        </p:nvSpPr>
        <p:spPr>
          <a:xfrm>
            <a:off x="693085" y="4276309"/>
            <a:ext cx="7209876" cy="1073493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São criados o Comitê de Salvação Pública e do Tribunal Revolucionário pelos jacobinos. 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5078463-CBC1-25E7-A953-A37F6E7D1739}"/>
              </a:ext>
            </a:extLst>
          </p:cNvPr>
          <p:cNvSpPr/>
          <p:nvPr/>
        </p:nvSpPr>
        <p:spPr>
          <a:xfrm>
            <a:off x="405780" y="1692276"/>
            <a:ext cx="10969943" cy="1652439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Terror Jacobino: período entre 1793 e 1794 no qual os </a:t>
            </a:r>
            <a:r>
              <a:rPr lang="pt-BR" sz="2400" dirty="0"/>
              <a:t>jacobinos implantaram uma ditadura, em que prenderam e condenaram à morte seus opositores. Calcula-se que 300 mil pessoas foram presas e 35 mil foram condenadas à morte na guilhotina. </a:t>
            </a: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5952" y="6400799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57A94C4-7089-9885-6CCA-A49446E0E641}"/>
              </a:ext>
            </a:extLst>
          </p:cNvPr>
          <p:cNvSpPr/>
          <p:nvPr/>
        </p:nvSpPr>
        <p:spPr>
          <a:xfrm>
            <a:off x="6351767" y="3080702"/>
            <a:ext cx="5648244" cy="1298893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172695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Em janeiro de 1793, Luís XVI e Maria Antonieta, rei e rainha da França, são condenados à morte. 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961B782-B6F2-43E7-A945-8CD0B7DFB838}"/>
              </a:ext>
            </a:extLst>
          </p:cNvPr>
          <p:cNvSpPr/>
          <p:nvPr/>
        </p:nvSpPr>
        <p:spPr>
          <a:xfrm>
            <a:off x="6934849" y="4866257"/>
            <a:ext cx="4585334" cy="1199932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latin typeface="Roboto" pitchFamily="2" charset="0"/>
                <a:ea typeface="Roboto" pitchFamily="2" charset="0"/>
              </a:rPr>
              <a:t>Na França, articulam-se movimentos contrarrevolucionários. </a:t>
            </a:r>
          </a:p>
        </p:txBody>
      </p:sp>
    </p:spTree>
    <p:extLst>
      <p:ext uri="{BB962C8B-B14F-4D97-AF65-F5344CB8AC3E}">
        <p14:creationId xmlns:p14="http://schemas.microsoft.com/office/powerpoint/2010/main" val="157006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653" y="403538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Fim da Revolução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791CBB6-60B2-13A7-1F02-979217186054}"/>
              </a:ext>
            </a:extLst>
          </p:cNvPr>
          <p:cNvGrpSpPr/>
          <p:nvPr/>
        </p:nvGrpSpPr>
        <p:grpSpPr>
          <a:xfrm>
            <a:off x="608093" y="1595773"/>
            <a:ext cx="10574617" cy="4949507"/>
            <a:chOff x="608093" y="1595773"/>
            <a:chExt cx="10574617" cy="4949507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9FD1872-3833-B658-5CAD-0076AB71D1CC}"/>
                </a:ext>
              </a:extLst>
            </p:cNvPr>
            <p:cNvSpPr/>
            <p:nvPr/>
          </p:nvSpPr>
          <p:spPr>
            <a:xfrm rot="1036252">
              <a:off x="608093" y="1783983"/>
              <a:ext cx="3373067" cy="2404718"/>
            </a:xfrm>
            <a:custGeom>
              <a:avLst/>
              <a:gdLst>
                <a:gd name="connsiteX0" fmla="*/ 0 w 2701975"/>
                <a:gd name="connsiteY0" fmla="*/ 0 h 2404718"/>
                <a:gd name="connsiteX1" fmla="*/ 2701975 w 2701975"/>
                <a:gd name="connsiteY1" fmla="*/ 0 h 2404718"/>
                <a:gd name="connsiteX2" fmla="*/ 2701975 w 2701975"/>
                <a:gd name="connsiteY2" fmla="*/ 2404718 h 2404718"/>
                <a:gd name="connsiteX3" fmla="*/ 0 w 2701975"/>
                <a:gd name="connsiteY3" fmla="*/ 2404718 h 2404718"/>
                <a:gd name="connsiteX4" fmla="*/ 0 w 2701975"/>
                <a:gd name="connsiteY4" fmla="*/ 0 h 240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975" h="2404718">
                  <a:moveTo>
                    <a:pt x="0" y="0"/>
                  </a:moveTo>
                  <a:lnTo>
                    <a:pt x="2701975" y="0"/>
                  </a:lnTo>
                  <a:lnTo>
                    <a:pt x="2701975" y="2404718"/>
                  </a:lnTo>
                  <a:lnTo>
                    <a:pt x="0" y="2404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20" rIns="83820" bIns="8381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latin typeface="Roboto" pitchFamily="2" charset="0"/>
                  <a:ea typeface="Roboto" pitchFamily="2" charset="0"/>
                </a:rPr>
                <a:t>Girondinos e outros setores articularam um golpe contra os jacobinos em julho         de 1794.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63708B8-57F5-2EB1-0588-74EBA3A8B371}"/>
                </a:ext>
              </a:extLst>
            </p:cNvPr>
            <p:cNvSpPr/>
            <p:nvPr/>
          </p:nvSpPr>
          <p:spPr>
            <a:xfrm rot="642097">
              <a:off x="4621383" y="1952221"/>
              <a:ext cx="2692960" cy="2285794"/>
            </a:xfrm>
            <a:custGeom>
              <a:avLst/>
              <a:gdLst>
                <a:gd name="connsiteX0" fmla="*/ 0 w 2692960"/>
                <a:gd name="connsiteY0" fmla="*/ 0 h 2285794"/>
                <a:gd name="connsiteX1" fmla="*/ 2692960 w 2692960"/>
                <a:gd name="connsiteY1" fmla="*/ 0 h 2285794"/>
                <a:gd name="connsiteX2" fmla="*/ 2692960 w 2692960"/>
                <a:gd name="connsiteY2" fmla="*/ 2285794 h 2285794"/>
                <a:gd name="connsiteX3" fmla="*/ 0 w 2692960"/>
                <a:gd name="connsiteY3" fmla="*/ 2285794 h 2285794"/>
                <a:gd name="connsiteX4" fmla="*/ 0 w 2692960"/>
                <a:gd name="connsiteY4" fmla="*/ 0 h 228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960" h="2285794">
                  <a:moveTo>
                    <a:pt x="0" y="0"/>
                  </a:moveTo>
                  <a:lnTo>
                    <a:pt x="2692960" y="0"/>
                  </a:lnTo>
                  <a:lnTo>
                    <a:pt x="2692960" y="2285794"/>
                  </a:lnTo>
                  <a:lnTo>
                    <a:pt x="0" y="2285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latin typeface="Roboto" pitchFamily="2" charset="0"/>
                  <a:ea typeface="Roboto" pitchFamily="2" charset="0"/>
                </a:rPr>
                <a:t>Em 1795, foi elaborada uma nova Constituição.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12208E12-7C0B-BB5B-6970-4EA8F7D1C77F}"/>
                </a:ext>
              </a:extLst>
            </p:cNvPr>
            <p:cNvSpPr/>
            <p:nvPr/>
          </p:nvSpPr>
          <p:spPr>
            <a:xfrm rot="21119417">
              <a:off x="7304327" y="1595773"/>
              <a:ext cx="3878383" cy="2443116"/>
            </a:xfrm>
            <a:custGeom>
              <a:avLst/>
              <a:gdLst>
                <a:gd name="connsiteX0" fmla="*/ 0 w 2989516"/>
                <a:gd name="connsiteY0" fmla="*/ 0 h 2195897"/>
                <a:gd name="connsiteX1" fmla="*/ 2989516 w 2989516"/>
                <a:gd name="connsiteY1" fmla="*/ 0 h 2195897"/>
                <a:gd name="connsiteX2" fmla="*/ 2989516 w 2989516"/>
                <a:gd name="connsiteY2" fmla="*/ 2195897 h 2195897"/>
                <a:gd name="connsiteX3" fmla="*/ 0 w 2989516"/>
                <a:gd name="connsiteY3" fmla="*/ 2195897 h 2195897"/>
                <a:gd name="connsiteX4" fmla="*/ 0 w 2989516"/>
                <a:gd name="connsiteY4" fmla="*/ 0 h 219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516" h="2195897">
                  <a:moveTo>
                    <a:pt x="0" y="0"/>
                  </a:moveTo>
                  <a:lnTo>
                    <a:pt x="2989516" y="0"/>
                  </a:lnTo>
                  <a:lnTo>
                    <a:pt x="2989516" y="2195897"/>
                  </a:lnTo>
                  <a:lnTo>
                    <a:pt x="0" y="219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19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latin typeface="Roboto" pitchFamily="2" charset="0"/>
                  <a:ea typeface="Roboto" pitchFamily="2" charset="0"/>
                </a:rPr>
                <a:t>Anuladas adotadas pelos jacobinos, como o fim da escravidão nas colônias francesas e reintroduziu o voto censitário.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A6C9CFD7-B41B-FBC3-F28B-14BC95C1BCCC}"/>
                </a:ext>
              </a:extLst>
            </p:cNvPr>
            <p:cNvSpPr/>
            <p:nvPr/>
          </p:nvSpPr>
          <p:spPr>
            <a:xfrm rot="20941797">
              <a:off x="2502359" y="4276138"/>
              <a:ext cx="4033114" cy="2269142"/>
            </a:xfrm>
            <a:custGeom>
              <a:avLst/>
              <a:gdLst>
                <a:gd name="connsiteX0" fmla="*/ 0 w 2799862"/>
                <a:gd name="connsiteY0" fmla="*/ 0 h 2269142"/>
                <a:gd name="connsiteX1" fmla="*/ 2799862 w 2799862"/>
                <a:gd name="connsiteY1" fmla="*/ 0 h 2269142"/>
                <a:gd name="connsiteX2" fmla="*/ 2799862 w 2799862"/>
                <a:gd name="connsiteY2" fmla="*/ 2269142 h 2269142"/>
                <a:gd name="connsiteX3" fmla="*/ 0 w 2799862"/>
                <a:gd name="connsiteY3" fmla="*/ 2269142 h 2269142"/>
                <a:gd name="connsiteX4" fmla="*/ 0 w 2799862"/>
                <a:gd name="connsiteY4" fmla="*/ 0 h 22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862" h="2269142">
                  <a:moveTo>
                    <a:pt x="0" y="0"/>
                  </a:moveTo>
                  <a:lnTo>
                    <a:pt x="2799862" y="0"/>
                  </a:lnTo>
                  <a:lnTo>
                    <a:pt x="2799862" y="2269142"/>
                  </a:lnTo>
                  <a:lnTo>
                    <a:pt x="0" y="2269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19" bIns="8381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latin typeface="Roboto" pitchFamily="2" charset="0"/>
                  <a:ea typeface="Roboto" pitchFamily="2" charset="0"/>
                </a:rPr>
                <a:t>Poder Executivo passa a ser  controlado pelo Diretório, órgão composto por cinco pessoas eleitas.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C23C820-1221-2247-CFDA-68752F7EF3DC}"/>
                </a:ext>
              </a:extLst>
            </p:cNvPr>
            <p:cNvSpPr/>
            <p:nvPr/>
          </p:nvSpPr>
          <p:spPr>
            <a:xfrm rot="976684">
              <a:off x="8029436" y="4172095"/>
              <a:ext cx="3042404" cy="2305729"/>
            </a:xfrm>
            <a:custGeom>
              <a:avLst/>
              <a:gdLst>
                <a:gd name="connsiteX0" fmla="*/ 0 w 3042404"/>
                <a:gd name="connsiteY0" fmla="*/ 0 h 2305729"/>
                <a:gd name="connsiteX1" fmla="*/ 3042404 w 3042404"/>
                <a:gd name="connsiteY1" fmla="*/ 0 h 2305729"/>
                <a:gd name="connsiteX2" fmla="*/ 3042404 w 3042404"/>
                <a:gd name="connsiteY2" fmla="*/ 2305729 h 2305729"/>
                <a:gd name="connsiteX3" fmla="*/ 0 w 3042404"/>
                <a:gd name="connsiteY3" fmla="*/ 2305729 h 2305729"/>
                <a:gd name="connsiteX4" fmla="*/ 0 w 3042404"/>
                <a:gd name="connsiteY4" fmla="*/ 0 h 230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404" h="2305729">
                  <a:moveTo>
                    <a:pt x="0" y="0"/>
                  </a:moveTo>
                  <a:lnTo>
                    <a:pt x="3042404" y="0"/>
                  </a:lnTo>
                  <a:lnTo>
                    <a:pt x="3042404" y="2305729"/>
                  </a:lnTo>
                  <a:lnTo>
                    <a:pt x="0" y="2305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19" rIns="83819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latin typeface="Roboto" pitchFamily="2" charset="0"/>
                  <a:ea typeface="Roboto" pitchFamily="2" charset="0"/>
                </a:rPr>
                <a:t>Napoleão Bonaparte assumiu uma das vagas do Diretório em outubro de 1799.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188825" y="7389440"/>
            <a:ext cx="1259883" cy="397461"/>
          </a:xfrm>
        </p:spPr>
        <p:txBody>
          <a:bodyPr/>
          <a:lstStyle/>
          <a:p>
            <a:fld id="{C344E82F-7008-4A71-8DF8-59079F66000D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F52456-F3BC-90EE-C4EF-5036AC0239E0}"/>
              </a:ext>
            </a:extLst>
          </p:cNvPr>
          <p:cNvSpPr txBox="1">
            <a:spLocks/>
          </p:cNvSpPr>
          <p:nvPr/>
        </p:nvSpPr>
        <p:spPr>
          <a:xfrm>
            <a:off x="9155952" y="640079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44E82F-7008-4A71-8DF8-59079F66000D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374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7877</TotalTime>
  <Words>967</Words>
  <Application>Microsoft Office PowerPoint</Application>
  <PresentationFormat>Personalizar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Tema do Office</vt:lpstr>
      <vt:lpstr>Apresentação do PowerPoint</vt:lpstr>
      <vt:lpstr> Revoluções iluministas</vt:lpstr>
      <vt:lpstr>Revolução na América do Norte</vt:lpstr>
      <vt:lpstr>A França do século XVIII</vt:lpstr>
      <vt:lpstr>O início da Revolução</vt:lpstr>
      <vt:lpstr>Declaração dos Direitos do Homem e do Cidadão</vt:lpstr>
      <vt:lpstr>Da Monarquia Absolutista à República</vt:lpstr>
      <vt:lpstr>O Terror Jacobino</vt:lpstr>
      <vt:lpstr>Fim da Revolução</vt:lpstr>
      <vt:lpstr>Período Napoleônico</vt:lpstr>
      <vt:lpstr>Conquistas napoleônicas</vt:lpstr>
      <vt:lpstr>Congresso de Viena (a Europa em 1815)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