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7" r:id="rId5"/>
    <p:sldId id="256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BD3D3FB-155D-485A-9F3D-0869144F9B5B}">
          <p14:sldIdLst>
            <p14:sldId id="337"/>
            <p14:sldId id="256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104" clrIdx="0"/>
  <p:cmAuthor id="2" name="Lilian Semenichin Nogueira" initials="LSN" lastIdx="82" clrIdx="1"/>
  <p:cmAuthor id="3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D91D09"/>
    <a:srgbClr val="F05E6C"/>
    <a:srgbClr val="EF5353"/>
    <a:srgbClr val="F97F7F"/>
    <a:srgbClr val="FFCCFF"/>
    <a:srgbClr val="1A7062"/>
    <a:srgbClr val="9D0F0F"/>
    <a:srgbClr val="CFB33D"/>
    <a:srgbClr val="59B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9A3E1-4D56-CF77-4298-E18AF1C86A84}" v="4" dt="2023-05-23T21:25:58.960"/>
    <p1510:client id="{A27975FE-31CD-4A31-927A-F04F03446B65}" v="4185" dt="2023-05-23T00:36:06.516"/>
    <p1510:client id="{FB5668D2-0130-F345-B665-2730F94CFA3E}" v="473" dt="2023-05-23T10:23:59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249" autoAdjust="0"/>
  </p:normalViewPr>
  <p:slideViewPr>
    <p:cSldViewPr>
      <p:cViewPr varScale="1">
        <p:scale>
          <a:sx n="68" d="100"/>
          <a:sy n="68" d="100"/>
        </p:scale>
        <p:origin x="618" y="72"/>
      </p:cViewPr>
      <p:guideLst>
        <p:guide orient="horz" pos="2160"/>
        <p:guide pos="288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7E16CA-6800-455A-8664-1D078D432B37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C41C240A-51DB-4CE2-9646-985A7A624151}">
      <dgm:prSet phldrT="[Texto]"/>
      <dgm:spPr/>
      <dgm:t>
        <a:bodyPr/>
        <a:lstStyle/>
        <a:p>
          <a:r>
            <a:rPr lang="pt-BR" dirty="0"/>
            <a:t>1660</a:t>
          </a:r>
        </a:p>
      </dgm:t>
    </dgm:pt>
    <dgm:pt modelId="{33308627-0523-4F49-ACB9-A2A28CD4C155}" type="parTrans" cxnId="{FD506F80-1CE3-4F77-89DB-BEBCDAC16A53}">
      <dgm:prSet/>
      <dgm:spPr/>
      <dgm:t>
        <a:bodyPr/>
        <a:lstStyle/>
        <a:p>
          <a:endParaRPr lang="pt-BR"/>
        </a:p>
      </dgm:t>
    </dgm:pt>
    <dgm:pt modelId="{078D1A24-CCF8-418A-9158-AC6F29F863A6}" type="sibTrans" cxnId="{FD506F80-1CE3-4F77-89DB-BEBCDAC16A53}">
      <dgm:prSet/>
      <dgm:spPr/>
      <dgm:t>
        <a:bodyPr/>
        <a:lstStyle/>
        <a:p>
          <a:endParaRPr lang="pt-BR"/>
        </a:p>
      </dgm:t>
    </dgm:pt>
    <dgm:pt modelId="{9123B36F-62D1-40E6-92A6-267DC3BEDB75}">
      <dgm:prSet phldrT="[Texto]"/>
      <dgm:spPr/>
      <dgm:t>
        <a:bodyPr/>
        <a:lstStyle/>
        <a:p>
          <a:r>
            <a:rPr lang="pt-BR" dirty="0"/>
            <a:t>1685</a:t>
          </a:r>
        </a:p>
      </dgm:t>
    </dgm:pt>
    <dgm:pt modelId="{EE24DE8D-2D17-443F-A3B6-C6D6DEB07EFF}" type="parTrans" cxnId="{1DBF06C1-C5ED-4D4D-8AD3-41D50481E592}">
      <dgm:prSet/>
      <dgm:spPr/>
      <dgm:t>
        <a:bodyPr/>
        <a:lstStyle/>
        <a:p>
          <a:endParaRPr lang="pt-BR"/>
        </a:p>
      </dgm:t>
    </dgm:pt>
    <dgm:pt modelId="{C6177356-4532-4B26-9446-B729C1E96855}" type="sibTrans" cxnId="{1DBF06C1-C5ED-4D4D-8AD3-41D50481E592}">
      <dgm:prSet/>
      <dgm:spPr/>
      <dgm:t>
        <a:bodyPr/>
        <a:lstStyle/>
        <a:p>
          <a:endParaRPr lang="pt-BR"/>
        </a:p>
      </dgm:t>
    </dgm:pt>
    <dgm:pt modelId="{6E9E96A4-9C24-41F8-95D9-8F4742F2EB36}">
      <dgm:prSet/>
      <dgm:spPr/>
      <dgm:t>
        <a:bodyPr/>
        <a:lstStyle/>
        <a:p>
          <a:r>
            <a:rPr lang="pt-BR" dirty="0"/>
            <a:t>1688</a:t>
          </a:r>
        </a:p>
      </dgm:t>
    </dgm:pt>
    <dgm:pt modelId="{F56A9851-D29F-4A5D-B360-0568F54F74CB}" type="parTrans" cxnId="{E612887C-637D-4812-920C-A5503750598A}">
      <dgm:prSet/>
      <dgm:spPr/>
      <dgm:t>
        <a:bodyPr/>
        <a:lstStyle/>
        <a:p>
          <a:endParaRPr lang="pt-BR"/>
        </a:p>
      </dgm:t>
    </dgm:pt>
    <dgm:pt modelId="{FAE6B4A8-333E-4ECC-9AEB-A030D5DB6F86}" type="sibTrans" cxnId="{E612887C-637D-4812-920C-A5503750598A}">
      <dgm:prSet/>
      <dgm:spPr/>
      <dgm:t>
        <a:bodyPr/>
        <a:lstStyle/>
        <a:p>
          <a:endParaRPr lang="pt-BR"/>
        </a:p>
      </dgm:t>
    </dgm:pt>
    <dgm:pt modelId="{9CEC00EB-4D2A-451B-BF43-D4A8C42505A5}">
      <dgm:prSet phldrT="[Texto]"/>
      <dgm:spPr/>
      <dgm:t>
        <a:bodyPr/>
        <a:lstStyle/>
        <a:p>
          <a:r>
            <a:rPr lang="pt-BR" dirty="0"/>
            <a:t>1689</a:t>
          </a:r>
        </a:p>
      </dgm:t>
    </dgm:pt>
    <dgm:pt modelId="{B31DF814-D506-4FFB-A8B2-F11767596E53}" type="sibTrans" cxnId="{1B89FD6D-E486-49ED-AEC9-0C8C7F9A58ED}">
      <dgm:prSet/>
      <dgm:spPr/>
      <dgm:t>
        <a:bodyPr/>
        <a:lstStyle/>
        <a:p>
          <a:endParaRPr lang="pt-BR"/>
        </a:p>
      </dgm:t>
    </dgm:pt>
    <dgm:pt modelId="{6970E38D-4F81-41FD-A580-9E9C210E7D89}" type="parTrans" cxnId="{1B89FD6D-E486-49ED-AEC9-0C8C7F9A58ED}">
      <dgm:prSet/>
      <dgm:spPr/>
      <dgm:t>
        <a:bodyPr/>
        <a:lstStyle/>
        <a:p>
          <a:endParaRPr lang="pt-BR"/>
        </a:p>
      </dgm:t>
    </dgm:pt>
    <dgm:pt modelId="{178276E6-BE2B-4126-B4BF-FAD8F341C865}" type="pres">
      <dgm:prSet presAssocID="{697E16CA-6800-455A-8664-1D078D432B37}" presName="Name0" presStyleCnt="0">
        <dgm:presLayoutVars>
          <dgm:dir/>
          <dgm:animLvl val="lvl"/>
          <dgm:resizeHandles val="exact"/>
        </dgm:presLayoutVars>
      </dgm:prSet>
      <dgm:spPr/>
    </dgm:pt>
    <dgm:pt modelId="{2B330C47-AE13-4118-9C71-DD2E7BCAFDE0}" type="pres">
      <dgm:prSet presAssocID="{C41C240A-51DB-4CE2-9646-985A7A624151}" presName="parTxOnly" presStyleLbl="node1" presStyleIdx="0" presStyleCnt="4" custScaleX="201929" custScaleY="84424">
        <dgm:presLayoutVars>
          <dgm:chMax val="0"/>
          <dgm:chPref val="0"/>
          <dgm:bulletEnabled val="1"/>
        </dgm:presLayoutVars>
      </dgm:prSet>
      <dgm:spPr/>
    </dgm:pt>
    <dgm:pt modelId="{9111DDE4-C0D5-4E6E-94C3-C7D36BA1E0FB}" type="pres">
      <dgm:prSet presAssocID="{078D1A24-CCF8-418A-9158-AC6F29F863A6}" presName="parTxOnlySpace" presStyleCnt="0"/>
      <dgm:spPr/>
    </dgm:pt>
    <dgm:pt modelId="{0FA21D4C-C3A2-4613-95FA-D24ED6C30EF7}" type="pres">
      <dgm:prSet presAssocID="{9123B36F-62D1-40E6-92A6-267DC3BEDB75}" presName="parTxOnly" presStyleLbl="node1" presStyleIdx="1" presStyleCnt="4" custScaleX="144413">
        <dgm:presLayoutVars>
          <dgm:chMax val="0"/>
          <dgm:chPref val="0"/>
          <dgm:bulletEnabled val="1"/>
        </dgm:presLayoutVars>
      </dgm:prSet>
      <dgm:spPr/>
    </dgm:pt>
    <dgm:pt modelId="{73848C66-8ACC-4136-97FC-11619D7AD7CE}" type="pres">
      <dgm:prSet presAssocID="{C6177356-4532-4B26-9446-B729C1E96855}" presName="parTxOnlySpace" presStyleCnt="0"/>
      <dgm:spPr/>
    </dgm:pt>
    <dgm:pt modelId="{ABFED2B4-2385-4FF0-9899-56F0AA5B7CAE}" type="pres">
      <dgm:prSet presAssocID="{6E9E96A4-9C24-41F8-95D9-8F4742F2EB36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A0F6F69-FF79-4D64-BD8F-5CA9CDD9A2BE}" type="pres">
      <dgm:prSet presAssocID="{FAE6B4A8-333E-4ECC-9AEB-A030D5DB6F86}" presName="parTxOnlySpace" presStyleCnt="0"/>
      <dgm:spPr/>
    </dgm:pt>
    <dgm:pt modelId="{3C75BC5A-E059-4124-B7D7-5A94B00445B7}" type="pres">
      <dgm:prSet presAssocID="{9CEC00EB-4D2A-451B-BF43-D4A8C42505A5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B89FD6D-E486-49ED-AEC9-0C8C7F9A58ED}" srcId="{697E16CA-6800-455A-8664-1D078D432B37}" destId="{9CEC00EB-4D2A-451B-BF43-D4A8C42505A5}" srcOrd="3" destOrd="0" parTransId="{6970E38D-4F81-41FD-A580-9E9C210E7D89}" sibTransId="{B31DF814-D506-4FFB-A8B2-F11767596E53}"/>
    <dgm:cxn modelId="{BBCAF450-3B4D-49DA-981C-3D8E31E80C43}" type="presOf" srcId="{697E16CA-6800-455A-8664-1D078D432B37}" destId="{178276E6-BE2B-4126-B4BF-FAD8F341C865}" srcOrd="0" destOrd="0" presId="urn:microsoft.com/office/officeart/2005/8/layout/chevron1"/>
    <dgm:cxn modelId="{DAF49559-1F27-42A6-BDC5-18250C8EC92B}" type="presOf" srcId="{9CEC00EB-4D2A-451B-BF43-D4A8C42505A5}" destId="{3C75BC5A-E059-4124-B7D7-5A94B00445B7}" srcOrd="0" destOrd="0" presId="urn:microsoft.com/office/officeart/2005/8/layout/chevron1"/>
    <dgm:cxn modelId="{E612887C-637D-4812-920C-A5503750598A}" srcId="{697E16CA-6800-455A-8664-1D078D432B37}" destId="{6E9E96A4-9C24-41F8-95D9-8F4742F2EB36}" srcOrd="2" destOrd="0" parTransId="{F56A9851-D29F-4A5D-B360-0568F54F74CB}" sibTransId="{FAE6B4A8-333E-4ECC-9AEB-A030D5DB6F86}"/>
    <dgm:cxn modelId="{FD506F80-1CE3-4F77-89DB-BEBCDAC16A53}" srcId="{697E16CA-6800-455A-8664-1D078D432B37}" destId="{C41C240A-51DB-4CE2-9646-985A7A624151}" srcOrd="0" destOrd="0" parTransId="{33308627-0523-4F49-ACB9-A2A28CD4C155}" sibTransId="{078D1A24-CCF8-418A-9158-AC6F29F863A6}"/>
    <dgm:cxn modelId="{DDA08991-5549-4512-AF91-D0BBADB2B4D7}" type="presOf" srcId="{6E9E96A4-9C24-41F8-95D9-8F4742F2EB36}" destId="{ABFED2B4-2385-4FF0-9899-56F0AA5B7CAE}" srcOrd="0" destOrd="0" presId="urn:microsoft.com/office/officeart/2005/8/layout/chevron1"/>
    <dgm:cxn modelId="{615511B7-2911-4715-9977-216B6DDE2DB6}" type="presOf" srcId="{C41C240A-51DB-4CE2-9646-985A7A624151}" destId="{2B330C47-AE13-4118-9C71-DD2E7BCAFDE0}" srcOrd="0" destOrd="0" presId="urn:microsoft.com/office/officeart/2005/8/layout/chevron1"/>
    <dgm:cxn modelId="{1DBF06C1-C5ED-4D4D-8AD3-41D50481E592}" srcId="{697E16CA-6800-455A-8664-1D078D432B37}" destId="{9123B36F-62D1-40E6-92A6-267DC3BEDB75}" srcOrd="1" destOrd="0" parTransId="{EE24DE8D-2D17-443F-A3B6-C6D6DEB07EFF}" sibTransId="{C6177356-4532-4B26-9446-B729C1E96855}"/>
    <dgm:cxn modelId="{62AD8AFA-C246-4314-9716-856010F1E945}" type="presOf" srcId="{9123B36F-62D1-40E6-92A6-267DC3BEDB75}" destId="{0FA21D4C-C3A2-4613-95FA-D24ED6C30EF7}" srcOrd="0" destOrd="0" presId="urn:microsoft.com/office/officeart/2005/8/layout/chevron1"/>
    <dgm:cxn modelId="{BD3777B1-A9E3-4D95-98D0-56B190E068F8}" type="presParOf" srcId="{178276E6-BE2B-4126-B4BF-FAD8F341C865}" destId="{2B330C47-AE13-4118-9C71-DD2E7BCAFDE0}" srcOrd="0" destOrd="0" presId="urn:microsoft.com/office/officeart/2005/8/layout/chevron1"/>
    <dgm:cxn modelId="{34F7ED13-D4D6-4241-AADD-DFF75A7BB80D}" type="presParOf" srcId="{178276E6-BE2B-4126-B4BF-FAD8F341C865}" destId="{9111DDE4-C0D5-4E6E-94C3-C7D36BA1E0FB}" srcOrd="1" destOrd="0" presId="urn:microsoft.com/office/officeart/2005/8/layout/chevron1"/>
    <dgm:cxn modelId="{06EF0FFA-5391-4E9E-B6E2-727402BC182A}" type="presParOf" srcId="{178276E6-BE2B-4126-B4BF-FAD8F341C865}" destId="{0FA21D4C-C3A2-4613-95FA-D24ED6C30EF7}" srcOrd="2" destOrd="0" presId="urn:microsoft.com/office/officeart/2005/8/layout/chevron1"/>
    <dgm:cxn modelId="{1045A37A-CDF0-4084-AEC6-BD1FF112C329}" type="presParOf" srcId="{178276E6-BE2B-4126-B4BF-FAD8F341C865}" destId="{73848C66-8ACC-4136-97FC-11619D7AD7CE}" srcOrd="3" destOrd="0" presId="urn:microsoft.com/office/officeart/2005/8/layout/chevron1"/>
    <dgm:cxn modelId="{CFCBA4E1-97F5-454E-9B1C-586DAFA33779}" type="presParOf" srcId="{178276E6-BE2B-4126-B4BF-FAD8F341C865}" destId="{ABFED2B4-2385-4FF0-9899-56F0AA5B7CAE}" srcOrd="4" destOrd="0" presId="urn:microsoft.com/office/officeart/2005/8/layout/chevron1"/>
    <dgm:cxn modelId="{9E7BE774-D081-4921-B217-DC5C072761C5}" type="presParOf" srcId="{178276E6-BE2B-4126-B4BF-FAD8F341C865}" destId="{9A0F6F69-FF79-4D64-BD8F-5CA9CDD9A2BE}" srcOrd="5" destOrd="0" presId="urn:microsoft.com/office/officeart/2005/8/layout/chevron1"/>
    <dgm:cxn modelId="{6B8AA09C-3EDA-4095-A0A7-7D7D022923AA}" type="presParOf" srcId="{178276E6-BE2B-4126-B4BF-FAD8F341C865}" destId="{3C75BC5A-E059-4124-B7D7-5A94B00445B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FF649D-7ADA-467D-A0A1-A512607A9D9D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1C552E5D-5935-46CE-BD0F-1B8BBFBF9936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 Liberdade de consciência e de expressão, inclusive para as mulheres.</a:t>
          </a:r>
        </a:p>
      </dgm:t>
    </dgm:pt>
    <dgm:pt modelId="{116233F7-0C77-49A4-ADAA-04F3BDD07C71}" type="parTrans" cxnId="{79560E72-D349-4DE9-BFA2-5AA95785FB7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888519E-9240-448F-8CCE-2323974AB88D}" type="sibTrans" cxnId="{79560E72-D349-4DE9-BFA2-5AA95785FB7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4D96ACD-A753-4A61-BD29-6B6ECEA963AD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Condenação das injustiças, dos privilégios, da dominação religiosa e do Estado absolutista.</a:t>
          </a:r>
        </a:p>
      </dgm:t>
    </dgm:pt>
    <dgm:pt modelId="{CB33B5EE-16D1-486B-A78B-AE0FD2465B78}" type="parTrans" cxnId="{24D0FB60-345D-408D-B214-3B3C444A2CF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59F728E-F990-462E-A514-46FD8D1716F3}" type="sibTrans" cxnId="{24D0FB60-345D-408D-B214-3B3C444A2CF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BAD9F6D-68E5-4817-921B-0AC87DB9FAE9}" type="pres">
      <dgm:prSet presAssocID="{81FF649D-7ADA-467D-A0A1-A512607A9D9D}" presName="Name0" presStyleCnt="0">
        <dgm:presLayoutVars>
          <dgm:dir/>
          <dgm:resizeHandles val="exact"/>
        </dgm:presLayoutVars>
      </dgm:prSet>
      <dgm:spPr/>
    </dgm:pt>
    <dgm:pt modelId="{2FED30BA-FF24-4AE8-8A8A-56CAEF379D44}" type="pres">
      <dgm:prSet presAssocID="{1C552E5D-5935-46CE-BD0F-1B8BBFBF9936}" presName="Name5" presStyleLbl="vennNode1" presStyleIdx="0" presStyleCnt="2" custScaleX="104933" custLinFactX="-27075" custLinFactNeighborX="-100000" custLinFactNeighborY="1574">
        <dgm:presLayoutVars>
          <dgm:bulletEnabled val="1"/>
        </dgm:presLayoutVars>
      </dgm:prSet>
      <dgm:spPr/>
    </dgm:pt>
    <dgm:pt modelId="{5A934942-9E9C-4A61-B48B-3BBC2359652A}" type="pres">
      <dgm:prSet presAssocID="{7888519E-9240-448F-8CCE-2323974AB88D}" presName="space" presStyleCnt="0"/>
      <dgm:spPr/>
    </dgm:pt>
    <dgm:pt modelId="{8EE62803-9810-47D4-B99C-F69F0EFBF0C9}" type="pres">
      <dgm:prSet presAssocID="{A4D96ACD-A753-4A61-BD29-6B6ECEA963AD}" presName="Name5" presStyleLbl="vennNode1" presStyleIdx="1" presStyleCnt="2" custScaleX="107668" custLinFactX="1057" custLinFactNeighborX="100000" custLinFactNeighborY="3133">
        <dgm:presLayoutVars>
          <dgm:bulletEnabled val="1"/>
        </dgm:presLayoutVars>
      </dgm:prSet>
      <dgm:spPr/>
    </dgm:pt>
  </dgm:ptLst>
  <dgm:cxnLst>
    <dgm:cxn modelId="{24D0FB60-345D-408D-B214-3B3C444A2CFB}" srcId="{81FF649D-7ADA-467D-A0A1-A512607A9D9D}" destId="{A4D96ACD-A753-4A61-BD29-6B6ECEA963AD}" srcOrd="1" destOrd="0" parTransId="{CB33B5EE-16D1-486B-A78B-AE0FD2465B78}" sibTransId="{159F728E-F990-462E-A514-46FD8D1716F3}"/>
    <dgm:cxn modelId="{4B807E46-F050-4736-8348-0AE09528A5ED}" type="presOf" srcId="{A4D96ACD-A753-4A61-BD29-6B6ECEA963AD}" destId="{8EE62803-9810-47D4-B99C-F69F0EFBF0C9}" srcOrd="0" destOrd="0" presId="urn:microsoft.com/office/officeart/2005/8/layout/venn3"/>
    <dgm:cxn modelId="{79560E72-D349-4DE9-BFA2-5AA95785FB7E}" srcId="{81FF649D-7ADA-467D-A0A1-A512607A9D9D}" destId="{1C552E5D-5935-46CE-BD0F-1B8BBFBF9936}" srcOrd="0" destOrd="0" parTransId="{116233F7-0C77-49A4-ADAA-04F3BDD07C71}" sibTransId="{7888519E-9240-448F-8CCE-2323974AB88D}"/>
    <dgm:cxn modelId="{B44765A4-C1B9-4B5C-962E-092C54C62A1C}" type="presOf" srcId="{1C552E5D-5935-46CE-BD0F-1B8BBFBF9936}" destId="{2FED30BA-FF24-4AE8-8A8A-56CAEF379D44}" srcOrd="0" destOrd="0" presId="urn:microsoft.com/office/officeart/2005/8/layout/venn3"/>
    <dgm:cxn modelId="{949512B5-F33B-43EF-8161-BE57E099DD05}" type="presOf" srcId="{81FF649D-7ADA-467D-A0A1-A512607A9D9D}" destId="{4BAD9F6D-68E5-4817-921B-0AC87DB9FAE9}" srcOrd="0" destOrd="0" presId="urn:microsoft.com/office/officeart/2005/8/layout/venn3"/>
    <dgm:cxn modelId="{9B1ECCE3-18BD-42CD-B282-60C4DE544F83}" type="presParOf" srcId="{4BAD9F6D-68E5-4817-921B-0AC87DB9FAE9}" destId="{2FED30BA-FF24-4AE8-8A8A-56CAEF379D44}" srcOrd="0" destOrd="0" presId="urn:microsoft.com/office/officeart/2005/8/layout/venn3"/>
    <dgm:cxn modelId="{E1BDBE27-B86C-48EB-BCFC-FE08304AECE4}" type="presParOf" srcId="{4BAD9F6D-68E5-4817-921B-0AC87DB9FAE9}" destId="{5A934942-9E9C-4A61-B48B-3BBC2359652A}" srcOrd="1" destOrd="0" presId="urn:microsoft.com/office/officeart/2005/8/layout/venn3"/>
    <dgm:cxn modelId="{BBC5C309-7978-4736-A06E-DDFA7BCED8D9}" type="presParOf" srcId="{4BAD9F6D-68E5-4817-921B-0AC87DB9FAE9}" destId="{8EE62803-9810-47D4-B99C-F69F0EFBF0C9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10E912-5148-402D-80C7-41EDA61CFC16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15C0EED9-3149-4A8A-8CC5-2897ED7D0B8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Liberalismo econômico </a:t>
          </a:r>
        </a:p>
      </dgm:t>
    </dgm:pt>
    <dgm:pt modelId="{0C683E8D-C234-47C0-B092-EE9254169E2C}" type="parTrans" cxnId="{CA9E9A99-52A1-4923-AFF8-D0C070AB932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EA8D9B2-4F52-4E83-A0D2-650A6555D465}" type="sibTrans" cxnId="{CA9E9A99-52A1-4923-AFF8-D0C070AB932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B3A8D03-9045-4310-8983-796D1A01E11F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179388" indent="-179388" algn="l"/>
          <a:r>
            <a:rPr lang="pt-BR" sz="1800" dirty="0">
              <a:latin typeface="Roboto" pitchFamily="2" charset="0"/>
              <a:ea typeface="Roboto" pitchFamily="2" charset="0"/>
            </a:rPr>
            <a:t>•  Corrente de pensamento surgida no século XVIII.</a:t>
          </a:r>
        </a:p>
        <a:p>
          <a:pPr marL="179388" indent="-179388" algn="l"/>
          <a:r>
            <a:rPr lang="pt-BR" sz="1800" dirty="0">
              <a:latin typeface="Roboto" pitchFamily="2" charset="0"/>
              <a:ea typeface="Roboto" pitchFamily="2" charset="0"/>
            </a:rPr>
            <a:t>• Surgiu da defesa da liberdade comercial e da não intervenção do Estado na economia defendida pelo Iluminismo.</a:t>
          </a:r>
        </a:p>
        <a:p>
          <a:pPr marL="179388" indent="-179388" algn="l"/>
          <a:r>
            <a:rPr lang="pt-BR" sz="1800" dirty="0">
              <a:latin typeface="Roboto" pitchFamily="2" charset="0"/>
              <a:ea typeface="Roboto" pitchFamily="2" charset="0"/>
            </a:rPr>
            <a:t>• Tornou-se um importante instrumento de crítica ao Absolutismo e às práticas econômicas monarquistas.</a:t>
          </a:r>
        </a:p>
        <a:p>
          <a:pPr marL="179388" indent="-179388" algn="l"/>
          <a:r>
            <a:rPr lang="pt-BR" sz="1800" dirty="0">
              <a:latin typeface="Roboto" pitchFamily="2" charset="0"/>
              <a:ea typeface="Roboto" pitchFamily="2" charset="0"/>
            </a:rPr>
            <a:t>• Influenciou o surgimento do capitalismo. </a:t>
          </a:r>
        </a:p>
      </dgm:t>
    </dgm:pt>
    <dgm:pt modelId="{DA4B3A26-567A-4975-AC6C-DBEEA8934AEE}" type="parTrans" cxnId="{1C0B123E-9DE7-40E5-A7A6-F8173165F0C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E829586-A1FC-4DC8-9AC8-A176250E261E}" type="sibTrans" cxnId="{1C0B123E-9DE7-40E5-A7A6-F8173165F0C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185E750-CBEB-427B-8756-CBF114F66D58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Neoliberalismo</a:t>
          </a:r>
        </a:p>
      </dgm:t>
    </dgm:pt>
    <dgm:pt modelId="{49CE7562-4B6B-49BC-996D-6E170FB650EC}" type="parTrans" cxnId="{53953347-00FB-4635-952C-24FCBC1CF42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1EB0365-D93E-4D90-BEAD-F4A027F1854D}" type="sibTrans" cxnId="{53953347-00FB-4635-952C-24FCBC1CF42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A87C273-2F8B-4D0E-8932-F0C3EEE646FF}">
      <dgm:prSet phldrT="[Texto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pPr marL="179388" indent="-179388" algn="l">
            <a:tabLst/>
          </a:pPr>
          <a:r>
            <a:rPr lang="pt-BR" sz="1800" dirty="0">
              <a:latin typeface="Roboto" pitchFamily="2" charset="0"/>
              <a:ea typeface="Roboto" pitchFamily="2" charset="0"/>
            </a:rPr>
            <a:t>• A partir das décadas de 1920-30, entrou em declínio.</a:t>
          </a:r>
        </a:p>
        <a:p>
          <a:pPr marL="179388" indent="-179388" algn="l">
            <a:tabLst/>
          </a:pPr>
          <a:r>
            <a:rPr lang="pt-BR" sz="1800" dirty="0">
              <a:latin typeface="Roboto" pitchFamily="2" charset="0"/>
              <a:ea typeface="Roboto" pitchFamily="2" charset="0"/>
            </a:rPr>
            <a:t>• A partir da década de 1970, economistas e políticos passaram a defender a retomada de princípios liberais: foi o chamado neoliberalismo.</a:t>
          </a:r>
        </a:p>
        <a:p>
          <a:pPr marL="179388" indent="-179388" algn="l">
            <a:tabLst/>
          </a:pPr>
          <a:r>
            <a:rPr lang="pt-BR" sz="1800" dirty="0">
              <a:latin typeface="Roboto" pitchFamily="2" charset="0"/>
              <a:ea typeface="Roboto" pitchFamily="2" charset="0"/>
            </a:rPr>
            <a:t>• O modelo foi adotado na maioria dos países, o que fez aumentar a pobreza e a desigualdade. </a:t>
          </a:r>
        </a:p>
        <a:p>
          <a:pPr marL="179388" indent="-179388" algn="l">
            <a:tabLst/>
          </a:pPr>
          <a:r>
            <a:rPr lang="pt-BR" sz="1800" dirty="0">
              <a:latin typeface="Roboto" pitchFamily="2" charset="0"/>
              <a:ea typeface="Roboto" pitchFamily="2" charset="0"/>
            </a:rPr>
            <a:t>• No Brasil, o neoliberalismo ganhou força a partir de 1990.</a:t>
          </a:r>
        </a:p>
      </dgm:t>
    </dgm:pt>
    <dgm:pt modelId="{6B0F4772-B4D5-4B15-9108-2F2F639546D9}" type="parTrans" cxnId="{BE2BD36A-B32A-4BEC-86EF-7DA0EFB71BE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2211E09-2EA8-478B-AF12-5E3A145DD332}" type="sibTrans" cxnId="{BE2BD36A-B32A-4BEC-86EF-7DA0EFB71BE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7AEA2B7-E130-4CC3-A230-DDEB115C38C1}" type="pres">
      <dgm:prSet presAssocID="{CE10E912-5148-402D-80C7-41EDA61CFC1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0660367-5569-4471-AF8A-DFBC4FD385F7}" type="pres">
      <dgm:prSet presAssocID="{15C0EED9-3149-4A8A-8CC5-2897ED7D0B82}" presName="root" presStyleCnt="0"/>
      <dgm:spPr/>
    </dgm:pt>
    <dgm:pt modelId="{9806D2D9-E0EC-4AD7-BCEF-3325C651B909}" type="pres">
      <dgm:prSet presAssocID="{15C0EED9-3149-4A8A-8CC5-2897ED7D0B82}" presName="rootComposite" presStyleCnt="0"/>
      <dgm:spPr/>
    </dgm:pt>
    <dgm:pt modelId="{8AA50F49-0764-4A26-AF35-07BA783F6F5F}" type="pres">
      <dgm:prSet presAssocID="{15C0EED9-3149-4A8A-8CC5-2897ED7D0B82}" presName="rootText" presStyleLbl="node1" presStyleIdx="0" presStyleCnt="2" custScaleX="89338" custScaleY="68818"/>
      <dgm:spPr/>
    </dgm:pt>
    <dgm:pt modelId="{B89BDA79-33A8-4F54-8E81-0DCF2F88467A}" type="pres">
      <dgm:prSet presAssocID="{15C0EED9-3149-4A8A-8CC5-2897ED7D0B82}" presName="rootConnector" presStyleLbl="node1" presStyleIdx="0" presStyleCnt="2"/>
      <dgm:spPr/>
    </dgm:pt>
    <dgm:pt modelId="{8944CDFB-AD22-4207-9A5D-8069AC451474}" type="pres">
      <dgm:prSet presAssocID="{15C0EED9-3149-4A8A-8CC5-2897ED7D0B82}" presName="childShape" presStyleCnt="0"/>
      <dgm:spPr/>
    </dgm:pt>
    <dgm:pt modelId="{50CF828E-14D2-403B-BF83-75300564DEA2}" type="pres">
      <dgm:prSet presAssocID="{DA4B3A26-567A-4975-AC6C-DBEEA8934AEE}" presName="Name13" presStyleLbl="parChTrans1D2" presStyleIdx="0" presStyleCnt="2"/>
      <dgm:spPr/>
    </dgm:pt>
    <dgm:pt modelId="{30E69404-BCD9-44A6-9858-B9EE1C2D658E}" type="pres">
      <dgm:prSet presAssocID="{EB3A8D03-9045-4310-8983-796D1A01E11F}" presName="childText" presStyleLbl="bgAcc1" presStyleIdx="0" presStyleCnt="2" custScaleX="263709" custScaleY="355139">
        <dgm:presLayoutVars>
          <dgm:bulletEnabled val="1"/>
        </dgm:presLayoutVars>
      </dgm:prSet>
      <dgm:spPr/>
    </dgm:pt>
    <dgm:pt modelId="{4EC00472-AB0E-46B0-BD77-573949ADB826}" type="pres">
      <dgm:prSet presAssocID="{C185E750-CBEB-427B-8756-CBF114F66D58}" presName="root" presStyleCnt="0"/>
      <dgm:spPr/>
    </dgm:pt>
    <dgm:pt modelId="{0C9D3FBE-F8D6-44E7-B2F7-7A0D05C8B1DB}" type="pres">
      <dgm:prSet presAssocID="{C185E750-CBEB-427B-8756-CBF114F66D58}" presName="rootComposite" presStyleCnt="0"/>
      <dgm:spPr/>
    </dgm:pt>
    <dgm:pt modelId="{7ECC5CA3-C61B-4D7A-A972-4386E16D83D2}" type="pres">
      <dgm:prSet presAssocID="{C185E750-CBEB-427B-8756-CBF114F66D58}" presName="rootText" presStyleLbl="node1" presStyleIdx="1" presStyleCnt="2" custScaleX="98757" custScaleY="65396"/>
      <dgm:spPr/>
    </dgm:pt>
    <dgm:pt modelId="{B5D4F80D-A07A-4421-8194-E4BA966DE114}" type="pres">
      <dgm:prSet presAssocID="{C185E750-CBEB-427B-8756-CBF114F66D58}" presName="rootConnector" presStyleLbl="node1" presStyleIdx="1" presStyleCnt="2"/>
      <dgm:spPr/>
    </dgm:pt>
    <dgm:pt modelId="{3B28B576-D34B-462C-A344-FFE62817BF31}" type="pres">
      <dgm:prSet presAssocID="{C185E750-CBEB-427B-8756-CBF114F66D58}" presName="childShape" presStyleCnt="0"/>
      <dgm:spPr/>
    </dgm:pt>
    <dgm:pt modelId="{DE77EE0D-2798-442E-A84B-067ED9A372A1}" type="pres">
      <dgm:prSet presAssocID="{6B0F4772-B4D5-4B15-9108-2F2F639546D9}" presName="Name13" presStyleLbl="parChTrans1D2" presStyleIdx="1" presStyleCnt="2"/>
      <dgm:spPr/>
    </dgm:pt>
    <dgm:pt modelId="{32B81205-86CA-4B30-ADDC-B15D3A1ACAEE}" type="pres">
      <dgm:prSet presAssocID="{9A87C273-2F8B-4D0E-8932-F0C3EEE646FF}" presName="childText" presStyleLbl="bgAcc1" presStyleIdx="1" presStyleCnt="2" custScaleX="257898" custScaleY="369416">
        <dgm:presLayoutVars>
          <dgm:bulletEnabled val="1"/>
        </dgm:presLayoutVars>
      </dgm:prSet>
      <dgm:spPr/>
    </dgm:pt>
  </dgm:ptLst>
  <dgm:cxnLst>
    <dgm:cxn modelId="{DC712D01-A0D9-48A0-8AF7-A1B41E02618E}" type="presOf" srcId="{9A87C273-2F8B-4D0E-8932-F0C3EEE646FF}" destId="{32B81205-86CA-4B30-ADDC-B15D3A1ACAEE}" srcOrd="0" destOrd="0" presId="urn:microsoft.com/office/officeart/2005/8/layout/hierarchy3"/>
    <dgm:cxn modelId="{A6C0DD28-56EE-4752-B99F-004FD349A208}" type="presOf" srcId="{DA4B3A26-567A-4975-AC6C-DBEEA8934AEE}" destId="{50CF828E-14D2-403B-BF83-75300564DEA2}" srcOrd="0" destOrd="0" presId="urn:microsoft.com/office/officeart/2005/8/layout/hierarchy3"/>
    <dgm:cxn modelId="{22E2B03C-4B2E-4950-B01E-2A74BAEA4ABC}" type="presOf" srcId="{EB3A8D03-9045-4310-8983-796D1A01E11F}" destId="{30E69404-BCD9-44A6-9858-B9EE1C2D658E}" srcOrd="0" destOrd="0" presId="urn:microsoft.com/office/officeart/2005/8/layout/hierarchy3"/>
    <dgm:cxn modelId="{1C0B123E-9DE7-40E5-A7A6-F8173165F0CE}" srcId="{15C0EED9-3149-4A8A-8CC5-2897ED7D0B82}" destId="{EB3A8D03-9045-4310-8983-796D1A01E11F}" srcOrd="0" destOrd="0" parTransId="{DA4B3A26-567A-4975-AC6C-DBEEA8934AEE}" sibTransId="{3E829586-A1FC-4DC8-9AC8-A176250E261E}"/>
    <dgm:cxn modelId="{53953347-00FB-4635-952C-24FCBC1CF42B}" srcId="{CE10E912-5148-402D-80C7-41EDA61CFC16}" destId="{C185E750-CBEB-427B-8756-CBF114F66D58}" srcOrd="1" destOrd="0" parTransId="{49CE7562-4B6B-49BC-996D-6E170FB650EC}" sibTransId="{21EB0365-D93E-4D90-BEAD-F4A027F1854D}"/>
    <dgm:cxn modelId="{BE2BD36A-B32A-4BEC-86EF-7DA0EFB71BEA}" srcId="{C185E750-CBEB-427B-8756-CBF114F66D58}" destId="{9A87C273-2F8B-4D0E-8932-F0C3EEE646FF}" srcOrd="0" destOrd="0" parTransId="{6B0F4772-B4D5-4B15-9108-2F2F639546D9}" sibTransId="{D2211E09-2EA8-478B-AF12-5E3A145DD332}"/>
    <dgm:cxn modelId="{BB02774C-E228-40CB-BDEA-B11C4BEC0EC0}" type="presOf" srcId="{15C0EED9-3149-4A8A-8CC5-2897ED7D0B82}" destId="{B89BDA79-33A8-4F54-8E81-0DCF2F88467A}" srcOrd="1" destOrd="0" presId="urn:microsoft.com/office/officeart/2005/8/layout/hierarchy3"/>
    <dgm:cxn modelId="{7D220476-13CB-4664-A132-26C80E5E38B4}" type="presOf" srcId="{C185E750-CBEB-427B-8756-CBF114F66D58}" destId="{7ECC5CA3-C61B-4D7A-A972-4386E16D83D2}" srcOrd="0" destOrd="0" presId="urn:microsoft.com/office/officeart/2005/8/layout/hierarchy3"/>
    <dgm:cxn modelId="{19878D7D-8E2E-418A-A60A-D60F16F50909}" type="presOf" srcId="{15C0EED9-3149-4A8A-8CC5-2897ED7D0B82}" destId="{8AA50F49-0764-4A26-AF35-07BA783F6F5F}" srcOrd="0" destOrd="0" presId="urn:microsoft.com/office/officeart/2005/8/layout/hierarchy3"/>
    <dgm:cxn modelId="{326FDF91-3DF5-4D5E-9962-34E699437D6B}" type="presOf" srcId="{6B0F4772-B4D5-4B15-9108-2F2F639546D9}" destId="{DE77EE0D-2798-442E-A84B-067ED9A372A1}" srcOrd="0" destOrd="0" presId="urn:microsoft.com/office/officeart/2005/8/layout/hierarchy3"/>
    <dgm:cxn modelId="{CA9E9A99-52A1-4923-AFF8-D0C070AB932A}" srcId="{CE10E912-5148-402D-80C7-41EDA61CFC16}" destId="{15C0EED9-3149-4A8A-8CC5-2897ED7D0B82}" srcOrd="0" destOrd="0" parTransId="{0C683E8D-C234-47C0-B092-EE9254169E2C}" sibTransId="{DEA8D9B2-4F52-4E83-A0D2-650A6555D465}"/>
    <dgm:cxn modelId="{6C7D36A0-B1EE-48BE-ADBB-2F522D353FFF}" type="presOf" srcId="{CE10E912-5148-402D-80C7-41EDA61CFC16}" destId="{57AEA2B7-E130-4CC3-A230-DDEB115C38C1}" srcOrd="0" destOrd="0" presId="urn:microsoft.com/office/officeart/2005/8/layout/hierarchy3"/>
    <dgm:cxn modelId="{A62888F0-8B21-4628-BB9D-579315E46F41}" type="presOf" srcId="{C185E750-CBEB-427B-8756-CBF114F66D58}" destId="{B5D4F80D-A07A-4421-8194-E4BA966DE114}" srcOrd="1" destOrd="0" presId="urn:microsoft.com/office/officeart/2005/8/layout/hierarchy3"/>
    <dgm:cxn modelId="{FF86FA4F-6EFC-4CA8-BB0E-41D074D1BC80}" type="presParOf" srcId="{57AEA2B7-E130-4CC3-A230-DDEB115C38C1}" destId="{30660367-5569-4471-AF8A-DFBC4FD385F7}" srcOrd="0" destOrd="0" presId="urn:microsoft.com/office/officeart/2005/8/layout/hierarchy3"/>
    <dgm:cxn modelId="{DFC1A1B1-BBDD-433A-9C8D-E02D3663799D}" type="presParOf" srcId="{30660367-5569-4471-AF8A-DFBC4FD385F7}" destId="{9806D2D9-E0EC-4AD7-BCEF-3325C651B909}" srcOrd="0" destOrd="0" presId="urn:microsoft.com/office/officeart/2005/8/layout/hierarchy3"/>
    <dgm:cxn modelId="{0EAAAD95-6DA0-4A2D-87C4-9CADEB6787BE}" type="presParOf" srcId="{9806D2D9-E0EC-4AD7-BCEF-3325C651B909}" destId="{8AA50F49-0764-4A26-AF35-07BA783F6F5F}" srcOrd="0" destOrd="0" presId="urn:microsoft.com/office/officeart/2005/8/layout/hierarchy3"/>
    <dgm:cxn modelId="{12022F91-39DC-4D03-BEC9-8A11420AB9C8}" type="presParOf" srcId="{9806D2D9-E0EC-4AD7-BCEF-3325C651B909}" destId="{B89BDA79-33A8-4F54-8E81-0DCF2F88467A}" srcOrd="1" destOrd="0" presId="urn:microsoft.com/office/officeart/2005/8/layout/hierarchy3"/>
    <dgm:cxn modelId="{167E129A-6C53-4790-A775-20D27A865424}" type="presParOf" srcId="{30660367-5569-4471-AF8A-DFBC4FD385F7}" destId="{8944CDFB-AD22-4207-9A5D-8069AC451474}" srcOrd="1" destOrd="0" presId="urn:microsoft.com/office/officeart/2005/8/layout/hierarchy3"/>
    <dgm:cxn modelId="{81669F44-F6D3-40A9-9F88-7AF64962EC7A}" type="presParOf" srcId="{8944CDFB-AD22-4207-9A5D-8069AC451474}" destId="{50CF828E-14D2-403B-BF83-75300564DEA2}" srcOrd="0" destOrd="0" presId="urn:microsoft.com/office/officeart/2005/8/layout/hierarchy3"/>
    <dgm:cxn modelId="{B43B64C8-05F7-4459-9E37-AC2A66933E48}" type="presParOf" srcId="{8944CDFB-AD22-4207-9A5D-8069AC451474}" destId="{30E69404-BCD9-44A6-9858-B9EE1C2D658E}" srcOrd="1" destOrd="0" presId="urn:microsoft.com/office/officeart/2005/8/layout/hierarchy3"/>
    <dgm:cxn modelId="{676AD911-7451-4BB6-96F7-EBF93C4648D8}" type="presParOf" srcId="{57AEA2B7-E130-4CC3-A230-DDEB115C38C1}" destId="{4EC00472-AB0E-46B0-BD77-573949ADB826}" srcOrd="1" destOrd="0" presId="urn:microsoft.com/office/officeart/2005/8/layout/hierarchy3"/>
    <dgm:cxn modelId="{57E76EFF-807E-4FC2-8983-7DC466D72D3A}" type="presParOf" srcId="{4EC00472-AB0E-46B0-BD77-573949ADB826}" destId="{0C9D3FBE-F8D6-44E7-B2F7-7A0D05C8B1DB}" srcOrd="0" destOrd="0" presId="urn:microsoft.com/office/officeart/2005/8/layout/hierarchy3"/>
    <dgm:cxn modelId="{17BF1FE8-637E-4652-A519-320FD6CFC521}" type="presParOf" srcId="{0C9D3FBE-F8D6-44E7-B2F7-7A0D05C8B1DB}" destId="{7ECC5CA3-C61B-4D7A-A972-4386E16D83D2}" srcOrd="0" destOrd="0" presId="urn:microsoft.com/office/officeart/2005/8/layout/hierarchy3"/>
    <dgm:cxn modelId="{2A5C62C6-C1E2-4777-A002-BDDCEF86C7DD}" type="presParOf" srcId="{0C9D3FBE-F8D6-44E7-B2F7-7A0D05C8B1DB}" destId="{B5D4F80D-A07A-4421-8194-E4BA966DE114}" srcOrd="1" destOrd="0" presId="urn:microsoft.com/office/officeart/2005/8/layout/hierarchy3"/>
    <dgm:cxn modelId="{B92ED33C-FE6B-49B0-A2D5-148159B7C463}" type="presParOf" srcId="{4EC00472-AB0E-46B0-BD77-573949ADB826}" destId="{3B28B576-D34B-462C-A344-FFE62817BF31}" srcOrd="1" destOrd="0" presId="urn:microsoft.com/office/officeart/2005/8/layout/hierarchy3"/>
    <dgm:cxn modelId="{7634DF31-B516-4FFA-834C-3CAC01E13FAF}" type="presParOf" srcId="{3B28B576-D34B-462C-A344-FFE62817BF31}" destId="{DE77EE0D-2798-442E-A84B-067ED9A372A1}" srcOrd="0" destOrd="0" presId="urn:microsoft.com/office/officeart/2005/8/layout/hierarchy3"/>
    <dgm:cxn modelId="{8DB03916-92E6-4BA2-9443-6D5AFEA47B70}" type="presParOf" srcId="{3B28B576-D34B-462C-A344-FFE62817BF31}" destId="{32B81205-86CA-4B30-ADDC-B15D3A1ACAE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30C47-AE13-4118-9C71-DD2E7BCAFDE0}">
      <dsp:nvSpPr>
        <dsp:cNvPr id="0" name=""/>
        <dsp:cNvSpPr/>
      </dsp:nvSpPr>
      <dsp:spPr>
        <a:xfrm>
          <a:off x="2012" y="0"/>
          <a:ext cx="4578024" cy="44782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1660</a:t>
          </a:r>
        </a:p>
      </dsp:txBody>
      <dsp:txXfrm>
        <a:off x="225924" y="0"/>
        <a:ext cx="4130200" cy="447824"/>
      </dsp:txXfrm>
    </dsp:sp>
    <dsp:sp modelId="{0FA21D4C-C3A2-4613-95FA-D24ED6C30EF7}">
      <dsp:nvSpPr>
        <dsp:cNvPr id="0" name=""/>
        <dsp:cNvSpPr/>
      </dsp:nvSpPr>
      <dsp:spPr>
        <a:xfrm>
          <a:off x="4353322" y="-41311"/>
          <a:ext cx="3274053" cy="530446"/>
        </a:xfrm>
        <a:prstGeom prst="chevron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1685</a:t>
          </a:r>
        </a:p>
      </dsp:txBody>
      <dsp:txXfrm>
        <a:off x="4618545" y="-41311"/>
        <a:ext cx="2743607" cy="530446"/>
      </dsp:txXfrm>
    </dsp:sp>
    <dsp:sp modelId="{ABFED2B4-2385-4FF0-9899-56F0AA5B7CAE}">
      <dsp:nvSpPr>
        <dsp:cNvPr id="0" name=""/>
        <dsp:cNvSpPr/>
      </dsp:nvSpPr>
      <dsp:spPr>
        <a:xfrm>
          <a:off x="7400661" y="-41311"/>
          <a:ext cx="2267145" cy="530446"/>
        </a:xfrm>
        <a:prstGeom prst="chevron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1688</a:t>
          </a:r>
        </a:p>
      </dsp:txBody>
      <dsp:txXfrm>
        <a:off x="7665884" y="-41311"/>
        <a:ext cx="1736699" cy="530446"/>
      </dsp:txXfrm>
    </dsp:sp>
    <dsp:sp modelId="{3C75BC5A-E059-4124-B7D7-5A94B00445B7}">
      <dsp:nvSpPr>
        <dsp:cNvPr id="0" name=""/>
        <dsp:cNvSpPr/>
      </dsp:nvSpPr>
      <dsp:spPr>
        <a:xfrm>
          <a:off x="9441092" y="-41311"/>
          <a:ext cx="2267145" cy="530446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1689</a:t>
          </a:r>
        </a:p>
      </dsp:txBody>
      <dsp:txXfrm>
        <a:off x="9706315" y="-41311"/>
        <a:ext cx="1736699" cy="530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D30BA-FF24-4AE8-8A8A-56CAEF379D44}">
      <dsp:nvSpPr>
        <dsp:cNvPr id="0" name=""/>
        <dsp:cNvSpPr/>
      </dsp:nvSpPr>
      <dsp:spPr>
        <a:xfrm>
          <a:off x="1727401" y="1359"/>
          <a:ext cx="3020979" cy="287896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8439" tIns="27940" rIns="158439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 Liberdade de consciência e de expressão, inclusive para as mulheres.</a:t>
          </a:r>
        </a:p>
      </dsp:txBody>
      <dsp:txXfrm>
        <a:off x="2169813" y="422973"/>
        <a:ext cx="2136155" cy="2035732"/>
      </dsp:txXfrm>
    </dsp:sp>
    <dsp:sp modelId="{8EE62803-9810-47D4-B99C-F69F0EFBF0C9}">
      <dsp:nvSpPr>
        <dsp:cNvPr id="0" name=""/>
        <dsp:cNvSpPr/>
      </dsp:nvSpPr>
      <dsp:spPr>
        <a:xfrm>
          <a:off x="6134082" y="1359"/>
          <a:ext cx="3099719" cy="287896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8439" tIns="27940" rIns="158439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Condenação das injustiças, dos privilégios, da dominação religiosa e do Estado absolutista.</a:t>
          </a:r>
        </a:p>
      </dsp:txBody>
      <dsp:txXfrm>
        <a:off x="6588025" y="422973"/>
        <a:ext cx="2191833" cy="20357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50F49-0764-4A26-AF35-07BA783F6F5F}">
      <dsp:nvSpPr>
        <dsp:cNvPr id="0" name=""/>
        <dsp:cNvSpPr/>
      </dsp:nvSpPr>
      <dsp:spPr>
        <a:xfrm>
          <a:off x="381553" y="1186"/>
          <a:ext cx="1845838" cy="7109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Liberalismo econômico </a:t>
          </a:r>
        </a:p>
      </dsp:txBody>
      <dsp:txXfrm>
        <a:off x="402376" y="22009"/>
        <a:ext cx="1804192" cy="669288"/>
      </dsp:txXfrm>
    </dsp:sp>
    <dsp:sp modelId="{50CF828E-14D2-403B-BF83-75300564DEA2}">
      <dsp:nvSpPr>
        <dsp:cNvPr id="0" name=""/>
        <dsp:cNvSpPr/>
      </dsp:nvSpPr>
      <dsp:spPr>
        <a:xfrm>
          <a:off x="566137" y="712121"/>
          <a:ext cx="184583" cy="2092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2673"/>
              </a:lnTo>
              <a:lnTo>
                <a:pt x="184583" y="209267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69404-BCD9-44A6-9858-B9EE1C2D658E}">
      <dsp:nvSpPr>
        <dsp:cNvPr id="0" name=""/>
        <dsp:cNvSpPr/>
      </dsp:nvSpPr>
      <dsp:spPr>
        <a:xfrm>
          <a:off x="750721" y="970387"/>
          <a:ext cx="4358854" cy="3668814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179388" lvl="0" indent="-17938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 Corrente de pensamento surgida no século XVIII.</a:t>
          </a:r>
        </a:p>
        <a:p>
          <a:pPr marL="179388" lvl="0" indent="-17938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Surgiu da defesa da liberdade comercial e da não intervenção do Estado na economia defendida pelo Iluminismo.</a:t>
          </a:r>
        </a:p>
        <a:p>
          <a:pPr marL="179388" lvl="0" indent="-17938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Tornou-se um importante instrumento de crítica ao Absolutismo e às práticas econômicas monarquistas.</a:t>
          </a:r>
        </a:p>
        <a:p>
          <a:pPr marL="179388" lvl="0" indent="-17938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Influenciou o surgimento do capitalismo. </a:t>
          </a:r>
        </a:p>
      </dsp:txBody>
      <dsp:txXfrm>
        <a:off x="858177" y="1077843"/>
        <a:ext cx="4143942" cy="3453902"/>
      </dsp:txXfrm>
    </dsp:sp>
    <dsp:sp modelId="{7ECC5CA3-C61B-4D7A-A972-4386E16D83D2}">
      <dsp:nvSpPr>
        <dsp:cNvPr id="0" name=""/>
        <dsp:cNvSpPr/>
      </dsp:nvSpPr>
      <dsp:spPr>
        <a:xfrm>
          <a:off x="5218018" y="1186"/>
          <a:ext cx="2040446" cy="675582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Neoliberalismo</a:t>
          </a:r>
        </a:p>
      </dsp:txBody>
      <dsp:txXfrm>
        <a:off x="5237805" y="20973"/>
        <a:ext cx="2000872" cy="636008"/>
      </dsp:txXfrm>
    </dsp:sp>
    <dsp:sp modelId="{DE77EE0D-2798-442E-A84B-067ED9A372A1}">
      <dsp:nvSpPr>
        <dsp:cNvPr id="0" name=""/>
        <dsp:cNvSpPr/>
      </dsp:nvSpPr>
      <dsp:spPr>
        <a:xfrm>
          <a:off x="5422063" y="676769"/>
          <a:ext cx="204044" cy="2166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6418"/>
              </a:lnTo>
              <a:lnTo>
                <a:pt x="204044" y="216641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81205-86CA-4B30-ADDC-B15D3A1ACAEE}">
      <dsp:nvSpPr>
        <dsp:cNvPr id="0" name=""/>
        <dsp:cNvSpPr/>
      </dsp:nvSpPr>
      <dsp:spPr>
        <a:xfrm>
          <a:off x="5626108" y="935035"/>
          <a:ext cx="4262804" cy="3816305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179388" lvl="0" indent="-17938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A partir das décadas de 1920-30, entrou em declínio.</a:t>
          </a:r>
        </a:p>
        <a:p>
          <a:pPr marL="179388" lvl="0" indent="-17938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A partir da década de 1970, economistas e políticos passaram a defender a retomada de princípios liberais: foi o chamado neoliberalismo.</a:t>
          </a:r>
        </a:p>
        <a:p>
          <a:pPr marL="179388" lvl="0" indent="-17938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O modelo foi adotado na maioria dos países, o que fez aumentar a pobreza e a desigualdade. </a:t>
          </a:r>
        </a:p>
        <a:p>
          <a:pPr marL="179388" lvl="0" indent="-179388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• No Brasil, o neoliberalismo ganhou força a partir de 1990.</a:t>
          </a:r>
        </a:p>
      </dsp:txBody>
      <dsp:txXfrm>
        <a:off x="5737884" y="1046811"/>
        <a:ext cx="4039252" cy="3592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999C7-1530-3A4C-920E-CEAAFDA3D3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6749E-8942-7F4A-9FE9-B9933845D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7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D71F4-87A3-4755-ACF6-97AA6CCADCF6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9C909-E8BE-4219-A716-293957608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1041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A083-4C2A-0140-9AFB-A6DA4DC6836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04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35C-9FC6-EC46-BB8F-86E68A68A7E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834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8E4-551F-0947-8236-AA6C7642A34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497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4F7E-CDF7-DB48-96CF-0401224D2F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817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A2B5-03F1-6C4F-9913-4FA8E1A9801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270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8AD6-3917-2C40-B309-2BE96BCCD6D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831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9154F-3C0D-D74D-B7B6-B45F47A8142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100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A0CC-C557-874C-928E-077C93073A1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685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0D8C-58B0-8949-A226-583D0818821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546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A1CA-06A3-FE4C-922E-6BEA53D088D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425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777C-63AF-894E-B0E9-38526ED76EF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892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0674A-A158-3042-B5FC-6AB2AC5B182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381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125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15"/>
          <a:stretch/>
        </p:blipFill>
        <p:spPr>
          <a:xfrm>
            <a:off x="1416" y="42508"/>
            <a:ext cx="933477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4097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526650FB-DEAB-8A2D-F3A0-9B85B1166511}"/>
              </a:ext>
            </a:extLst>
          </p:cNvPr>
          <p:cNvSpPr/>
          <p:nvPr/>
        </p:nvSpPr>
        <p:spPr>
          <a:xfrm>
            <a:off x="2782044" y="2653049"/>
            <a:ext cx="8460624" cy="933223"/>
          </a:xfrm>
          <a:custGeom>
            <a:avLst/>
            <a:gdLst>
              <a:gd name="connsiteX0" fmla="*/ 0 w 8721257"/>
              <a:gd name="connsiteY0" fmla="*/ 93322 h 933223"/>
              <a:gd name="connsiteX1" fmla="*/ 93322 w 8721257"/>
              <a:gd name="connsiteY1" fmla="*/ 0 h 933223"/>
              <a:gd name="connsiteX2" fmla="*/ 8627935 w 8721257"/>
              <a:gd name="connsiteY2" fmla="*/ 0 h 933223"/>
              <a:gd name="connsiteX3" fmla="*/ 8721257 w 8721257"/>
              <a:gd name="connsiteY3" fmla="*/ 93322 h 933223"/>
              <a:gd name="connsiteX4" fmla="*/ 8721257 w 8721257"/>
              <a:gd name="connsiteY4" fmla="*/ 839901 h 933223"/>
              <a:gd name="connsiteX5" fmla="*/ 8627935 w 8721257"/>
              <a:gd name="connsiteY5" fmla="*/ 933223 h 933223"/>
              <a:gd name="connsiteX6" fmla="*/ 93322 w 8721257"/>
              <a:gd name="connsiteY6" fmla="*/ 933223 h 933223"/>
              <a:gd name="connsiteX7" fmla="*/ 0 w 8721257"/>
              <a:gd name="connsiteY7" fmla="*/ 839901 h 933223"/>
              <a:gd name="connsiteX8" fmla="*/ 0 w 8721257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21257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8627935" y="0"/>
                </a:lnTo>
                <a:cubicBezTo>
                  <a:pt x="8679475" y="0"/>
                  <a:pt x="8721257" y="41782"/>
                  <a:pt x="8721257" y="93322"/>
                </a:cubicBezTo>
                <a:lnTo>
                  <a:pt x="8721257" y="839901"/>
                </a:lnTo>
                <a:cubicBezTo>
                  <a:pt x="8721257" y="891441"/>
                  <a:pt x="8679475" y="933223"/>
                  <a:pt x="8627935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rgbClr val="B03BD5"/>
          </a:solidFill>
          <a:ln>
            <a:noFill/>
          </a:ln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1346151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Catarina II promoveu uma série de reformas na tentativa de dinamizar a política, a economia e a vida cultural na Rússia.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56DD2611-8788-A7F7-20F1-0EA43BAA4D65}"/>
              </a:ext>
            </a:extLst>
          </p:cNvPr>
          <p:cNvSpPr/>
          <p:nvPr/>
        </p:nvSpPr>
        <p:spPr>
          <a:xfrm>
            <a:off x="9766820" y="1692276"/>
            <a:ext cx="2422005" cy="2816844"/>
          </a:xfrm>
          <a:prstGeom prst="rect">
            <a:avLst/>
          </a:prstGeom>
          <a:solidFill>
            <a:srgbClr val="B03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14315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Despotismo esclarecido</a:t>
            </a: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B376DD78-2A53-CD20-09D1-BBB1009C2D5D}"/>
              </a:ext>
            </a:extLst>
          </p:cNvPr>
          <p:cNvSpPr/>
          <p:nvPr/>
        </p:nvSpPr>
        <p:spPr>
          <a:xfrm>
            <a:off x="409864" y="1417638"/>
            <a:ext cx="8293694" cy="1084820"/>
          </a:xfrm>
          <a:custGeom>
            <a:avLst/>
            <a:gdLst>
              <a:gd name="connsiteX0" fmla="*/ 0 w 7357601"/>
              <a:gd name="connsiteY0" fmla="*/ 93322 h 933223"/>
              <a:gd name="connsiteX1" fmla="*/ 93322 w 7357601"/>
              <a:gd name="connsiteY1" fmla="*/ 0 h 933223"/>
              <a:gd name="connsiteX2" fmla="*/ 7264279 w 7357601"/>
              <a:gd name="connsiteY2" fmla="*/ 0 h 933223"/>
              <a:gd name="connsiteX3" fmla="*/ 7357601 w 7357601"/>
              <a:gd name="connsiteY3" fmla="*/ 93322 h 933223"/>
              <a:gd name="connsiteX4" fmla="*/ 7357601 w 7357601"/>
              <a:gd name="connsiteY4" fmla="*/ 839901 h 933223"/>
              <a:gd name="connsiteX5" fmla="*/ 7264279 w 7357601"/>
              <a:gd name="connsiteY5" fmla="*/ 933223 h 933223"/>
              <a:gd name="connsiteX6" fmla="*/ 93322 w 7357601"/>
              <a:gd name="connsiteY6" fmla="*/ 933223 h 933223"/>
              <a:gd name="connsiteX7" fmla="*/ 0 w 7357601"/>
              <a:gd name="connsiteY7" fmla="*/ 839901 h 933223"/>
              <a:gd name="connsiteX8" fmla="*/ 0 w 7357601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57601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7264279" y="0"/>
                </a:lnTo>
                <a:cubicBezTo>
                  <a:pt x="7315819" y="0"/>
                  <a:pt x="7357601" y="41782"/>
                  <a:pt x="7357601" y="93322"/>
                </a:cubicBezTo>
                <a:lnTo>
                  <a:pt x="7357601" y="839901"/>
                </a:lnTo>
                <a:cubicBezTo>
                  <a:pt x="7357601" y="891441"/>
                  <a:pt x="7315819" y="933223"/>
                  <a:pt x="7264279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rgbClr val="FD77F7"/>
          </a:solidFill>
          <a:ln>
            <a:noFill/>
          </a:ln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983852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Déspotas esclarecidos: monarcas europeus que  buscaram adotar princípios iluministas, sem perder seus poderes. Tornaram a administração mais racional e reformaram o sistema de privilégios concedidos à nobreza, além modernizar algumas instituições do Estado.</a:t>
            </a: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6EACA588-5EB2-19E9-FABA-802230138486}"/>
              </a:ext>
            </a:extLst>
          </p:cNvPr>
          <p:cNvSpPr/>
          <p:nvPr/>
        </p:nvSpPr>
        <p:spPr>
          <a:xfrm>
            <a:off x="409863" y="3670797"/>
            <a:ext cx="8293695" cy="933223"/>
          </a:xfrm>
          <a:custGeom>
            <a:avLst/>
            <a:gdLst>
              <a:gd name="connsiteX0" fmla="*/ 0 w 8721257"/>
              <a:gd name="connsiteY0" fmla="*/ 93322 h 933223"/>
              <a:gd name="connsiteX1" fmla="*/ 93322 w 8721257"/>
              <a:gd name="connsiteY1" fmla="*/ 0 h 933223"/>
              <a:gd name="connsiteX2" fmla="*/ 8627935 w 8721257"/>
              <a:gd name="connsiteY2" fmla="*/ 0 h 933223"/>
              <a:gd name="connsiteX3" fmla="*/ 8721257 w 8721257"/>
              <a:gd name="connsiteY3" fmla="*/ 93322 h 933223"/>
              <a:gd name="connsiteX4" fmla="*/ 8721257 w 8721257"/>
              <a:gd name="connsiteY4" fmla="*/ 839901 h 933223"/>
              <a:gd name="connsiteX5" fmla="*/ 8627935 w 8721257"/>
              <a:gd name="connsiteY5" fmla="*/ 933223 h 933223"/>
              <a:gd name="connsiteX6" fmla="*/ 93322 w 8721257"/>
              <a:gd name="connsiteY6" fmla="*/ 933223 h 933223"/>
              <a:gd name="connsiteX7" fmla="*/ 0 w 8721257"/>
              <a:gd name="connsiteY7" fmla="*/ 839901 h 933223"/>
              <a:gd name="connsiteX8" fmla="*/ 0 w 8721257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21257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8627935" y="0"/>
                </a:lnTo>
                <a:cubicBezTo>
                  <a:pt x="8679475" y="0"/>
                  <a:pt x="8721257" y="41782"/>
                  <a:pt x="8721257" y="93322"/>
                </a:cubicBezTo>
                <a:lnTo>
                  <a:pt x="8721257" y="839901"/>
                </a:lnTo>
                <a:cubicBezTo>
                  <a:pt x="8721257" y="891441"/>
                  <a:pt x="8679475" y="933223"/>
                  <a:pt x="8627935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rgbClr val="9966FF"/>
          </a:solidFill>
          <a:ln>
            <a:noFill/>
          </a:ln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1346151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 Na Prússia, Frederico II, o Grande (1712-1786) protegeu diversos filósofos (como Voltaire) e promoveu uma grande reforma educacional. </a:t>
            </a:r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E0708C8A-6EE1-CD69-9AFD-13E92F8AB4AC}"/>
              </a:ext>
            </a:extLst>
          </p:cNvPr>
          <p:cNvSpPr/>
          <p:nvPr/>
        </p:nvSpPr>
        <p:spPr>
          <a:xfrm>
            <a:off x="1197868" y="4754611"/>
            <a:ext cx="8261928" cy="933223"/>
          </a:xfrm>
          <a:custGeom>
            <a:avLst/>
            <a:gdLst>
              <a:gd name="connsiteX0" fmla="*/ 0 w 8721257"/>
              <a:gd name="connsiteY0" fmla="*/ 93322 h 933223"/>
              <a:gd name="connsiteX1" fmla="*/ 93322 w 8721257"/>
              <a:gd name="connsiteY1" fmla="*/ 0 h 933223"/>
              <a:gd name="connsiteX2" fmla="*/ 8627935 w 8721257"/>
              <a:gd name="connsiteY2" fmla="*/ 0 h 933223"/>
              <a:gd name="connsiteX3" fmla="*/ 8721257 w 8721257"/>
              <a:gd name="connsiteY3" fmla="*/ 93322 h 933223"/>
              <a:gd name="connsiteX4" fmla="*/ 8721257 w 8721257"/>
              <a:gd name="connsiteY4" fmla="*/ 839901 h 933223"/>
              <a:gd name="connsiteX5" fmla="*/ 8627935 w 8721257"/>
              <a:gd name="connsiteY5" fmla="*/ 933223 h 933223"/>
              <a:gd name="connsiteX6" fmla="*/ 93322 w 8721257"/>
              <a:gd name="connsiteY6" fmla="*/ 933223 h 933223"/>
              <a:gd name="connsiteX7" fmla="*/ 0 w 8721257"/>
              <a:gd name="connsiteY7" fmla="*/ 839901 h 933223"/>
              <a:gd name="connsiteX8" fmla="*/ 0 w 8721257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21257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8627935" y="0"/>
                </a:lnTo>
                <a:cubicBezTo>
                  <a:pt x="8679475" y="0"/>
                  <a:pt x="8721257" y="41782"/>
                  <a:pt x="8721257" y="93322"/>
                </a:cubicBezTo>
                <a:lnTo>
                  <a:pt x="8721257" y="839901"/>
                </a:lnTo>
                <a:cubicBezTo>
                  <a:pt x="8721257" y="891441"/>
                  <a:pt x="8679475" y="933223"/>
                  <a:pt x="8627935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rgbClr val="6666FF"/>
          </a:solidFill>
          <a:ln>
            <a:noFill/>
          </a:ln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1346151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Na Espanha, Carlos III (1716-1788) diminuiu o poder da Igreja Católica, pôs fim à Inquisição e expulsou os jesuítas da Espanha e de suas colônias americanas</a:t>
            </a: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1C0E0648-3965-5214-6719-4665A28FD64E}"/>
              </a:ext>
            </a:extLst>
          </p:cNvPr>
          <p:cNvSpPr/>
          <p:nvPr/>
        </p:nvSpPr>
        <p:spPr>
          <a:xfrm>
            <a:off x="2277988" y="5889739"/>
            <a:ext cx="8259866" cy="933223"/>
          </a:xfrm>
          <a:custGeom>
            <a:avLst/>
            <a:gdLst>
              <a:gd name="connsiteX0" fmla="*/ 0 w 8721257"/>
              <a:gd name="connsiteY0" fmla="*/ 93322 h 933223"/>
              <a:gd name="connsiteX1" fmla="*/ 93322 w 8721257"/>
              <a:gd name="connsiteY1" fmla="*/ 0 h 933223"/>
              <a:gd name="connsiteX2" fmla="*/ 8627935 w 8721257"/>
              <a:gd name="connsiteY2" fmla="*/ 0 h 933223"/>
              <a:gd name="connsiteX3" fmla="*/ 8721257 w 8721257"/>
              <a:gd name="connsiteY3" fmla="*/ 93322 h 933223"/>
              <a:gd name="connsiteX4" fmla="*/ 8721257 w 8721257"/>
              <a:gd name="connsiteY4" fmla="*/ 839901 h 933223"/>
              <a:gd name="connsiteX5" fmla="*/ 8627935 w 8721257"/>
              <a:gd name="connsiteY5" fmla="*/ 933223 h 933223"/>
              <a:gd name="connsiteX6" fmla="*/ 93322 w 8721257"/>
              <a:gd name="connsiteY6" fmla="*/ 933223 h 933223"/>
              <a:gd name="connsiteX7" fmla="*/ 0 w 8721257"/>
              <a:gd name="connsiteY7" fmla="*/ 839901 h 933223"/>
              <a:gd name="connsiteX8" fmla="*/ 0 w 8721257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21257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8627935" y="0"/>
                </a:lnTo>
                <a:cubicBezTo>
                  <a:pt x="8679475" y="0"/>
                  <a:pt x="8721257" y="41782"/>
                  <a:pt x="8721257" y="93322"/>
                </a:cubicBezTo>
                <a:lnTo>
                  <a:pt x="8721257" y="839901"/>
                </a:lnTo>
                <a:cubicBezTo>
                  <a:pt x="8721257" y="891441"/>
                  <a:pt x="8679475" y="933223"/>
                  <a:pt x="8627935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rgbClr val="6699FF"/>
          </a:solidFill>
          <a:ln>
            <a:noFill/>
          </a:ln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1346151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Em Portugal, Sebastião José de Carvalho e Melo (1699-1782), conhecido como Marquês de Pombal, promoveu o desenvolvimento comercial do </a:t>
            </a:r>
          </a:p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Reino, incentivou reformas na educação e </a:t>
            </a:r>
            <a:r>
              <a:rPr lang="pt-BR" sz="1600" kern="1200" dirty="0" err="1">
                <a:latin typeface="Roboto" pitchFamily="2" charset="0"/>
                <a:ea typeface="Roboto" pitchFamily="2" charset="0"/>
              </a:rPr>
              <a:t>expulsou</a:t>
            </a:r>
            <a:r>
              <a:rPr lang="pt-BR" sz="1600" kern="1200" dirty="0">
                <a:latin typeface="Roboto" pitchFamily="2" charset="0"/>
                <a:ea typeface="Roboto" pitchFamily="2" charset="0"/>
              </a:rPr>
              <a:t> os jesuítas dos domínios portugueses.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93933B0-062D-788C-85F4-9F66C87CB1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1400" y="1692276"/>
            <a:ext cx="225742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5209" y="912019"/>
            <a:ext cx="7823469" cy="561974"/>
          </a:xfrm>
        </p:spPr>
        <p:txBody>
          <a:bodyPr>
            <a:noAutofit/>
          </a:bodyPr>
          <a:lstStyle/>
          <a:p>
            <a:pPr algn="l"/>
            <a:br>
              <a:rPr lang="pt-BR" sz="4000" dirty="0">
                <a:latin typeface="Calibri Light" panose="020F0302020204030204" pitchFamily="34" charset="0"/>
                <a:ea typeface="Roboto" pitchFamily="2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ea typeface="Roboto" pitchFamily="2" charset="0"/>
                <a:cs typeface="Calibri Light" panose="020F0302020204030204" pitchFamily="34" charset="0"/>
              </a:rPr>
              <a:t>Iluminismo e monarquia constitucional na Europa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9215" y="2752689"/>
            <a:ext cx="64807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Nascimento do Iluminismo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Pensadores iluministas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Iluminismo e religião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Iluminismo e política</a:t>
            </a:r>
          </a:p>
          <a:p>
            <a:pPr marL="179388" indent="-179388"/>
            <a:r>
              <a:rPr lang="pt-BR" sz="2800" dirty="0">
                <a:latin typeface="Roboto" pitchFamily="2" charset="0"/>
                <a:ea typeface="Roboto" pitchFamily="2" charset="0"/>
              </a:rPr>
              <a:t>• Repercussão social das ideias iluministas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0FE1E517-D38B-AEE8-D8F7-A9F850B08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69" y="2008254"/>
            <a:ext cx="11841885" cy="35635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B9C6043-EC5B-9730-FA74-08E474BEF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6553"/>
            <a:ext cx="11841885" cy="35635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0077BA2A-E8E1-33F0-7170-D45848D087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3706" y="532151"/>
            <a:ext cx="5485119" cy="58242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B745A14B-BE7A-1A3C-8A63-996AEF55ED46}"/>
              </a:ext>
            </a:extLst>
          </p:cNvPr>
          <p:cNvSpPr txBox="1"/>
          <p:nvPr/>
        </p:nvSpPr>
        <p:spPr>
          <a:xfrm>
            <a:off x="737377" y="5770128"/>
            <a:ext cx="59481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dirty="0"/>
              <a:t>Mirabeau chega aos Campos Elísios, Jean Michel Moreau e Louis-Joseph </a:t>
            </a:r>
            <a:r>
              <a:rPr lang="pt-BR" dirty="0" err="1"/>
              <a:t>Masquelier</a:t>
            </a:r>
            <a:r>
              <a:rPr lang="pt-BR" dirty="0"/>
              <a:t>. Gravura </a:t>
            </a:r>
            <a:r>
              <a:rPr lang="pt-BR" sz="1400" dirty="0"/>
              <a:t>colorizada</a:t>
            </a:r>
            <a:r>
              <a:rPr lang="pt-BR" dirty="0"/>
              <a:t>, de 1792. Detalhe.</a:t>
            </a:r>
          </a:p>
        </p:txBody>
      </p:sp>
    </p:spTree>
    <p:extLst>
      <p:ext uri="{BB962C8B-B14F-4D97-AF65-F5344CB8AC3E}">
        <p14:creationId xmlns:p14="http://schemas.microsoft.com/office/powerpoint/2010/main" val="406049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8409" y="343867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Contra o Absolutismo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2B4C982C-488B-5A2A-D701-E33D1A351073}"/>
              </a:ext>
            </a:extLst>
          </p:cNvPr>
          <p:cNvGrpSpPr/>
          <p:nvPr/>
        </p:nvGrpSpPr>
        <p:grpSpPr>
          <a:xfrm>
            <a:off x="528409" y="1268759"/>
            <a:ext cx="11254635" cy="5544617"/>
            <a:chOff x="528409" y="1268759"/>
            <a:chExt cx="11326643" cy="5544617"/>
          </a:xfrm>
        </p:grpSpPr>
        <p:sp>
          <p:nvSpPr>
            <p:cNvPr id="7" name="Forma Livre: Forma 6">
              <a:extLst>
                <a:ext uri="{FF2B5EF4-FFF2-40B4-BE49-F238E27FC236}">
                  <a16:creationId xmlns:a16="http://schemas.microsoft.com/office/drawing/2014/main" id="{737A078C-E40D-8B5A-D890-5D90D0523A8C}"/>
                </a:ext>
              </a:extLst>
            </p:cNvPr>
            <p:cNvSpPr/>
            <p:nvPr/>
          </p:nvSpPr>
          <p:spPr>
            <a:xfrm>
              <a:off x="528409" y="1268760"/>
              <a:ext cx="5291434" cy="554461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AB1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00" tIns="1108923" rIns="177800" bIns="1108923" numCol="1" spcCol="1270" anchor="t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800" b="1" kern="1200" dirty="0">
                  <a:latin typeface="Roboto" pitchFamily="2" charset="0"/>
                  <a:ea typeface="Roboto" pitchFamily="2" charset="0"/>
                </a:rPr>
                <a:t>Absolutismo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2100" kern="1200" dirty="0">
                  <a:latin typeface="Roboto" pitchFamily="2" charset="0"/>
                  <a:ea typeface="Roboto" pitchFamily="2" charset="0"/>
                </a:rPr>
                <a:t>Vigorou na Europa do século XVII. 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2100" kern="1200" dirty="0">
                  <a:latin typeface="Roboto" pitchFamily="2" charset="0"/>
                  <a:ea typeface="Roboto" pitchFamily="2" charset="0"/>
                </a:rPr>
                <a:t>O rei tinha poder absoluto, sem limitação de outros poderes.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2100" kern="1200" dirty="0">
                  <a:latin typeface="Roboto" pitchFamily="2" charset="0"/>
                  <a:ea typeface="Roboto" pitchFamily="2" charset="0"/>
                </a:rPr>
                <a:t>Acreditava-se que o poder do rei era divino, concedido diretamente por Deus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2100" kern="1200" dirty="0">
                  <a:latin typeface="Roboto" pitchFamily="2" charset="0"/>
                  <a:ea typeface="Roboto" pitchFamily="2" charset="0"/>
                </a:rPr>
                <a:t>Em 1810, a Espanha entra em guerra contra a França por sua independência. </a:t>
              </a:r>
            </a:p>
          </p:txBody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id="{8B812A58-7AED-EE84-BCAE-0BA1FE343B46}"/>
                </a:ext>
              </a:extLst>
            </p:cNvPr>
            <p:cNvSpPr/>
            <p:nvPr/>
          </p:nvSpPr>
          <p:spPr>
            <a:xfrm>
              <a:off x="6629276" y="1268759"/>
              <a:ext cx="5225776" cy="5452717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01" tIns="1108923" rIns="177800" bIns="1108924" numCol="1" spcCol="1270" anchor="t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800" b="1" kern="1200" dirty="0">
                  <a:latin typeface="Roboto" pitchFamily="2" charset="0"/>
                  <a:ea typeface="Roboto" pitchFamily="2" charset="0"/>
                </a:rPr>
                <a:t>Monarquia constitucional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2100" kern="1200" dirty="0">
                  <a:latin typeface="Roboto" pitchFamily="2" charset="0"/>
                  <a:ea typeface="Roboto" pitchFamily="2" charset="0"/>
                </a:rPr>
                <a:t>França, Inglaterra e Espanha são exemplos de monarquias absolutistas.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2100" kern="1200" dirty="0">
                  <a:latin typeface="Roboto" pitchFamily="2" charset="0"/>
                  <a:ea typeface="Roboto" pitchFamily="2" charset="0"/>
                </a:rPr>
                <a:t>Uma das primeiras nações a fazer a transição da monarquia absolutista para a monarquia constitucional foi a Inglaterra.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2100" kern="1200" dirty="0">
                  <a:latin typeface="Roboto" pitchFamily="2" charset="0"/>
                  <a:ea typeface="Roboto" pitchFamily="2" charset="0"/>
                </a:rPr>
                <a:t>A Revolução </a:t>
              </a:r>
              <a:r>
                <a:rPr lang="pt-BR" sz="2100" kern="1200" dirty="0" err="1">
                  <a:latin typeface="Roboto" pitchFamily="2" charset="0"/>
                  <a:ea typeface="Roboto" pitchFamily="2" charset="0"/>
                </a:rPr>
                <a:t>Putirana</a:t>
              </a:r>
              <a:r>
                <a:rPr lang="pt-BR" sz="2100" kern="1200" dirty="0">
                  <a:latin typeface="Roboto" pitchFamily="2" charset="0"/>
                  <a:ea typeface="Roboto" pitchFamily="2" charset="0"/>
                </a:rPr>
                <a:t> (1640) e a Revolução Gloriosa (1688) prepararam o caminho para  a monarquia constitucional.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938985" y="6356351"/>
            <a:ext cx="2844059" cy="365125"/>
          </a:xfrm>
        </p:spPr>
        <p:txBody>
          <a:bodyPr/>
          <a:lstStyle/>
          <a:p>
            <a:fld id="{C344E82F-7008-4A71-8DF8-59079F66000D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512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3478" y="541136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Revoluções Inglesas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81330613"/>
              </p:ext>
            </p:extLst>
          </p:nvPr>
        </p:nvGraphicFramePr>
        <p:xfrm>
          <a:off x="363732" y="4868234"/>
          <a:ext cx="11710251" cy="447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703953" y="5467272"/>
            <a:ext cx="26445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Roboto" pitchFamily="2" charset="0"/>
                <a:ea typeface="Roboto" pitchFamily="2" charset="0"/>
              </a:rPr>
              <a:t>Carlos II, assume a Coroa inglesa. Durante seu governo, ele busca fortalecer seu poder. 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939469" y="5479361"/>
            <a:ext cx="2558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Roboto" pitchFamily="2" charset="0"/>
                <a:ea typeface="Roboto" pitchFamily="2" charset="0"/>
              </a:rPr>
              <a:t>Morte do rei Carlos II. A Coroa é assumida por seu irmão Jaime II, mantendo práticas absolutistas. 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7865094" y="5467272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Roboto" pitchFamily="2" charset="0"/>
                <a:ea typeface="Roboto" pitchFamily="2" charset="0"/>
              </a:rPr>
              <a:t>O Parlamento depõe Jaime II e entrega o trono a seu genro, Guilherme de Orange. 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9896700" y="5440182"/>
            <a:ext cx="19442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Roboto" pitchFamily="2" charset="0"/>
                <a:ea typeface="Roboto" pitchFamily="2" charset="0"/>
              </a:rPr>
              <a:t>O novo rei assume um compromisso de respeitar a Declaração de Direitos inglesa.  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307179" y="4313613"/>
            <a:ext cx="612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C00000"/>
                </a:solidFill>
                <a:latin typeface="Roboto" pitchFamily="2" charset="0"/>
                <a:ea typeface="Roboto" pitchFamily="2" charset="0"/>
              </a:rPr>
              <a:t>Revolução Gloriosa</a:t>
            </a:r>
          </a:p>
        </p:txBody>
      </p:sp>
      <p:sp>
        <p:nvSpPr>
          <p:cNvPr id="6" name="Forma Livre: Forma 5">
            <a:extLst>
              <a:ext uri="{FF2B5EF4-FFF2-40B4-BE49-F238E27FC236}">
                <a16:creationId xmlns:a16="http://schemas.microsoft.com/office/drawing/2014/main" id="{A0BFDFC9-CABE-4956-AE3B-5F6B4F720B4B}"/>
              </a:ext>
            </a:extLst>
          </p:cNvPr>
          <p:cNvSpPr/>
          <p:nvPr/>
        </p:nvSpPr>
        <p:spPr>
          <a:xfrm>
            <a:off x="389459" y="1489909"/>
            <a:ext cx="3537988" cy="586887"/>
          </a:xfrm>
          <a:custGeom>
            <a:avLst/>
            <a:gdLst>
              <a:gd name="connsiteX0" fmla="*/ 0 w 2735591"/>
              <a:gd name="connsiteY0" fmla="*/ 0 h 1287000"/>
              <a:gd name="connsiteX1" fmla="*/ 2735591 w 2735591"/>
              <a:gd name="connsiteY1" fmla="*/ 0 h 1287000"/>
              <a:gd name="connsiteX2" fmla="*/ 2735591 w 2735591"/>
              <a:gd name="connsiteY2" fmla="*/ 1287000 h 1287000"/>
              <a:gd name="connsiteX3" fmla="*/ 0 w 2735591"/>
              <a:gd name="connsiteY3" fmla="*/ 1287000 h 1287000"/>
              <a:gd name="connsiteX4" fmla="*/ 0 w 2735591"/>
              <a:gd name="connsiteY4" fmla="*/ 0 h 1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591" h="1287000">
                <a:moveTo>
                  <a:pt x="0" y="0"/>
                </a:moveTo>
                <a:lnTo>
                  <a:pt x="2735591" y="0"/>
                </a:lnTo>
                <a:lnTo>
                  <a:pt x="2735591" y="1287000"/>
                </a:lnTo>
                <a:lnTo>
                  <a:pt x="0" y="1287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5128" tIns="48260" rIns="135128" bIns="48260" numCol="1" spcCol="1270" anchor="ctr" anchorCtr="0">
            <a:noAutofit/>
          </a:bodyPr>
          <a:lstStyle/>
          <a:p>
            <a:pPr marL="0" lvl="0" indent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800" b="1" kern="1200" dirty="0">
                <a:solidFill>
                  <a:srgbClr val="C00000"/>
                </a:solidFill>
                <a:latin typeface="Roboto" pitchFamily="2" charset="0"/>
                <a:ea typeface="Roboto" pitchFamily="2" charset="0"/>
              </a:rPr>
              <a:t>Revolução Puritana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63784" y="5075057"/>
            <a:ext cx="2844059" cy="365125"/>
          </a:xfrm>
        </p:spPr>
        <p:txBody>
          <a:bodyPr/>
          <a:lstStyle/>
          <a:p>
            <a:fld id="{C344E82F-7008-4A71-8DF8-59079F66000D}" type="slidenum">
              <a:rPr lang="pt-BR" smtClean="0"/>
              <a:t>4</a:t>
            </a:fld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B1E1393E-C015-AA2F-A782-74652694CAB9}"/>
              </a:ext>
            </a:extLst>
          </p:cNvPr>
          <p:cNvSpPr txBox="1"/>
          <p:nvPr/>
        </p:nvSpPr>
        <p:spPr>
          <a:xfrm>
            <a:off x="8423264" y="2466068"/>
            <a:ext cx="3061608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1600" dirty="0">
                <a:latin typeface="Roboto" pitchFamily="2" charset="0"/>
                <a:ea typeface="Roboto" pitchFamily="2" charset="0"/>
              </a:rPr>
              <a:t>A monarquia é substituída por uma república, liderada por Oliver Cromwell.</a:t>
            </a:r>
            <a:endParaRPr lang="pt-BR" sz="1600" kern="1200" dirty="0">
              <a:latin typeface="Roboto" pitchFamily="2" charset="0"/>
              <a:ea typeface="Roboto" pitchFamily="2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EF07C9A9-96F3-A389-C97C-9091BD7B8008}"/>
              </a:ext>
            </a:extLst>
          </p:cNvPr>
          <p:cNvGrpSpPr/>
          <p:nvPr/>
        </p:nvGrpSpPr>
        <p:grpSpPr>
          <a:xfrm>
            <a:off x="396690" y="3346906"/>
            <a:ext cx="4437570" cy="478748"/>
            <a:chOff x="2012" y="0"/>
            <a:chExt cx="4578024" cy="447824"/>
          </a:xfrm>
        </p:grpSpPr>
        <p:sp>
          <p:nvSpPr>
            <p:cNvPr id="30" name="Seta: Divisa 29">
              <a:extLst>
                <a:ext uri="{FF2B5EF4-FFF2-40B4-BE49-F238E27FC236}">
                  <a16:creationId xmlns:a16="http://schemas.microsoft.com/office/drawing/2014/main" id="{711E2838-3000-9C9B-DDDE-E7A5F7DCD8E0}"/>
                </a:ext>
              </a:extLst>
            </p:cNvPr>
            <p:cNvSpPr/>
            <p:nvPr/>
          </p:nvSpPr>
          <p:spPr>
            <a:xfrm>
              <a:off x="2012" y="0"/>
              <a:ext cx="4578024" cy="447824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Seta: Divisa 4">
              <a:extLst>
                <a:ext uri="{FF2B5EF4-FFF2-40B4-BE49-F238E27FC236}">
                  <a16:creationId xmlns:a16="http://schemas.microsoft.com/office/drawing/2014/main" id="{C46DEEAD-1FF0-626C-D537-72F9F20FB957}"/>
                </a:ext>
              </a:extLst>
            </p:cNvPr>
            <p:cNvSpPr txBox="1"/>
            <p:nvPr/>
          </p:nvSpPr>
          <p:spPr>
            <a:xfrm>
              <a:off x="225924" y="0"/>
              <a:ext cx="4089478" cy="4478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013" tIns="34671" rIns="34671" bIns="34671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600" kern="1200" dirty="0"/>
                <a:t>1625</a:t>
              </a:r>
            </a:p>
          </p:txBody>
        </p:sp>
      </p:grp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A22FD1A3-5C51-BF58-1B73-891827B41ED3}"/>
              </a:ext>
            </a:extLst>
          </p:cNvPr>
          <p:cNvGrpSpPr/>
          <p:nvPr/>
        </p:nvGrpSpPr>
        <p:grpSpPr>
          <a:xfrm>
            <a:off x="4609216" y="3326609"/>
            <a:ext cx="3836149" cy="530446"/>
            <a:chOff x="4353322" y="-41311"/>
            <a:chExt cx="3274053" cy="530446"/>
          </a:xfrm>
        </p:grpSpPr>
        <p:sp>
          <p:nvSpPr>
            <p:cNvPr id="28" name="Seta: Divisa 27">
              <a:extLst>
                <a:ext uri="{FF2B5EF4-FFF2-40B4-BE49-F238E27FC236}">
                  <a16:creationId xmlns:a16="http://schemas.microsoft.com/office/drawing/2014/main" id="{3B828413-AB02-1362-F204-BF43194D529A}"/>
                </a:ext>
              </a:extLst>
            </p:cNvPr>
            <p:cNvSpPr/>
            <p:nvPr/>
          </p:nvSpPr>
          <p:spPr>
            <a:xfrm>
              <a:off x="4353322" y="-41311"/>
              <a:ext cx="3274053" cy="530446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0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Seta: Divisa 6">
              <a:extLst>
                <a:ext uri="{FF2B5EF4-FFF2-40B4-BE49-F238E27FC236}">
                  <a16:creationId xmlns:a16="http://schemas.microsoft.com/office/drawing/2014/main" id="{400F0F2F-A9DD-37F0-A717-34AF9B92A518}"/>
                </a:ext>
              </a:extLst>
            </p:cNvPr>
            <p:cNvSpPr txBox="1"/>
            <p:nvPr/>
          </p:nvSpPr>
          <p:spPr>
            <a:xfrm>
              <a:off x="4618545" y="-41311"/>
              <a:ext cx="2743607" cy="5304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013" tIns="34671" rIns="34671" bIns="34671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600" kern="1200" dirty="0"/>
                <a:t>1640</a:t>
              </a:r>
            </a:p>
          </p:txBody>
        </p:sp>
      </p:grp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1B06BC5A-F3FF-76D7-B23D-D1AE975A43AE}"/>
              </a:ext>
            </a:extLst>
          </p:cNvPr>
          <p:cNvGrpSpPr/>
          <p:nvPr/>
        </p:nvGrpSpPr>
        <p:grpSpPr>
          <a:xfrm>
            <a:off x="8188850" y="3336519"/>
            <a:ext cx="3885133" cy="530446"/>
            <a:chOff x="7400661" y="-41311"/>
            <a:chExt cx="2267145" cy="530446"/>
          </a:xfrm>
        </p:grpSpPr>
        <p:sp>
          <p:nvSpPr>
            <p:cNvPr id="26" name="Seta: Divisa 25">
              <a:extLst>
                <a:ext uri="{FF2B5EF4-FFF2-40B4-BE49-F238E27FC236}">
                  <a16:creationId xmlns:a16="http://schemas.microsoft.com/office/drawing/2014/main" id="{05735EB8-1B29-6F71-4DC7-98863B474210}"/>
                </a:ext>
              </a:extLst>
            </p:cNvPr>
            <p:cNvSpPr/>
            <p:nvPr/>
          </p:nvSpPr>
          <p:spPr>
            <a:xfrm>
              <a:off x="7400661" y="-41311"/>
              <a:ext cx="2267145" cy="530446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0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Seta: Divisa 8">
              <a:extLst>
                <a:ext uri="{FF2B5EF4-FFF2-40B4-BE49-F238E27FC236}">
                  <a16:creationId xmlns:a16="http://schemas.microsoft.com/office/drawing/2014/main" id="{5768B3F4-B231-5716-0EB6-44AB6EC6BF70}"/>
                </a:ext>
              </a:extLst>
            </p:cNvPr>
            <p:cNvSpPr txBox="1"/>
            <p:nvPr/>
          </p:nvSpPr>
          <p:spPr>
            <a:xfrm>
              <a:off x="7665884" y="-41311"/>
              <a:ext cx="1736699" cy="5304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013" tIns="34671" rIns="34671" bIns="34671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600" kern="1200" dirty="0"/>
                <a:t>1649-1658</a:t>
              </a:r>
            </a:p>
          </p:txBody>
        </p:sp>
      </p:grp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728CA116-473E-8216-CBFA-089F180A1CA9}"/>
              </a:ext>
            </a:extLst>
          </p:cNvPr>
          <p:cNvSpPr txBox="1"/>
          <p:nvPr/>
        </p:nvSpPr>
        <p:spPr>
          <a:xfrm>
            <a:off x="703953" y="2020309"/>
            <a:ext cx="407178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Insatisfeitos com o poder absoluto do rei Carlos II (1625-1649), diversos seguimentos da sociedade inglesa formam um exército para combater as forças reais. 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5744643E-B78A-B0EE-2980-079D9BB98105}"/>
              </a:ext>
            </a:extLst>
          </p:cNvPr>
          <p:cNvSpPr txBox="1"/>
          <p:nvPr/>
        </p:nvSpPr>
        <p:spPr>
          <a:xfrm>
            <a:off x="4896561" y="2717562"/>
            <a:ext cx="212231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O rei, derrotado, é condenado à morte. 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9E2FC38F-2CFC-A33D-20B6-D9A3EF6875F6}"/>
              </a:ext>
            </a:extLst>
          </p:cNvPr>
          <p:cNvSpPr txBox="1">
            <a:spLocks/>
          </p:cNvSpPr>
          <p:nvPr/>
        </p:nvSpPr>
        <p:spPr>
          <a:xfrm>
            <a:off x="9155952" y="6400799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344E82F-7008-4A71-8DF8-59079F66000D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068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>
            <a:extLst>
              <a:ext uri="{FF2B5EF4-FFF2-40B4-BE49-F238E27FC236}">
                <a16:creationId xmlns:a16="http://schemas.microsoft.com/office/drawing/2014/main" id="{4ADA02E1-CC34-38CF-0785-6C9A75E8678B}"/>
              </a:ext>
            </a:extLst>
          </p:cNvPr>
          <p:cNvSpPr/>
          <p:nvPr/>
        </p:nvSpPr>
        <p:spPr>
          <a:xfrm rot="15986735">
            <a:off x="3255978" y="1787525"/>
            <a:ext cx="1281246" cy="1108489"/>
          </a:xfrm>
          <a:prstGeom prst="rtTriangle">
            <a:avLst/>
          </a:prstGeom>
          <a:solidFill>
            <a:srgbClr val="FAF2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riângulo Retângulo 7">
            <a:extLst>
              <a:ext uri="{FF2B5EF4-FFF2-40B4-BE49-F238E27FC236}">
                <a16:creationId xmlns:a16="http://schemas.microsoft.com/office/drawing/2014/main" id="{95320847-902F-D67D-EA7E-6EFCE0935B37}"/>
              </a:ext>
            </a:extLst>
          </p:cNvPr>
          <p:cNvSpPr/>
          <p:nvPr/>
        </p:nvSpPr>
        <p:spPr>
          <a:xfrm rot="11426082">
            <a:off x="3033773" y="3942039"/>
            <a:ext cx="1205833" cy="1165373"/>
          </a:xfrm>
          <a:prstGeom prst="rtTriangle">
            <a:avLst/>
          </a:prstGeom>
          <a:solidFill>
            <a:srgbClr val="FAF2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riângulo Retângulo 9">
            <a:extLst>
              <a:ext uri="{FF2B5EF4-FFF2-40B4-BE49-F238E27FC236}">
                <a16:creationId xmlns:a16="http://schemas.microsoft.com/office/drawing/2014/main" id="{98A957F5-12F7-DC9F-D6DA-B34843D20192}"/>
              </a:ext>
            </a:extLst>
          </p:cNvPr>
          <p:cNvSpPr/>
          <p:nvPr/>
        </p:nvSpPr>
        <p:spPr>
          <a:xfrm rot="6126474">
            <a:off x="6757813" y="4912636"/>
            <a:ext cx="1222954" cy="1404807"/>
          </a:xfrm>
          <a:prstGeom prst="rtTriangle">
            <a:avLst/>
          </a:prstGeom>
          <a:solidFill>
            <a:srgbClr val="FAF2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Retângulo 2">
            <a:extLst>
              <a:ext uri="{FF2B5EF4-FFF2-40B4-BE49-F238E27FC236}">
                <a16:creationId xmlns:a16="http://schemas.microsoft.com/office/drawing/2014/main" id="{B80F95F7-74B7-F741-9E09-BDF70CA2DAF0}"/>
              </a:ext>
            </a:extLst>
          </p:cNvPr>
          <p:cNvSpPr/>
          <p:nvPr/>
        </p:nvSpPr>
        <p:spPr>
          <a:xfrm rot="2756958">
            <a:off x="7507415" y="2167873"/>
            <a:ext cx="1396607" cy="1213517"/>
          </a:xfrm>
          <a:prstGeom prst="rtTriangle">
            <a:avLst/>
          </a:prstGeom>
          <a:solidFill>
            <a:srgbClr val="FAF2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287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nascimento do Iluminismo</a:t>
            </a:r>
          </a:p>
        </p:txBody>
      </p:sp>
      <p:sp>
        <p:nvSpPr>
          <p:cNvPr id="4" name="Litebulb"/>
          <p:cNvSpPr>
            <a:spLocks noEditPoints="1" noChangeArrowheads="1"/>
          </p:cNvSpPr>
          <p:nvPr/>
        </p:nvSpPr>
        <p:spPr bwMode="auto">
          <a:xfrm rot="1309328">
            <a:off x="4342812" y="2022396"/>
            <a:ext cx="2681533" cy="4261174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latin typeface="Roboto" pitchFamily="2" charset="0"/>
              <a:ea typeface="Roboto" pitchFamily="2" charset="0"/>
            </a:endParaRP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F926A3DE-7478-9A75-1E80-A703BBF1404B}"/>
              </a:ext>
            </a:extLst>
          </p:cNvPr>
          <p:cNvGrpSpPr/>
          <p:nvPr/>
        </p:nvGrpSpPr>
        <p:grpSpPr>
          <a:xfrm>
            <a:off x="748916" y="1942445"/>
            <a:ext cx="10602081" cy="3930265"/>
            <a:chOff x="748916" y="1942445"/>
            <a:chExt cx="10602081" cy="3930265"/>
          </a:xfrm>
        </p:grpSpPr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id="{BF4BD429-D4A4-C363-326B-58624D38755B}"/>
                </a:ext>
              </a:extLst>
            </p:cNvPr>
            <p:cNvSpPr/>
            <p:nvPr/>
          </p:nvSpPr>
          <p:spPr>
            <a:xfrm>
              <a:off x="1201829" y="1942445"/>
              <a:ext cx="3193077" cy="836279"/>
            </a:xfrm>
            <a:custGeom>
              <a:avLst/>
              <a:gdLst>
                <a:gd name="connsiteX0" fmla="*/ 0 w 4838321"/>
                <a:gd name="connsiteY0" fmla="*/ 0 h 836279"/>
                <a:gd name="connsiteX1" fmla="*/ 4838321 w 4838321"/>
                <a:gd name="connsiteY1" fmla="*/ 0 h 836279"/>
                <a:gd name="connsiteX2" fmla="*/ 4838321 w 4838321"/>
                <a:gd name="connsiteY2" fmla="*/ 836279 h 836279"/>
                <a:gd name="connsiteX3" fmla="*/ 0 w 4838321"/>
                <a:gd name="connsiteY3" fmla="*/ 836279 h 836279"/>
                <a:gd name="connsiteX4" fmla="*/ 0 w 4838321"/>
                <a:gd name="connsiteY4" fmla="*/ 0 h 836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38321" h="836279">
                  <a:moveTo>
                    <a:pt x="0" y="0"/>
                  </a:moveTo>
                  <a:lnTo>
                    <a:pt x="4838321" y="0"/>
                  </a:lnTo>
                  <a:lnTo>
                    <a:pt x="4838321" y="836279"/>
                  </a:lnTo>
                  <a:lnTo>
                    <a:pt x="0" y="8362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25400" rIns="25400" bIns="25400" numCol="1" spcCol="1270" anchor="b" anchorCtr="0">
              <a:noAutofit/>
            </a:bodyPr>
            <a:lstStyle/>
            <a:p>
              <a:pPr marL="0" lvl="0" indent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latin typeface="Roboto" pitchFamily="2" charset="0"/>
                  <a:ea typeface="Roboto" pitchFamily="2" charset="0"/>
                </a:rPr>
                <a:t>Movimento intelectual que ocorreu na Europa, no século XVIII.</a:t>
              </a:r>
            </a:p>
          </p:txBody>
        </p:sp>
        <p:sp>
          <p:nvSpPr>
            <p:cNvPr id="14" name="Forma Livre: Forma 13">
              <a:extLst>
                <a:ext uri="{FF2B5EF4-FFF2-40B4-BE49-F238E27FC236}">
                  <a16:creationId xmlns:a16="http://schemas.microsoft.com/office/drawing/2014/main" id="{7512BD31-B1BA-48DE-6647-9F6244D698EB}"/>
                </a:ext>
              </a:extLst>
            </p:cNvPr>
            <p:cNvSpPr/>
            <p:nvPr/>
          </p:nvSpPr>
          <p:spPr>
            <a:xfrm>
              <a:off x="5541858" y="2537191"/>
              <a:ext cx="3104688" cy="836279"/>
            </a:xfrm>
            <a:custGeom>
              <a:avLst/>
              <a:gdLst>
                <a:gd name="connsiteX0" fmla="*/ 0 w 3104688"/>
                <a:gd name="connsiteY0" fmla="*/ 0 h 836279"/>
                <a:gd name="connsiteX1" fmla="*/ 3104688 w 3104688"/>
                <a:gd name="connsiteY1" fmla="*/ 0 h 836279"/>
                <a:gd name="connsiteX2" fmla="*/ 3104688 w 3104688"/>
                <a:gd name="connsiteY2" fmla="*/ 836279 h 836279"/>
                <a:gd name="connsiteX3" fmla="*/ 0 w 3104688"/>
                <a:gd name="connsiteY3" fmla="*/ 836279 h 836279"/>
                <a:gd name="connsiteX4" fmla="*/ 0 w 3104688"/>
                <a:gd name="connsiteY4" fmla="*/ 0 h 836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4688" h="836279">
                  <a:moveTo>
                    <a:pt x="0" y="0"/>
                  </a:moveTo>
                  <a:lnTo>
                    <a:pt x="3104688" y="0"/>
                  </a:lnTo>
                  <a:lnTo>
                    <a:pt x="3104688" y="836279"/>
                  </a:lnTo>
                  <a:lnTo>
                    <a:pt x="0" y="8362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500" tIns="63500" rIns="63500" bIns="63500" numCol="1" spcCol="1270" anchor="ctr" anchorCtr="0">
              <a:noAutofit/>
            </a:bodyPr>
            <a:lstStyle/>
            <a:p>
              <a:pPr marL="0" lvl="0" indent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5000" kern="1200" dirty="0"/>
            </a:p>
          </p:txBody>
        </p:sp>
        <p:sp>
          <p:nvSpPr>
            <p:cNvPr id="15" name="Forma Livre: Forma 14">
              <a:extLst>
                <a:ext uri="{FF2B5EF4-FFF2-40B4-BE49-F238E27FC236}">
                  <a16:creationId xmlns:a16="http://schemas.microsoft.com/office/drawing/2014/main" id="{C6D821A4-D71A-F867-E1DE-98DB32EBABCC}"/>
                </a:ext>
              </a:extLst>
            </p:cNvPr>
            <p:cNvSpPr/>
            <p:nvPr/>
          </p:nvSpPr>
          <p:spPr>
            <a:xfrm>
              <a:off x="748916" y="4402067"/>
              <a:ext cx="3350890" cy="603885"/>
            </a:xfrm>
            <a:custGeom>
              <a:avLst/>
              <a:gdLst>
                <a:gd name="connsiteX0" fmla="*/ 0 w 3350890"/>
                <a:gd name="connsiteY0" fmla="*/ 0 h 603885"/>
                <a:gd name="connsiteX1" fmla="*/ 3350890 w 3350890"/>
                <a:gd name="connsiteY1" fmla="*/ 0 h 603885"/>
                <a:gd name="connsiteX2" fmla="*/ 3350890 w 3350890"/>
                <a:gd name="connsiteY2" fmla="*/ 603885 h 603885"/>
                <a:gd name="connsiteX3" fmla="*/ 0 w 3350890"/>
                <a:gd name="connsiteY3" fmla="*/ 603885 h 603885"/>
                <a:gd name="connsiteX4" fmla="*/ 0 w 3350890"/>
                <a:gd name="connsiteY4" fmla="*/ 0 h 60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0890" h="603885">
                  <a:moveTo>
                    <a:pt x="0" y="0"/>
                  </a:moveTo>
                  <a:lnTo>
                    <a:pt x="3350890" y="0"/>
                  </a:lnTo>
                  <a:lnTo>
                    <a:pt x="3350890" y="603885"/>
                  </a:lnTo>
                  <a:lnTo>
                    <a:pt x="0" y="60388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latin typeface="Roboto" pitchFamily="2" charset="0"/>
                  <a:ea typeface="Roboto" pitchFamily="2" charset="0"/>
                </a:rPr>
                <a:t>Para os pensadores iluministas a razão e  a ciência devem triunfar sobre a ignorância e o misticismo.</a:t>
              </a:r>
            </a:p>
          </p:txBody>
        </p:sp>
        <p:sp>
          <p:nvSpPr>
            <p:cNvPr id="16" name="Forma Livre: Forma 15">
              <a:extLst>
                <a:ext uri="{FF2B5EF4-FFF2-40B4-BE49-F238E27FC236}">
                  <a16:creationId xmlns:a16="http://schemas.microsoft.com/office/drawing/2014/main" id="{0C0731B2-7967-6176-CEB5-27267A5CE68B}"/>
                </a:ext>
              </a:extLst>
            </p:cNvPr>
            <p:cNvSpPr/>
            <p:nvPr/>
          </p:nvSpPr>
          <p:spPr>
            <a:xfrm>
              <a:off x="7642517" y="2478618"/>
              <a:ext cx="3708480" cy="836279"/>
            </a:xfrm>
            <a:custGeom>
              <a:avLst/>
              <a:gdLst>
                <a:gd name="connsiteX0" fmla="*/ 0 w 3925305"/>
                <a:gd name="connsiteY0" fmla="*/ 0 h 836279"/>
                <a:gd name="connsiteX1" fmla="*/ 3925305 w 3925305"/>
                <a:gd name="connsiteY1" fmla="*/ 0 h 836279"/>
                <a:gd name="connsiteX2" fmla="*/ 3925305 w 3925305"/>
                <a:gd name="connsiteY2" fmla="*/ 836279 h 836279"/>
                <a:gd name="connsiteX3" fmla="*/ 0 w 3925305"/>
                <a:gd name="connsiteY3" fmla="*/ 836279 h 836279"/>
                <a:gd name="connsiteX4" fmla="*/ 0 w 3925305"/>
                <a:gd name="connsiteY4" fmla="*/ 0 h 836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25305" h="836279">
                  <a:moveTo>
                    <a:pt x="0" y="0"/>
                  </a:moveTo>
                  <a:lnTo>
                    <a:pt x="3925305" y="0"/>
                  </a:lnTo>
                  <a:lnTo>
                    <a:pt x="3925305" y="836279"/>
                  </a:lnTo>
                  <a:lnTo>
                    <a:pt x="0" y="8362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latin typeface="Roboto" pitchFamily="2" charset="0"/>
                  <a:ea typeface="Roboto" pitchFamily="2" charset="0"/>
                </a:rPr>
                <a:t>René Descartes e John Locke foram os filósofos precursores do Iluminismo.</a:t>
              </a:r>
            </a:p>
          </p:txBody>
        </p:sp>
        <p:sp>
          <p:nvSpPr>
            <p:cNvPr id="17" name="Forma Livre: Forma 16">
              <a:extLst>
                <a:ext uri="{FF2B5EF4-FFF2-40B4-BE49-F238E27FC236}">
                  <a16:creationId xmlns:a16="http://schemas.microsoft.com/office/drawing/2014/main" id="{4D0652BD-8F27-2FAF-B217-9653D20FD1A3}"/>
                </a:ext>
              </a:extLst>
            </p:cNvPr>
            <p:cNvSpPr/>
            <p:nvPr/>
          </p:nvSpPr>
          <p:spPr>
            <a:xfrm>
              <a:off x="6670476" y="5036431"/>
              <a:ext cx="4337503" cy="836279"/>
            </a:xfrm>
            <a:custGeom>
              <a:avLst/>
              <a:gdLst>
                <a:gd name="connsiteX0" fmla="*/ 0 w 7068024"/>
                <a:gd name="connsiteY0" fmla="*/ 0 h 836279"/>
                <a:gd name="connsiteX1" fmla="*/ 7068024 w 7068024"/>
                <a:gd name="connsiteY1" fmla="*/ 0 h 836279"/>
                <a:gd name="connsiteX2" fmla="*/ 7068024 w 7068024"/>
                <a:gd name="connsiteY2" fmla="*/ 836279 h 836279"/>
                <a:gd name="connsiteX3" fmla="*/ 0 w 7068024"/>
                <a:gd name="connsiteY3" fmla="*/ 836279 h 836279"/>
                <a:gd name="connsiteX4" fmla="*/ 0 w 7068024"/>
                <a:gd name="connsiteY4" fmla="*/ 0 h 836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68024" h="836279">
                  <a:moveTo>
                    <a:pt x="0" y="0"/>
                  </a:moveTo>
                  <a:lnTo>
                    <a:pt x="7068024" y="0"/>
                  </a:lnTo>
                  <a:lnTo>
                    <a:pt x="7068024" y="836279"/>
                  </a:lnTo>
                  <a:lnTo>
                    <a:pt x="0" y="8362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25400" rIns="25400" bIns="25400" numCol="1" spcCol="1270" anchor="t" anchorCtr="0">
              <a:noAutofit/>
            </a:bodyPr>
            <a:lstStyle/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latin typeface="Roboto" pitchFamily="2" charset="0"/>
                  <a:ea typeface="Roboto" pitchFamily="2" charset="0"/>
                </a:rPr>
                <a:t>Entre os movimentos que influenciou, estão a Revolução Americana, a Revolução Francesa, a Conjuração Mineira e a Conjuração Baiana. </a:t>
              </a: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4850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269776"/>
            <a:ext cx="10969943" cy="1143000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Razão e liberdade: bases do Iluminismo</a:t>
            </a: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9D430D2C-73D0-4691-38B4-E9B1407F132B}"/>
              </a:ext>
            </a:extLst>
          </p:cNvPr>
          <p:cNvSpPr/>
          <p:nvPr/>
        </p:nvSpPr>
        <p:spPr>
          <a:xfrm>
            <a:off x="2114312" y="1233436"/>
            <a:ext cx="2878960" cy="2878960"/>
          </a:xfrm>
          <a:custGeom>
            <a:avLst/>
            <a:gdLst>
              <a:gd name="connsiteX0" fmla="*/ 0 w 2878960"/>
              <a:gd name="connsiteY0" fmla="*/ 1439480 h 2878960"/>
              <a:gd name="connsiteX1" fmla="*/ 1439480 w 2878960"/>
              <a:gd name="connsiteY1" fmla="*/ 0 h 2878960"/>
              <a:gd name="connsiteX2" fmla="*/ 2878960 w 2878960"/>
              <a:gd name="connsiteY2" fmla="*/ 1439480 h 2878960"/>
              <a:gd name="connsiteX3" fmla="*/ 1439480 w 2878960"/>
              <a:gd name="connsiteY3" fmla="*/ 2878960 h 2878960"/>
              <a:gd name="connsiteX4" fmla="*/ 0 w 2878960"/>
              <a:gd name="connsiteY4" fmla="*/ 1439480 h 28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8960" h="2878960">
                <a:moveTo>
                  <a:pt x="0" y="1439480"/>
                </a:moveTo>
                <a:cubicBezTo>
                  <a:pt x="0" y="644477"/>
                  <a:pt x="644477" y="0"/>
                  <a:pt x="1439480" y="0"/>
                </a:cubicBezTo>
                <a:cubicBezTo>
                  <a:pt x="2234483" y="0"/>
                  <a:pt x="2878960" y="644477"/>
                  <a:pt x="2878960" y="1439480"/>
                </a:cubicBezTo>
                <a:cubicBezTo>
                  <a:pt x="2878960" y="2234483"/>
                  <a:pt x="2234483" y="2878960"/>
                  <a:pt x="1439480" y="2878960"/>
                </a:cubicBezTo>
                <a:cubicBezTo>
                  <a:pt x="644477" y="2878960"/>
                  <a:pt x="0" y="2234483"/>
                  <a:pt x="0" y="143948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580053" tIns="447014" rIns="580053" bIns="4470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Extinção da ignorância e da superstição por meio da educação e do conhecimento científico.</a:t>
            </a:r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17AC6F30-2726-B366-F51A-27214344622E}"/>
              </a:ext>
            </a:extLst>
          </p:cNvPr>
          <p:cNvSpPr/>
          <p:nvPr/>
        </p:nvSpPr>
        <p:spPr>
          <a:xfrm>
            <a:off x="4486440" y="2490508"/>
            <a:ext cx="2878960" cy="2878960"/>
          </a:xfrm>
          <a:custGeom>
            <a:avLst/>
            <a:gdLst>
              <a:gd name="connsiteX0" fmla="*/ 0 w 2878960"/>
              <a:gd name="connsiteY0" fmla="*/ 1439480 h 2878960"/>
              <a:gd name="connsiteX1" fmla="*/ 1439480 w 2878960"/>
              <a:gd name="connsiteY1" fmla="*/ 0 h 2878960"/>
              <a:gd name="connsiteX2" fmla="*/ 2878960 w 2878960"/>
              <a:gd name="connsiteY2" fmla="*/ 1439480 h 2878960"/>
              <a:gd name="connsiteX3" fmla="*/ 1439480 w 2878960"/>
              <a:gd name="connsiteY3" fmla="*/ 2878960 h 2878960"/>
              <a:gd name="connsiteX4" fmla="*/ 0 w 2878960"/>
              <a:gd name="connsiteY4" fmla="*/ 1439480 h 28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8960" h="2878960">
                <a:moveTo>
                  <a:pt x="0" y="1439480"/>
                </a:moveTo>
                <a:cubicBezTo>
                  <a:pt x="0" y="644477"/>
                  <a:pt x="644477" y="0"/>
                  <a:pt x="1439480" y="0"/>
                </a:cubicBezTo>
                <a:cubicBezTo>
                  <a:pt x="2234483" y="0"/>
                  <a:pt x="2878960" y="644477"/>
                  <a:pt x="2878960" y="1439480"/>
                </a:cubicBezTo>
                <a:cubicBezTo>
                  <a:pt x="2878960" y="2234483"/>
                  <a:pt x="2234483" y="2878960"/>
                  <a:pt x="1439480" y="2878960"/>
                </a:cubicBezTo>
                <a:cubicBezTo>
                  <a:pt x="644477" y="2878960"/>
                  <a:pt x="0" y="2234483"/>
                  <a:pt x="0" y="1439480"/>
                </a:cubicBezTo>
                <a:close/>
              </a:path>
            </a:pathLst>
          </a:custGeom>
          <a:solidFill>
            <a:srgbClr val="DBDB33">
              <a:alpha val="49804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50000"/>
              <a:hueOff val="5625132"/>
              <a:satOff val="-8440"/>
              <a:lumOff val="-1373"/>
              <a:alphaOff val="0"/>
            </a:schemeClr>
          </a:fillRef>
          <a:effectRef idx="0">
            <a:schemeClr val="accent3">
              <a:alpha val="50000"/>
              <a:hueOff val="5625132"/>
              <a:satOff val="-8440"/>
              <a:lumOff val="-1373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580053" tIns="449554" rIns="580053" bIns="44955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 Uso da razão para conquistar a liberdade.</a:t>
            </a: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4CB6523A-7613-8506-49C9-F22E6D209B70}"/>
              </a:ext>
            </a:extLst>
          </p:cNvPr>
          <p:cNvSpPr/>
          <p:nvPr/>
        </p:nvSpPr>
        <p:spPr>
          <a:xfrm>
            <a:off x="6886500" y="1316637"/>
            <a:ext cx="3028321" cy="2878960"/>
          </a:xfrm>
          <a:custGeom>
            <a:avLst/>
            <a:gdLst>
              <a:gd name="connsiteX0" fmla="*/ 0 w 3028321"/>
              <a:gd name="connsiteY0" fmla="*/ 1439480 h 2878960"/>
              <a:gd name="connsiteX1" fmla="*/ 1514161 w 3028321"/>
              <a:gd name="connsiteY1" fmla="*/ 0 h 2878960"/>
              <a:gd name="connsiteX2" fmla="*/ 3028322 w 3028321"/>
              <a:gd name="connsiteY2" fmla="*/ 1439480 h 2878960"/>
              <a:gd name="connsiteX3" fmla="*/ 1514161 w 3028321"/>
              <a:gd name="connsiteY3" fmla="*/ 2878960 h 2878960"/>
              <a:gd name="connsiteX4" fmla="*/ 0 w 3028321"/>
              <a:gd name="connsiteY4" fmla="*/ 1439480 h 28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8321" h="2878960">
                <a:moveTo>
                  <a:pt x="0" y="1439480"/>
                </a:moveTo>
                <a:cubicBezTo>
                  <a:pt x="0" y="644477"/>
                  <a:pt x="677913" y="0"/>
                  <a:pt x="1514161" y="0"/>
                </a:cubicBezTo>
                <a:cubicBezTo>
                  <a:pt x="2350409" y="0"/>
                  <a:pt x="3028322" y="644477"/>
                  <a:pt x="3028322" y="1439480"/>
                </a:cubicBezTo>
                <a:cubicBezTo>
                  <a:pt x="3028322" y="2234483"/>
                  <a:pt x="2350409" y="2878960"/>
                  <a:pt x="1514161" y="2878960"/>
                </a:cubicBezTo>
                <a:cubicBezTo>
                  <a:pt x="677913" y="2878960"/>
                  <a:pt x="0" y="2234483"/>
                  <a:pt x="0" y="143948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50000"/>
              <a:hueOff val="11250264"/>
              <a:satOff val="-16880"/>
              <a:lumOff val="-2745"/>
              <a:alphaOff val="0"/>
            </a:schemeClr>
          </a:fillRef>
          <a:effectRef idx="0">
            <a:schemeClr val="accent3">
              <a:alpha val="50000"/>
              <a:hueOff val="11250264"/>
              <a:satOff val="-16880"/>
              <a:lumOff val="-2745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01926" tIns="449554" rIns="601926" bIns="44955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Tolerância e liberdade religiosa e política.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729769094"/>
              </p:ext>
            </p:extLst>
          </p:nvPr>
        </p:nvGraphicFramePr>
        <p:xfrm>
          <a:off x="478574" y="3933056"/>
          <a:ext cx="11710251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6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6326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D1260B7B-D7C2-AC54-FB51-4E4913EEFBD6}"/>
              </a:ext>
            </a:extLst>
          </p:cNvPr>
          <p:cNvSpPr/>
          <p:nvPr/>
        </p:nvSpPr>
        <p:spPr>
          <a:xfrm>
            <a:off x="417236" y="4581127"/>
            <a:ext cx="10764183" cy="1775223"/>
          </a:xfrm>
          <a:prstGeom prst="rect">
            <a:avLst/>
          </a:prstGeom>
          <a:solidFill>
            <a:schemeClr val="accent4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9CC338B-697F-65BE-2F81-CAC6A6515F71}"/>
              </a:ext>
            </a:extLst>
          </p:cNvPr>
          <p:cNvSpPr/>
          <p:nvPr/>
        </p:nvSpPr>
        <p:spPr>
          <a:xfrm>
            <a:off x="815201" y="2965400"/>
            <a:ext cx="10764183" cy="1775223"/>
          </a:xfrm>
          <a:prstGeom prst="rect">
            <a:avLst/>
          </a:prstGeom>
          <a:solidFill>
            <a:schemeClr val="accent3">
              <a:lumMod val="20000"/>
              <a:lumOff val="80000"/>
              <a:alpha val="90000"/>
            </a:schemeClr>
          </a:solidFill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13792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Iluminismo na França</a:t>
            </a: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C2EE60E2-0F45-1289-041C-4B6F7837FB78}"/>
              </a:ext>
            </a:extLst>
          </p:cNvPr>
          <p:cNvSpPr/>
          <p:nvPr/>
        </p:nvSpPr>
        <p:spPr>
          <a:xfrm>
            <a:off x="2494012" y="3513642"/>
            <a:ext cx="8470124" cy="1488241"/>
          </a:xfrm>
          <a:custGeom>
            <a:avLst/>
            <a:gdLst>
              <a:gd name="connsiteX0" fmla="*/ 0 w 8470124"/>
              <a:gd name="connsiteY0" fmla="*/ 248045 h 1488241"/>
              <a:gd name="connsiteX1" fmla="*/ 248045 w 8470124"/>
              <a:gd name="connsiteY1" fmla="*/ 0 h 1488241"/>
              <a:gd name="connsiteX2" fmla="*/ 8222079 w 8470124"/>
              <a:gd name="connsiteY2" fmla="*/ 0 h 1488241"/>
              <a:gd name="connsiteX3" fmla="*/ 8470124 w 8470124"/>
              <a:gd name="connsiteY3" fmla="*/ 248045 h 1488241"/>
              <a:gd name="connsiteX4" fmla="*/ 8470124 w 8470124"/>
              <a:gd name="connsiteY4" fmla="*/ 1240196 h 1488241"/>
              <a:gd name="connsiteX5" fmla="*/ 8222079 w 8470124"/>
              <a:gd name="connsiteY5" fmla="*/ 1488241 h 1488241"/>
              <a:gd name="connsiteX6" fmla="*/ 248045 w 8470124"/>
              <a:gd name="connsiteY6" fmla="*/ 1488241 h 1488241"/>
              <a:gd name="connsiteX7" fmla="*/ 0 w 8470124"/>
              <a:gd name="connsiteY7" fmla="*/ 1240196 h 1488241"/>
              <a:gd name="connsiteX8" fmla="*/ 0 w 8470124"/>
              <a:gd name="connsiteY8" fmla="*/ 248045 h 1488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70124" h="1488241">
                <a:moveTo>
                  <a:pt x="0" y="248045"/>
                </a:moveTo>
                <a:cubicBezTo>
                  <a:pt x="0" y="111054"/>
                  <a:pt x="111054" y="0"/>
                  <a:pt x="248045" y="0"/>
                </a:cubicBezTo>
                <a:lnTo>
                  <a:pt x="8222079" y="0"/>
                </a:lnTo>
                <a:cubicBezTo>
                  <a:pt x="8359070" y="0"/>
                  <a:pt x="8470124" y="111054"/>
                  <a:pt x="8470124" y="248045"/>
                </a:cubicBezTo>
                <a:lnTo>
                  <a:pt x="8470124" y="1240196"/>
                </a:lnTo>
                <a:cubicBezTo>
                  <a:pt x="8470124" y="1377187"/>
                  <a:pt x="8359070" y="1488241"/>
                  <a:pt x="8222079" y="1488241"/>
                </a:cubicBezTo>
                <a:lnTo>
                  <a:pt x="248045" y="1488241"/>
                </a:lnTo>
                <a:cubicBezTo>
                  <a:pt x="111054" y="1488241"/>
                  <a:pt x="0" y="1377187"/>
                  <a:pt x="0" y="1240196"/>
                </a:cubicBezTo>
                <a:lnTo>
                  <a:pt x="0" y="248045"/>
                </a:lnTo>
                <a:close/>
              </a:path>
            </a:pathLst>
          </a:custGeom>
          <a:solidFill>
            <a:srgbClr val="62BE5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2167" tIns="72650" rIns="362167" bIns="72650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400" b="1" kern="1200" dirty="0">
                <a:latin typeface="Roboto" pitchFamily="2" charset="0"/>
                <a:ea typeface="Roboto" pitchFamily="2" charset="0"/>
              </a:rPr>
              <a:t>Montesquieu</a:t>
            </a:r>
            <a:r>
              <a:rPr lang="pt-BR" sz="1900" kern="1200" dirty="0">
                <a:latin typeface="Roboto" pitchFamily="2" charset="0"/>
                <a:ea typeface="Roboto" pitchFamily="2" charset="0"/>
              </a:rPr>
              <a:t> (1689-1755). Criticava os costumes morais, religiosos e políticos da França. As leis deveriam se basear na realidade histórico-social e não nos costumes. Criticava o Absolutismo. Defendia a divisão do poder em Executivo, Legislativo e Judiciário.</a:t>
            </a: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4DFDAFDD-718C-D948-D639-E88308C8EDF6}"/>
              </a:ext>
            </a:extLst>
          </p:cNvPr>
          <p:cNvSpPr/>
          <p:nvPr/>
        </p:nvSpPr>
        <p:spPr>
          <a:xfrm>
            <a:off x="1362319" y="5135744"/>
            <a:ext cx="9149306" cy="1443570"/>
          </a:xfrm>
          <a:custGeom>
            <a:avLst/>
            <a:gdLst>
              <a:gd name="connsiteX0" fmla="*/ 0 w 9149306"/>
              <a:gd name="connsiteY0" fmla="*/ 240600 h 1443570"/>
              <a:gd name="connsiteX1" fmla="*/ 240600 w 9149306"/>
              <a:gd name="connsiteY1" fmla="*/ 0 h 1443570"/>
              <a:gd name="connsiteX2" fmla="*/ 8908706 w 9149306"/>
              <a:gd name="connsiteY2" fmla="*/ 0 h 1443570"/>
              <a:gd name="connsiteX3" fmla="*/ 9149306 w 9149306"/>
              <a:gd name="connsiteY3" fmla="*/ 240600 h 1443570"/>
              <a:gd name="connsiteX4" fmla="*/ 9149306 w 9149306"/>
              <a:gd name="connsiteY4" fmla="*/ 1202970 h 1443570"/>
              <a:gd name="connsiteX5" fmla="*/ 8908706 w 9149306"/>
              <a:gd name="connsiteY5" fmla="*/ 1443570 h 1443570"/>
              <a:gd name="connsiteX6" fmla="*/ 240600 w 9149306"/>
              <a:gd name="connsiteY6" fmla="*/ 1443570 h 1443570"/>
              <a:gd name="connsiteX7" fmla="*/ 0 w 9149306"/>
              <a:gd name="connsiteY7" fmla="*/ 1202970 h 1443570"/>
              <a:gd name="connsiteX8" fmla="*/ 0 w 9149306"/>
              <a:gd name="connsiteY8" fmla="*/ 240600 h 1443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9306" h="1443570">
                <a:moveTo>
                  <a:pt x="0" y="240600"/>
                </a:moveTo>
                <a:cubicBezTo>
                  <a:pt x="0" y="107720"/>
                  <a:pt x="107720" y="0"/>
                  <a:pt x="240600" y="0"/>
                </a:cubicBezTo>
                <a:lnTo>
                  <a:pt x="8908706" y="0"/>
                </a:lnTo>
                <a:cubicBezTo>
                  <a:pt x="9041586" y="0"/>
                  <a:pt x="9149306" y="107720"/>
                  <a:pt x="9149306" y="240600"/>
                </a:cubicBezTo>
                <a:lnTo>
                  <a:pt x="9149306" y="1202970"/>
                </a:lnTo>
                <a:cubicBezTo>
                  <a:pt x="9149306" y="1335850"/>
                  <a:pt x="9041586" y="1443570"/>
                  <a:pt x="8908706" y="1443570"/>
                </a:cubicBezTo>
                <a:lnTo>
                  <a:pt x="240600" y="1443570"/>
                </a:lnTo>
                <a:cubicBezTo>
                  <a:pt x="107720" y="1443570"/>
                  <a:pt x="0" y="1335850"/>
                  <a:pt x="0" y="1202970"/>
                </a:cubicBezTo>
                <a:lnTo>
                  <a:pt x="0" y="2406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9986" tIns="70469" rIns="359986" bIns="70469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400" b="1" kern="1200" dirty="0">
                <a:latin typeface="Roboto" pitchFamily="2" charset="0"/>
                <a:ea typeface="Roboto" pitchFamily="2" charset="0"/>
              </a:rPr>
              <a:t>Rousseau</a:t>
            </a:r>
            <a:r>
              <a:rPr lang="pt-BR" sz="1900" kern="1200" dirty="0">
                <a:latin typeface="Roboto" pitchFamily="2" charset="0"/>
                <a:ea typeface="Roboto" pitchFamily="2" charset="0"/>
              </a:rPr>
              <a:t> (1712-1778). O crítico mais radical do Absolutismo. Para ele, o verdadeiro soberano é o povo;  o governante, seu funcionário. Os princípio da liberdade e igualdade social deveriam ser os pilares do Estado democrático.</a:t>
            </a:r>
          </a:p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0F8E155-AA07-ADB7-AA55-9A89BF02BE66}"/>
              </a:ext>
            </a:extLst>
          </p:cNvPr>
          <p:cNvSpPr/>
          <p:nvPr/>
        </p:nvSpPr>
        <p:spPr>
          <a:xfrm>
            <a:off x="1197869" y="1970583"/>
            <a:ext cx="10559698" cy="1615727"/>
          </a:xfrm>
          <a:prstGeom prst="rect">
            <a:avLst/>
          </a:prstGeom>
          <a:solidFill>
            <a:schemeClr val="accent2">
              <a:lumMod val="20000"/>
              <a:lumOff val="80000"/>
              <a:alpha val="90000"/>
            </a:schemeClr>
          </a:solidFill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4639D511-2B58-A2AC-0D61-EFC90411C3A6}"/>
              </a:ext>
            </a:extLst>
          </p:cNvPr>
          <p:cNvSpPr/>
          <p:nvPr/>
        </p:nvSpPr>
        <p:spPr>
          <a:xfrm>
            <a:off x="1362319" y="1571613"/>
            <a:ext cx="8874018" cy="1410609"/>
          </a:xfrm>
          <a:custGeom>
            <a:avLst/>
            <a:gdLst>
              <a:gd name="connsiteX0" fmla="*/ 0 w 8874018"/>
              <a:gd name="connsiteY0" fmla="*/ 235106 h 1410609"/>
              <a:gd name="connsiteX1" fmla="*/ 235106 w 8874018"/>
              <a:gd name="connsiteY1" fmla="*/ 0 h 1410609"/>
              <a:gd name="connsiteX2" fmla="*/ 8638912 w 8874018"/>
              <a:gd name="connsiteY2" fmla="*/ 0 h 1410609"/>
              <a:gd name="connsiteX3" fmla="*/ 8874018 w 8874018"/>
              <a:gd name="connsiteY3" fmla="*/ 235106 h 1410609"/>
              <a:gd name="connsiteX4" fmla="*/ 8874018 w 8874018"/>
              <a:gd name="connsiteY4" fmla="*/ 1175503 h 1410609"/>
              <a:gd name="connsiteX5" fmla="*/ 8638912 w 8874018"/>
              <a:gd name="connsiteY5" fmla="*/ 1410609 h 1410609"/>
              <a:gd name="connsiteX6" fmla="*/ 235106 w 8874018"/>
              <a:gd name="connsiteY6" fmla="*/ 1410609 h 1410609"/>
              <a:gd name="connsiteX7" fmla="*/ 0 w 8874018"/>
              <a:gd name="connsiteY7" fmla="*/ 1175503 h 1410609"/>
              <a:gd name="connsiteX8" fmla="*/ 0 w 8874018"/>
              <a:gd name="connsiteY8" fmla="*/ 235106 h 1410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74018" h="1410609">
                <a:moveTo>
                  <a:pt x="0" y="235106"/>
                </a:moveTo>
                <a:cubicBezTo>
                  <a:pt x="0" y="105261"/>
                  <a:pt x="105261" y="0"/>
                  <a:pt x="235106" y="0"/>
                </a:cubicBezTo>
                <a:lnTo>
                  <a:pt x="8638912" y="0"/>
                </a:lnTo>
                <a:cubicBezTo>
                  <a:pt x="8768757" y="0"/>
                  <a:pt x="8874018" y="105261"/>
                  <a:pt x="8874018" y="235106"/>
                </a:cubicBezTo>
                <a:lnTo>
                  <a:pt x="8874018" y="1175503"/>
                </a:lnTo>
                <a:cubicBezTo>
                  <a:pt x="8874018" y="1305348"/>
                  <a:pt x="8768757" y="1410609"/>
                  <a:pt x="8638912" y="1410609"/>
                </a:cubicBezTo>
                <a:lnTo>
                  <a:pt x="235106" y="1410609"/>
                </a:lnTo>
                <a:cubicBezTo>
                  <a:pt x="105261" y="1410609"/>
                  <a:pt x="0" y="1305348"/>
                  <a:pt x="0" y="1175503"/>
                </a:cubicBezTo>
                <a:lnTo>
                  <a:pt x="0" y="235106"/>
                </a:lnTo>
                <a:close/>
              </a:path>
            </a:pathLst>
          </a:custGeom>
          <a:solidFill>
            <a:srgbClr val="D53B2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377" tIns="68860" rIns="358377" bIns="68860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400" b="1" kern="1200" dirty="0">
                <a:latin typeface="Roboto" pitchFamily="2" charset="0"/>
                <a:ea typeface="Roboto" pitchFamily="2" charset="0"/>
              </a:rPr>
              <a:t>Voltaire</a:t>
            </a:r>
            <a:r>
              <a:rPr lang="pt-BR" sz="1900" kern="1200" dirty="0">
                <a:latin typeface="Roboto" pitchFamily="2" charset="0"/>
                <a:ea typeface="Roboto" pitchFamily="2" charset="0"/>
              </a:rPr>
              <a:t> (1694-1778), um dos mais importantes iluministas franceses. Defendia: a liberdade de expressão; o combate ao clero, se se opusesse ao rei; as reformas na educação; o apoio ao controle do comércio pelos burgueses.</a:t>
            </a:r>
          </a:p>
        </p:txBody>
      </p:sp>
    </p:spTree>
    <p:extLst>
      <p:ext uri="{BB962C8B-B14F-4D97-AF65-F5344CB8AC3E}">
        <p14:creationId xmlns:p14="http://schemas.microsoft.com/office/powerpoint/2010/main" val="2596928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451" y="638373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Enciclopédia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047022" y="6370094"/>
            <a:ext cx="2844059" cy="365125"/>
          </a:xfrm>
        </p:spPr>
        <p:txBody>
          <a:bodyPr/>
          <a:lstStyle/>
          <a:p>
            <a:fld id="{C344E82F-7008-4A71-8DF8-59079F66000D}" type="slidenum">
              <a:rPr lang="pt-BR" smtClean="0"/>
              <a:t>8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bo 3">
            <a:extLst>
              <a:ext uri="{FF2B5EF4-FFF2-40B4-BE49-F238E27FC236}">
                <a16:creationId xmlns:a16="http://schemas.microsoft.com/office/drawing/2014/main" id="{BEB1E319-BE9E-EF5D-2602-F72B661740C3}"/>
              </a:ext>
            </a:extLst>
          </p:cNvPr>
          <p:cNvSpPr/>
          <p:nvPr/>
        </p:nvSpPr>
        <p:spPr>
          <a:xfrm>
            <a:off x="1265553" y="1811578"/>
            <a:ext cx="2452596" cy="5046422"/>
          </a:xfrm>
          <a:prstGeom prst="cube">
            <a:avLst>
              <a:gd name="adj" fmla="val 35390"/>
            </a:avLst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Jean Le Rond D’Alembert (1717-1783) e Denis Diderot (1713-1784) foram convidados a iniciar a </a:t>
            </a:r>
            <a:r>
              <a:rPr lang="fr-FR" sz="18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Enciclopédia,</a:t>
            </a:r>
            <a:r>
              <a:rPr lang="fr-F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a grande publicação iluminista</a:t>
            </a:r>
            <a:r>
              <a:rPr lang="fr-FR" sz="1800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.</a:t>
            </a:r>
            <a:endParaRPr lang="pt-BR" sz="1800" b="1" kern="1200" dirty="0">
              <a:solidFill>
                <a:schemeClr val="tx1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5" name="Cubo 4">
            <a:extLst>
              <a:ext uri="{FF2B5EF4-FFF2-40B4-BE49-F238E27FC236}">
                <a16:creationId xmlns:a16="http://schemas.microsoft.com/office/drawing/2014/main" id="{32B35120-0CAF-FD3A-F376-1328EE850107}"/>
              </a:ext>
            </a:extLst>
          </p:cNvPr>
          <p:cNvSpPr/>
          <p:nvPr/>
        </p:nvSpPr>
        <p:spPr>
          <a:xfrm>
            <a:off x="3296003" y="2148306"/>
            <a:ext cx="2638808" cy="4744428"/>
          </a:xfrm>
          <a:prstGeom prst="cube">
            <a:avLst>
              <a:gd name="adj" fmla="val 41051"/>
            </a:avLst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Diderot era o coordenador geral da publicação; D’Alembert escreveu sobre Ciência Naturais e Matemática.</a:t>
            </a: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88C64808-0D11-63CF-B61A-7E3A45006243}"/>
              </a:ext>
            </a:extLst>
          </p:cNvPr>
          <p:cNvSpPr/>
          <p:nvPr/>
        </p:nvSpPr>
        <p:spPr>
          <a:xfrm>
            <a:off x="5069440" y="2710408"/>
            <a:ext cx="2626291" cy="4182326"/>
          </a:xfrm>
          <a:prstGeom prst="cube">
            <a:avLst>
              <a:gd name="adj" fmla="val 32260"/>
            </a:avLst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 A proposta era elaborar um quadro geral dos conhecimentos humanos em todos os campos do saber.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A73F3D0E-7BC0-EC7D-E5B3-F2BA3F0F9280}"/>
              </a:ext>
            </a:extLst>
          </p:cNvPr>
          <p:cNvSpPr/>
          <p:nvPr/>
        </p:nvSpPr>
        <p:spPr>
          <a:xfrm rot="20420367">
            <a:off x="7407858" y="2604768"/>
            <a:ext cx="2183623" cy="3941722"/>
          </a:xfrm>
          <a:prstGeom prst="cube">
            <a:avLst>
              <a:gd name="adj" fmla="val 39412"/>
            </a:avLst>
          </a:prstGeom>
          <a:solidFill>
            <a:schemeClr val="accent6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Estava organizada em 28 volumes.</a:t>
            </a:r>
          </a:p>
        </p:txBody>
      </p:sp>
      <p:sp>
        <p:nvSpPr>
          <p:cNvPr id="16" name="Cubo 15">
            <a:extLst>
              <a:ext uri="{FF2B5EF4-FFF2-40B4-BE49-F238E27FC236}">
                <a16:creationId xmlns:a16="http://schemas.microsoft.com/office/drawing/2014/main" id="{7D11B60B-84CD-18ED-6DCE-6CD23CDDEABE}"/>
              </a:ext>
            </a:extLst>
          </p:cNvPr>
          <p:cNvSpPr/>
          <p:nvPr/>
        </p:nvSpPr>
        <p:spPr>
          <a:xfrm rot="20161572">
            <a:off x="8983135" y="2501365"/>
            <a:ext cx="2348438" cy="4038310"/>
          </a:xfrm>
          <a:prstGeom prst="cube">
            <a:avLst>
              <a:gd name="adj" fmla="val 36333"/>
            </a:avLst>
          </a:prstGeom>
          <a:solidFill>
            <a:schemeClr val="accent4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 Seu conteúdo estava apresentado em 718 mil verbetes.</a:t>
            </a:r>
          </a:p>
        </p:txBody>
      </p:sp>
    </p:spTree>
    <p:extLst>
      <p:ext uri="{BB962C8B-B14F-4D97-AF65-F5344CB8AC3E}">
        <p14:creationId xmlns:p14="http://schemas.microsoft.com/office/powerpoint/2010/main" val="173264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Liberalismo econômico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09832396"/>
              </p:ext>
            </p:extLst>
          </p:nvPr>
        </p:nvGraphicFramePr>
        <p:xfrm>
          <a:off x="1007172" y="1628800"/>
          <a:ext cx="1027046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9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3728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7675BD-A880-491E-B049-B8CC56722E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CD32FE-0C53-493F-839E-B9E35423966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393E67B-241A-41B9-9F1A-4AA66395C9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7877</TotalTime>
  <Words>917</Words>
  <Application>Microsoft Office PowerPoint</Application>
  <PresentationFormat>Personalizar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Tema do Office</vt:lpstr>
      <vt:lpstr>Apresentação do PowerPoint</vt:lpstr>
      <vt:lpstr> Iluminismo e monarquia constitucional na Europa</vt:lpstr>
      <vt:lpstr>Contra o Absolutismo</vt:lpstr>
      <vt:lpstr>Revoluções Inglesas</vt:lpstr>
      <vt:lpstr>O nascimento do Iluminismo</vt:lpstr>
      <vt:lpstr>Razão e liberdade: bases do Iluminismo</vt:lpstr>
      <vt:lpstr>Iluminismo na França</vt:lpstr>
      <vt:lpstr>Enciclopédia</vt:lpstr>
      <vt:lpstr>Liberalismo econômico</vt:lpstr>
      <vt:lpstr>Despotismo esclarecido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Jaqueline Martinho</dc:creator>
  <cp:lastModifiedBy> </cp:lastModifiedBy>
  <cp:revision>427</cp:revision>
  <dcterms:created xsi:type="dcterms:W3CDTF">2019-03-25T17:22:51Z</dcterms:created>
  <dcterms:modified xsi:type="dcterms:W3CDTF">2023-06-22T12:29:46Z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