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27" r:id="rId5"/>
    <p:sldId id="256" r:id="rId6"/>
    <p:sldId id="257" r:id="rId7"/>
    <p:sldId id="280" r:id="rId8"/>
    <p:sldId id="342" r:id="rId9"/>
    <p:sldId id="340" r:id="rId10"/>
    <p:sldId id="343" r:id="rId11"/>
    <p:sldId id="344" r:id="rId12"/>
    <p:sldId id="345" r:id="rId13"/>
    <p:sldId id="341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D05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5BA9-E82B-5247-83A1-86D8AC24CD4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F347D-F397-1A46-A32B-3AF21EE745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8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7D840-96A1-C14C-9E5E-9BF4C4405C06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78E-4607-3B42-A7BF-0A4833E1AD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67495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053509" y="230752"/>
            <a:ext cx="2895686" cy="348813"/>
            <a:chOff x="7015496" y="158572"/>
            <a:chExt cx="4979630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15496" y="158572"/>
              <a:ext cx="3934276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Território brasileiro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97810" y="184572"/>
            <a:ext cx="18473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56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0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7"/>
          <a:stretch/>
        </p:blipFill>
        <p:spPr>
          <a:xfrm>
            <a:off x="0" y="1"/>
            <a:ext cx="9336947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65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89753" y="1344372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753" y="561975"/>
            <a:ext cx="1019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 do espaço mundial: Norte e Sul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0686196" y="577141"/>
            <a:ext cx="404521" cy="413472"/>
          </a:xfrm>
          <a:prstGeom prst="rect">
            <a:avLst/>
          </a:prstGeom>
        </p:spPr>
      </p:pic>
      <p:pic>
        <p:nvPicPr>
          <p:cNvPr id="2" name="Picture 1" descr="Screen Shot 2019-06-30 at 18.17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2" y="1550843"/>
            <a:ext cx="7391399" cy="510926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00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7205" y="2695562"/>
            <a:ext cx="7250703" cy="190205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Mundo: nações</a:t>
            </a:r>
            <a:b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</a:b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  regionalização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9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2222" y="561975"/>
            <a:ext cx="4402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Mundo: continentes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38324" y="138337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207247" y="611775"/>
            <a:ext cx="404521" cy="413472"/>
          </a:xfrm>
          <a:prstGeom prst="rect">
            <a:avLst/>
          </a:prstGeom>
        </p:spPr>
      </p:pic>
      <p:pic>
        <p:nvPicPr>
          <p:cNvPr id="4" name="Picture 3" descr="Screen Shot 2019-06-30 at 17.33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65" y="1427730"/>
            <a:ext cx="7412605" cy="5430263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0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10800000">
            <a:off x="668476" y="1362356"/>
            <a:ext cx="3199160" cy="354446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753" y="580391"/>
            <a:ext cx="778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Antártida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785554" y="631938"/>
            <a:ext cx="404521" cy="41347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402944" y="1540015"/>
            <a:ext cx="2571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D1CEB8-1EFB-46FF-8A80-F4F8023390D1}"/>
              </a:ext>
            </a:extLst>
          </p:cNvPr>
          <p:cNvSpPr txBox="1"/>
          <p:nvPr/>
        </p:nvSpPr>
        <p:spPr>
          <a:xfrm flipH="1">
            <a:off x="723716" y="1536721"/>
            <a:ext cx="30515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ano de 1959, foi assinado </a:t>
            </a:r>
          </a:p>
          <a:p>
            <a:r>
              <a:rPr lang="pt-BR" dirty="0"/>
              <a:t>o </a:t>
            </a:r>
            <a:r>
              <a:rPr lang="pt-BR" b="1" dirty="0"/>
              <a:t>Tratado da Antártida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O documento estabelece que o continente deve servir como base para pesquisas científicas, sendo proibidas ações militares e quaisquer tipos de exploração econômica ou apropriação territorial até o fim </a:t>
            </a:r>
            <a:br>
              <a:rPr lang="pt-BR" dirty="0"/>
            </a:br>
            <a:r>
              <a:rPr lang="pt-BR" dirty="0"/>
              <a:t>do tratado, em 2048.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595026" y="4671567"/>
            <a:ext cx="404521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74F5516-66B2-41AC-AD6E-8B2353BAD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889" y="1679310"/>
            <a:ext cx="8139341" cy="50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4" y="485712"/>
            <a:ext cx="791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Estado, nação e Estado-nação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011214" y="581952"/>
            <a:ext cx="404521" cy="413472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rot="10800000">
            <a:off x="668476" y="1362356"/>
            <a:ext cx="3199160" cy="354446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595026" y="4584673"/>
            <a:ext cx="404521" cy="413472"/>
          </a:xfrm>
          <a:prstGeom prst="rect">
            <a:avLst/>
          </a:prstGeom>
        </p:spPr>
      </p:pic>
      <p:sp>
        <p:nvSpPr>
          <p:cNvPr id="16" name="Round Same Side Corner Rectangle 15"/>
          <p:cNvSpPr/>
          <p:nvPr/>
        </p:nvSpPr>
        <p:spPr>
          <a:xfrm rot="10800000">
            <a:off x="4488049" y="1372114"/>
            <a:ext cx="3295915" cy="354446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7" name="Picture 1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7556459" y="4620315"/>
            <a:ext cx="404521" cy="413472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rot="10800000">
            <a:off x="8560420" y="1364099"/>
            <a:ext cx="3199160" cy="412761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1486970" y="5284976"/>
            <a:ext cx="404521" cy="4134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FE26488-003B-4073-A9D4-7767B4C1B0DA}"/>
              </a:ext>
            </a:extLst>
          </p:cNvPr>
          <p:cNvSpPr txBox="1"/>
          <p:nvPr/>
        </p:nvSpPr>
        <p:spPr>
          <a:xfrm>
            <a:off x="4891989" y="1543333"/>
            <a:ext cx="2812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nação </a:t>
            </a:r>
            <a:r>
              <a:rPr lang="pt-BR" dirty="0"/>
              <a:t>ou </a:t>
            </a:r>
            <a:r>
              <a:rPr lang="pt-BR" b="1" dirty="0"/>
              <a:t>povo </a:t>
            </a:r>
            <a:r>
              <a:rPr lang="pt-BR" dirty="0"/>
              <a:t>é um grupo humano cujos membros têm a mesma origem e se identificam por meio de uma identidade cultural própria, como língua, religião, costumes, valores e tradições.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9B19FA-FA63-480A-B8CE-A7B5B781B96F}"/>
              </a:ext>
            </a:extLst>
          </p:cNvPr>
          <p:cNvSpPr txBox="1"/>
          <p:nvPr/>
        </p:nvSpPr>
        <p:spPr>
          <a:xfrm flipH="1">
            <a:off x="803564" y="1536678"/>
            <a:ext cx="3029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maioria dos países são </a:t>
            </a:r>
            <a:r>
              <a:rPr lang="pt-BR" b="1" dirty="0"/>
              <a:t>Estados soberanos </a:t>
            </a:r>
            <a:r>
              <a:rPr lang="pt-BR" dirty="0"/>
              <a:t>que exercem o controle sobre </a:t>
            </a:r>
          </a:p>
          <a:p>
            <a:r>
              <a:rPr lang="pt-BR" dirty="0"/>
              <a:t>um território delimitado, politicamente independente, com governo e leis próprias. </a:t>
            </a:r>
          </a:p>
          <a:p>
            <a:r>
              <a:rPr lang="pt-BR" dirty="0"/>
              <a:t>Estado também exerce </a:t>
            </a:r>
          </a:p>
          <a:p>
            <a:r>
              <a:rPr lang="pt-BR" dirty="0"/>
              <a:t>o controle das forças armadas, responsáveis pela defesa do território e pela ordem interna.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07053" y="1521395"/>
            <a:ext cx="2971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Uma nação pode existir sem o Estado. Contudo, o Estado não existe sem uma nação. </a:t>
            </a:r>
          </a:p>
          <a:p>
            <a:r>
              <a:rPr lang="pt-BR" dirty="0"/>
              <a:t>O </a:t>
            </a:r>
            <a:r>
              <a:rPr lang="pt-BR" b="1" dirty="0"/>
              <a:t>Estado-nação </a:t>
            </a:r>
            <a:r>
              <a:rPr lang="pt-BR" dirty="0"/>
              <a:t>é, portanto, uma instituição que organiza e regula variados aspectos da vida em sociedade. Essa instituição constitui a base política, militar, legislativa, jurídica, econômica</a:t>
            </a:r>
          </a:p>
          <a:p>
            <a:r>
              <a:rPr lang="pt-BR" dirty="0"/>
              <a:t>e constitucional de diferentes povos espalhados pelo mundo.</a:t>
            </a:r>
          </a:p>
          <a:p>
            <a:endParaRPr lang="en-US" dirty="0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87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4" y="485712"/>
            <a:ext cx="468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do espaço mundial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2222" y="198581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694306" y="688289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6792" y="183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554" y="2205165"/>
            <a:ext cx="113093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Há diferentes formas de regionalizar o espaço mundial. É possível dividi-lo em </a:t>
            </a:r>
            <a:r>
              <a:rPr lang="pt-BR" sz="3000" b="1" dirty="0"/>
              <a:t>regiões</a:t>
            </a:r>
            <a:r>
              <a:rPr lang="pt-BR" sz="3000" dirty="0"/>
              <a:t>, que são definidas como um conjunto de áreas que apresentam características semelhantes que as distinguem e identificam quando comparadas a outras áreas.</a:t>
            </a:r>
          </a:p>
          <a:p>
            <a:endParaRPr lang="pt-BR" sz="3000" dirty="0"/>
          </a:p>
          <a:p>
            <a:endParaRPr lang="pt-BR" sz="3000" dirty="0"/>
          </a:p>
          <a:p>
            <a:r>
              <a:rPr lang="pt-BR" sz="3000" dirty="0"/>
              <a:t>Entretanto, as regiões, mesmo tendo características semelhantes, podem não ser homogêneas, devidos as particularidades dos povos que nelas vivem.</a:t>
            </a:r>
            <a:endParaRPr lang="en-US" sz="30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62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6792" y="183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939" y="648082"/>
            <a:ext cx="1097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 do espaço mundial: imperialismo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6080" y="1412611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64365" y="653688"/>
            <a:ext cx="404521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24E94B2-3DB8-7774-B710-D78B09D55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971" y="1492367"/>
            <a:ext cx="7690253" cy="52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9753" y="593623"/>
            <a:ext cx="1083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 do espaço mundial: Guerra Fria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7166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322805" y="732989"/>
            <a:ext cx="404521" cy="41347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A657CB2-C33A-2757-2D0B-2B523B3FF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575" y="1428899"/>
            <a:ext cx="7043620" cy="529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6792" y="183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754" y="485712"/>
            <a:ext cx="11702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 do espaço mundial: 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Nova Ordem Mundial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98581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443126" y="639763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211252E-7C5A-6F7F-DCF9-BAEE4467B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770" y="2044693"/>
            <a:ext cx="6804800" cy="47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7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B152CD-9420-46B6-9409-D2A07F705D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944A33-E788-4E7C-A2E1-88804CF454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D31FD1-AC4C-4D32-9A9C-36448435A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12374</TotalTime>
  <Words>305</Words>
  <Application>Microsoft Office PowerPoint</Application>
  <PresentationFormat>Personalizar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514</cp:revision>
  <dcterms:created xsi:type="dcterms:W3CDTF">2019-06-18T13:03:29Z</dcterms:created>
  <dcterms:modified xsi:type="dcterms:W3CDTF">2023-08-07T12:13:44Z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