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427" r:id="rId5"/>
    <p:sldId id="412" r:id="rId6"/>
    <p:sldId id="379" r:id="rId7"/>
    <p:sldId id="413" r:id="rId8"/>
    <p:sldId id="414" r:id="rId9"/>
    <p:sldId id="415" r:id="rId10"/>
    <p:sldId id="416" r:id="rId11"/>
    <p:sldId id="417" r:id="rId12"/>
    <p:sldId id="445" r:id="rId13"/>
    <p:sldId id="419" r:id="rId14"/>
    <p:sldId id="420" r:id="rId15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25" clrIdx="0"/>
  <p:cmAuthor id="2" name="Lilian Semenichin Nogueira" initials="LSN" lastIdx="11" clrIdx="1"/>
  <p:cmAuthor id="3" name="Marcia Takeuch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D05"/>
    <a:srgbClr val="20252E"/>
    <a:srgbClr val="666329"/>
    <a:srgbClr val="496665"/>
    <a:srgbClr val="755274"/>
    <a:srgbClr val="3D94D2"/>
    <a:srgbClr val="132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44" autoAdjust="0"/>
    <p:restoredTop sz="99435" autoAdjust="0"/>
  </p:normalViewPr>
  <p:slideViewPr>
    <p:cSldViewPr snapToGrid="0" snapToObjects="1">
      <p:cViewPr varScale="1">
        <p:scale>
          <a:sx n="72" d="100"/>
          <a:sy n="72" d="100"/>
        </p:scale>
        <p:origin x="618" y="7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25BA9-E82B-5247-83A1-86D8AC24CD40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F347D-F397-1A46-A32B-3AF21EE7459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82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7D840-96A1-C14C-9E5E-9BF4C4405C06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2D78E-4607-3B42-A7BF-0A4833E1ADA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479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58E-18A4-BC4B-955A-9DFF7539C5F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0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467495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650052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180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9053509" y="230752"/>
            <a:ext cx="2895686" cy="348813"/>
            <a:chOff x="7015496" y="158572"/>
            <a:chExt cx="4979630" cy="599844"/>
          </a:xfrm>
        </p:grpSpPr>
        <p:pic>
          <p:nvPicPr>
            <p:cNvPr id="12" name="Picture 11" descr="Screen Shot 2019-06-18 at 10.35.34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18" b="14235"/>
            <a:stretch/>
          </p:blipFill>
          <p:spPr>
            <a:xfrm>
              <a:off x="11103879" y="175764"/>
              <a:ext cx="891247" cy="44420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015496" y="158572"/>
              <a:ext cx="3934276" cy="599844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pt-BR" sz="2000" spc="-150" dirty="0">
                  <a:solidFill>
                    <a:srgbClr val="132339"/>
                  </a:solidFill>
                  <a:latin typeface="Aptifer Slab LT W01 Bold"/>
                  <a:cs typeface="Aptifer Slab LT W01 Bold"/>
                </a:rPr>
                <a:t>Território brasileiro</a:t>
              </a:r>
              <a:endParaRPr lang="en-US" sz="2000" spc="-150" dirty="0">
                <a:solidFill>
                  <a:srgbClr val="132339"/>
                </a:solidFill>
                <a:latin typeface="Aptifer Slab LT W01 Bold"/>
                <a:cs typeface="Aptifer Slab LT W01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6888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82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275831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80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406102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8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336685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297810" y="184572"/>
            <a:ext cx="184731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endParaRPr lang="en-US" sz="2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1256752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05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56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101273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021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F658E-18A4-BC4B-955A-9DFF7539C5F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82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5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BD0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97"/>
          <a:stretch/>
        </p:blipFill>
        <p:spPr>
          <a:xfrm>
            <a:off x="0" y="1"/>
            <a:ext cx="9336947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5659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3607323" y="624383"/>
            <a:ext cx="404521" cy="41347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89750" y="561975"/>
            <a:ext cx="5121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PIB por setor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F632759-840F-AD04-6493-DB6B1F7CB5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3655" y="1454866"/>
            <a:ext cx="6638925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237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593421" y="573046"/>
            <a:ext cx="404521" cy="4134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9750" y="561975"/>
            <a:ext cx="64396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Integrações africanas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99F4B1EE-F0E8-71CF-3E40-53EF1E8A55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7529" y="1531129"/>
            <a:ext cx="6600825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38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65188" y="2406642"/>
            <a:ext cx="7303698" cy="101566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pt-BR" sz="7200" spc="-15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África: economia</a:t>
            </a:r>
            <a:endParaRPr lang="en-US" sz="72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23" name="Picture 22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1152206" y="2301886"/>
            <a:ext cx="716680" cy="732538"/>
          </a:xfrm>
          <a:prstGeom prst="rect">
            <a:avLst/>
          </a:prstGeom>
        </p:spPr>
      </p:pic>
      <p:cxnSp>
        <p:nvCxnSpPr>
          <p:cNvPr id="25" name="Straight Connector 24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0940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8107331" y="573046"/>
            <a:ext cx="404521" cy="4134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9750" y="595512"/>
            <a:ext cx="79151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Recursos minerais e energéticos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F3BB3880-5573-55D9-2601-2125C1260C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5688" y="1421329"/>
            <a:ext cx="5963029" cy="534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540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ame Side Corner Rectangle 10"/>
          <p:cNvSpPr/>
          <p:nvPr/>
        </p:nvSpPr>
        <p:spPr>
          <a:xfrm rot="10800000">
            <a:off x="1649816" y="1371395"/>
            <a:ext cx="4007322" cy="4666878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</a:p>
        </p:txBody>
      </p:sp>
      <p:pic>
        <p:nvPicPr>
          <p:cNvPr id="12" name="Picture 11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5405464" y="5796901"/>
            <a:ext cx="404521" cy="41347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0E3C914-1B14-4690-A65C-9DBF9B80CD18}"/>
              </a:ext>
            </a:extLst>
          </p:cNvPr>
          <p:cNvSpPr txBox="1"/>
          <p:nvPr/>
        </p:nvSpPr>
        <p:spPr>
          <a:xfrm>
            <a:off x="1814484" y="1545997"/>
            <a:ext cx="375029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Calcula-se que o continente africano possui cerca de 7,5% das reservas mundiais de petróleo e gás natural e 6% das reservas de carvão mineral, os </a:t>
            </a:r>
            <a:r>
              <a:rPr lang="pt-BR" sz="2000" b="1" dirty="0"/>
              <a:t>recursos energéticos </a:t>
            </a:r>
            <a:r>
              <a:rPr lang="pt-BR" sz="2000" dirty="0"/>
              <a:t>mais consumidos do mundo. As maiores reservas de petróleo do continente estão no Norte da África, mas há outras importantes, especialmente </a:t>
            </a:r>
            <a:br>
              <a:rPr lang="pt-BR" sz="2000" dirty="0"/>
            </a:br>
            <a:r>
              <a:rPr lang="pt-BR" sz="2000" dirty="0"/>
              <a:t>no </a:t>
            </a:r>
            <a:r>
              <a:rPr lang="pt-BR" sz="2000" b="1" dirty="0"/>
              <a:t>Golfo da Guiné</a:t>
            </a:r>
            <a:r>
              <a:rPr lang="pt-BR" sz="2000" dirty="0"/>
              <a:t>, onde estão localizados Nigéria, Congo, Gabão, Camarões e Guiné Equatorial.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73B81E2-388F-4D44-979E-EBCDE01ED7AC}"/>
              </a:ext>
            </a:extLst>
          </p:cNvPr>
          <p:cNvSpPr txBox="1"/>
          <p:nvPr/>
        </p:nvSpPr>
        <p:spPr>
          <a:xfrm>
            <a:off x="6430665" y="1545998"/>
            <a:ext cx="37060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Embora a exploração dos recursos minerais seja uma atividade central em muitos países africanos, ela não beneficia a maioria da população. A exploração desses recursos, principalmente em jazidas profundas, é realizada na maior parte das vezes por empresas mineradoras estrangeiras, geralmente europeias, estadunidenses, chinesas e japonesas, que dominam o mercado e a produção.</a:t>
            </a:r>
          </a:p>
        </p:txBody>
      </p:sp>
      <p:pic>
        <p:nvPicPr>
          <p:cNvPr id="7" name="Picture 6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8107331" y="573046"/>
            <a:ext cx="404521" cy="41347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9750" y="485712"/>
            <a:ext cx="79151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Recursos minerais e energéticos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ound Same Side Corner Rectangle 13"/>
          <p:cNvSpPr/>
          <p:nvPr/>
        </p:nvSpPr>
        <p:spPr>
          <a:xfrm rot="10800000">
            <a:off x="6244798" y="1371395"/>
            <a:ext cx="4007322" cy="4666878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</a:p>
        </p:txBody>
      </p:sp>
      <p:pic>
        <p:nvPicPr>
          <p:cNvPr id="15" name="Picture 14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9977356" y="5796901"/>
            <a:ext cx="404521" cy="413472"/>
          </a:xfrm>
          <a:prstGeom prst="rect">
            <a:avLst/>
          </a:prstGeom>
        </p:spPr>
      </p:pic>
      <p:pic>
        <p:nvPicPr>
          <p:cNvPr id="13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4001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6675728" y="591451"/>
            <a:ext cx="404521" cy="413472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2">
            <a:extLst>
              <a:ext uri="{FF2B5EF4-FFF2-40B4-BE49-F238E27FC236}">
                <a16:creationId xmlns:a16="http://schemas.microsoft.com/office/drawing/2014/main" id="{8B0EA462-30D3-47C5-9245-8C75D380DA12}"/>
              </a:ext>
            </a:extLst>
          </p:cNvPr>
          <p:cNvSpPr txBox="1"/>
          <p:nvPr/>
        </p:nvSpPr>
        <p:spPr>
          <a:xfrm>
            <a:off x="489751" y="591451"/>
            <a:ext cx="7425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Atividades agropecuárias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A797617-ADC6-92DE-DA6D-37F0159565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312" y="1460391"/>
            <a:ext cx="6666813" cy="532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173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2BB36E03-D0E8-4F44-91CC-7FEF0D5879E2}"/>
              </a:ext>
            </a:extLst>
          </p:cNvPr>
          <p:cNvSpPr txBox="1"/>
          <p:nvPr/>
        </p:nvSpPr>
        <p:spPr>
          <a:xfrm>
            <a:off x="552222" y="1697422"/>
            <a:ext cx="106920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Desde o século XIX, desenvolvem-se três tipos principais de agricultura na África: </a:t>
            </a:r>
          </a:p>
          <a:p>
            <a:r>
              <a:rPr lang="pt-BR" dirty="0"/>
              <a:t>-    As </a:t>
            </a:r>
            <a:r>
              <a:rPr lang="pt-BR" b="1" i="1" dirty="0"/>
              <a:t>plantations </a:t>
            </a:r>
            <a:r>
              <a:rPr lang="pt-BR" dirty="0"/>
              <a:t>são grandes propriedades rurais monocultoras com produção voltada ao</a:t>
            </a:r>
          </a:p>
          <a:p>
            <a:r>
              <a:rPr lang="pt-BR" dirty="0"/>
              <a:t>     mercado externo. Geralmente, pertencem a empresas estrangeiras, principalmente europeias,</a:t>
            </a:r>
          </a:p>
          <a:p>
            <a:r>
              <a:rPr lang="pt-BR" dirty="0"/>
              <a:t>     ou à elite local, e ocupam as terras mais férteis do continente. Algumas propriedades empregam</a:t>
            </a:r>
          </a:p>
          <a:p>
            <a:r>
              <a:rPr lang="pt-BR" dirty="0"/>
              <a:t>     grande quantidade de trabalhadores rurais e outras são altamente mecanizadas. </a:t>
            </a:r>
          </a:p>
          <a:p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/>
              <a:t>A </a:t>
            </a:r>
            <a:r>
              <a:rPr lang="pt-BR" b="1" dirty="0"/>
              <a:t>agricultura mediterrânea </a:t>
            </a:r>
            <a:r>
              <a:rPr lang="pt-BR" dirty="0"/>
              <a:t>está associada às áreas de ocorrência de clima mediterrâneo, em parte do litoral norte do continente, na região do </a:t>
            </a:r>
            <a:r>
              <a:rPr lang="pt-BR" dirty="0" err="1"/>
              <a:t>Magreb</a:t>
            </a:r>
            <a:r>
              <a:rPr lang="pt-BR" dirty="0"/>
              <a:t>, e em certas áreas da África do Sul.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/>
              <a:t>A </a:t>
            </a:r>
            <a:r>
              <a:rPr lang="pt-BR" b="1" dirty="0"/>
              <a:t>agricultura de subsistência </a:t>
            </a:r>
            <a:r>
              <a:rPr lang="pt-BR" dirty="0"/>
              <a:t>é praticada por pequenos agricultores familiares e caracteriza-se pela utilização de instrumentos agrícolas simples e métodos tradicionais de cultivos. A produção é pequena, geralmente destinada ao consumo dos próprios produtores, e vendida no mercado local. </a:t>
            </a:r>
          </a:p>
          <a:p>
            <a:endParaRPr lang="pt-BR" dirty="0"/>
          </a:p>
          <a:p>
            <a:r>
              <a:rPr lang="pt-BR" dirty="0"/>
              <a:t>Como a agricultura de subsistência é muito suscetível às condições impostas pela natureza, secas</a:t>
            </a:r>
          </a:p>
          <a:p>
            <a:r>
              <a:rPr lang="pt-BR" dirty="0"/>
              <a:t>prolongadas, esgotamento do solo ou grande quantidade de chuvas prejudicam a produção e</a:t>
            </a:r>
          </a:p>
          <a:p>
            <a:r>
              <a:rPr lang="pt-BR" dirty="0"/>
              <a:t>comprometem a alimentação de famílias e comunidades rurais.</a:t>
            </a:r>
          </a:p>
        </p:txBody>
      </p:sp>
      <p:pic>
        <p:nvPicPr>
          <p:cNvPr id="7" name="Picture 6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6675728" y="554641"/>
            <a:ext cx="404521" cy="41347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2">
            <a:extLst>
              <a:ext uri="{FF2B5EF4-FFF2-40B4-BE49-F238E27FC236}">
                <a16:creationId xmlns:a16="http://schemas.microsoft.com/office/drawing/2014/main" id="{8B0EA462-30D3-47C5-9245-8C75D380DA12}"/>
              </a:ext>
            </a:extLst>
          </p:cNvPr>
          <p:cNvSpPr txBox="1"/>
          <p:nvPr/>
        </p:nvSpPr>
        <p:spPr>
          <a:xfrm>
            <a:off x="489751" y="485712"/>
            <a:ext cx="7425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Atividades agropecuárias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5486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512279" y="591451"/>
            <a:ext cx="404521" cy="4134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9750" y="485712"/>
            <a:ext cx="62682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Atividade industrial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aixaDeTexto 5">
            <a:extLst>
              <a:ext uri="{FF2B5EF4-FFF2-40B4-BE49-F238E27FC236}">
                <a16:creationId xmlns:a16="http://schemas.microsoft.com/office/drawing/2014/main" id="{8DDC32FD-3D72-46DD-9A0E-0ECDBB95C32E}"/>
              </a:ext>
            </a:extLst>
          </p:cNvPr>
          <p:cNvSpPr txBox="1"/>
          <p:nvPr/>
        </p:nvSpPr>
        <p:spPr>
          <a:xfrm>
            <a:off x="552222" y="1513314"/>
            <a:ext cx="11049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Em escala global, a participação da África na produção e no comércio de produtos industrializados é pequena.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750D649-7B46-41FB-9FD0-0EABC002821F}"/>
              </a:ext>
            </a:extLst>
          </p:cNvPr>
          <p:cNvSpPr txBox="1"/>
          <p:nvPr/>
        </p:nvSpPr>
        <p:spPr>
          <a:xfrm>
            <a:off x="567608" y="2446348"/>
            <a:ext cx="10544175" cy="4178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Em vez de serem utilizadas para alavancar a indústria local, as matérias-primas africanas, principalmente os recursos minerais, abastecem o mercado externo. O desenvolvimento da atividade industrial também foi prejudicado pelo longo tempo de subordinação do continente africano à política imperialista. Os europeus exploravam matéria-prima a baixíssimo custo e a levavam para ser transformada na Europa. Depois, vendiam os produtos industrializados aos países africanos. </a:t>
            </a:r>
          </a:p>
          <a:p>
            <a:r>
              <a:rPr lang="pt-BR" dirty="0"/>
              <a:t>Outros fatores que colaboraram para o lento desenvolvimento industrial ou não industrialização:</a:t>
            </a:r>
            <a:br>
              <a:rPr lang="pt-BR" dirty="0"/>
            </a:br>
            <a:endParaRPr lang="pt-BR" dirty="0"/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pt-BR" b="1" dirty="0"/>
              <a:t>forte dependência econômica em relação às antigas metrópoles, 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pt-BR" b="1" dirty="0"/>
              <a:t>escassez de capital,  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pt-BR" b="1" dirty="0"/>
              <a:t>carência de mão de obra qualificada, 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pt-BR" b="1" dirty="0"/>
              <a:t>deficiente infraestrutura urbana de transportes e de produção energética, 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pt-BR" b="1" dirty="0"/>
              <a:t>pequeno mercado consumidor, 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pt-BR" b="1" dirty="0"/>
              <a:t>conflitos geopolíticos.</a:t>
            </a:r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8024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89751" y="542063"/>
            <a:ext cx="7401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Capital estrangeiro na África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sp>
        <p:nvSpPr>
          <p:cNvPr id="7" name="Round Same Side Corner Rectangle 6"/>
          <p:cNvSpPr/>
          <p:nvPr/>
        </p:nvSpPr>
        <p:spPr>
          <a:xfrm rot="10800000">
            <a:off x="1649816" y="1371395"/>
            <a:ext cx="4007322" cy="4147332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486505" y="573046"/>
            <a:ext cx="404521" cy="413472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228CB981-04DF-44A5-8D2F-53981B01D4EF}"/>
              </a:ext>
            </a:extLst>
          </p:cNvPr>
          <p:cNvSpPr txBox="1"/>
          <p:nvPr/>
        </p:nvSpPr>
        <p:spPr>
          <a:xfrm>
            <a:off x="1743322" y="1543920"/>
            <a:ext cx="3913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Considerando as diretrizes das indústrias multinacionais, que transferem suas fábricas para outros países em busca de matéria-prima, mão de obra barata e leis ambientais menos rígidas, os países africanos atraíram investimentos em </a:t>
            </a:r>
          </a:p>
          <a:p>
            <a:r>
              <a:rPr lang="pt-BR" sz="2400" dirty="0"/>
              <a:t>diversos setores.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E94DB82-A604-4E5E-835B-F08ADFA7D1C4}"/>
              </a:ext>
            </a:extLst>
          </p:cNvPr>
          <p:cNvSpPr txBox="1"/>
          <p:nvPr/>
        </p:nvSpPr>
        <p:spPr>
          <a:xfrm>
            <a:off x="6326759" y="1535543"/>
            <a:ext cx="392536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Além disso, muitas empresas à procura de oportunidades de investimento veem na África um mercado promissor no setor de tecnologia e de inovação, como a solução dos diversos problemas que assolam o continente.</a:t>
            </a:r>
          </a:p>
        </p:txBody>
      </p:sp>
      <p:pic>
        <p:nvPicPr>
          <p:cNvPr id="8" name="Picture 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5393919" y="5231177"/>
            <a:ext cx="404521" cy="413472"/>
          </a:xfrm>
          <a:prstGeom prst="rect">
            <a:avLst/>
          </a:prstGeom>
        </p:spPr>
      </p:pic>
      <p:sp>
        <p:nvSpPr>
          <p:cNvPr id="9" name="Round Same Side Corner Rectangle 8"/>
          <p:cNvSpPr/>
          <p:nvPr/>
        </p:nvSpPr>
        <p:spPr>
          <a:xfrm rot="10800000">
            <a:off x="6244798" y="1371395"/>
            <a:ext cx="4007322" cy="4147333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</a:p>
        </p:txBody>
      </p:sp>
      <p:pic>
        <p:nvPicPr>
          <p:cNvPr id="10" name="Picture 9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9965811" y="5231177"/>
            <a:ext cx="404521" cy="413472"/>
          </a:xfrm>
          <a:prstGeom prst="rect">
            <a:avLst/>
          </a:prstGeom>
        </p:spPr>
      </p:pic>
      <p:pic>
        <p:nvPicPr>
          <p:cNvPr id="12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5899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89751" y="542063"/>
            <a:ext cx="108441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Capital estrangeiro na África: a relação com a China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1333928" y="573046"/>
            <a:ext cx="404521" cy="413472"/>
          </a:xfrm>
          <a:prstGeom prst="rect">
            <a:avLst/>
          </a:prstGeom>
        </p:spPr>
      </p:pic>
      <p:pic>
        <p:nvPicPr>
          <p:cNvPr id="12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D43ECC15-894B-90F7-8B05-E6705CB761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6319" y="1400175"/>
            <a:ext cx="5905500" cy="5457825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88D28183-648C-96E4-359C-F5CC174BF8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29722" y="1400175"/>
            <a:ext cx="2114550" cy="5095875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189020BC-5D78-DD44-572A-C5CD8949ED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3866" y="5811112"/>
            <a:ext cx="173355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920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B152CD-9420-46B6-9409-D2A07F705D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944A33-E788-4E7C-A2E1-88804CF4542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1D31FD1-AC4C-4D32-9A9C-36448435AF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12375</TotalTime>
  <Words>577</Words>
  <Application>Microsoft Office PowerPoint</Application>
  <PresentationFormat>Personalizar</PresentationFormat>
  <Paragraphs>41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Aptifer Slab LT W01 Bold</vt:lpstr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 </cp:lastModifiedBy>
  <cp:revision>514</cp:revision>
  <dcterms:created xsi:type="dcterms:W3CDTF">2019-06-18T13:03:29Z</dcterms:created>
  <dcterms:modified xsi:type="dcterms:W3CDTF">2023-08-07T12:13:09Z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