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5"/>
  </p:notesMasterIdLst>
  <p:handoutMasterIdLst>
    <p:handoutMasterId r:id="rId16"/>
  </p:handoutMasterIdLst>
  <p:sldIdLst>
    <p:sldId id="427" r:id="rId5"/>
    <p:sldId id="426" r:id="rId6"/>
    <p:sldId id="377" r:id="rId7"/>
    <p:sldId id="406" r:id="rId8"/>
    <p:sldId id="407" r:id="rId9"/>
    <p:sldId id="408" r:id="rId10"/>
    <p:sldId id="378" r:id="rId11"/>
    <p:sldId id="410" r:id="rId12"/>
    <p:sldId id="411" r:id="rId13"/>
    <p:sldId id="444" r:id="rId14"/>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riana Bairrada" initials="AB" lastIdx="25" clrIdx="0"/>
  <p:cmAuthor id="2" name="Lilian Semenichin Nogueira" initials="LSN" lastIdx="11" clrIdx="1"/>
  <p:cmAuthor id="3" name="Marcia Takeuchi"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BD05"/>
    <a:srgbClr val="20252E"/>
    <a:srgbClr val="666329"/>
    <a:srgbClr val="496665"/>
    <a:srgbClr val="755274"/>
    <a:srgbClr val="3D94D2"/>
    <a:srgbClr val="13233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44" autoAdjust="0"/>
    <p:restoredTop sz="99435" autoAdjust="0"/>
  </p:normalViewPr>
  <p:slideViewPr>
    <p:cSldViewPr snapToGrid="0" snapToObjects="1">
      <p:cViewPr varScale="1">
        <p:scale>
          <a:sx n="72" d="100"/>
          <a:sy n="72" d="100"/>
        </p:scale>
        <p:origin x="618" y="78"/>
      </p:cViewPr>
      <p:guideLst>
        <p:guide orient="horz" pos="2160"/>
        <p:guide pos="3839"/>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2C25BA9-E82B-5247-83A1-86D8AC24CD40}" type="datetimeFigureOut">
              <a:rPr lang="en-US" smtClean="0"/>
              <a:t>8/7/2023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6F347D-F397-1A46-A32B-3AF21EE74599}" type="slidenum">
              <a:rPr lang="en-US" smtClean="0"/>
              <a:t>‹nº›</a:t>
            </a:fld>
            <a:endParaRPr lang="en-US"/>
          </a:p>
        </p:txBody>
      </p:sp>
    </p:spTree>
    <p:extLst>
      <p:ext uri="{BB962C8B-B14F-4D97-AF65-F5344CB8AC3E}">
        <p14:creationId xmlns:p14="http://schemas.microsoft.com/office/powerpoint/2010/main" val="291701821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87D840-96A1-C14C-9E5E-9BF4C4405C06}" type="datetimeFigureOut">
              <a:rPr lang="en-US" smtClean="0"/>
              <a:t>8/7/2023</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a:t>Click to edit Master text styles</a:t>
            </a:r>
          </a:p>
          <a:p>
            <a:pPr lvl="1"/>
            <a:r>
              <a:rPr lang="pt-BR"/>
              <a:t>Second level</a:t>
            </a:r>
          </a:p>
          <a:p>
            <a:pPr lvl="2"/>
            <a:r>
              <a:rPr lang="pt-BR"/>
              <a:t>Third level</a:t>
            </a:r>
          </a:p>
          <a:p>
            <a:pPr lvl="3"/>
            <a:r>
              <a:rPr lang="pt-BR"/>
              <a:t>Fourth level</a:t>
            </a:r>
          </a:p>
          <a:p>
            <a:pPr lvl="4"/>
            <a:r>
              <a:rPr lang="pt-BR"/>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F2D78E-4607-3B42-A7BF-0A4833E1ADAB}" type="slidenum">
              <a:rPr lang="en-US" smtClean="0"/>
              <a:t>‹nº›</a:t>
            </a:fld>
            <a:endParaRPr lang="en-US"/>
          </a:p>
        </p:txBody>
      </p:sp>
    </p:spTree>
    <p:extLst>
      <p:ext uri="{BB962C8B-B14F-4D97-AF65-F5344CB8AC3E}">
        <p14:creationId xmlns:p14="http://schemas.microsoft.com/office/powerpoint/2010/main" val="159264793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5c7b04498f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5c7b04498f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26"/>
            <a:ext cx="10360501" cy="1470025"/>
          </a:xfrm>
        </p:spPr>
        <p:txBody>
          <a:bodyPr/>
          <a:lstStyle/>
          <a:p>
            <a:r>
              <a:rPr lang="x-none"/>
              <a:t>Click to edit Master title style</a:t>
            </a:r>
            <a:endParaRPr lang="en-US"/>
          </a:p>
        </p:txBody>
      </p:sp>
      <p:sp>
        <p:nvSpPr>
          <p:cNvPr id="3" name="Subtitle 2"/>
          <p:cNvSpPr>
            <a:spLocks noGrp="1"/>
          </p:cNvSpPr>
          <p:nvPr>
            <p:ph type="subTitle" idx="1"/>
          </p:nvPr>
        </p:nvSpPr>
        <p:spPr>
          <a:xfrm>
            <a:off x="1828324" y="3886200"/>
            <a:ext cx="8532178"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BF658E-18A4-BC4B-955A-9DFF7539C5FE}" type="slidenum">
              <a:rPr lang="en-US" smtClean="0"/>
              <a:t>‹nº›</a:t>
            </a:fld>
            <a:endParaRPr lang="en-US" dirty="0"/>
          </a:p>
        </p:txBody>
      </p:sp>
    </p:spTree>
    <p:extLst>
      <p:ext uri="{BB962C8B-B14F-4D97-AF65-F5344CB8AC3E}">
        <p14:creationId xmlns:p14="http://schemas.microsoft.com/office/powerpoint/2010/main" val="2791303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10_Blank">
    <p:spTree>
      <p:nvGrpSpPr>
        <p:cNvPr id="1" name=""/>
        <p:cNvGrpSpPr/>
        <p:nvPr/>
      </p:nvGrpSpPr>
      <p:grpSpPr>
        <a:xfrm>
          <a:off x="0" y="0"/>
          <a:ext cx="0" cy="0"/>
          <a:chOff x="0" y="0"/>
          <a:chExt cx="0" cy="0"/>
        </a:xfrm>
      </p:grpSpPr>
      <p:sp>
        <p:nvSpPr>
          <p:cNvPr id="8" name="TextBox 7"/>
          <p:cNvSpPr txBox="1"/>
          <p:nvPr/>
        </p:nvSpPr>
        <p:spPr>
          <a:xfrm>
            <a:off x="9467495" y="230752"/>
            <a:ext cx="184731" cy="338554"/>
          </a:xfrm>
          <a:prstGeom prst="rect">
            <a:avLst/>
          </a:prstGeom>
          <a:noFill/>
          <a:effectLst/>
        </p:spPr>
        <p:txBody>
          <a:bodyPr wrap="none" rtlCol="0">
            <a:spAutoFit/>
          </a:bodyPr>
          <a:lstStyle/>
          <a:p>
            <a:pPr>
              <a:lnSpc>
                <a:spcPct val="80000"/>
              </a:lnSpc>
            </a:pPr>
            <a:endParaRPr lang="en-US" sz="2000" spc="-150" dirty="0">
              <a:solidFill>
                <a:srgbClr val="132339"/>
              </a:solidFill>
              <a:latin typeface="Aptifer Slab LT W01 Bold"/>
              <a:cs typeface="Aptifer Slab LT W01 Bold"/>
            </a:endParaRPr>
          </a:p>
        </p:txBody>
      </p:sp>
    </p:spTree>
    <p:extLst>
      <p:ext uri="{BB962C8B-B14F-4D97-AF65-F5344CB8AC3E}">
        <p14:creationId xmlns:p14="http://schemas.microsoft.com/office/powerpoint/2010/main" val="650052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1801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grpSp>
        <p:nvGrpSpPr>
          <p:cNvPr id="5" name="Group 4"/>
          <p:cNvGrpSpPr/>
          <p:nvPr userDrawn="1"/>
        </p:nvGrpSpPr>
        <p:grpSpPr>
          <a:xfrm>
            <a:off x="9053509" y="230752"/>
            <a:ext cx="2895686" cy="348813"/>
            <a:chOff x="7015496" y="158572"/>
            <a:chExt cx="4979630" cy="599844"/>
          </a:xfrm>
        </p:grpSpPr>
        <p:pic>
          <p:nvPicPr>
            <p:cNvPr id="12" name="Picture 11" descr="Screen Shot 2019-06-18 at 10.35.34.png"/>
            <p:cNvPicPr>
              <a:picLocks noChangeAspect="1"/>
            </p:cNvPicPr>
            <p:nvPr/>
          </p:nvPicPr>
          <p:blipFill rotWithShape="1">
            <a:blip r:embed="rId2">
              <a:extLst>
                <a:ext uri="{28A0092B-C50C-407E-A947-70E740481C1C}">
                  <a14:useLocalDpi xmlns:a14="http://schemas.microsoft.com/office/drawing/2010/main" val="0"/>
                </a:ext>
              </a:extLst>
            </a:blip>
            <a:srcRect l="6718" b="14235"/>
            <a:stretch/>
          </p:blipFill>
          <p:spPr>
            <a:xfrm>
              <a:off x="11103879" y="175764"/>
              <a:ext cx="891247" cy="444203"/>
            </a:xfrm>
            <a:prstGeom prst="rect">
              <a:avLst/>
            </a:prstGeom>
          </p:spPr>
        </p:pic>
        <p:sp>
          <p:nvSpPr>
            <p:cNvPr id="8" name="TextBox 7"/>
            <p:cNvSpPr txBox="1"/>
            <p:nvPr/>
          </p:nvSpPr>
          <p:spPr>
            <a:xfrm>
              <a:off x="7015496" y="158572"/>
              <a:ext cx="3934276" cy="599844"/>
            </a:xfrm>
            <a:prstGeom prst="rect">
              <a:avLst/>
            </a:prstGeom>
            <a:noFill/>
            <a:effectLst/>
          </p:spPr>
          <p:txBody>
            <a:bodyPr wrap="none" rtlCol="0">
              <a:spAutoFit/>
            </a:bodyPr>
            <a:lstStyle/>
            <a:p>
              <a:pPr algn="r">
                <a:lnSpc>
                  <a:spcPct val="80000"/>
                </a:lnSpc>
              </a:pPr>
              <a:r>
                <a:rPr lang="pt-BR" sz="2000" spc="-150" dirty="0">
                  <a:solidFill>
                    <a:srgbClr val="132339"/>
                  </a:solidFill>
                  <a:latin typeface="Aptifer Slab LT W01 Bold"/>
                  <a:cs typeface="Aptifer Slab LT W01 Bold"/>
                </a:rPr>
                <a:t>Território brasileiro</a:t>
              </a:r>
              <a:endParaRPr lang="en-US" sz="2000" spc="-150" dirty="0">
                <a:solidFill>
                  <a:srgbClr val="132339"/>
                </a:solidFill>
                <a:latin typeface="Aptifer Slab LT W01 Bold"/>
                <a:cs typeface="Aptifer Slab LT W01 Bold"/>
              </a:endParaRPr>
            </a:p>
          </p:txBody>
        </p:sp>
      </p:grpSp>
    </p:spTree>
    <p:extLst>
      <p:ext uri="{BB962C8B-B14F-4D97-AF65-F5344CB8AC3E}">
        <p14:creationId xmlns:p14="http://schemas.microsoft.com/office/powerpoint/2010/main" val="2946888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8" name="TextBox 7"/>
          <p:cNvSpPr txBox="1"/>
          <p:nvPr/>
        </p:nvSpPr>
        <p:spPr>
          <a:xfrm>
            <a:off x="11156582" y="230752"/>
            <a:ext cx="184731" cy="338554"/>
          </a:xfrm>
          <a:prstGeom prst="rect">
            <a:avLst/>
          </a:prstGeom>
          <a:noFill/>
          <a:effectLst/>
        </p:spPr>
        <p:txBody>
          <a:bodyPr wrap="none" rtlCol="0">
            <a:spAutoFit/>
          </a:bodyPr>
          <a:lstStyle/>
          <a:p>
            <a:pPr algn="r">
              <a:lnSpc>
                <a:spcPct val="80000"/>
              </a:lnSpc>
            </a:pPr>
            <a:endParaRPr lang="en-US" sz="2000" spc="-150" dirty="0">
              <a:solidFill>
                <a:srgbClr val="132339"/>
              </a:solidFill>
              <a:latin typeface="Aptifer Slab LT W01 Bold"/>
              <a:cs typeface="Aptifer Slab LT W01 Bold"/>
            </a:endParaRPr>
          </a:p>
        </p:txBody>
      </p:sp>
    </p:spTree>
    <p:extLst>
      <p:ext uri="{BB962C8B-B14F-4D97-AF65-F5344CB8AC3E}">
        <p14:creationId xmlns:p14="http://schemas.microsoft.com/office/powerpoint/2010/main" val="2758319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4_Blank">
    <p:spTree>
      <p:nvGrpSpPr>
        <p:cNvPr id="1" name=""/>
        <p:cNvGrpSpPr/>
        <p:nvPr/>
      </p:nvGrpSpPr>
      <p:grpSpPr>
        <a:xfrm>
          <a:off x="0" y="0"/>
          <a:ext cx="0" cy="0"/>
          <a:chOff x="0" y="0"/>
          <a:chExt cx="0" cy="0"/>
        </a:xfrm>
      </p:grpSpPr>
      <p:sp>
        <p:nvSpPr>
          <p:cNvPr id="8" name="TextBox 7"/>
          <p:cNvSpPr txBox="1"/>
          <p:nvPr/>
        </p:nvSpPr>
        <p:spPr>
          <a:xfrm>
            <a:off x="11156580" y="230752"/>
            <a:ext cx="184731" cy="338554"/>
          </a:xfrm>
          <a:prstGeom prst="rect">
            <a:avLst/>
          </a:prstGeom>
          <a:noFill/>
          <a:effectLst/>
        </p:spPr>
        <p:txBody>
          <a:bodyPr wrap="none" rtlCol="0">
            <a:spAutoFit/>
          </a:bodyPr>
          <a:lstStyle/>
          <a:p>
            <a:pPr algn="r">
              <a:lnSpc>
                <a:spcPct val="80000"/>
              </a:lnSpc>
            </a:pPr>
            <a:endParaRPr lang="en-US" sz="2000" spc="-150" dirty="0">
              <a:solidFill>
                <a:srgbClr val="132339"/>
              </a:solidFill>
              <a:latin typeface="Aptifer Slab LT W01 Bold"/>
              <a:cs typeface="Aptifer Slab LT W01 Bold"/>
            </a:endParaRPr>
          </a:p>
        </p:txBody>
      </p:sp>
    </p:spTree>
    <p:extLst>
      <p:ext uri="{BB962C8B-B14F-4D97-AF65-F5344CB8AC3E}">
        <p14:creationId xmlns:p14="http://schemas.microsoft.com/office/powerpoint/2010/main" val="4061026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5_Blank">
    <p:spTree>
      <p:nvGrpSpPr>
        <p:cNvPr id="1" name=""/>
        <p:cNvGrpSpPr/>
        <p:nvPr/>
      </p:nvGrpSpPr>
      <p:grpSpPr>
        <a:xfrm>
          <a:off x="0" y="0"/>
          <a:ext cx="0" cy="0"/>
          <a:chOff x="0" y="0"/>
          <a:chExt cx="0" cy="0"/>
        </a:xfrm>
      </p:grpSpPr>
      <p:sp>
        <p:nvSpPr>
          <p:cNvPr id="8" name="TextBox 7"/>
          <p:cNvSpPr txBox="1"/>
          <p:nvPr/>
        </p:nvSpPr>
        <p:spPr>
          <a:xfrm>
            <a:off x="11156578" y="230752"/>
            <a:ext cx="184731" cy="338554"/>
          </a:xfrm>
          <a:prstGeom prst="rect">
            <a:avLst/>
          </a:prstGeom>
          <a:noFill/>
          <a:effectLst/>
        </p:spPr>
        <p:txBody>
          <a:bodyPr wrap="none" rtlCol="0">
            <a:spAutoFit/>
          </a:bodyPr>
          <a:lstStyle/>
          <a:p>
            <a:pPr algn="r">
              <a:lnSpc>
                <a:spcPct val="80000"/>
              </a:lnSpc>
            </a:pPr>
            <a:endParaRPr lang="en-US" sz="2000" spc="-150" dirty="0">
              <a:solidFill>
                <a:srgbClr val="132339"/>
              </a:solidFill>
              <a:latin typeface="Aptifer Slab LT W01 Bold"/>
              <a:cs typeface="Aptifer Slab LT W01 Bold"/>
            </a:endParaRPr>
          </a:p>
        </p:txBody>
      </p:sp>
    </p:spTree>
    <p:extLst>
      <p:ext uri="{BB962C8B-B14F-4D97-AF65-F5344CB8AC3E}">
        <p14:creationId xmlns:p14="http://schemas.microsoft.com/office/powerpoint/2010/main" val="3366851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6_Blank">
    <p:spTree>
      <p:nvGrpSpPr>
        <p:cNvPr id="1" name=""/>
        <p:cNvGrpSpPr/>
        <p:nvPr/>
      </p:nvGrpSpPr>
      <p:grpSpPr>
        <a:xfrm>
          <a:off x="0" y="0"/>
          <a:ext cx="0" cy="0"/>
          <a:chOff x="0" y="0"/>
          <a:chExt cx="0" cy="0"/>
        </a:xfrm>
      </p:grpSpPr>
      <p:sp>
        <p:nvSpPr>
          <p:cNvPr id="8" name="TextBox 7"/>
          <p:cNvSpPr txBox="1"/>
          <p:nvPr/>
        </p:nvSpPr>
        <p:spPr>
          <a:xfrm>
            <a:off x="8297810" y="184572"/>
            <a:ext cx="184731" cy="400110"/>
          </a:xfrm>
          <a:prstGeom prst="rect">
            <a:avLst/>
          </a:prstGeom>
          <a:noFill/>
          <a:effectLst/>
        </p:spPr>
        <p:txBody>
          <a:bodyPr wrap="none" rtlCol="0">
            <a:spAutoFit/>
          </a:bodyPr>
          <a:lstStyle/>
          <a:p>
            <a:endParaRPr lang="en-US" sz="2000" dirty="0">
              <a:solidFill>
                <a:srgbClr val="132339"/>
              </a:solidFill>
              <a:latin typeface="Aptifer Slab LT W01 Bold"/>
              <a:cs typeface="Aptifer Slab LT W01 Bold"/>
            </a:endParaRPr>
          </a:p>
        </p:txBody>
      </p:sp>
    </p:spTree>
    <p:extLst>
      <p:ext uri="{BB962C8B-B14F-4D97-AF65-F5344CB8AC3E}">
        <p14:creationId xmlns:p14="http://schemas.microsoft.com/office/powerpoint/2010/main" val="1256752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7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78052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8_Blank">
    <p:spTree>
      <p:nvGrpSpPr>
        <p:cNvPr id="1" name=""/>
        <p:cNvGrpSpPr/>
        <p:nvPr/>
      </p:nvGrpSpPr>
      <p:grpSpPr>
        <a:xfrm>
          <a:off x="0" y="0"/>
          <a:ext cx="0" cy="0"/>
          <a:chOff x="0" y="0"/>
          <a:chExt cx="0" cy="0"/>
        </a:xfrm>
      </p:grpSpPr>
      <p:sp>
        <p:nvSpPr>
          <p:cNvPr id="8" name="TextBox 7"/>
          <p:cNvSpPr txBox="1"/>
          <p:nvPr/>
        </p:nvSpPr>
        <p:spPr>
          <a:xfrm>
            <a:off x="11156556" y="230752"/>
            <a:ext cx="184731" cy="338554"/>
          </a:xfrm>
          <a:prstGeom prst="rect">
            <a:avLst/>
          </a:prstGeom>
          <a:noFill/>
          <a:effectLst/>
        </p:spPr>
        <p:txBody>
          <a:bodyPr wrap="none" rtlCol="0">
            <a:spAutoFit/>
          </a:bodyPr>
          <a:lstStyle/>
          <a:p>
            <a:pPr algn="r">
              <a:lnSpc>
                <a:spcPct val="80000"/>
              </a:lnSpc>
            </a:pPr>
            <a:endParaRPr lang="en-US" sz="2000" spc="-150" dirty="0">
              <a:solidFill>
                <a:srgbClr val="132339"/>
              </a:solidFill>
              <a:latin typeface="Aptifer Slab LT W01 Bold"/>
              <a:cs typeface="Aptifer Slab LT W01 Bold"/>
            </a:endParaRPr>
          </a:p>
        </p:txBody>
      </p:sp>
    </p:spTree>
    <p:extLst>
      <p:ext uri="{BB962C8B-B14F-4D97-AF65-F5344CB8AC3E}">
        <p14:creationId xmlns:p14="http://schemas.microsoft.com/office/powerpoint/2010/main" val="1012738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9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0219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1" y="274638"/>
            <a:ext cx="10969943" cy="1143000"/>
          </a:xfrm>
          <a:prstGeom prst="rect">
            <a:avLst/>
          </a:prstGeom>
        </p:spPr>
        <p:txBody>
          <a:bodyPr vert="horz" lIns="91440" tIns="45720" rIns="91440" bIns="45720" rtlCol="0" anchor="ctr">
            <a:normAutofit/>
          </a:bodyPr>
          <a:lstStyle/>
          <a:p>
            <a:r>
              <a:rPr lang="x-none"/>
              <a:t>Click to edit Master title style</a:t>
            </a:r>
            <a:endParaRPr lang="en-US"/>
          </a:p>
        </p:txBody>
      </p:sp>
      <p:sp>
        <p:nvSpPr>
          <p:cNvPr id="3" name="Text Placeholder 2"/>
          <p:cNvSpPr>
            <a:spLocks noGrp="1"/>
          </p:cNvSpPr>
          <p:nvPr>
            <p:ph type="body" idx="1"/>
          </p:nvPr>
        </p:nvSpPr>
        <p:spPr>
          <a:xfrm>
            <a:off x="609441" y="1600201"/>
            <a:ext cx="10969943" cy="4525963"/>
          </a:xfrm>
          <a:prstGeom prst="rect">
            <a:avLst/>
          </a:prstGeom>
        </p:spPr>
        <p:txBody>
          <a:bodyPr vert="horz" lIns="91440" tIns="45720" rIns="91440" bIns="45720" rtlCol="0">
            <a:normAutofit/>
          </a:body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2"/>
          </p:nvPr>
        </p:nvSpPr>
        <p:spPr>
          <a:xfrm>
            <a:off x="609441" y="6356351"/>
            <a:ext cx="2844059"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164515" y="6356351"/>
            <a:ext cx="385979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5325" y="6356351"/>
            <a:ext cx="284405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BF658E-18A4-BC4B-955A-9DFF7539C5FE}" type="slidenum">
              <a:rPr lang="en-US" smtClean="0"/>
              <a:t>‹nº›</a:t>
            </a:fld>
            <a:endParaRPr lang="en-US" dirty="0"/>
          </a:p>
        </p:txBody>
      </p:sp>
    </p:spTree>
    <p:extLst>
      <p:ext uri="{BB962C8B-B14F-4D97-AF65-F5344CB8AC3E}">
        <p14:creationId xmlns:p14="http://schemas.microsoft.com/office/powerpoint/2010/main" val="645820270"/>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59" r:id="rId4"/>
    <p:sldLayoutId id="2147483660" r:id="rId5"/>
    <p:sldLayoutId id="2147483661" r:id="rId6"/>
    <p:sldLayoutId id="2147483662" r:id="rId7"/>
    <p:sldLayoutId id="2147483663" r:id="rId8"/>
    <p:sldLayoutId id="2147483664" r:id="rId9"/>
    <p:sldLayoutId id="2147483665" r:id="rId10"/>
    <p:sldLayoutId id="2147483658"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5" Type="http://schemas.openxmlformats.org/officeDocument/2006/relationships/image" Target="../media/image10.pn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EBD05"/>
        </a:solidFill>
        <a:effectLst/>
      </p:bgPr>
    </p:bg>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extLst>
              <a:ext uri="{28A0092B-C50C-407E-A947-70E740481C1C}">
                <a14:useLocalDpi xmlns:a14="http://schemas.microsoft.com/office/drawing/2010/main" val="0"/>
              </a:ext>
            </a:extLst>
          </a:blip>
          <a:srcRect r="23397"/>
          <a:stretch/>
        </p:blipFill>
        <p:spPr>
          <a:xfrm>
            <a:off x="0" y="1"/>
            <a:ext cx="9336947" cy="6858005"/>
          </a:xfrm>
          <a:prstGeom prst="rect">
            <a:avLst/>
          </a:prstGeom>
          <a:noFill/>
          <a:ln>
            <a:noFill/>
          </a:ln>
        </p:spPr>
      </p:pic>
    </p:spTree>
    <p:extLst>
      <p:ext uri="{BB962C8B-B14F-4D97-AF65-F5344CB8AC3E}">
        <p14:creationId xmlns:p14="http://schemas.microsoft.com/office/powerpoint/2010/main" val="3895659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10966397" y="705393"/>
            <a:ext cx="404521" cy="413472"/>
          </a:xfrm>
          <a:prstGeom prst="rect">
            <a:avLst/>
          </a:prstGeom>
        </p:spPr>
      </p:pic>
      <p:sp>
        <p:nvSpPr>
          <p:cNvPr id="9" name="TextBox 8"/>
          <p:cNvSpPr txBox="1"/>
          <p:nvPr/>
        </p:nvSpPr>
        <p:spPr>
          <a:xfrm>
            <a:off x="489750" y="485712"/>
            <a:ext cx="9950787" cy="707886"/>
          </a:xfrm>
          <a:prstGeom prst="rect">
            <a:avLst/>
          </a:prstGeom>
          <a:noFill/>
        </p:spPr>
        <p:txBody>
          <a:bodyPr wrap="square" rtlCol="0">
            <a:spAutoFit/>
          </a:bodyPr>
          <a:lstStyle/>
          <a:p>
            <a:r>
              <a:rPr lang="pt-BR" sz="4000" dirty="0">
                <a:solidFill>
                  <a:srgbClr val="132339"/>
                </a:solidFill>
                <a:latin typeface="Aptifer Slab LT W01 Bold"/>
                <a:cs typeface="Aptifer Slab LT W01 Bold"/>
              </a:rPr>
              <a:t>Conflitos e refugiados na África</a:t>
            </a:r>
            <a:endParaRPr lang="en-US" sz="4000" dirty="0">
              <a:solidFill>
                <a:srgbClr val="132339"/>
              </a:solidFill>
              <a:latin typeface="Aptifer Slab LT W01 Bold"/>
              <a:cs typeface="Aptifer Slab LT W01 Bold"/>
            </a:endParaRPr>
          </a:p>
        </p:txBody>
      </p:sp>
      <p:cxnSp>
        <p:nvCxnSpPr>
          <p:cNvPr id="10" name="Straight Connector 9"/>
          <p:cNvCxnSpPr/>
          <p:nvPr/>
        </p:nvCxnSpPr>
        <p:spPr>
          <a:xfrm>
            <a:off x="535930" y="1242188"/>
            <a:ext cx="11316664" cy="0"/>
          </a:xfrm>
          <a:prstGeom prst="line">
            <a:avLst/>
          </a:prstGeom>
          <a:ln w="3175" cmpd="sng">
            <a:solidFill>
              <a:srgbClr val="3D94D2"/>
            </a:solidFill>
          </a:ln>
          <a:effectLst/>
        </p:spPr>
        <p:style>
          <a:lnRef idx="2">
            <a:schemeClr val="accent1"/>
          </a:lnRef>
          <a:fillRef idx="0">
            <a:schemeClr val="accent1"/>
          </a:fillRef>
          <a:effectRef idx="1">
            <a:schemeClr val="accent1"/>
          </a:effectRef>
          <a:fontRef idx="minor">
            <a:schemeClr val="tx1"/>
          </a:fontRef>
        </p:style>
      </p:cxnSp>
      <p:pic>
        <p:nvPicPr>
          <p:cNvPr id="11" name="Google Shape;67;p15"/>
          <p:cNvPicPr preferRelativeResize="0"/>
          <p:nvPr/>
        </p:nvPicPr>
        <p:blipFill rotWithShape="1">
          <a:blip r:embed="rId3">
            <a:alphaModFix/>
          </a:blip>
          <a:srcRect/>
          <a:stretch/>
        </p:blipFill>
        <p:spPr>
          <a:xfrm>
            <a:off x="0" y="0"/>
            <a:ext cx="12192000" cy="561975"/>
          </a:xfrm>
          <a:prstGeom prst="rect">
            <a:avLst/>
          </a:prstGeom>
          <a:noFill/>
          <a:ln>
            <a:noFill/>
          </a:ln>
        </p:spPr>
      </p:pic>
      <p:pic>
        <p:nvPicPr>
          <p:cNvPr id="6" name="Imagem 5">
            <a:extLst>
              <a:ext uri="{FF2B5EF4-FFF2-40B4-BE49-F238E27FC236}">
                <a16:creationId xmlns:a16="http://schemas.microsoft.com/office/drawing/2014/main" id="{5126A212-52A5-6277-1477-E3BE3CC1AAF0}"/>
              </a:ext>
            </a:extLst>
          </p:cNvPr>
          <p:cNvPicPr>
            <a:picLocks noChangeAspect="1"/>
          </p:cNvPicPr>
          <p:nvPr/>
        </p:nvPicPr>
        <p:blipFill>
          <a:blip r:embed="rId4"/>
          <a:stretch>
            <a:fillRect/>
          </a:stretch>
        </p:blipFill>
        <p:spPr>
          <a:xfrm>
            <a:off x="769013" y="1316921"/>
            <a:ext cx="5000625" cy="5448300"/>
          </a:xfrm>
          <a:prstGeom prst="rect">
            <a:avLst/>
          </a:prstGeom>
        </p:spPr>
      </p:pic>
      <p:pic>
        <p:nvPicPr>
          <p:cNvPr id="13" name="Imagem 12">
            <a:extLst>
              <a:ext uri="{FF2B5EF4-FFF2-40B4-BE49-F238E27FC236}">
                <a16:creationId xmlns:a16="http://schemas.microsoft.com/office/drawing/2014/main" id="{C47078C0-7047-71CA-9D95-BAEFDFB9843A}"/>
              </a:ext>
            </a:extLst>
          </p:cNvPr>
          <p:cNvPicPr>
            <a:picLocks noChangeAspect="1"/>
          </p:cNvPicPr>
          <p:nvPr/>
        </p:nvPicPr>
        <p:blipFill>
          <a:blip r:embed="rId5"/>
          <a:stretch>
            <a:fillRect/>
          </a:stretch>
        </p:blipFill>
        <p:spPr>
          <a:xfrm>
            <a:off x="6756719" y="1340733"/>
            <a:ext cx="5095875" cy="5400675"/>
          </a:xfrm>
          <a:prstGeom prst="rect">
            <a:avLst/>
          </a:prstGeom>
        </p:spPr>
      </p:pic>
      <p:sp>
        <p:nvSpPr>
          <p:cNvPr id="14" name="CaixaDeTexto 13">
            <a:extLst>
              <a:ext uri="{FF2B5EF4-FFF2-40B4-BE49-F238E27FC236}">
                <a16:creationId xmlns:a16="http://schemas.microsoft.com/office/drawing/2014/main" id="{2F21FBEB-F392-6445-21D5-B427C5AFC6F2}"/>
              </a:ext>
            </a:extLst>
          </p:cNvPr>
          <p:cNvSpPr txBox="1"/>
          <p:nvPr/>
        </p:nvSpPr>
        <p:spPr>
          <a:xfrm>
            <a:off x="4827259" y="4264764"/>
            <a:ext cx="1929460" cy="2400657"/>
          </a:xfrm>
          <a:prstGeom prst="rect">
            <a:avLst/>
          </a:prstGeom>
          <a:noFill/>
        </p:spPr>
        <p:txBody>
          <a:bodyPr wrap="square" rtlCol="0">
            <a:spAutoFit/>
          </a:bodyPr>
          <a:lstStyle/>
          <a:p>
            <a:pPr algn="l"/>
            <a:r>
              <a:rPr lang="pt-BR" sz="1000" b="0" i="0" u="none" strike="noStrike" baseline="0" dirty="0">
                <a:solidFill>
                  <a:srgbClr val="2F2F2E"/>
                </a:solidFill>
              </a:rPr>
              <a:t>Fonte: INTERNAL DISPLACEMENT MONITORING CENTER. Global </a:t>
            </a:r>
            <a:r>
              <a:rPr lang="pt-BR" sz="1000" b="0" i="0" u="none" strike="noStrike" baseline="0" dirty="0" err="1">
                <a:solidFill>
                  <a:srgbClr val="2F2F2E"/>
                </a:solidFill>
              </a:rPr>
              <a:t>report</a:t>
            </a:r>
            <a:r>
              <a:rPr lang="pt-BR" sz="1000" b="0" i="0" u="none" strike="noStrike" baseline="0" dirty="0">
                <a:solidFill>
                  <a:srgbClr val="2F2F2E"/>
                </a:solidFill>
              </a:rPr>
              <a:t> </a:t>
            </a:r>
            <a:r>
              <a:rPr lang="pt-BR" sz="1000" b="0" i="0" u="none" strike="noStrike" baseline="0" dirty="0" err="1">
                <a:solidFill>
                  <a:srgbClr val="2F2F2E"/>
                </a:solidFill>
              </a:rPr>
              <a:t>on</a:t>
            </a:r>
            <a:r>
              <a:rPr lang="pt-BR" sz="1000" b="0" i="0" u="none" strike="noStrike" baseline="0" dirty="0">
                <a:solidFill>
                  <a:srgbClr val="2F2F2E"/>
                </a:solidFill>
              </a:rPr>
              <a:t> </a:t>
            </a:r>
            <a:r>
              <a:rPr lang="pt-BR" sz="1000" b="0" i="0" u="none" strike="noStrike" baseline="0" dirty="0" err="1">
                <a:solidFill>
                  <a:srgbClr val="2F2F2E"/>
                </a:solidFill>
              </a:rPr>
              <a:t>internal</a:t>
            </a:r>
            <a:r>
              <a:rPr lang="pt-BR" sz="1000" b="0" i="0" u="none" strike="noStrike" baseline="0" dirty="0">
                <a:solidFill>
                  <a:srgbClr val="2F2F2E"/>
                </a:solidFill>
              </a:rPr>
              <a:t> </a:t>
            </a:r>
            <a:r>
              <a:rPr lang="pt-BR" sz="1000" b="0" i="0" u="none" strike="noStrike" baseline="0" dirty="0" err="1">
                <a:solidFill>
                  <a:srgbClr val="2F2F2E"/>
                </a:solidFill>
              </a:rPr>
              <a:t>displacement</a:t>
            </a:r>
            <a:r>
              <a:rPr lang="pt-BR" sz="1000" b="0" i="0" u="none" strike="noStrike" baseline="0" dirty="0">
                <a:solidFill>
                  <a:srgbClr val="2F2F2E"/>
                </a:solidFill>
              </a:rPr>
              <a:t> 2022. Geneva: IDCM, 2022. Disponível em: https://www.internal-displacement.org/global-</a:t>
            </a:r>
            <a:r>
              <a:rPr lang="pt-BR" sz="1000" b="0" i="0" u="none" strike="noStrike" baseline="0" dirty="0" err="1">
                <a:solidFill>
                  <a:srgbClr val="2F2F2E"/>
                </a:solidFill>
              </a:rPr>
              <a:t>report</a:t>
            </a:r>
            <a:r>
              <a:rPr lang="pt-BR" sz="1000" b="0" i="0" u="none" strike="noStrike" baseline="0" dirty="0">
                <a:solidFill>
                  <a:srgbClr val="2F2F2E"/>
                </a:solidFill>
              </a:rPr>
              <a:t>/grid2022/#download.</a:t>
            </a:r>
          </a:p>
          <a:p>
            <a:pPr algn="l"/>
            <a:r>
              <a:rPr lang="pt-BR" sz="1000" b="0" i="0" u="none" strike="noStrike" baseline="0" dirty="0">
                <a:solidFill>
                  <a:srgbClr val="2F2F2E"/>
                </a:solidFill>
              </a:rPr>
              <a:t>UNITED NATIONS HIGH COMMISSIONER FOR REFUGEES. </a:t>
            </a:r>
            <a:r>
              <a:rPr lang="pt-BR" sz="1000" b="0" i="0" u="none" strike="noStrike" baseline="0" dirty="0" err="1">
                <a:solidFill>
                  <a:srgbClr val="2F2F2E"/>
                </a:solidFill>
              </a:rPr>
              <a:t>Refugee</a:t>
            </a:r>
            <a:r>
              <a:rPr lang="pt-BR" sz="1000" b="0" i="0" u="none" strike="noStrike" baseline="0" dirty="0">
                <a:solidFill>
                  <a:srgbClr val="2F2F2E"/>
                </a:solidFill>
              </a:rPr>
              <a:t> data </a:t>
            </a:r>
            <a:r>
              <a:rPr lang="pt-BR" sz="1000" b="0" i="0" u="none" strike="noStrike" baseline="0" dirty="0" err="1">
                <a:solidFill>
                  <a:srgbClr val="2F2F2E"/>
                </a:solidFill>
              </a:rPr>
              <a:t>finder</a:t>
            </a:r>
            <a:r>
              <a:rPr lang="pt-BR" sz="1000" b="0" i="0" u="none" strike="noStrike" baseline="0" dirty="0">
                <a:solidFill>
                  <a:srgbClr val="2F2F2E"/>
                </a:solidFill>
              </a:rPr>
              <a:t>. </a:t>
            </a:r>
            <a:r>
              <a:rPr lang="pt-BR" sz="1000" b="0" i="0" u="none" strike="noStrike" baseline="0" dirty="0" err="1">
                <a:solidFill>
                  <a:srgbClr val="2F2F2E"/>
                </a:solidFill>
              </a:rPr>
              <a:t>Genève</a:t>
            </a:r>
            <a:r>
              <a:rPr lang="pt-BR" sz="1000" b="0" i="0" u="none" strike="noStrike" baseline="0" dirty="0">
                <a:solidFill>
                  <a:srgbClr val="2F2F2E"/>
                </a:solidFill>
              </a:rPr>
              <a:t>: UNHCR, 2022. Disponível em: https://www.unhcr.org/</a:t>
            </a:r>
            <a:r>
              <a:rPr lang="pt-BR" sz="1000" b="0" i="0" u="none" strike="noStrike" baseline="0" dirty="0" err="1">
                <a:solidFill>
                  <a:srgbClr val="2F2F2E"/>
                </a:solidFill>
              </a:rPr>
              <a:t>refugee-statistics</a:t>
            </a:r>
            <a:r>
              <a:rPr lang="pt-BR" sz="1000" b="0" i="0" u="none" strike="noStrike" baseline="0" dirty="0">
                <a:solidFill>
                  <a:srgbClr val="2F2F2E"/>
                </a:solidFill>
              </a:rPr>
              <a:t>/. Acessos em: 29 jun. 2022..</a:t>
            </a:r>
            <a:endParaRPr lang="pt-BR" sz="1000" dirty="0"/>
          </a:p>
        </p:txBody>
      </p:sp>
    </p:spTree>
    <p:extLst>
      <p:ext uri="{BB962C8B-B14F-4D97-AF65-F5344CB8AC3E}">
        <p14:creationId xmlns:p14="http://schemas.microsoft.com/office/powerpoint/2010/main" val="1759360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32568" y="2358081"/>
            <a:ext cx="11155972" cy="1000851"/>
          </a:xfrm>
          <a:prstGeom prst="rect">
            <a:avLst/>
          </a:prstGeom>
          <a:noFill/>
          <a:effectLst/>
        </p:spPr>
        <p:txBody>
          <a:bodyPr wrap="square" rtlCol="0">
            <a:spAutoFit/>
          </a:bodyPr>
          <a:lstStyle/>
          <a:p>
            <a:pPr>
              <a:lnSpc>
                <a:spcPct val="80000"/>
              </a:lnSpc>
            </a:pPr>
            <a:r>
              <a:rPr lang="pt-BR" sz="7200" spc="-150" dirty="0">
                <a:solidFill>
                  <a:srgbClr val="132339"/>
                </a:solidFill>
                <a:latin typeface="Aptifer Slab LT W01 Bold"/>
                <a:cs typeface="Aptifer Slab LT W01 Bold"/>
              </a:rPr>
              <a:t>África: aspectos populacionais</a:t>
            </a:r>
          </a:p>
        </p:txBody>
      </p:sp>
      <p:pic>
        <p:nvPicPr>
          <p:cNvPr id="23" name="Picture 22"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11152206" y="2301886"/>
            <a:ext cx="716680" cy="732538"/>
          </a:xfrm>
          <a:prstGeom prst="rect">
            <a:avLst/>
          </a:prstGeom>
        </p:spPr>
      </p:pic>
      <p:cxnSp>
        <p:nvCxnSpPr>
          <p:cNvPr id="25" name="Straight Connector 24"/>
          <p:cNvCxnSpPr/>
          <p:nvPr/>
        </p:nvCxnSpPr>
        <p:spPr>
          <a:xfrm>
            <a:off x="552222" y="1362363"/>
            <a:ext cx="11316664" cy="0"/>
          </a:xfrm>
          <a:prstGeom prst="line">
            <a:avLst/>
          </a:prstGeom>
          <a:ln w="3175" cmpd="sng">
            <a:solidFill>
              <a:srgbClr val="3D94D2"/>
            </a:solidFill>
          </a:ln>
          <a:effectLst/>
        </p:spPr>
        <p:style>
          <a:lnRef idx="2">
            <a:schemeClr val="accent1"/>
          </a:lnRef>
          <a:fillRef idx="0">
            <a:schemeClr val="accent1"/>
          </a:fillRef>
          <a:effectRef idx="1">
            <a:schemeClr val="accent1"/>
          </a:effectRef>
          <a:fontRef idx="minor">
            <a:schemeClr val="tx1"/>
          </a:fontRef>
        </p:style>
      </p:cxnSp>
      <p:sp>
        <p:nvSpPr>
          <p:cNvPr id="2" name="Slide Number Placeholder 1"/>
          <p:cNvSpPr>
            <a:spLocks noGrp="1"/>
          </p:cNvSpPr>
          <p:nvPr>
            <p:ph type="sldNum" sz="quarter" idx="12"/>
          </p:nvPr>
        </p:nvSpPr>
        <p:spPr/>
        <p:txBody>
          <a:bodyPr/>
          <a:lstStyle/>
          <a:p>
            <a:fld id="{8ABF658E-18A4-BC4B-955A-9DFF7539C5FE}" type="slidenum">
              <a:rPr lang="en-US" smtClean="0"/>
              <a:t>2</a:t>
            </a:fld>
            <a:endParaRPr lang="en-US" dirty="0"/>
          </a:p>
        </p:txBody>
      </p:sp>
      <p:pic>
        <p:nvPicPr>
          <p:cNvPr id="7" name="Google Shape;67;p15"/>
          <p:cNvPicPr preferRelativeResize="0"/>
          <p:nvPr/>
        </p:nvPicPr>
        <p:blipFill rotWithShape="1">
          <a:blip r:embed="rId3">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2256529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6684220" y="609856"/>
            <a:ext cx="404521" cy="413472"/>
          </a:xfrm>
          <a:prstGeom prst="rect">
            <a:avLst/>
          </a:prstGeom>
        </p:spPr>
      </p:pic>
      <p:sp>
        <p:nvSpPr>
          <p:cNvPr id="3" name="TextBox 2"/>
          <p:cNvSpPr txBox="1"/>
          <p:nvPr/>
        </p:nvSpPr>
        <p:spPr>
          <a:xfrm>
            <a:off x="489751" y="632952"/>
            <a:ext cx="6598990" cy="707886"/>
          </a:xfrm>
          <a:prstGeom prst="rect">
            <a:avLst/>
          </a:prstGeom>
          <a:noFill/>
        </p:spPr>
        <p:txBody>
          <a:bodyPr wrap="square" rtlCol="0">
            <a:spAutoFit/>
          </a:bodyPr>
          <a:lstStyle/>
          <a:p>
            <a:r>
              <a:rPr lang="pt-BR" sz="4000" dirty="0">
                <a:solidFill>
                  <a:srgbClr val="132339"/>
                </a:solidFill>
                <a:latin typeface="Aptifer Slab LT W01 Bold"/>
                <a:cs typeface="Aptifer Slab LT W01 Bold"/>
              </a:rPr>
              <a:t>População rural e urbana</a:t>
            </a:r>
            <a:endParaRPr lang="en-US" sz="4000" dirty="0">
              <a:solidFill>
                <a:srgbClr val="132339"/>
              </a:solidFill>
              <a:latin typeface="Aptifer Slab LT W01 Bold"/>
              <a:cs typeface="Aptifer Slab LT W01 Bold"/>
            </a:endParaRPr>
          </a:p>
        </p:txBody>
      </p:sp>
      <p:cxnSp>
        <p:nvCxnSpPr>
          <p:cNvPr id="4" name="Straight Connector 3"/>
          <p:cNvCxnSpPr/>
          <p:nvPr/>
        </p:nvCxnSpPr>
        <p:spPr>
          <a:xfrm>
            <a:off x="552222" y="1362363"/>
            <a:ext cx="11316664" cy="0"/>
          </a:xfrm>
          <a:prstGeom prst="line">
            <a:avLst/>
          </a:prstGeom>
          <a:ln w="3175" cmpd="sng">
            <a:solidFill>
              <a:srgbClr val="3D94D2"/>
            </a:solidFill>
          </a:ln>
          <a:effectLst/>
        </p:spPr>
        <p:style>
          <a:lnRef idx="2">
            <a:schemeClr val="accent1"/>
          </a:lnRef>
          <a:fillRef idx="0">
            <a:schemeClr val="accent1"/>
          </a:fillRef>
          <a:effectRef idx="1">
            <a:schemeClr val="accent1"/>
          </a:effectRef>
          <a:fontRef idx="minor">
            <a:schemeClr val="tx1"/>
          </a:fontRef>
        </p:style>
      </p:cxnSp>
      <p:pic>
        <p:nvPicPr>
          <p:cNvPr id="7" name="Google Shape;67;p15"/>
          <p:cNvPicPr preferRelativeResize="0"/>
          <p:nvPr/>
        </p:nvPicPr>
        <p:blipFill rotWithShape="1">
          <a:blip r:embed="rId3">
            <a:alphaModFix/>
          </a:blip>
          <a:srcRect/>
          <a:stretch/>
        </p:blipFill>
        <p:spPr>
          <a:xfrm>
            <a:off x="0" y="0"/>
            <a:ext cx="12192000" cy="561975"/>
          </a:xfrm>
          <a:prstGeom prst="rect">
            <a:avLst/>
          </a:prstGeom>
          <a:noFill/>
          <a:ln>
            <a:noFill/>
          </a:ln>
        </p:spPr>
      </p:pic>
      <p:pic>
        <p:nvPicPr>
          <p:cNvPr id="9" name="Imagem 8">
            <a:extLst>
              <a:ext uri="{FF2B5EF4-FFF2-40B4-BE49-F238E27FC236}">
                <a16:creationId xmlns:a16="http://schemas.microsoft.com/office/drawing/2014/main" id="{0787CA8B-24FD-823E-E70E-09FCC7A04DE9}"/>
              </a:ext>
            </a:extLst>
          </p:cNvPr>
          <p:cNvPicPr>
            <a:picLocks noChangeAspect="1"/>
          </p:cNvPicPr>
          <p:nvPr/>
        </p:nvPicPr>
        <p:blipFill>
          <a:blip r:embed="rId4"/>
          <a:stretch>
            <a:fillRect/>
          </a:stretch>
        </p:blipFill>
        <p:spPr>
          <a:xfrm>
            <a:off x="1604805" y="1411815"/>
            <a:ext cx="8963025" cy="5210175"/>
          </a:xfrm>
          <a:prstGeom prst="rect">
            <a:avLst/>
          </a:prstGeom>
        </p:spPr>
      </p:pic>
    </p:spTree>
    <p:extLst>
      <p:ext uri="{BB962C8B-B14F-4D97-AF65-F5344CB8AC3E}">
        <p14:creationId xmlns:p14="http://schemas.microsoft.com/office/powerpoint/2010/main" val="3558773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5929317" y="609856"/>
            <a:ext cx="404521" cy="413472"/>
          </a:xfrm>
          <a:prstGeom prst="rect">
            <a:avLst/>
          </a:prstGeom>
        </p:spPr>
      </p:pic>
      <p:sp>
        <p:nvSpPr>
          <p:cNvPr id="3" name="TextBox 2"/>
          <p:cNvSpPr txBox="1"/>
          <p:nvPr/>
        </p:nvSpPr>
        <p:spPr>
          <a:xfrm>
            <a:off x="489751" y="522522"/>
            <a:ext cx="5583014" cy="707886"/>
          </a:xfrm>
          <a:prstGeom prst="rect">
            <a:avLst/>
          </a:prstGeom>
          <a:noFill/>
        </p:spPr>
        <p:txBody>
          <a:bodyPr wrap="square" rtlCol="0">
            <a:spAutoFit/>
          </a:bodyPr>
          <a:lstStyle/>
          <a:p>
            <a:r>
              <a:rPr lang="pt-BR" sz="4000" dirty="0">
                <a:solidFill>
                  <a:srgbClr val="132339"/>
                </a:solidFill>
                <a:latin typeface="Aptifer Slab LT W01 Bold"/>
                <a:cs typeface="Aptifer Slab LT W01 Bold"/>
              </a:rPr>
              <a:t>Urbanização na África</a:t>
            </a:r>
            <a:endParaRPr lang="en-US" sz="4000" dirty="0">
              <a:solidFill>
                <a:srgbClr val="132339"/>
              </a:solidFill>
              <a:latin typeface="Aptifer Slab LT W01 Bold"/>
              <a:cs typeface="Aptifer Slab LT W01 Bold"/>
            </a:endParaRPr>
          </a:p>
        </p:txBody>
      </p:sp>
      <p:cxnSp>
        <p:nvCxnSpPr>
          <p:cNvPr id="4" name="Straight Connector 3"/>
          <p:cNvCxnSpPr/>
          <p:nvPr/>
        </p:nvCxnSpPr>
        <p:spPr>
          <a:xfrm>
            <a:off x="552222" y="1362363"/>
            <a:ext cx="11316664" cy="0"/>
          </a:xfrm>
          <a:prstGeom prst="line">
            <a:avLst/>
          </a:prstGeom>
          <a:ln w="3175" cmpd="sng">
            <a:solidFill>
              <a:srgbClr val="3D94D2"/>
            </a:solidFill>
          </a:ln>
          <a:effectLst/>
        </p:spPr>
        <p:style>
          <a:lnRef idx="2">
            <a:schemeClr val="accent1"/>
          </a:lnRef>
          <a:fillRef idx="0">
            <a:schemeClr val="accent1"/>
          </a:fillRef>
          <a:effectRef idx="1">
            <a:schemeClr val="accent1"/>
          </a:effectRef>
          <a:fontRef idx="minor">
            <a:schemeClr val="tx1"/>
          </a:fontRef>
        </p:style>
      </p:cxnSp>
      <p:sp>
        <p:nvSpPr>
          <p:cNvPr id="8" name="CaixaDeTexto 7">
            <a:extLst>
              <a:ext uri="{FF2B5EF4-FFF2-40B4-BE49-F238E27FC236}">
                <a16:creationId xmlns:a16="http://schemas.microsoft.com/office/drawing/2014/main" id="{7D534E55-1C70-4057-A256-85C4FAB0750D}"/>
              </a:ext>
            </a:extLst>
          </p:cNvPr>
          <p:cNvSpPr txBox="1"/>
          <p:nvPr/>
        </p:nvSpPr>
        <p:spPr>
          <a:xfrm>
            <a:off x="501296" y="1894753"/>
            <a:ext cx="11517313" cy="3477875"/>
          </a:xfrm>
          <a:prstGeom prst="rect">
            <a:avLst/>
          </a:prstGeom>
          <a:noFill/>
        </p:spPr>
        <p:txBody>
          <a:bodyPr wrap="square" rtlCol="0">
            <a:spAutoFit/>
          </a:bodyPr>
          <a:lstStyle/>
          <a:p>
            <a:r>
              <a:rPr lang="pt-BR" sz="2000" dirty="0"/>
              <a:t>No processo de urbanização da África destaca-se o rápido crescimento do número </a:t>
            </a:r>
            <a:br>
              <a:rPr lang="pt-BR" sz="2000" dirty="0"/>
            </a:br>
            <a:r>
              <a:rPr lang="pt-BR" sz="2000" dirty="0"/>
              <a:t>de cidades com mais de 1 milhão de habitantes. </a:t>
            </a:r>
          </a:p>
          <a:p>
            <a:endParaRPr lang="pt-BR" sz="2000" dirty="0"/>
          </a:p>
          <a:p>
            <a:pPr marL="285750" indent="-285750">
              <a:buFontTx/>
              <a:buChar char="-"/>
            </a:pPr>
            <a:r>
              <a:rPr lang="pt-BR" sz="2000" b="1" dirty="0"/>
              <a:t>Em 1960 havia apenas uma cidade nessa situação. </a:t>
            </a:r>
          </a:p>
          <a:p>
            <a:pPr marL="285750" indent="-285750">
              <a:buFontTx/>
              <a:buChar char="-"/>
            </a:pPr>
            <a:r>
              <a:rPr lang="pt-BR" sz="2000" b="1" dirty="0"/>
              <a:t>Na década de 1970, esse número cresceu para quatro.</a:t>
            </a:r>
          </a:p>
          <a:p>
            <a:pPr marL="285750" indent="-285750">
              <a:buFontTx/>
              <a:buChar char="-"/>
            </a:pPr>
            <a:r>
              <a:rPr lang="pt-BR" sz="2000" b="1" dirty="0"/>
              <a:t>Em 2013, o continente já possuía mais de 30 cidades com população superior a 1 milhão de habitantes. </a:t>
            </a:r>
          </a:p>
          <a:p>
            <a:pPr marL="285750" indent="-285750">
              <a:buFontTx/>
              <a:buChar char="-"/>
            </a:pPr>
            <a:r>
              <a:rPr lang="pt-BR" sz="2000" b="1" dirty="0"/>
              <a:t>As projeções da ONU apontam que 44 cidades africanas atingirão esse número em 2025.</a:t>
            </a:r>
          </a:p>
          <a:p>
            <a:pPr marL="285750" indent="-285750">
              <a:buFontTx/>
              <a:buChar char="-"/>
            </a:pPr>
            <a:endParaRPr lang="pt-BR" sz="2000" dirty="0"/>
          </a:p>
          <a:p>
            <a:r>
              <a:rPr lang="pt-BR" sz="2000" dirty="0"/>
              <a:t>A perspectiva de crescimento acelerado da população urbana amplia o desafio de promover </a:t>
            </a:r>
            <a:br>
              <a:rPr lang="pt-BR" sz="2000" dirty="0"/>
            </a:br>
            <a:r>
              <a:rPr lang="pt-BR" sz="2000" dirty="0"/>
              <a:t>o desenvolvimento socioeconômico, melhorias na infraestrutura urbana e distribuição de renda </a:t>
            </a:r>
            <a:br>
              <a:rPr lang="pt-BR" sz="2000" dirty="0"/>
            </a:br>
            <a:r>
              <a:rPr lang="pt-BR" sz="2000" dirty="0"/>
              <a:t>como forma de reduzir os problemas sociais que afetam parte considerável de seus habitantes.</a:t>
            </a:r>
          </a:p>
        </p:txBody>
      </p:sp>
      <p:pic>
        <p:nvPicPr>
          <p:cNvPr id="6" name="Google Shape;67;p15"/>
          <p:cNvPicPr preferRelativeResize="0"/>
          <p:nvPr/>
        </p:nvPicPr>
        <p:blipFill rotWithShape="1">
          <a:blip r:embed="rId3">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2080399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7539328" y="536236"/>
            <a:ext cx="404521" cy="413472"/>
          </a:xfrm>
          <a:prstGeom prst="rect">
            <a:avLst/>
          </a:prstGeom>
        </p:spPr>
      </p:pic>
      <p:sp>
        <p:nvSpPr>
          <p:cNvPr id="3" name="TextBox 2"/>
          <p:cNvSpPr txBox="1"/>
          <p:nvPr/>
        </p:nvSpPr>
        <p:spPr>
          <a:xfrm>
            <a:off x="552222" y="653821"/>
            <a:ext cx="7454099" cy="707886"/>
          </a:xfrm>
          <a:prstGeom prst="rect">
            <a:avLst/>
          </a:prstGeom>
          <a:noFill/>
        </p:spPr>
        <p:txBody>
          <a:bodyPr wrap="square" rtlCol="0">
            <a:spAutoFit/>
          </a:bodyPr>
          <a:lstStyle/>
          <a:p>
            <a:r>
              <a:rPr lang="pt-BR" sz="4000" dirty="0">
                <a:solidFill>
                  <a:srgbClr val="132339"/>
                </a:solidFill>
                <a:latin typeface="Aptifer Slab LT W01 Bold"/>
                <a:cs typeface="Aptifer Slab LT W01 Bold"/>
              </a:rPr>
              <a:t>Diversidade étnica e cultural</a:t>
            </a:r>
            <a:endParaRPr lang="en-US" sz="4000" dirty="0">
              <a:solidFill>
                <a:srgbClr val="132339"/>
              </a:solidFill>
              <a:latin typeface="Aptifer Slab LT W01 Bold"/>
              <a:cs typeface="Aptifer Slab LT W01 Bold"/>
            </a:endParaRPr>
          </a:p>
        </p:txBody>
      </p:sp>
      <p:cxnSp>
        <p:nvCxnSpPr>
          <p:cNvPr id="4" name="Straight Connector 3"/>
          <p:cNvCxnSpPr/>
          <p:nvPr/>
        </p:nvCxnSpPr>
        <p:spPr>
          <a:xfrm>
            <a:off x="552222" y="1362363"/>
            <a:ext cx="11316664" cy="0"/>
          </a:xfrm>
          <a:prstGeom prst="line">
            <a:avLst/>
          </a:prstGeom>
          <a:ln w="3175" cmpd="sng">
            <a:solidFill>
              <a:srgbClr val="3D94D2"/>
            </a:solidFill>
          </a:ln>
          <a:effectLst/>
        </p:spPr>
        <p:style>
          <a:lnRef idx="2">
            <a:schemeClr val="accent1"/>
          </a:lnRef>
          <a:fillRef idx="0">
            <a:schemeClr val="accent1"/>
          </a:fillRef>
          <a:effectRef idx="1">
            <a:schemeClr val="accent1"/>
          </a:effectRef>
          <a:fontRef idx="minor">
            <a:schemeClr val="tx1"/>
          </a:fontRef>
        </p:style>
      </p:cxnSp>
      <p:pic>
        <p:nvPicPr>
          <p:cNvPr id="6" name="Google Shape;67;p15"/>
          <p:cNvPicPr preferRelativeResize="0"/>
          <p:nvPr/>
        </p:nvPicPr>
        <p:blipFill rotWithShape="1">
          <a:blip r:embed="rId3">
            <a:alphaModFix/>
          </a:blip>
          <a:srcRect/>
          <a:stretch/>
        </p:blipFill>
        <p:spPr>
          <a:xfrm>
            <a:off x="0" y="0"/>
            <a:ext cx="12192000" cy="561975"/>
          </a:xfrm>
          <a:prstGeom prst="rect">
            <a:avLst/>
          </a:prstGeom>
          <a:noFill/>
          <a:ln>
            <a:noFill/>
          </a:ln>
        </p:spPr>
      </p:pic>
      <p:pic>
        <p:nvPicPr>
          <p:cNvPr id="8" name="Imagem 7">
            <a:extLst>
              <a:ext uri="{FF2B5EF4-FFF2-40B4-BE49-F238E27FC236}">
                <a16:creationId xmlns:a16="http://schemas.microsoft.com/office/drawing/2014/main" id="{2F1F03A8-3B0A-6DED-AFE5-F98AC5758FEA}"/>
              </a:ext>
            </a:extLst>
          </p:cNvPr>
          <p:cNvPicPr>
            <a:picLocks noChangeAspect="1"/>
          </p:cNvPicPr>
          <p:nvPr/>
        </p:nvPicPr>
        <p:blipFill>
          <a:blip r:embed="rId4"/>
          <a:stretch>
            <a:fillRect/>
          </a:stretch>
        </p:blipFill>
        <p:spPr>
          <a:xfrm>
            <a:off x="3252265" y="1420420"/>
            <a:ext cx="4868153" cy="5329152"/>
          </a:xfrm>
          <a:prstGeom prst="rect">
            <a:avLst/>
          </a:prstGeom>
        </p:spPr>
      </p:pic>
      <p:pic>
        <p:nvPicPr>
          <p:cNvPr id="10" name="Imagem 9">
            <a:extLst>
              <a:ext uri="{FF2B5EF4-FFF2-40B4-BE49-F238E27FC236}">
                <a16:creationId xmlns:a16="http://schemas.microsoft.com/office/drawing/2014/main" id="{C6C18227-D70C-2ECB-B109-2E9E9552C465}"/>
              </a:ext>
            </a:extLst>
          </p:cNvPr>
          <p:cNvPicPr>
            <a:picLocks noChangeAspect="1"/>
          </p:cNvPicPr>
          <p:nvPr/>
        </p:nvPicPr>
        <p:blipFill>
          <a:blip r:embed="rId5"/>
          <a:stretch>
            <a:fillRect/>
          </a:stretch>
        </p:blipFill>
        <p:spPr>
          <a:xfrm>
            <a:off x="8120418" y="6134028"/>
            <a:ext cx="3848100" cy="485775"/>
          </a:xfrm>
          <a:prstGeom prst="rect">
            <a:avLst/>
          </a:prstGeom>
        </p:spPr>
      </p:pic>
    </p:spTree>
    <p:extLst>
      <p:ext uri="{BB962C8B-B14F-4D97-AF65-F5344CB8AC3E}">
        <p14:creationId xmlns:p14="http://schemas.microsoft.com/office/powerpoint/2010/main" val="1401814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4858877" y="573046"/>
            <a:ext cx="404521" cy="413472"/>
          </a:xfrm>
          <a:prstGeom prst="rect">
            <a:avLst/>
          </a:prstGeom>
        </p:spPr>
      </p:pic>
      <p:sp>
        <p:nvSpPr>
          <p:cNvPr id="3" name="TextBox 2"/>
          <p:cNvSpPr txBox="1"/>
          <p:nvPr/>
        </p:nvSpPr>
        <p:spPr>
          <a:xfrm>
            <a:off x="489751" y="485712"/>
            <a:ext cx="5456017" cy="707886"/>
          </a:xfrm>
          <a:prstGeom prst="rect">
            <a:avLst/>
          </a:prstGeom>
          <a:noFill/>
        </p:spPr>
        <p:txBody>
          <a:bodyPr wrap="square" rtlCol="0">
            <a:spAutoFit/>
          </a:bodyPr>
          <a:lstStyle/>
          <a:p>
            <a:r>
              <a:rPr lang="pt-BR" sz="4000" dirty="0">
                <a:solidFill>
                  <a:srgbClr val="132339"/>
                </a:solidFill>
                <a:latin typeface="Aptifer Slab LT W01 Bold"/>
                <a:cs typeface="Aptifer Slab LT W01 Bold"/>
              </a:rPr>
              <a:t>Condições de vida</a:t>
            </a:r>
            <a:endParaRPr lang="en-US" sz="4000" dirty="0">
              <a:solidFill>
                <a:srgbClr val="132339"/>
              </a:solidFill>
              <a:latin typeface="Aptifer Slab LT W01 Bold"/>
              <a:cs typeface="Aptifer Slab LT W01 Bold"/>
            </a:endParaRPr>
          </a:p>
        </p:txBody>
      </p:sp>
      <p:cxnSp>
        <p:nvCxnSpPr>
          <p:cNvPr id="4" name="Straight Connector 3"/>
          <p:cNvCxnSpPr/>
          <p:nvPr/>
        </p:nvCxnSpPr>
        <p:spPr>
          <a:xfrm>
            <a:off x="552222" y="1362363"/>
            <a:ext cx="11316664" cy="0"/>
          </a:xfrm>
          <a:prstGeom prst="line">
            <a:avLst/>
          </a:prstGeom>
          <a:ln w="3175" cmpd="sng">
            <a:solidFill>
              <a:srgbClr val="3D94D2"/>
            </a:solidFill>
          </a:ln>
          <a:effectLst/>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1050620" y="1486646"/>
            <a:ext cx="3320414" cy="461665"/>
          </a:xfrm>
          <a:prstGeom prst="rect">
            <a:avLst/>
          </a:prstGeom>
          <a:noFill/>
        </p:spPr>
        <p:txBody>
          <a:bodyPr wrap="square" rtlCol="0">
            <a:spAutoFit/>
          </a:bodyPr>
          <a:lstStyle/>
          <a:p>
            <a:pPr lvl="0"/>
            <a:r>
              <a:rPr lang="pt-BR" sz="2400" dirty="0"/>
              <a:t>.</a:t>
            </a:r>
            <a:endParaRPr lang="en-US" sz="2400" dirty="0"/>
          </a:p>
        </p:txBody>
      </p:sp>
      <p:sp>
        <p:nvSpPr>
          <p:cNvPr id="9" name="TextBox 3">
            <a:extLst>
              <a:ext uri="{FF2B5EF4-FFF2-40B4-BE49-F238E27FC236}">
                <a16:creationId xmlns:a16="http://schemas.microsoft.com/office/drawing/2014/main" id="{1A3F3597-C251-4BC4-A819-7BB75F6A97E2}"/>
              </a:ext>
            </a:extLst>
          </p:cNvPr>
          <p:cNvSpPr txBox="1"/>
          <p:nvPr/>
        </p:nvSpPr>
        <p:spPr>
          <a:xfrm>
            <a:off x="892734" y="1486646"/>
            <a:ext cx="11316664" cy="646331"/>
          </a:xfrm>
          <a:prstGeom prst="rect">
            <a:avLst/>
          </a:prstGeom>
          <a:noFill/>
        </p:spPr>
        <p:txBody>
          <a:bodyPr wrap="square" rtlCol="0">
            <a:spAutoFit/>
          </a:bodyPr>
          <a:lstStyle/>
          <a:p>
            <a:pPr lvl="0"/>
            <a:r>
              <a:rPr lang="pt-BR" sz="3600" dirty="0"/>
              <a:t>Índice de Desenvolvimento Humano</a:t>
            </a:r>
          </a:p>
        </p:txBody>
      </p:sp>
      <p:sp>
        <p:nvSpPr>
          <p:cNvPr id="10" name="CaixaDeTexto 9">
            <a:extLst>
              <a:ext uri="{FF2B5EF4-FFF2-40B4-BE49-F238E27FC236}">
                <a16:creationId xmlns:a16="http://schemas.microsoft.com/office/drawing/2014/main" id="{F802BAE8-AA4B-4813-9562-54835E15B960}"/>
              </a:ext>
            </a:extLst>
          </p:cNvPr>
          <p:cNvSpPr txBox="1"/>
          <p:nvPr/>
        </p:nvSpPr>
        <p:spPr>
          <a:xfrm flipH="1">
            <a:off x="892734" y="2088152"/>
            <a:ext cx="10338437" cy="1938992"/>
          </a:xfrm>
          <a:prstGeom prst="rect">
            <a:avLst/>
          </a:prstGeom>
          <a:noFill/>
        </p:spPr>
        <p:txBody>
          <a:bodyPr wrap="square" rtlCol="0">
            <a:spAutoFit/>
          </a:bodyPr>
          <a:lstStyle/>
          <a:p>
            <a:r>
              <a:rPr lang="pt-BR" sz="2400" dirty="0"/>
              <a:t>A análise dos indicadores que compõem o Índice de Desenvolvimento Humano (IDH) da África revela que o continente ainda concentra a população mais pobre do planeta. Os países africanos, principalmente aqueles da África Subsaariana, apresentam graves problemas socioeconômicos que se refletem nos baixos índices de escolaridade, de esperança de vida ao nascer e PIB </a:t>
            </a:r>
            <a:r>
              <a:rPr lang="pt-BR" sz="2400" i="1" dirty="0"/>
              <a:t>per capita</a:t>
            </a:r>
            <a:r>
              <a:rPr lang="pt-BR" sz="2400" dirty="0"/>
              <a:t>.</a:t>
            </a:r>
          </a:p>
        </p:txBody>
      </p:sp>
      <p:pic>
        <p:nvPicPr>
          <p:cNvPr id="8" name="Google Shape;67;p15"/>
          <p:cNvPicPr preferRelativeResize="0"/>
          <p:nvPr/>
        </p:nvPicPr>
        <p:blipFill rotWithShape="1">
          <a:blip r:embed="rId3">
            <a:alphaModFix/>
          </a:blip>
          <a:srcRect/>
          <a:stretch/>
        </p:blipFill>
        <p:spPr>
          <a:xfrm>
            <a:off x="0" y="0"/>
            <a:ext cx="12192000" cy="561975"/>
          </a:xfrm>
          <a:prstGeom prst="rect">
            <a:avLst/>
          </a:prstGeom>
          <a:noFill/>
          <a:ln>
            <a:noFill/>
          </a:ln>
        </p:spPr>
      </p:pic>
      <p:sp>
        <p:nvSpPr>
          <p:cNvPr id="5" name="TextBox 3">
            <a:extLst>
              <a:ext uri="{FF2B5EF4-FFF2-40B4-BE49-F238E27FC236}">
                <a16:creationId xmlns:a16="http://schemas.microsoft.com/office/drawing/2014/main" id="{076E5147-38D1-E1FB-E5D6-F31FA53666E5}"/>
              </a:ext>
            </a:extLst>
          </p:cNvPr>
          <p:cNvSpPr txBox="1"/>
          <p:nvPr/>
        </p:nvSpPr>
        <p:spPr>
          <a:xfrm>
            <a:off x="892734" y="4084138"/>
            <a:ext cx="3892672" cy="646331"/>
          </a:xfrm>
          <a:prstGeom prst="rect">
            <a:avLst/>
          </a:prstGeom>
          <a:noFill/>
        </p:spPr>
        <p:txBody>
          <a:bodyPr wrap="square" rtlCol="0">
            <a:spAutoFit/>
          </a:bodyPr>
          <a:lstStyle/>
          <a:p>
            <a:pPr lvl="0"/>
            <a:r>
              <a:rPr lang="pt-BR" sz="3600" dirty="0"/>
              <a:t>Mortalidade infantil</a:t>
            </a:r>
          </a:p>
        </p:txBody>
      </p:sp>
      <p:sp>
        <p:nvSpPr>
          <p:cNvPr id="6" name="CaixaDeTexto 5">
            <a:extLst>
              <a:ext uri="{FF2B5EF4-FFF2-40B4-BE49-F238E27FC236}">
                <a16:creationId xmlns:a16="http://schemas.microsoft.com/office/drawing/2014/main" id="{6E1C8FD8-79BA-2315-83B4-BB81710ED245}"/>
              </a:ext>
            </a:extLst>
          </p:cNvPr>
          <p:cNvSpPr txBox="1"/>
          <p:nvPr/>
        </p:nvSpPr>
        <p:spPr>
          <a:xfrm>
            <a:off x="892734" y="4691925"/>
            <a:ext cx="9844088" cy="1569660"/>
          </a:xfrm>
          <a:prstGeom prst="rect">
            <a:avLst/>
          </a:prstGeom>
          <a:noFill/>
        </p:spPr>
        <p:txBody>
          <a:bodyPr wrap="square" rtlCol="0">
            <a:spAutoFit/>
          </a:bodyPr>
          <a:lstStyle/>
          <a:p>
            <a:r>
              <a:rPr lang="pt-BR" sz="2400" dirty="0"/>
              <a:t>A elevada mortalidade infantil na África resulta, entre outros fatores, das dificuldades de acesso ao atendimento médico-hospitalar, da ausência de saneamento básico, da falta de campanhas de vacinação em massa e da insegurança alimentar.</a:t>
            </a:r>
          </a:p>
        </p:txBody>
      </p:sp>
    </p:spTree>
    <p:extLst>
      <p:ext uri="{BB962C8B-B14F-4D97-AF65-F5344CB8AC3E}">
        <p14:creationId xmlns:p14="http://schemas.microsoft.com/office/powerpoint/2010/main" val="2364867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4756613" y="609856"/>
            <a:ext cx="404521" cy="413472"/>
          </a:xfrm>
          <a:prstGeom prst="rect">
            <a:avLst/>
          </a:prstGeom>
        </p:spPr>
      </p:pic>
      <p:sp>
        <p:nvSpPr>
          <p:cNvPr id="9" name="TextBox 8"/>
          <p:cNvSpPr txBox="1"/>
          <p:nvPr/>
        </p:nvSpPr>
        <p:spPr>
          <a:xfrm>
            <a:off x="489751" y="485712"/>
            <a:ext cx="4774852" cy="707886"/>
          </a:xfrm>
          <a:prstGeom prst="rect">
            <a:avLst/>
          </a:prstGeom>
          <a:noFill/>
        </p:spPr>
        <p:txBody>
          <a:bodyPr wrap="square" rtlCol="0">
            <a:spAutoFit/>
          </a:bodyPr>
          <a:lstStyle/>
          <a:p>
            <a:r>
              <a:rPr lang="pt-BR" sz="4000" dirty="0">
                <a:solidFill>
                  <a:srgbClr val="132339"/>
                </a:solidFill>
                <a:latin typeface="Aptifer Slab LT W01 Bold"/>
                <a:cs typeface="Aptifer Slab LT W01 Bold"/>
              </a:rPr>
              <a:t>Condições de vida</a:t>
            </a:r>
            <a:endParaRPr lang="en-US" sz="4000" dirty="0">
              <a:solidFill>
                <a:srgbClr val="132339"/>
              </a:solidFill>
              <a:latin typeface="Aptifer Slab LT W01 Bold"/>
              <a:cs typeface="Aptifer Slab LT W01 Bold"/>
            </a:endParaRPr>
          </a:p>
        </p:txBody>
      </p:sp>
      <p:cxnSp>
        <p:nvCxnSpPr>
          <p:cNvPr id="10" name="Straight Connector 9"/>
          <p:cNvCxnSpPr/>
          <p:nvPr/>
        </p:nvCxnSpPr>
        <p:spPr>
          <a:xfrm>
            <a:off x="552222" y="1362363"/>
            <a:ext cx="11316664" cy="0"/>
          </a:xfrm>
          <a:prstGeom prst="line">
            <a:avLst/>
          </a:prstGeom>
          <a:ln w="3175" cmpd="sng">
            <a:solidFill>
              <a:srgbClr val="3D94D2"/>
            </a:solidFill>
          </a:ln>
          <a:effectLst/>
        </p:spPr>
        <p:style>
          <a:lnRef idx="2">
            <a:schemeClr val="accent1"/>
          </a:lnRef>
          <a:fillRef idx="0">
            <a:schemeClr val="accent1"/>
          </a:fillRef>
          <a:effectRef idx="1">
            <a:schemeClr val="accent1"/>
          </a:effectRef>
          <a:fontRef idx="minor">
            <a:schemeClr val="tx1"/>
          </a:fontRef>
        </p:style>
      </p:cxnSp>
      <p:sp>
        <p:nvSpPr>
          <p:cNvPr id="14" name="TextBox 3">
            <a:extLst>
              <a:ext uri="{FF2B5EF4-FFF2-40B4-BE49-F238E27FC236}">
                <a16:creationId xmlns:a16="http://schemas.microsoft.com/office/drawing/2014/main" id="{E7D1B92F-9085-4FCA-824E-CE50DD7F06C8}"/>
              </a:ext>
            </a:extLst>
          </p:cNvPr>
          <p:cNvSpPr txBox="1"/>
          <p:nvPr/>
        </p:nvSpPr>
        <p:spPr>
          <a:xfrm>
            <a:off x="529133" y="1432152"/>
            <a:ext cx="1445093" cy="646331"/>
          </a:xfrm>
          <a:prstGeom prst="rect">
            <a:avLst/>
          </a:prstGeom>
          <a:noFill/>
        </p:spPr>
        <p:txBody>
          <a:bodyPr wrap="square" rtlCol="0">
            <a:spAutoFit/>
          </a:bodyPr>
          <a:lstStyle/>
          <a:p>
            <a:pPr lvl="0"/>
            <a:r>
              <a:rPr lang="pt-BR" sz="3600" dirty="0"/>
              <a:t>Fome</a:t>
            </a:r>
          </a:p>
        </p:txBody>
      </p:sp>
      <p:sp>
        <p:nvSpPr>
          <p:cNvPr id="15" name="CaixaDeTexto 14">
            <a:extLst>
              <a:ext uri="{FF2B5EF4-FFF2-40B4-BE49-F238E27FC236}">
                <a16:creationId xmlns:a16="http://schemas.microsoft.com/office/drawing/2014/main" id="{DE50D3DD-DDA6-40DD-98CE-059ACD2259B9}"/>
              </a:ext>
            </a:extLst>
          </p:cNvPr>
          <p:cNvSpPr txBox="1"/>
          <p:nvPr/>
        </p:nvSpPr>
        <p:spPr>
          <a:xfrm flipH="1">
            <a:off x="341206" y="2223219"/>
            <a:ext cx="11316664" cy="4401205"/>
          </a:xfrm>
          <a:prstGeom prst="rect">
            <a:avLst/>
          </a:prstGeom>
          <a:noFill/>
        </p:spPr>
        <p:txBody>
          <a:bodyPr wrap="square" rtlCol="0">
            <a:spAutoFit/>
          </a:bodyPr>
          <a:lstStyle/>
          <a:p>
            <a:r>
              <a:rPr lang="pt-BR" sz="2000" dirty="0"/>
              <a:t>A fome está associada à pobreza. Milhões de africanos não ingerem a quantidade mínima diária de 2 500 calorias, considerada ideal pela Organização Mundial da Saúde (OMS), e muitos podem ficar dias sem comer. As causas da fome na África estão associadas a vários fatores:</a:t>
            </a:r>
            <a:br>
              <a:rPr lang="pt-BR" sz="2000" dirty="0"/>
            </a:br>
            <a:endParaRPr lang="pt-BR" sz="2000" dirty="0"/>
          </a:p>
          <a:p>
            <a:r>
              <a:rPr lang="pt-BR" sz="2000" dirty="0"/>
              <a:t>		ocupação das terras mais férteis pelas grandes propriedades monocultoras voltadas para a 				exportação, restando disponíveis as terras improdutivas para a produção de alimentos voltados à 		        população local;</a:t>
            </a:r>
          </a:p>
          <a:p>
            <a:endParaRPr lang="pt-BR" sz="2000" dirty="0"/>
          </a:p>
          <a:p>
            <a:r>
              <a:rPr lang="pt-BR" sz="2000" dirty="0"/>
              <a:t>		diminuição da oferta de alimentos em razão dos conflitos armados </a:t>
            </a:r>
            <a:br>
              <a:rPr lang="pt-BR" sz="2000" dirty="0"/>
            </a:br>
            <a:r>
              <a:rPr lang="pt-BR" sz="2000" dirty="0"/>
              <a:t>		que destroem plantações e rebanhos;</a:t>
            </a:r>
          </a:p>
          <a:p>
            <a:endParaRPr lang="pt-BR" sz="2000" dirty="0"/>
          </a:p>
          <a:p>
            <a:r>
              <a:rPr lang="pt-BR" sz="2000" dirty="0"/>
              <a:t>		desertificação e longos períodos de seca, que destroem plantações e rebanhos;</a:t>
            </a:r>
          </a:p>
          <a:p>
            <a:endParaRPr lang="pt-BR" sz="2000" dirty="0"/>
          </a:p>
          <a:p>
            <a:r>
              <a:rPr lang="pt-BR" sz="2000" dirty="0"/>
              <a:t>		uso de técnicas agrícolas que não favorecem a produtividade e a conservação do solo.</a:t>
            </a:r>
          </a:p>
        </p:txBody>
      </p:sp>
      <p:pic>
        <p:nvPicPr>
          <p:cNvPr id="12" name="Picture 11"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602240" y="3469824"/>
            <a:ext cx="536128" cy="547991"/>
          </a:xfrm>
          <a:prstGeom prst="rect">
            <a:avLst/>
          </a:prstGeom>
        </p:spPr>
      </p:pic>
      <p:pic>
        <p:nvPicPr>
          <p:cNvPr id="13" name="Picture 12"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602240" y="4659006"/>
            <a:ext cx="536128" cy="547991"/>
          </a:xfrm>
          <a:prstGeom prst="rect">
            <a:avLst/>
          </a:prstGeom>
        </p:spPr>
      </p:pic>
      <p:pic>
        <p:nvPicPr>
          <p:cNvPr id="16" name="Picture 15"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602240" y="5455642"/>
            <a:ext cx="536128" cy="547991"/>
          </a:xfrm>
          <a:prstGeom prst="rect">
            <a:avLst/>
          </a:prstGeom>
        </p:spPr>
      </p:pic>
      <p:pic>
        <p:nvPicPr>
          <p:cNvPr id="17" name="Picture 16"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602240" y="6148369"/>
            <a:ext cx="536128" cy="547991"/>
          </a:xfrm>
          <a:prstGeom prst="rect">
            <a:avLst/>
          </a:prstGeom>
        </p:spPr>
      </p:pic>
      <p:pic>
        <p:nvPicPr>
          <p:cNvPr id="11" name="Google Shape;67;p15"/>
          <p:cNvPicPr preferRelativeResize="0"/>
          <p:nvPr/>
        </p:nvPicPr>
        <p:blipFill rotWithShape="1">
          <a:blip r:embed="rId3">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1803238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3">
            <a:extLst>
              <a:ext uri="{FF2B5EF4-FFF2-40B4-BE49-F238E27FC236}">
                <a16:creationId xmlns:a16="http://schemas.microsoft.com/office/drawing/2014/main" id="{D7436424-E4D4-4BC7-AE6E-BDB752F5E656}"/>
              </a:ext>
            </a:extLst>
          </p:cNvPr>
          <p:cNvSpPr txBox="1"/>
          <p:nvPr/>
        </p:nvSpPr>
        <p:spPr>
          <a:xfrm>
            <a:off x="552223" y="1409062"/>
            <a:ext cx="1364277" cy="646331"/>
          </a:xfrm>
          <a:prstGeom prst="rect">
            <a:avLst/>
          </a:prstGeom>
          <a:noFill/>
        </p:spPr>
        <p:txBody>
          <a:bodyPr wrap="square" rtlCol="0">
            <a:spAutoFit/>
          </a:bodyPr>
          <a:lstStyle/>
          <a:p>
            <a:pPr lvl="0"/>
            <a:r>
              <a:rPr lang="pt-BR" sz="3600" dirty="0"/>
              <a:t>Saúde </a:t>
            </a:r>
          </a:p>
        </p:txBody>
      </p:sp>
      <p:sp>
        <p:nvSpPr>
          <p:cNvPr id="5" name="CaixaDeTexto 4">
            <a:extLst>
              <a:ext uri="{FF2B5EF4-FFF2-40B4-BE49-F238E27FC236}">
                <a16:creationId xmlns:a16="http://schemas.microsoft.com/office/drawing/2014/main" id="{01BEEF26-6BF0-44E7-B6FE-58B91EE46AE9}"/>
              </a:ext>
            </a:extLst>
          </p:cNvPr>
          <p:cNvSpPr txBox="1"/>
          <p:nvPr/>
        </p:nvSpPr>
        <p:spPr>
          <a:xfrm>
            <a:off x="552222" y="2024800"/>
            <a:ext cx="10401300" cy="1477328"/>
          </a:xfrm>
          <a:prstGeom prst="rect">
            <a:avLst/>
          </a:prstGeom>
          <a:noFill/>
        </p:spPr>
        <p:txBody>
          <a:bodyPr wrap="square" rtlCol="0">
            <a:spAutoFit/>
          </a:bodyPr>
          <a:lstStyle/>
          <a:p>
            <a:r>
              <a:rPr lang="pt-BR" dirty="0"/>
              <a:t>A gravidade dos problemas sociais existentes na África e as condições precárias de saneamento básico e de atendimento médico-hospitalar acarretam sérios problemas de saúde em grande parte da população do continente. Alguns programas sociais destinados à promoção de melhorias da saúde pública e à erradicação de doenças têm sido implementados pelos países africanos por meio da ação conjunta dos governos, de organizações internacionais e, em alguns casos, de empresas, visando conciliar saúde e bem-estar social.</a:t>
            </a:r>
          </a:p>
        </p:txBody>
      </p:sp>
      <p:sp>
        <p:nvSpPr>
          <p:cNvPr id="6" name="CaixaDeTexto 5">
            <a:extLst>
              <a:ext uri="{FF2B5EF4-FFF2-40B4-BE49-F238E27FC236}">
                <a16:creationId xmlns:a16="http://schemas.microsoft.com/office/drawing/2014/main" id="{A4A9C573-6287-48D4-8DDF-F254BE059EE4}"/>
              </a:ext>
            </a:extLst>
          </p:cNvPr>
          <p:cNvSpPr txBox="1"/>
          <p:nvPr/>
        </p:nvSpPr>
        <p:spPr>
          <a:xfrm>
            <a:off x="1512418" y="3897004"/>
            <a:ext cx="9303219" cy="400110"/>
          </a:xfrm>
          <a:prstGeom prst="rect">
            <a:avLst/>
          </a:prstGeom>
          <a:noFill/>
        </p:spPr>
        <p:txBody>
          <a:bodyPr wrap="square" rtlCol="0">
            <a:spAutoFit/>
          </a:bodyPr>
          <a:lstStyle/>
          <a:p>
            <a:r>
              <a:rPr lang="pt-BR" sz="2000" b="1" dirty="0"/>
              <a:t>Programa Conjunto das Nações Unidas sobre HIV/aids (</a:t>
            </a:r>
            <a:r>
              <a:rPr lang="pt-BR" sz="2000" b="1" dirty="0" err="1"/>
              <a:t>Unaids</a:t>
            </a:r>
            <a:r>
              <a:rPr lang="pt-BR" sz="2000" b="1" dirty="0"/>
              <a:t>)</a:t>
            </a:r>
            <a:endParaRPr lang="pt-BR" sz="2000" dirty="0"/>
          </a:p>
        </p:txBody>
      </p:sp>
      <p:sp>
        <p:nvSpPr>
          <p:cNvPr id="7" name="CaixaDeTexto 6">
            <a:extLst>
              <a:ext uri="{FF2B5EF4-FFF2-40B4-BE49-F238E27FC236}">
                <a16:creationId xmlns:a16="http://schemas.microsoft.com/office/drawing/2014/main" id="{90593BA7-7151-48E0-895F-8027754433F1}"/>
              </a:ext>
            </a:extLst>
          </p:cNvPr>
          <p:cNvSpPr txBox="1"/>
          <p:nvPr/>
        </p:nvSpPr>
        <p:spPr>
          <a:xfrm>
            <a:off x="1512418" y="4748337"/>
            <a:ext cx="8731720" cy="400110"/>
          </a:xfrm>
          <a:prstGeom prst="rect">
            <a:avLst/>
          </a:prstGeom>
          <a:noFill/>
        </p:spPr>
        <p:txBody>
          <a:bodyPr wrap="square" rtlCol="0">
            <a:spAutoFit/>
          </a:bodyPr>
          <a:lstStyle/>
          <a:p>
            <a:r>
              <a:rPr lang="pt-BR" sz="2000" b="1" dirty="0"/>
              <a:t>Programa de prevenção contra a malária (OMS)</a:t>
            </a:r>
            <a:endParaRPr lang="pt-BR" sz="2000" dirty="0"/>
          </a:p>
        </p:txBody>
      </p:sp>
      <p:sp>
        <p:nvSpPr>
          <p:cNvPr id="13" name="CaixaDeTexto 12">
            <a:extLst>
              <a:ext uri="{FF2B5EF4-FFF2-40B4-BE49-F238E27FC236}">
                <a16:creationId xmlns:a16="http://schemas.microsoft.com/office/drawing/2014/main" id="{802B4E4C-6B77-4BEB-A8EA-C1589D8FA890}"/>
              </a:ext>
            </a:extLst>
          </p:cNvPr>
          <p:cNvSpPr txBox="1"/>
          <p:nvPr/>
        </p:nvSpPr>
        <p:spPr>
          <a:xfrm>
            <a:off x="1512417" y="5565859"/>
            <a:ext cx="9146057" cy="400110"/>
          </a:xfrm>
          <a:prstGeom prst="rect">
            <a:avLst/>
          </a:prstGeom>
          <a:noFill/>
        </p:spPr>
        <p:txBody>
          <a:bodyPr wrap="square" rtlCol="0">
            <a:spAutoFit/>
          </a:bodyPr>
          <a:lstStyle/>
          <a:p>
            <a:r>
              <a:rPr lang="pt-BR" sz="2000" b="1" dirty="0"/>
              <a:t>Programa Imuniza África 2020</a:t>
            </a:r>
            <a:endParaRPr lang="pt-BR" sz="2000" dirty="0"/>
          </a:p>
        </p:txBody>
      </p:sp>
      <p:pic>
        <p:nvPicPr>
          <p:cNvPr id="11" name="Picture 10"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4756613" y="573046"/>
            <a:ext cx="404521" cy="413472"/>
          </a:xfrm>
          <a:prstGeom prst="rect">
            <a:avLst/>
          </a:prstGeom>
        </p:spPr>
      </p:pic>
      <p:sp>
        <p:nvSpPr>
          <p:cNvPr id="14" name="TextBox 13"/>
          <p:cNvSpPr txBox="1"/>
          <p:nvPr/>
        </p:nvSpPr>
        <p:spPr>
          <a:xfrm>
            <a:off x="489751" y="485712"/>
            <a:ext cx="4774852" cy="707886"/>
          </a:xfrm>
          <a:prstGeom prst="rect">
            <a:avLst/>
          </a:prstGeom>
          <a:noFill/>
        </p:spPr>
        <p:txBody>
          <a:bodyPr wrap="square" rtlCol="0">
            <a:spAutoFit/>
          </a:bodyPr>
          <a:lstStyle/>
          <a:p>
            <a:r>
              <a:rPr lang="pt-BR" sz="4000" dirty="0">
                <a:solidFill>
                  <a:srgbClr val="132339"/>
                </a:solidFill>
                <a:latin typeface="Aptifer Slab LT W01 Bold"/>
                <a:cs typeface="Aptifer Slab LT W01 Bold"/>
              </a:rPr>
              <a:t>Condições de vida</a:t>
            </a:r>
            <a:endParaRPr lang="en-US" sz="4000" dirty="0">
              <a:solidFill>
                <a:srgbClr val="132339"/>
              </a:solidFill>
              <a:latin typeface="Aptifer Slab LT W01 Bold"/>
              <a:cs typeface="Aptifer Slab LT W01 Bold"/>
            </a:endParaRPr>
          </a:p>
        </p:txBody>
      </p:sp>
      <p:cxnSp>
        <p:nvCxnSpPr>
          <p:cNvPr id="15" name="Straight Connector 14"/>
          <p:cNvCxnSpPr/>
          <p:nvPr/>
        </p:nvCxnSpPr>
        <p:spPr>
          <a:xfrm>
            <a:off x="552222" y="1362363"/>
            <a:ext cx="11316664" cy="0"/>
          </a:xfrm>
          <a:prstGeom prst="line">
            <a:avLst/>
          </a:prstGeom>
          <a:ln w="3175" cmpd="sng">
            <a:solidFill>
              <a:srgbClr val="3D94D2"/>
            </a:solidFill>
          </a:ln>
          <a:effectLst/>
        </p:spPr>
        <p:style>
          <a:lnRef idx="2">
            <a:schemeClr val="accent1"/>
          </a:lnRef>
          <a:fillRef idx="0">
            <a:schemeClr val="accent1"/>
          </a:fillRef>
          <a:effectRef idx="1">
            <a:schemeClr val="accent1"/>
          </a:effectRef>
          <a:fontRef idx="minor">
            <a:schemeClr val="tx1"/>
          </a:fontRef>
        </p:style>
      </p:cxnSp>
      <p:pic>
        <p:nvPicPr>
          <p:cNvPr id="16" name="Picture 15"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602240" y="3885459"/>
            <a:ext cx="536128" cy="547991"/>
          </a:xfrm>
          <a:prstGeom prst="rect">
            <a:avLst/>
          </a:prstGeom>
        </p:spPr>
      </p:pic>
      <p:pic>
        <p:nvPicPr>
          <p:cNvPr id="17" name="Picture 16"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602240" y="4725247"/>
            <a:ext cx="536128" cy="547991"/>
          </a:xfrm>
          <a:prstGeom prst="rect">
            <a:avLst/>
          </a:prstGeom>
        </p:spPr>
      </p:pic>
      <p:pic>
        <p:nvPicPr>
          <p:cNvPr id="18" name="Picture 17"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602240" y="5533428"/>
            <a:ext cx="536128" cy="547991"/>
          </a:xfrm>
          <a:prstGeom prst="rect">
            <a:avLst/>
          </a:prstGeom>
        </p:spPr>
      </p:pic>
      <p:pic>
        <p:nvPicPr>
          <p:cNvPr id="19" name="Google Shape;67;p15"/>
          <p:cNvPicPr preferRelativeResize="0"/>
          <p:nvPr/>
        </p:nvPicPr>
        <p:blipFill rotWithShape="1">
          <a:blip r:embed="rId3">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3641047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icon_FTD.png"/>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a:off x="10966397" y="705393"/>
            <a:ext cx="404521" cy="413472"/>
          </a:xfrm>
          <a:prstGeom prst="rect">
            <a:avLst/>
          </a:prstGeom>
        </p:spPr>
      </p:pic>
      <p:sp>
        <p:nvSpPr>
          <p:cNvPr id="9" name="TextBox 8"/>
          <p:cNvSpPr txBox="1"/>
          <p:nvPr/>
        </p:nvSpPr>
        <p:spPr>
          <a:xfrm>
            <a:off x="489750" y="485712"/>
            <a:ext cx="9950787" cy="707886"/>
          </a:xfrm>
          <a:prstGeom prst="rect">
            <a:avLst/>
          </a:prstGeom>
          <a:noFill/>
        </p:spPr>
        <p:txBody>
          <a:bodyPr wrap="square" rtlCol="0">
            <a:spAutoFit/>
          </a:bodyPr>
          <a:lstStyle/>
          <a:p>
            <a:r>
              <a:rPr lang="pt-BR" sz="4000" dirty="0">
                <a:solidFill>
                  <a:srgbClr val="132339"/>
                </a:solidFill>
                <a:latin typeface="Aptifer Slab LT W01 Bold"/>
                <a:cs typeface="Aptifer Slab LT W01 Bold"/>
              </a:rPr>
              <a:t>Conflitos e refugiados na África</a:t>
            </a:r>
            <a:endParaRPr lang="en-US" sz="4000" dirty="0">
              <a:solidFill>
                <a:srgbClr val="132339"/>
              </a:solidFill>
              <a:latin typeface="Aptifer Slab LT W01 Bold"/>
              <a:cs typeface="Aptifer Slab LT W01 Bold"/>
            </a:endParaRPr>
          </a:p>
        </p:txBody>
      </p:sp>
      <p:cxnSp>
        <p:nvCxnSpPr>
          <p:cNvPr id="10" name="Straight Connector 9"/>
          <p:cNvCxnSpPr/>
          <p:nvPr/>
        </p:nvCxnSpPr>
        <p:spPr>
          <a:xfrm>
            <a:off x="535930" y="1242188"/>
            <a:ext cx="11316664" cy="0"/>
          </a:xfrm>
          <a:prstGeom prst="line">
            <a:avLst/>
          </a:prstGeom>
          <a:ln w="3175" cmpd="sng">
            <a:solidFill>
              <a:srgbClr val="3D94D2"/>
            </a:solidFill>
          </a:ln>
          <a:effectLst/>
        </p:spPr>
        <p:style>
          <a:lnRef idx="2">
            <a:schemeClr val="accent1"/>
          </a:lnRef>
          <a:fillRef idx="0">
            <a:schemeClr val="accent1"/>
          </a:fillRef>
          <a:effectRef idx="1">
            <a:schemeClr val="accent1"/>
          </a:effectRef>
          <a:fontRef idx="minor">
            <a:schemeClr val="tx1"/>
          </a:fontRef>
        </p:style>
      </p:cxnSp>
      <p:sp>
        <p:nvSpPr>
          <p:cNvPr id="2" name="CaixaDeTexto 1">
            <a:extLst>
              <a:ext uri="{FF2B5EF4-FFF2-40B4-BE49-F238E27FC236}">
                <a16:creationId xmlns:a16="http://schemas.microsoft.com/office/drawing/2014/main" id="{D52D98A8-4168-4CF4-B60B-E862614F0261}"/>
              </a:ext>
            </a:extLst>
          </p:cNvPr>
          <p:cNvSpPr txBox="1"/>
          <p:nvPr/>
        </p:nvSpPr>
        <p:spPr>
          <a:xfrm>
            <a:off x="795238" y="1365512"/>
            <a:ext cx="4215937" cy="3046988"/>
          </a:xfrm>
          <a:prstGeom prst="rect">
            <a:avLst/>
          </a:prstGeom>
          <a:noFill/>
        </p:spPr>
        <p:txBody>
          <a:bodyPr wrap="square" rtlCol="0">
            <a:spAutoFit/>
          </a:bodyPr>
          <a:lstStyle/>
          <a:p>
            <a:r>
              <a:rPr lang="pt-BR" sz="2400" dirty="0"/>
              <a:t>A criação de fronteiras artificiais na África no contexto do imperialismo e o processo de descolonização do continente, intensificado a partir de meados dos anos 1950, gerou instabilidades e conflitos que perduram até os dias atuais.</a:t>
            </a:r>
          </a:p>
        </p:txBody>
      </p:sp>
      <p:pic>
        <p:nvPicPr>
          <p:cNvPr id="11" name="Google Shape;67;p15"/>
          <p:cNvPicPr preferRelativeResize="0"/>
          <p:nvPr/>
        </p:nvPicPr>
        <p:blipFill rotWithShape="1">
          <a:blip r:embed="rId3">
            <a:alphaModFix/>
          </a:blip>
          <a:srcRect/>
          <a:stretch/>
        </p:blipFill>
        <p:spPr>
          <a:xfrm>
            <a:off x="0" y="0"/>
            <a:ext cx="12192000" cy="561975"/>
          </a:xfrm>
          <a:prstGeom prst="rect">
            <a:avLst/>
          </a:prstGeom>
          <a:noFill/>
          <a:ln>
            <a:noFill/>
          </a:ln>
        </p:spPr>
      </p:pic>
      <p:sp>
        <p:nvSpPr>
          <p:cNvPr id="4" name="Round Same Side Corner Rectangle 8">
            <a:extLst>
              <a:ext uri="{FF2B5EF4-FFF2-40B4-BE49-F238E27FC236}">
                <a16:creationId xmlns:a16="http://schemas.microsoft.com/office/drawing/2014/main" id="{8EBE936E-6C34-CB43-0A8F-F3993A1827AD}"/>
              </a:ext>
            </a:extLst>
          </p:cNvPr>
          <p:cNvSpPr/>
          <p:nvPr/>
        </p:nvSpPr>
        <p:spPr>
          <a:xfrm rot="10800000">
            <a:off x="620705" y="1242186"/>
            <a:ext cx="4620034" cy="3170313"/>
          </a:xfrm>
          <a:prstGeom prst="round2SameRect">
            <a:avLst>
              <a:gd name="adj1" fmla="val 11026"/>
              <a:gd name="adj2" fmla="val 0"/>
            </a:avLst>
          </a:prstGeom>
          <a:solidFill>
            <a:srgbClr val="3D94D2">
              <a:alpha val="10000"/>
            </a:srgbClr>
          </a:solidFill>
          <a:ln w="3175" cmpd="sng">
            <a:solidFill>
              <a:srgbClr val="3D94D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 </a:t>
            </a:r>
          </a:p>
        </p:txBody>
      </p:sp>
      <p:pic>
        <p:nvPicPr>
          <p:cNvPr id="5" name="Picture 9" descr="icon_FTD.png">
            <a:extLst>
              <a:ext uri="{FF2B5EF4-FFF2-40B4-BE49-F238E27FC236}">
                <a16:creationId xmlns:a16="http://schemas.microsoft.com/office/drawing/2014/main" id="{93446D66-DFC4-DA39-7284-DFBF5B5064E5}"/>
              </a:ext>
            </a:extLst>
          </p:cNvPr>
          <p:cNvPicPr>
            <a:picLocks noChangeAspect="1"/>
          </p:cNvPicPr>
          <p:nvPr/>
        </p:nvPicPr>
        <p:blipFill rotWithShape="1">
          <a:blip r:embed="rId2">
            <a:extLst>
              <a:ext uri="{28A0092B-C50C-407E-A947-70E740481C1C}">
                <a14:useLocalDpi xmlns:a14="http://schemas.microsoft.com/office/drawing/2010/main" val="0"/>
              </a:ext>
            </a:extLst>
          </a:blip>
          <a:srcRect l="-2946" t="-6535" r="56087" b="-11891"/>
          <a:stretch/>
        </p:blipFill>
        <p:spPr>
          <a:xfrm rot="5400000">
            <a:off x="5023354" y="4170290"/>
            <a:ext cx="317594" cy="413472"/>
          </a:xfrm>
          <a:prstGeom prst="rect">
            <a:avLst/>
          </a:prstGeom>
        </p:spPr>
      </p:pic>
      <p:pic>
        <p:nvPicPr>
          <p:cNvPr id="7" name="Imagem 6">
            <a:extLst>
              <a:ext uri="{FF2B5EF4-FFF2-40B4-BE49-F238E27FC236}">
                <a16:creationId xmlns:a16="http://schemas.microsoft.com/office/drawing/2014/main" id="{B201F304-DA14-CBD2-AA0A-73CC7CBB2245}"/>
              </a:ext>
            </a:extLst>
          </p:cNvPr>
          <p:cNvPicPr>
            <a:picLocks noChangeAspect="1"/>
          </p:cNvPicPr>
          <p:nvPr/>
        </p:nvPicPr>
        <p:blipFill>
          <a:blip r:embed="rId4"/>
          <a:stretch>
            <a:fillRect/>
          </a:stretch>
        </p:blipFill>
        <p:spPr>
          <a:xfrm>
            <a:off x="5876617" y="2889006"/>
            <a:ext cx="5867400" cy="3752850"/>
          </a:xfrm>
          <a:prstGeom prst="rect">
            <a:avLst/>
          </a:prstGeom>
        </p:spPr>
      </p:pic>
    </p:spTree>
    <p:extLst>
      <p:ext uri="{BB962C8B-B14F-4D97-AF65-F5344CB8AC3E}">
        <p14:creationId xmlns:p14="http://schemas.microsoft.com/office/powerpoint/2010/main" val="31837313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6E271A2D273D8744BE83E271A22B9761" ma:contentTypeVersion="3" ma:contentTypeDescription="Crie um novo documento." ma:contentTypeScope="" ma:versionID="30b2cfa6e3894567fb1d5cbe86620b41">
  <xsd:schema xmlns:xsd="http://www.w3.org/2001/XMLSchema" xmlns:xs="http://www.w3.org/2001/XMLSchema" xmlns:p="http://schemas.microsoft.com/office/2006/metadata/properties" xmlns:ns2="2ea30351-ea1a-454c-9047-b61a60ae2ccc" targetNamespace="http://schemas.microsoft.com/office/2006/metadata/properties" ma:root="true" ma:fieldsID="ebee4db967cde23eebad35005f4c7b96" ns2:_="">
    <xsd:import namespace="2ea30351-ea1a-454c-9047-b61a60ae2ccc"/>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a30351-ea1a-454c-9047-b61a60ae2c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ú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0B152CD-9420-46B6-9409-D2A07F705DE5}">
  <ds:schemaRefs>
    <ds:schemaRef ds:uri="http://schemas.microsoft.com/sharepoint/v3/contenttype/forms"/>
  </ds:schemaRefs>
</ds:datastoreItem>
</file>

<file path=customXml/itemProps2.xml><?xml version="1.0" encoding="utf-8"?>
<ds:datastoreItem xmlns:ds="http://schemas.openxmlformats.org/officeDocument/2006/customXml" ds:itemID="{00944A33-E788-4E7C-A2E1-88804CF45425}">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51D31FD1-AC4C-4D32-9A9C-36448435AF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ea30351-ea1a-454c-9047-b61a60ae2c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12374</TotalTime>
  <Words>630</Words>
  <Application>Microsoft Office PowerPoint</Application>
  <PresentationFormat>Personalizar</PresentationFormat>
  <Paragraphs>41</Paragraphs>
  <Slides>10</Slides>
  <Notes>1</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10</vt:i4>
      </vt:variant>
    </vt:vector>
  </HeadingPairs>
  <TitlesOfParts>
    <vt:vector size="14" baseType="lpstr">
      <vt:lpstr>Aptifer Slab LT W01 Bold</vt:lpstr>
      <vt:lpstr>Arial</vt:lpstr>
      <vt:lpstr>Calibri</vt:lpstr>
      <vt:lpstr>Office Theme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dc:creator>
  <cp:lastModifiedBy> </cp:lastModifiedBy>
  <cp:revision>514</cp:revision>
  <dcterms:created xsi:type="dcterms:W3CDTF">2019-06-18T13:03:29Z</dcterms:created>
  <dcterms:modified xsi:type="dcterms:W3CDTF">2023-08-07T12:11:52Z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0x0101006E271A2D273D8744BE83E271A22B9761</vt:lpwstr>
  </property>
</Properties>
</file>