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427" r:id="rId5"/>
    <p:sldId id="422" r:id="rId6"/>
    <p:sldId id="430" r:id="rId7"/>
    <p:sldId id="431" r:id="rId8"/>
    <p:sldId id="432" r:id="rId9"/>
    <p:sldId id="433" r:id="rId10"/>
    <p:sldId id="366" r:id="rId11"/>
    <p:sldId id="367" r:id="rId12"/>
    <p:sldId id="360" r:id="rId13"/>
    <p:sldId id="368" r:id="rId14"/>
    <p:sldId id="434" r:id="rId15"/>
    <p:sldId id="370" r:id="rId16"/>
    <p:sldId id="424" r:id="rId17"/>
    <p:sldId id="372" r:id="rId18"/>
    <p:sldId id="373" r:id="rId19"/>
    <p:sldId id="363" r:id="rId20"/>
    <p:sldId id="381" r:id="rId21"/>
    <p:sldId id="382" r:id="rId22"/>
    <p:sldId id="383" r:id="rId23"/>
    <p:sldId id="384" r:id="rId24"/>
    <p:sldId id="435" r:id="rId25"/>
    <p:sldId id="385" r:id="rId26"/>
    <p:sldId id="386" r:id="rId27"/>
    <p:sldId id="387" r:id="rId28"/>
    <p:sldId id="365" r:id="rId29"/>
    <p:sldId id="436" r:id="rId30"/>
    <p:sldId id="437" r:id="rId31"/>
    <p:sldId id="438" r:id="rId32"/>
    <p:sldId id="439" r:id="rId33"/>
    <p:sldId id="375" r:id="rId34"/>
    <p:sldId id="440" r:id="rId35"/>
    <p:sldId id="388" r:id="rId36"/>
    <p:sldId id="441" r:id="rId37"/>
    <p:sldId id="390" r:id="rId38"/>
    <p:sldId id="391" r:id="rId39"/>
    <p:sldId id="392" r:id="rId40"/>
    <p:sldId id="393" r:id="rId41"/>
    <p:sldId id="394" r:id="rId4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5" clrIdx="0"/>
  <p:cmAuthor id="2" name="Lilian Semenichin Nogueira" initials="LSN" lastIdx="11" clrIdx="1"/>
  <p:cmAuthor id="3" name="Marcia Takeuchi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D05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4" autoAdjust="0"/>
    <p:restoredTop sz="99435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25BA9-E82B-5247-83A1-86D8AC24CD40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F347D-F397-1A46-A32B-3AF21EE745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8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7D840-96A1-C14C-9E5E-9BF4C4405C06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2D78E-4607-3B42-A7BF-0A4833E1AD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7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467495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053509" y="230752"/>
            <a:ext cx="2895686" cy="348813"/>
            <a:chOff x="7015496" y="158572"/>
            <a:chExt cx="4979630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015496" y="158572"/>
              <a:ext cx="3934276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Território brasileiro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97810" y="184572"/>
            <a:ext cx="18473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endParaRPr lang="en-US" sz="2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56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D0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7"/>
          <a:stretch/>
        </p:blipFill>
        <p:spPr>
          <a:xfrm>
            <a:off x="0" y="1"/>
            <a:ext cx="9336947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659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229664" y="639103"/>
            <a:ext cx="404521" cy="4134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2222" y="491896"/>
            <a:ext cx="8608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 da América: 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22" y="119359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4C9DFE0-4AB0-18FE-D089-1F141E5E0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959" y="1205014"/>
            <a:ext cx="4249619" cy="558467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AFE7A2C-3E21-0A87-2084-03221BA73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058" y="6257658"/>
            <a:ext cx="1404937" cy="47148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7EFE422-6906-D8C7-158C-1060847C4B66}"/>
              </a:ext>
            </a:extLst>
          </p:cNvPr>
          <p:cNvSpPr txBox="1"/>
          <p:nvPr/>
        </p:nvSpPr>
        <p:spPr>
          <a:xfrm>
            <a:off x="686643" y="1182183"/>
            <a:ext cx="3440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Com grande diversidade natural, a América apresenta paisagens variadas de norte a sul. As características físicas e climáticas do continente interferem diretamente na distribuição da população.</a:t>
            </a:r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:a16="http://schemas.microsoft.com/office/drawing/2014/main" id="{BEEC4FEA-4776-4DA5-D066-B8CA0D51D2FF}"/>
              </a:ext>
            </a:extLst>
          </p:cNvPr>
          <p:cNvSpPr/>
          <p:nvPr/>
        </p:nvSpPr>
        <p:spPr>
          <a:xfrm rot="10800000">
            <a:off x="615297" y="1205012"/>
            <a:ext cx="3384134" cy="230729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2" name="Picture 9" descr="icon_FTD.png">
            <a:extLst>
              <a:ext uri="{FF2B5EF4-FFF2-40B4-BE49-F238E27FC236}">
                <a16:creationId xmlns:a16="http://schemas.microsoft.com/office/drawing/2014/main" id="{73E260A4-1D75-8F8F-9BD2-EA42E9344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718622" y="3223973"/>
            <a:ext cx="404521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0636624" y="1892095"/>
            <a:ext cx="404521" cy="4134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2222" y="491419"/>
            <a:ext cx="9061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 da América: clima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22" y="119359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7EFE422-6906-D8C7-158C-1060847C4B66}"/>
              </a:ext>
            </a:extLst>
          </p:cNvPr>
          <p:cNvSpPr txBox="1"/>
          <p:nvPr/>
        </p:nvSpPr>
        <p:spPr>
          <a:xfrm>
            <a:off x="686643" y="1182183"/>
            <a:ext cx="3440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Os tipos climáticos predominantes no continente americano são resultado da influência dos fatores climáticos, com altitude, relevo, massas de ar e correntes marítimas.</a:t>
            </a:r>
          </a:p>
        </p:txBody>
      </p:sp>
      <p:sp>
        <p:nvSpPr>
          <p:cNvPr id="11" name="Round Same Side Corner Rectangle 8">
            <a:extLst>
              <a:ext uri="{FF2B5EF4-FFF2-40B4-BE49-F238E27FC236}">
                <a16:creationId xmlns:a16="http://schemas.microsoft.com/office/drawing/2014/main" id="{BEEC4FEA-4776-4DA5-D066-B8CA0D51D2FF}"/>
              </a:ext>
            </a:extLst>
          </p:cNvPr>
          <p:cNvSpPr/>
          <p:nvPr/>
        </p:nvSpPr>
        <p:spPr>
          <a:xfrm rot="10800000">
            <a:off x="622216" y="1205011"/>
            <a:ext cx="3384134" cy="230729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2" name="Picture 9" descr="icon_FTD.png">
            <a:extLst>
              <a:ext uri="{FF2B5EF4-FFF2-40B4-BE49-F238E27FC236}">
                <a16:creationId xmlns:a16="http://schemas.microsoft.com/office/drawing/2014/main" id="{73E260A4-1D75-8F8F-9BD2-EA42E9344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718622" y="3223973"/>
            <a:ext cx="404521" cy="41347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03A35A4-786E-EFC4-83FB-1C082EB89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143" y="1205011"/>
            <a:ext cx="4047741" cy="55545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2E12E50-5E97-808F-FDD2-EBA3BB160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0908" y="4193093"/>
            <a:ext cx="2097978" cy="147130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B0B1976-1DC0-7F8E-E198-B72F7156B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4809" y="5829538"/>
            <a:ext cx="1410175" cy="5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5FDE39-ED22-470D-8E64-1D3D1A958A1E}"/>
              </a:ext>
            </a:extLst>
          </p:cNvPr>
          <p:cNvSpPr txBox="1"/>
          <p:nvPr/>
        </p:nvSpPr>
        <p:spPr>
          <a:xfrm flipH="1">
            <a:off x="489751" y="1435197"/>
            <a:ext cx="4874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 formações vegetais têm estreita ligação </a:t>
            </a:r>
          </a:p>
          <a:p>
            <a:r>
              <a:rPr lang="pt-BR" dirty="0"/>
              <a:t>com os tipos de clima, relevo, solo e altitudes.</a:t>
            </a:r>
          </a:p>
          <a:p>
            <a:r>
              <a:rPr lang="pt-BR" dirty="0"/>
              <a:t>As diferentes espécies adaptam-se às condições climáticas, como baixas ou altas temperaturas, escassez ou abundância de chuva etc.</a:t>
            </a:r>
          </a:p>
          <a:p>
            <a:r>
              <a:rPr lang="pt-BR" dirty="0"/>
              <a:t>As formações vegetais nativas foram bastante devastadas, dando lugar a cidades, áreas agrícolas e de pastagens, estradas, hidrelétricas etc.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40EE94-8B6D-4D43-84D4-CA77BD262503}"/>
              </a:ext>
            </a:extLst>
          </p:cNvPr>
          <p:cNvSpPr txBox="1"/>
          <p:nvPr/>
        </p:nvSpPr>
        <p:spPr>
          <a:xfrm flipH="1">
            <a:off x="6328281" y="3257697"/>
            <a:ext cx="50791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Principais formações vegetais originais da América:</a:t>
            </a:r>
          </a:p>
          <a:p>
            <a:r>
              <a:rPr lang="pt-BR" dirty="0"/>
              <a:t>Tundra</a:t>
            </a:r>
          </a:p>
          <a:p>
            <a:r>
              <a:rPr lang="pt-BR" dirty="0"/>
              <a:t>Taiga</a:t>
            </a:r>
          </a:p>
          <a:p>
            <a:r>
              <a:rPr lang="pt-BR" dirty="0"/>
              <a:t>Floresta Temperada</a:t>
            </a:r>
          </a:p>
          <a:p>
            <a:r>
              <a:rPr lang="pt-BR" dirty="0"/>
              <a:t>Floresta Tropical</a:t>
            </a:r>
          </a:p>
          <a:p>
            <a:r>
              <a:rPr lang="pt-BR" dirty="0"/>
              <a:t>Savana</a:t>
            </a:r>
          </a:p>
          <a:p>
            <a:r>
              <a:rPr lang="pt-BR" dirty="0"/>
              <a:t>Estepe</a:t>
            </a:r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9046605" y="591321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751" y="523844"/>
            <a:ext cx="8671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 da América: vegetação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9751" y="119359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8" descr="icon_FTD.png">
            <a:extLst>
              <a:ext uri="{FF2B5EF4-FFF2-40B4-BE49-F238E27FC236}">
                <a16:creationId xmlns:a16="http://schemas.microsoft.com/office/drawing/2014/main" id="{BF795FB5-7FE6-A7C5-89BC-8F6EA612D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45688" y="3640865"/>
            <a:ext cx="172786" cy="176609"/>
          </a:xfrm>
          <a:prstGeom prst="rect">
            <a:avLst/>
          </a:prstGeom>
        </p:spPr>
      </p:pic>
      <p:pic>
        <p:nvPicPr>
          <p:cNvPr id="6" name="Picture 8" descr="icon_FTD.png">
            <a:extLst>
              <a:ext uri="{FF2B5EF4-FFF2-40B4-BE49-F238E27FC236}">
                <a16:creationId xmlns:a16="http://schemas.microsoft.com/office/drawing/2014/main" id="{6122DB6B-9FA0-5908-3031-3F0F1ACB0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55495" y="3881569"/>
            <a:ext cx="172786" cy="176609"/>
          </a:xfrm>
          <a:prstGeom prst="rect">
            <a:avLst/>
          </a:prstGeom>
        </p:spPr>
      </p:pic>
      <p:pic>
        <p:nvPicPr>
          <p:cNvPr id="7" name="Picture 8" descr="icon_FTD.png">
            <a:extLst>
              <a:ext uri="{FF2B5EF4-FFF2-40B4-BE49-F238E27FC236}">
                <a16:creationId xmlns:a16="http://schemas.microsoft.com/office/drawing/2014/main" id="{320B0F54-FD27-3524-AD39-67BFDF00B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69739" y="4185054"/>
            <a:ext cx="172786" cy="176609"/>
          </a:xfrm>
          <a:prstGeom prst="rect">
            <a:avLst/>
          </a:prstGeom>
        </p:spPr>
      </p:pic>
      <p:pic>
        <p:nvPicPr>
          <p:cNvPr id="8" name="Picture 8" descr="icon_FTD.png">
            <a:extLst>
              <a:ext uri="{FF2B5EF4-FFF2-40B4-BE49-F238E27FC236}">
                <a16:creationId xmlns:a16="http://schemas.microsoft.com/office/drawing/2014/main" id="{744733AD-7439-9DE8-C656-202884B68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89963" y="4488539"/>
            <a:ext cx="172786" cy="176609"/>
          </a:xfrm>
          <a:prstGeom prst="rect">
            <a:avLst/>
          </a:prstGeom>
        </p:spPr>
      </p:pic>
      <p:pic>
        <p:nvPicPr>
          <p:cNvPr id="13" name="Picture 8" descr="icon_FTD.png">
            <a:extLst>
              <a:ext uri="{FF2B5EF4-FFF2-40B4-BE49-F238E27FC236}">
                <a16:creationId xmlns:a16="http://schemas.microsoft.com/office/drawing/2014/main" id="{6588A69B-7550-963E-C4AA-E0BB5C3ED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77467" y="4789855"/>
            <a:ext cx="172786" cy="176609"/>
          </a:xfrm>
          <a:prstGeom prst="rect">
            <a:avLst/>
          </a:prstGeom>
        </p:spPr>
      </p:pic>
      <p:pic>
        <p:nvPicPr>
          <p:cNvPr id="15" name="Picture 8" descr="icon_FTD.png">
            <a:extLst>
              <a:ext uri="{FF2B5EF4-FFF2-40B4-BE49-F238E27FC236}">
                <a16:creationId xmlns:a16="http://schemas.microsoft.com/office/drawing/2014/main" id="{24CA563C-82CA-8F17-EBDA-30450326C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89963" y="5039438"/>
            <a:ext cx="172786" cy="1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0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908" y="2223762"/>
            <a:ext cx="10926487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pt-BR" sz="72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América Anglo-Saxônica</a:t>
            </a:r>
            <a:endParaRPr lang="en-US" sz="72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6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395069" y="646666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485712"/>
            <a:ext cx="2107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Canadá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69389" y="12977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134115-21A5-425A-87F0-55AC320E63D4}"/>
              </a:ext>
            </a:extLst>
          </p:cNvPr>
          <p:cNvSpPr txBox="1"/>
          <p:nvPr/>
        </p:nvSpPr>
        <p:spPr>
          <a:xfrm>
            <a:off x="489751" y="1297708"/>
            <a:ext cx="43142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Segundo maior país do mundo e maior país da América, o Canadá tem na maior parte de seu território a predominância de climas polar e frio, com longos invernos rigorosos e muita neve. Por esse motivo sua população se concentra ao sul e ao longo da fronteira com os Estados Unidos, onde o clima predominante é o temperado, com temperaturas mais amenas que o polar.</a:t>
            </a:r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B2BB1AF-112E-E78C-D1B2-FC7325C1D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121" y="1335966"/>
            <a:ext cx="5001953" cy="5522034"/>
          </a:xfrm>
          <a:prstGeom prst="rect">
            <a:avLst/>
          </a:prstGeom>
        </p:spPr>
      </p:pic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F72081FA-FE54-B3A9-6081-6C7C5D57A54A}"/>
              </a:ext>
            </a:extLst>
          </p:cNvPr>
          <p:cNvSpPr/>
          <p:nvPr/>
        </p:nvSpPr>
        <p:spPr>
          <a:xfrm rot="10800000">
            <a:off x="369388" y="1297707"/>
            <a:ext cx="4530157" cy="463905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5" name="Picture 9" descr="icon_FTD.png">
            <a:extLst>
              <a:ext uri="{FF2B5EF4-FFF2-40B4-BE49-F238E27FC236}">
                <a16:creationId xmlns:a16="http://schemas.microsoft.com/office/drawing/2014/main" id="{F9742318-239B-BFAB-70B9-CAE2526B3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601751" y="5626721"/>
            <a:ext cx="404521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04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CC5FA08-1DE9-4F6D-BD7E-DACC92104E5E}"/>
              </a:ext>
            </a:extLst>
          </p:cNvPr>
          <p:cNvSpPr txBox="1"/>
          <p:nvPr/>
        </p:nvSpPr>
        <p:spPr>
          <a:xfrm>
            <a:off x="1593236" y="2440426"/>
            <a:ext cx="833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 Canadá tem dois idiomas oficiais: o inglês, falado pela maioria da população, e o francês, falado principalmente na província de Quebec. Uma pequena parcela da população fala os dois idiomas.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1177FF-CADB-4E27-B6FE-DEA88EA79068}"/>
              </a:ext>
            </a:extLst>
          </p:cNvPr>
          <p:cNvSpPr txBox="1"/>
          <p:nvPr/>
        </p:nvSpPr>
        <p:spPr>
          <a:xfrm>
            <a:off x="1581690" y="3810000"/>
            <a:ext cx="9628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 Canadá é um país com elevado desenvolvimento socioeconômico. Considerando dados</a:t>
            </a:r>
          </a:p>
          <a:p>
            <a:r>
              <a:rPr lang="pt-BR" sz="2000" dirty="0"/>
              <a:t>do Índice de Desenvolvimento Humano (IDH) divulgado em 2020, o país ocupava a 16ª posição no </a:t>
            </a:r>
            <a:r>
              <a:rPr lang="pt-BR" sz="2000" i="1" dirty="0"/>
              <a:t>ranking</a:t>
            </a:r>
            <a:r>
              <a:rPr lang="pt-BR" sz="2000" dirty="0"/>
              <a:t> mundial, com índice de 0,929. A mortalidade infantil é baixa, praticamente não há analfabetos entre a população adulta, e a expectativa de vida é alta.</a:t>
            </a:r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71430" y="643225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751" y="519232"/>
            <a:ext cx="413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Canadá: população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69389" y="12977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2240" y="2498151"/>
            <a:ext cx="716680" cy="732538"/>
          </a:xfrm>
          <a:prstGeom prst="rect">
            <a:avLst/>
          </a:prstGeom>
        </p:spPr>
      </p:pic>
      <p:pic>
        <p:nvPicPr>
          <p:cNvPr id="16" name="Picture 1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2240" y="3889376"/>
            <a:ext cx="716680" cy="732538"/>
          </a:xfrm>
          <a:prstGeom prst="rect">
            <a:avLst/>
          </a:prstGeom>
        </p:spPr>
      </p:pic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8539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11821" y="619601"/>
            <a:ext cx="404521" cy="413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751" y="542262"/>
            <a:ext cx="4136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Canadá: economia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69389" y="129770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6956DE3-1EC0-BD93-5667-47697CCAB412}"/>
              </a:ext>
            </a:extLst>
          </p:cNvPr>
          <p:cNvSpPr txBox="1"/>
          <p:nvPr/>
        </p:nvSpPr>
        <p:spPr>
          <a:xfrm>
            <a:off x="697410" y="1319853"/>
            <a:ext cx="38423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economia canadense, uma das dez maiores do mundo, é caracterizada por agricultura e pecuária modernas, exploração dos recursos naturais e industrialização baseada em grandes empresas. Além disso, o país apresenta disponibilidade de recursos minerais e energéticos e uma densa rede de transportes.</a:t>
            </a:r>
          </a:p>
        </p:txBody>
      </p:sp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1422C27B-14D3-21C9-05D1-36F9391E3C12}"/>
              </a:ext>
            </a:extLst>
          </p:cNvPr>
          <p:cNvSpPr/>
          <p:nvPr/>
        </p:nvSpPr>
        <p:spPr>
          <a:xfrm rot="10800000">
            <a:off x="369388" y="1297707"/>
            <a:ext cx="4530157" cy="463905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5" name="Picture 9" descr="icon_FTD.png">
            <a:extLst>
              <a:ext uri="{FF2B5EF4-FFF2-40B4-BE49-F238E27FC236}">
                <a16:creationId xmlns:a16="http://schemas.microsoft.com/office/drawing/2014/main" id="{DB6968E3-C670-4FBE-4909-E64EED724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601751" y="5626721"/>
            <a:ext cx="404521" cy="41347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CD0A249-7CDF-D479-62EA-4A51F6DC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567" y="1339471"/>
            <a:ext cx="673417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66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450115" y="657773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306" y="608226"/>
            <a:ext cx="6868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Estados Unidos: divisão política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F86D2AC-599A-83E3-1D69-8596D14E2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52" y="1447800"/>
            <a:ext cx="103155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35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E8054B-67BE-488B-8312-B343CA658806}"/>
              </a:ext>
            </a:extLst>
          </p:cNvPr>
          <p:cNvSpPr txBox="1"/>
          <p:nvPr/>
        </p:nvSpPr>
        <p:spPr>
          <a:xfrm>
            <a:off x="1547054" y="2208213"/>
            <a:ext cx="95247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território dos Estados Unidos começou a ser delineado no século XVI com as Treze Colônias inglesas, entre os Apalaches e o oceano Atlântico. Essas colônias se desenvolveram de formas diferentes devido a um conjunto de fatores políticos, econômicos e físico-naturais.</a:t>
            </a:r>
          </a:p>
          <a:p>
            <a:endParaRPr lang="pt-BR" dirty="0"/>
          </a:p>
          <a:p>
            <a:r>
              <a:rPr lang="pt-BR" dirty="0"/>
              <a:t>Nas colônias do Norte do território, prevaleceram as chamadas colônias de povoamento, onde se destacava o cultivo de batata, trigo e cevada. Nas colônias do Sul, prevaleceram as colônias de exploração, destacando-se o cultivo de algodão e tabaco.</a:t>
            </a:r>
            <a:br>
              <a:rPr lang="pt-BR" dirty="0"/>
            </a:br>
            <a:endParaRPr lang="pt-BR" dirty="0"/>
          </a:p>
          <a:p>
            <a:r>
              <a:rPr lang="pt-BR" dirty="0"/>
              <a:t>As colônias do Norte eram mais independentes e autônomas em relação à metrópole; as do Sul eram mais dependentes do mercado inglês.</a:t>
            </a:r>
            <a:br>
              <a:rPr lang="pt-BR" dirty="0"/>
            </a:br>
            <a:endParaRPr lang="pt-BR" dirty="0"/>
          </a:p>
          <a:p>
            <a:endParaRPr lang="pt-BR" dirty="0"/>
          </a:p>
          <a:p>
            <a:r>
              <a:rPr lang="pt-BR" dirty="0"/>
              <a:t>Foram os colonos do Norte que iniciaram os movimentos de resistência contra a Inglaterra até a proclamação da independência dos Estados Unidos, declarada no ano de 1776.</a:t>
            </a:r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619586" y="657773"/>
            <a:ext cx="404521" cy="4134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221" y="608226"/>
            <a:ext cx="8471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Estados Unidos: formação do território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2240" y="2313424"/>
            <a:ext cx="716680" cy="732538"/>
          </a:xfrm>
          <a:prstGeom prst="rect">
            <a:avLst/>
          </a:prstGeom>
        </p:spPr>
      </p:pic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2240" y="3410243"/>
            <a:ext cx="716680" cy="732538"/>
          </a:xfrm>
          <a:prstGeom prst="rect">
            <a:avLst/>
          </a:prstGeom>
        </p:spPr>
      </p:pic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2240" y="4449334"/>
            <a:ext cx="716680" cy="732538"/>
          </a:xfrm>
          <a:prstGeom prst="rect">
            <a:avLst/>
          </a:prstGeom>
        </p:spPr>
      </p:pic>
      <p:pic>
        <p:nvPicPr>
          <p:cNvPr id="15" name="Picture 1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2240" y="5535263"/>
            <a:ext cx="716680" cy="732538"/>
          </a:xfrm>
          <a:prstGeom prst="rect">
            <a:avLst/>
          </a:prstGeom>
        </p:spPr>
      </p:pic>
      <p:pic>
        <p:nvPicPr>
          <p:cNvPr id="1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492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155562" y="674748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1305" y="623380"/>
            <a:ext cx="8508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Estados Unidos: expansão territorial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912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1396C3F-5B6D-59EF-D102-F7AB75D9B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800" y="1419225"/>
            <a:ext cx="90392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04579" y="2695562"/>
            <a:ext cx="3736920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América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49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9517524" y="605897"/>
            <a:ext cx="404521" cy="4134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1304" y="588655"/>
            <a:ext cx="893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Estados Unidos: distribuição da população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28B9D90-6A3D-9876-758C-8238F3637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2" y="1428184"/>
            <a:ext cx="5290130" cy="537380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B977ECB-581E-093D-72E7-DE075105DEE5}"/>
              </a:ext>
            </a:extLst>
          </p:cNvPr>
          <p:cNvSpPr txBox="1"/>
          <p:nvPr/>
        </p:nvSpPr>
        <p:spPr>
          <a:xfrm>
            <a:off x="960201" y="1411813"/>
            <a:ext cx="40212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i="0" u="none" strike="noStrike" baseline="0" dirty="0">
                <a:solidFill>
                  <a:srgbClr val="2F2F2E"/>
                </a:solidFill>
                <a:latin typeface="FrutigerLTStd-Light"/>
              </a:rPr>
              <a:t>Segundo a ONU, no ano de 2021 os Estados Unidos abrigavam a terceira maior população do planeta: cerca de 337 milhões de habitantes</a:t>
            </a:r>
          </a:p>
          <a:p>
            <a:pPr algn="l"/>
            <a:r>
              <a:rPr lang="pt-BR" sz="2400" b="0" i="0" u="none" strike="noStrike" baseline="0" dirty="0">
                <a:solidFill>
                  <a:srgbClr val="2F2F2E"/>
                </a:solidFill>
                <a:latin typeface="FrutigerLTStd-Light"/>
              </a:rPr>
              <a:t>distribuídos irregularmente pelo território.</a:t>
            </a:r>
            <a:endParaRPr lang="pt-BR" sz="2400" dirty="0"/>
          </a:p>
        </p:txBody>
      </p:sp>
      <p:sp>
        <p:nvSpPr>
          <p:cNvPr id="8" name="Round Same Side Corner Rectangle 8">
            <a:extLst>
              <a:ext uri="{FF2B5EF4-FFF2-40B4-BE49-F238E27FC236}">
                <a16:creationId xmlns:a16="http://schemas.microsoft.com/office/drawing/2014/main" id="{35EB707F-AA1A-CA2E-7507-0AE0C8471400}"/>
              </a:ext>
            </a:extLst>
          </p:cNvPr>
          <p:cNvSpPr/>
          <p:nvPr/>
        </p:nvSpPr>
        <p:spPr>
          <a:xfrm rot="10800000">
            <a:off x="581304" y="1362362"/>
            <a:ext cx="4530157" cy="286843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9" name="Picture 9" descr="icon_FTD.png">
            <a:extLst>
              <a:ext uri="{FF2B5EF4-FFF2-40B4-BE49-F238E27FC236}">
                <a16:creationId xmlns:a16="http://schemas.microsoft.com/office/drawing/2014/main" id="{6C28EFF7-778E-4A36-B55D-B7A15E8439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900606" y="3953401"/>
            <a:ext cx="360173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55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9471545" y="627603"/>
            <a:ext cx="404521" cy="4134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1304" y="588655"/>
            <a:ext cx="8999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Estados Unidos: composição da população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7D43634-0E70-4BC9-84B3-41A36BFE8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74" y="1683652"/>
            <a:ext cx="86010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7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706565" y="646357"/>
            <a:ext cx="404521" cy="413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1305" y="570095"/>
            <a:ext cx="717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Estados Unidos: imperialismo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A7A5C9A-B2AB-10C3-275E-8BCC8EE12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504" y="1436248"/>
            <a:ext cx="7554066" cy="536489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34EB8EB-7B12-9E0C-5E99-D35D8D65B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06" y="1531129"/>
            <a:ext cx="1573474" cy="23444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E7577FD-365A-DFC0-A81A-94568B1E6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306" y="3938728"/>
            <a:ext cx="1588159" cy="219999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E130308-E4A7-3D1C-9196-519BE06F46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609" y="3089990"/>
            <a:ext cx="1674163" cy="20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1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7">
            <a:extLst>
              <a:ext uri="{FF2B5EF4-FFF2-40B4-BE49-F238E27FC236}">
                <a16:creationId xmlns:a16="http://schemas.microsoft.com/office/drawing/2014/main" id="{86E9CCC0-8FCA-4462-A788-FD96FB4C737E}"/>
              </a:ext>
            </a:extLst>
          </p:cNvPr>
          <p:cNvSpPr txBox="1"/>
          <p:nvPr/>
        </p:nvSpPr>
        <p:spPr>
          <a:xfrm>
            <a:off x="664342" y="1351162"/>
            <a:ext cx="40441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Com grande poder militar, os Estados Unidos comandam intervenções armadas em conflitos por todo o globo. </a:t>
            </a:r>
          </a:p>
          <a:p>
            <a:endParaRPr lang="pt-BR" sz="2400" dirty="0"/>
          </a:p>
          <a:p>
            <a:r>
              <a:rPr lang="pt-BR" sz="2400" dirty="0"/>
              <a:t>Anualmente investem bilhões de dólares em armamento, defesa antiterrorismo, bases militares em outros países etc.</a:t>
            </a:r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128266" y="710642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1306" y="591451"/>
            <a:ext cx="7546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Estados Unidos: potência militar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5D540184-85CB-E8E2-2447-5AA4661D7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553" y="1380871"/>
            <a:ext cx="5084151" cy="5477129"/>
          </a:xfrm>
          <a:prstGeom prst="rect">
            <a:avLst/>
          </a:prstGeom>
        </p:spPr>
      </p:pic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85C8649C-F5F0-004A-0CE4-95F2D19AA83D}"/>
              </a:ext>
            </a:extLst>
          </p:cNvPr>
          <p:cNvSpPr/>
          <p:nvPr/>
        </p:nvSpPr>
        <p:spPr>
          <a:xfrm rot="10800000">
            <a:off x="581304" y="1362361"/>
            <a:ext cx="4127174" cy="356448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6" name="Picture 9" descr="icon_FTD.png">
            <a:extLst>
              <a:ext uri="{FF2B5EF4-FFF2-40B4-BE49-F238E27FC236}">
                <a16:creationId xmlns:a16="http://schemas.microsoft.com/office/drawing/2014/main" id="{A501574F-4CD7-DF52-7B71-6F182327D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433775" y="4687384"/>
            <a:ext cx="360173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32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7837" y="2301886"/>
            <a:ext cx="678416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América Latina</a:t>
            </a: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751" y="559332"/>
            <a:ext cx="864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Regionalização da América Latina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9389" y="126721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555061" y="594802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0281A36-EFB5-05C9-607F-392FD2A72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2" y="6413534"/>
            <a:ext cx="4257675" cy="3524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EC8601F-6E06-ADE9-D0C4-6AE2C1F2B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12" y="1327184"/>
            <a:ext cx="4514850" cy="508635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1EDEE84-AB37-150D-EEB1-C66DCD7AA14F}"/>
              </a:ext>
            </a:extLst>
          </p:cNvPr>
          <p:cNvSpPr txBox="1"/>
          <p:nvPr/>
        </p:nvSpPr>
        <p:spPr>
          <a:xfrm>
            <a:off x="671918" y="1366227"/>
            <a:ext cx="3804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América Latina pode ser regionalizada por critérios físicos, sociais, históricos ou, ainda, a combinação desses.</a:t>
            </a:r>
            <a:r>
              <a:rPr lang="pt-BR" dirty="0"/>
              <a:t> </a:t>
            </a:r>
          </a:p>
        </p:txBody>
      </p:sp>
      <p:sp>
        <p:nvSpPr>
          <p:cNvPr id="15" name="Round Same Side Corner Rectangle 8">
            <a:extLst>
              <a:ext uri="{FF2B5EF4-FFF2-40B4-BE49-F238E27FC236}">
                <a16:creationId xmlns:a16="http://schemas.microsoft.com/office/drawing/2014/main" id="{4A203F32-A0E3-7B2C-BDF3-71ED8F3F260B}"/>
              </a:ext>
            </a:extLst>
          </p:cNvPr>
          <p:cNvSpPr/>
          <p:nvPr/>
        </p:nvSpPr>
        <p:spPr>
          <a:xfrm rot="10800000">
            <a:off x="671919" y="1267218"/>
            <a:ext cx="3804547" cy="180353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6" name="Picture 9" descr="icon_FTD.png">
            <a:extLst>
              <a:ext uri="{FF2B5EF4-FFF2-40B4-BE49-F238E27FC236}">
                <a16:creationId xmlns:a16="http://schemas.microsoft.com/office/drawing/2014/main" id="{14164364-6CE7-EDC3-4260-DD71DFA25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271811" y="2796584"/>
            <a:ext cx="360173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56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751" y="559332"/>
            <a:ext cx="864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América Latina: população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9389" y="126721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892151" y="594801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1EDEE84-AB37-150D-EEB1-C66DCD7AA14F}"/>
              </a:ext>
            </a:extLst>
          </p:cNvPr>
          <p:cNvSpPr txBox="1"/>
          <p:nvPr/>
        </p:nvSpPr>
        <p:spPr>
          <a:xfrm>
            <a:off x="489751" y="1315144"/>
            <a:ext cx="38045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Em 2021 a população da América Latina era estimada em 659,7 milhões de pessoas, de acordo com a Organização das Nações Unidas (ONU). Brasil e México são os países mais populosos da região.</a:t>
            </a:r>
            <a:endParaRPr lang="pt-BR" dirty="0"/>
          </a:p>
        </p:txBody>
      </p:sp>
      <p:sp>
        <p:nvSpPr>
          <p:cNvPr id="15" name="Round Same Side Corner Rectangle 8">
            <a:extLst>
              <a:ext uri="{FF2B5EF4-FFF2-40B4-BE49-F238E27FC236}">
                <a16:creationId xmlns:a16="http://schemas.microsoft.com/office/drawing/2014/main" id="{4A203F32-A0E3-7B2C-BDF3-71ED8F3F260B}"/>
              </a:ext>
            </a:extLst>
          </p:cNvPr>
          <p:cNvSpPr/>
          <p:nvPr/>
        </p:nvSpPr>
        <p:spPr>
          <a:xfrm rot="10800000">
            <a:off x="369389" y="1267218"/>
            <a:ext cx="3924908" cy="3195586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6" name="Picture 9" descr="icon_FTD.png">
            <a:extLst>
              <a:ext uri="{FF2B5EF4-FFF2-40B4-BE49-F238E27FC236}">
                <a16:creationId xmlns:a16="http://schemas.microsoft.com/office/drawing/2014/main" id="{14164364-6CE7-EDC3-4260-DD71DFA25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114211" y="4203321"/>
            <a:ext cx="360173" cy="41347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C7DE083-812F-8C91-38AC-2B646C540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466" y="1300045"/>
            <a:ext cx="7465325" cy="552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52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751" y="559332"/>
            <a:ext cx="864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América Latina: população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9389" y="126721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892151" y="594801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1EDEE84-AB37-150D-EEB1-C66DCD7AA14F}"/>
              </a:ext>
            </a:extLst>
          </p:cNvPr>
          <p:cNvSpPr txBox="1"/>
          <p:nvPr/>
        </p:nvSpPr>
        <p:spPr>
          <a:xfrm>
            <a:off x="489751" y="1315144"/>
            <a:ext cx="10933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b="0" i="0" u="none" strike="noStrike" baseline="0" dirty="0">
                <a:solidFill>
                  <a:srgbClr val="2F2F2E"/>
                </a:solidFill>
                <a:latin typeface="+mj-lt"/>
              </a:rPr>
              <a:t>Na América Latina, os espaços rural e urbano articulam-se por meio de dinâmicas semelhantes em vários países. A principal delas é a relação entre a concentração de terras e a migração do campo para as grandes e médias cidades, fatores responsáveis pela pobreza e pela desigualdade social em ambos os espaços.</a:t>
            </a:r>
            <a:endParaRPr lang="pt-BR" sz="2000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A60613F-8AB5-34C3-FF7B-DE5829B68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345" y="2308158"/>
            <a:ext cx="7742965" cy="454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69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9751" y="559332"/>
            <a:ext cx="864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América Latina: migração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9389" y="126721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892151" y="594801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1EDEE84-AB37-150D-EEB1-C66DCD7AA14F}"/>
              </a:ext>
            </a:extLst>
          </p:cNvPr>
          <p:cNvSpPr txBox="1"/>
          <p:nvPr/>
        </p:nvSpPr>
        <p:spPr>
          <a:xfrm>
            <a:off x="489751" y="1315144"/>
            <a:ext cx="11196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b="0" i="0" u="none" strike="noStrike" baseline="0" dirty="0">
                <a:solidFill>
                  <a:srgbClr val="2F2F2E"/>
                </a:solidFill>
                <a:latin typeface="+mj-lt"/>
              </a:rPr>
              <a:t>Na América Latina as pessoas migram por motivos econômicos, políticos, climático, segurança, entre outros. Nos últimos anos, os fluxos migratórios da regiã</a:t>
            </a:r>
            <a:r>
              <a:rPr lang="pt-BR" sz="2000" dirty="0">
                <a:solidFill>
                  <a:srgbClr val="2F2F2E"/>
                </a:solidFill>
                <a:latin typeface="+mj-lt"/>
              </a:rPr>
              <a:t>o foram intensificados pela pandemia de covid-19.</a:t>
            </a:r>
            <a:endParaRPr lang="pt-BR" sz="2000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BCF840-3B8F-B4F5-C390-D654DCC3F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825" y="1962150"/>
            <a:ext cx="867727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57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9389" y="522709"/>
            <a:ext cx="7589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América Latina: tensões fronteiriças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9389" y="126721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756852" y="651470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6258C94-CA52-16AD-80AB-3DBA084FD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3" y="1315143"/>
            <a:ext cx="4340155" cy="551819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EE11A2C-8134-2028-EC8C-51DADA41B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23" y="4970972"/>
            <a:ext cx="1579415" cy="182574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81FFAFE-05EB-8530-C41F-65E4BC24C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718" y="1313024"/>
            <a:ext cx="1785004" cy="249610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0D468CB-D54C-93EC-0EDD-A1CB49177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812" y="3899385"/>
            <a:ext cx="1665104" cy="164559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5173F282-FD15-5385-1849-C9140CA59D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8955" y="1369227"/>
            <a:ext cx="1508100" cy="1633278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A8115B4C-00BC-76B2-19E2-4C8CFB8E13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5317" y="3104513"/>
            <a:ext cx="1455376" cy="1746451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90FA58B-477B-A6FF-D6EF-EB0CA787D7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2437" y="1338295"/>
            <a:ext cx="1501590" cy="2072194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9384122D-5856-C324-4A79-FC7862813B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59112" y="3481565"/>
            <a:ext cx="1460765" cy="1610434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1111468D-DAEF-76DA-FE07-40EAC70585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9113" y="5186284"/>
            <a:ext cx="1554038" cy="1610434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7312B48B-984B-4E42-E1C0-99C1CC6531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71540" y="1369227"/>
            <a:ext cx="1548899" cy="360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197447" y="676534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191" y="629216"/>
            <a:ext cx="5300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Continente americano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B427F5F5-13B1-464E-AD05-ACC1A8B94FF9}"/>
              </a:ext>
            </a:extLst>
          </p:cNvPr>
          <p:cNvSpPr txBox="1"/>
          <p:nvPr/>
        </p:nvSpPr>
        <p:spPr>
          <a:xfrm>
            <a:off x="644864" y="1412080"/>
            <a:ext cx="37110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América é o segundo maior continente do mundo, superado apenas pela Ásia.</a:t>
            </a:r>
          </a:p>
          <a:p>
            <a:r>
              <a:rPr lang="pt-BR" sz="2000" dirty="0"/>
              <a:t>Seu extenso território é alongado no sentido norte-sul, um dos fatores que explica sua diversidade natural.</a:t>
            </a:r>
          </a:p>
          <a:p>
            <a:r>
              <a:rPr lang="pt-BR" sz="2000" dirty="0"/>
              <a:t>Entre as formas de regionalizar o continente, duas são mais conhecidas: a regionalização física e a regionalização histórico-cultural.</a:t>
            </a:r>
          </a:p>
          <a:p>
            <a:endParaRPr lang="pt-BR" sz="2400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ound Same Side Corner Rectangle 8">
            <a:extLst>
              <a:ext uri="{FF2B5EF4-FFF2-40B4-BE49-F238E27FC236}">
                <a16:creationId xmlns:a16="http://schemas.microsoft.com/office/drawing/2014/main" id="{C8AEBE58-3B9A-EC6C-6352-AEC931D5BA03}"/>
              </a:ext>
            </a:extLst>
          </p:cNvPr>
          <p:cNvSpPr/>
          <p:nvPr/>
        </p:nvSpPr>
        <p:spPr>
          <a:xfrm rot="10800000">
            <a:off x="552221" y="1356439"/>
            <a:ext cx="4080755" cy="3911593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20" name="Picture 9" descr="icon_FTD.png">
            <a:extLst>
              <a:ext uri="{FF2B5EF4-FFF2-40B4-BE49-F238E27FC236}">
                <a16:creationId xmlns:a16="http://schemas.microsoft.com/office/drawing/2014/main" id="{2703FC52-7D04-FDE7-BF1F-E2AAB1D65C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362512" y="4953071"/>
            <a:ext cx="404521" cy="41347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1309B17-A222-BEEE-74DE-DD6ADF7EF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554" y="1412081"/>
            <a:ext cx="5497605" cy="52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469737" y="650959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583533"/>
            <a:ext cx="872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América Latina: recursos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649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DCEDB9D-F48F-A591-E694-6DD4A5F40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51" y="1531129"/>
            <a:ext cx="6191250" cy="50577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22A860FA-6151-7548-6AF3-192B72322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62" y="1448852"/>
            <a:ext cx="3038475" cy="50482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3AA9CBA-05C0-D31F-42DA-9DD9F619B702}"/>
              </a:ext>
            </a:extLst>
          </p:cNvPr>
          <p:cNvSpPr txBox="1"/>
          <p:nvPr/>
        </p:nvSpPr>
        <p:spPr>
          <a:xfrm>
            <a:off x="7272689" y="1362363"/>
            <a:ext cx="41641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b="0" i="0" u="none" strike="noStrike" baseline="0" dirty="0">
                <a:solidFill>
                  <a:srgbClr val="2F2F2E"/>
                </a:solidFill>
                <a:latin typeface="+mj-lt"/>
              </a:rPr>
              <a:t>Rica em recursos naturais, a América Latina é explorada desde o período colonial. </a:t>
            </a:r>
          </a:p>
          <a:p>
            <a:pPr algn="l"/>
            <a:endParaRPr lang="pt-BR" sz="2000" dirty="0">
              <a:solidFill>
                <a:srgbClr val="2F2F2E"/>
              </a:solidFill>
              <a:latin typeface="+mj-lt"/>
            </a:endParaRPr>
          </a:p>
          <a:p>
            <a:pPr algn="l"/>
            <a:r>
              <a:rPr lang="pt-BR" sz="2000" dirty="0">
                <a:solidFill>
                  <a:srgbClr val="2F2F2E"/>
                </a:solidFill>
                <a:latin typeface="+mj-lt"/>
              </a:rPr>
              <a:t>Petróleo, gás natural, cobre, estanho, ouro e prata são destaque entre os recursos minerais explorados na região.</a:t>
            </a:r>
            <a:endParaRPr lang="pt-BR" sz="2000" dirty="0">
              <a:latin typeface="+mj-lt"/>
            </a:endParaRPr>
          </a:p>
        </p:txBody>
      </p:sp>
      <p:sp>
        <p:nvSpPr>
          <p:cNvPr id="17" name="Round Same Side Corner Rectangle 8">
            <a:extLst>
              <a:ext uri="{FF2B5EF4-FFF2-40B4-BE49-F238E27FC236}">
                <a16:creationId xmlns:a16="http://schemas.microsoft.com/office/drawing/2014/main" id="{4FA0E028-AE1D-D8B6-A266-CD1D41AF2BC9}"/>
              </a:ext>
            </a:extLst>
          </p:cNvPr>
          <p:cNvSpPr/>
          <p:nvPr/>
        </p:nvSpPr>
        <p:spPr>
          <a:xfrm rot="10800000">
            <a:off x="7110483" y="1362363"/>
            <a:ext cx="4326341" cy="288209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8" name="Picture 9" descr="icon_FTD.png">
            <a:extLst>
              <a:ext uri="{FF2B5EF4-FFF2-40B4-BE49-F238E27FC236}">
                <a16:creationId xmlns:a16="http://schemas.microsoft.com/office/drawing/2014/main" id="{F7026E5B-DBB1-D81B-4E22-FC30A3D36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1142811" y="4023234"/>
            <a:ext cx="360173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9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469737" y="650959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671239"/>
            <a:ext cx="872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América Latina: recursos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649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3AA9CBA-05C0-D31F-42DA-9DD9F619B702}"/>
              </a:ext>
            </a:extLst>
          </p:cNvPr>
          <p:cNvSpPr txBox="1"/>
          <p:nvPr/>
        </p:nvSpPr>
        <p:spPr>
          <a:xfrm>
            <a:off x="686858" y="1471442"/>
            <a:ext cx="50179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i="0" u="none" strike="noStrike" baseline="0" dirty="0">
                <a:solidFill>
                  <a:srgbClr val="2F2F2E"/>
                </a:solidFill>
                <a:latin typeface="+mj-lt"/>
              </a:rPr>
              <a:t>A América Latina concentra</a:t>
            </a:r>
          </a:p>
          <a:p>
            <a:pPr algn="l"/>
            <a:r>
              <a:rPr lang="pt-BR" sz="2400" b="0" i="0" u="none" strike="noStrike" baseline="0" dirty="0">
                <a:solidFill>
                  <a:srgbClr val="2F2F2E"/>
                </a:solidFill>
                <a:latin typeface="+mj-lt"/>
              </a:rPr>
              <a:t>aproximadamente um terço das</a:t>
            </a:r>
          </a:p>
          <a:p>
            <a:pPr algn="l"/>
            <a:r>
              <a:rPr lang="pt-BR" sz="2400" b="0" i="0" u="none" strike="noStrike" baseline="0" dirty="0">
                <a:solidFill>
                  <a:srgbClr val="2F2F2E"/>
                </a:solidFill>
                <a:latin typeface="+mj-lt"/>
              </a:rPr>
              <a:t>reservas de água doce disponíveis no planeta e abriga três das maiores bacias hidrográficas do mundo: a bacia</a:t>
            </a:r>
          </a:p>
          <a:p>
            <a:pPr algn="l"/>
            <a:r>
              <a:rPr lang="pt-BR" sz="2400" b="0" i="0" u="none" strike="noStrike" baseline="0" dirty="0">
                <a:solidFill>
                  <a:srgbClr val="2F2F2E"/>
                </a:solidFill>
                <a:latin typeface="+mj-lt"/>
              </a:rPr>
              <a:t>do Amazonas, a bacia Platina e a bacia do Orinoco.</a:t>
            </a:r>
            <a:endParaRPr lang="pt-BR" sz="2400" dirty="0">
              <a:latin typeface="+mj-lt"/>
            </a:endParaRPr>
          </a:p>
        </p:txBody>
      </p:sp>
      <p:sp>
        <p:nvSpPr>
          <p:cNvPr id="17" name="Round Same Side Corner Rectangle 8">
            <a:extLst>
              <a:ext uri="{FF2B5EF4-FFF2-40B4-BE49-F238E27FC236}">
                <a16:creationId xmlns:a16="http://schemas.microsoft.com/office/drawing/2014/main" id="{4FA0E028-AE1D-D8B6-A266-CD1D41AF2BC9}"/>
              </a:ext>
            </a:extLst>
          </p:cNvPr>
          <p:cNvSpPr/>
          <p:nvPr/>
        </p:nvSpPr>
        <p:spPr>
          <a:xfrm rot="10800000">
            <a:off x="552221" y="1362362"/>
            <a:ext cx="5215012" cy="2882092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8" name="Picture 9" descr="icon_FTD.png">
            <a:extLst>
              <a:ext uri="{FF2B5EF4-FFF2-40B4-BE49-F238E27FC236}">
                <a16:creationId xmlns:a16="http://schemas.microsoft.com/office/drawing/2014/main" id="{F7026E5B-DBB1-D81B-4E22-FC30A3D36C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618382" y="3990041"/>
            <a:ext cx="360173" cy="413472"/>
          </a:xfrm>
          <a:prstGeom prst="rect">
            <a:avLst/>
          </a:prstGeom>
        </p:spPr>
      </p:pic>
      <p:pic>
        <p:nvPicPr>
          <p:cNvPr id="7" name="Imagem 6" descr="Mapa&#10;&#10;Descrição gerada automaticamente">
            <a:extLst>
              <a:ext uri="{FF2B5EF4-FFF2-40B4-BE49-F238E27FC236}">
                <a16:creationId xmlns:a16="http://schemas.microsoft.com/office/drawing/2014/main" id="{40F6D147-36C6-C7DE-E703-4D45E06F3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259" y="1473856"/>
            <a:ext cx="3535268" cy="533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58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222227" y="665071"/>
            <a:ext cx="404521" cy="413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751" y="577737"/>
            <a:ext cx="422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México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63394D2A-D3CE-4A8D-9D51-2CD6DB846DC3}"/>
              </a:ext>
            </a:extLst>
          </p:cNvPr>
          <p:cNvSpPr txBox="1"/>
          <p:nvPr/>
        </p:nvSpPr>
        <p:spPr>
          <a:xfrm>
            <a:off x="494497" y="1472058"/>
            <a:ext cx="10934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fronteira entre México e Estados Unidos estende-se por aproximadamente 3 100 km,</a:t>
            </a:r>
          </a:p>
          <a:p>
            <a:r>
              <a:rPr lang="pt-BR" dirty="0"/>
              <a:t>Dos Quais 1 100 km são separados por muros construídos para conter a migração de milhares </a:t>
            </a:r>
            <a:br>
              <a:rPr lang="pt-BR" dirty="0"/>
            </a:br>
            <a:r>
              <a:rPr lang="pt-BR" dirty="0"/>
              <a:t>de mexicanos que desejam entrar nos Estados Unidos em busca de trabalho e melhores condições de vida.</a:t>
            </a:r>
          </a:p>
          <a:p>
            <a:r>
              <a:rPr lang="pt-BR" dirty="0"/>
              <a:t>Muitos desses migrantes vivem no sul e na costa oeste dos Estados Unidos, onde são conhecidos</a:t>
            </a:r>
          </a:p>
          <a:p>
            <a:r>
              <a:rPr lang="pt-BR" dirty="0"/>
              <a:t>por </a:t>
            </a:r>
            <a:r>
              <a:rPr lang="pt-BR" i="1" dirty="0" err="1"/>
              <a:t>braceros</a:t>
            </a:r>
            <a:r>
              <a:rPr lang="pt-BR" i="1" dirty="0"/>
              <a:t> </a:t>
            </a:r>
            <a:r>
              <a:rPr lang="pt-BR" dirty="0"/>
              <a:t>(trabalhadores) e atuam na colheita de produtos agrícolas, principalmente</a:t>
            </a:r>
          </a:p>
          <a:p>
            <a:r>
              <a:rPr lang="pt-BR" dirty="0"/>
              <a:t>na região do </a:t>
            </a:r>
            <a:r>
              <a:rPr lang="pt-BR" i="1" dirty="0"/>
              <a:t>Sun </a:t>
            </a:r>
            <a:r>
              <a:rPr lang="pt-BR" i="1" dirty="0" err="1"/>
              <a:t>Belt</a:t>
            </a:r>
            <a:r>
              <a:rPr lang="pt-BR" dirty="0"/>
              <a:t>. Outros trabalham em indústrias, na construção civil, no setor de serviços,</a:t>
            </a:r>
          </a:p>
          <a:p>
            <a:r>
              <a:rPr lang="pt-BR" dirty="0"/>
              <a:t>entre outra ocupações.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partir da década de 1960, muitas empresas de montagem e acabamento de produtos destinados à exportação instalaram-se no México, próximo à fronteira com os Estados Unidos. As chamadas de </a:t>
            </a:r>
            <a:r>
              <a:rPr lang="pt-BR" i="1" dirty="0"/>
              <a:t>maquiladoras</a:t>
            </a:r>
            <a:r>
              <a:rPr lang="pt-BR" dirty="0"/>
              <a:t> têm incentivos fiscais, recebem peças fabricadas nas matrizes estrangeiras e apenas montam o produto final. A implantação das </a:t>
            </a:r>
            <a:r>
              <a:rPr lang="pt-BR" i="1" dirty="0"/>
              <a:t>maquiladoras </a:t>
            </a:r>
            <a:r>
              <a:rPr lang="pt-BR" dirty="0"/>
              <a:t>está associada à estratégia usada pelas empresas transnacionais de se instalar nos países periféricos, aproveitando a mão de obra farta e barata. Além disso, as </a:t>
            </a:r>
            <a:r>
              <a:rPr lang="pt-BR" i="1" dirty="0"/>
              <a:t>maquiladoras </a:t>
            </a:r>
            <a:r>
              <a:rPr lang="pt-BR" dirty="0"/>
              <a:t>absorvem parte da mão de obra que buscaria emprego nos Estados Unidos, reduzindo as imigrações para esse país.</a:t>
            </a:r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702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8173" y="609856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422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América Central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E160BDB2-B906-4FF1-985F-C5C643CA3ECE}"/>
              </a:ext>
            </a:extLst>
          </p:cNvPr>
          <p:cNvSpPr txBox="1"/>
          <p:nvPr/>
        </p:nvSpPr>
        <p:spPr>
          <a:xfrm>
            <a:off x="489751" y="1388149"/>
            <a:ext cx="395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Casos selecionados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6164584-44D1-4D56-87CD-D8E6E092ECEF}"/>
              </a:ext>
            </a:extLst>
          </p:cNvPr>
          <p:cNvSpPr txBox="1"/>
          <p:nvPr/>
        </p:nvSpPr>
        <p:spPr>
          <a:xfrm>
            <a:off x="1573360" y="2234045"/>
            <a:ext cx="11020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Haiti é o país mais pobre da América, com mais da metade de sua população vivendo em condições </a:t>
            </a:r>
            <a:br>
              <a:rPr lang="pt-BR" dirty="0"/>
            </a:br>
            <a:r>
              <a:rPr lang="pt-BR" dirty="0"/>
              <a:t>de pobreza extrema. Cerca de 40% da população é analfabeta. A expectativa de vida é de 63,6 anos.</a:t>
            </a:r>
          </a:p>
          <a:p>
            <a:r>
              <a:rPr lang="pt-BR" dirty="0"/>
              <a:t>A instabilidade política, os desastres naturais e também os riscos de epidemias, associados à incapacidade </a:t>
            </a:r>
            <a:br>
              <a:rPr lang="pt-BR" dirty="0"/>
            </a:br>
            <a:r>
              <a:rPr lang="pt-BR" dirty="0"/>
              <a:t>de o Estado investir na geração de empregos, construção de moradias, educação e saúde, têm motivado </a:t>
            </a:r>
            <a:br>
              <a:rPr lang="pt-BR" dirty="0"/>
            </a:br>
            <a:r>
              <a:rPr lang="pt-BR" dirty="0"/>
              <a:t>diversas manifestações populares, além de incentivar a migração de muitos haitianos.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EDB8AF2-9696-44C9-9555-A0E844932C54}"/>
              </a:ext>
            </a:extLst>
          </p:cNvPr>
          <p:cNvSpPr txBox="1"/>
          <p:nvPr/>
        </p:nvSpPr>
        <p:spPr>
          <a:xfrm>
            <a:off x="1587018" y="4002954"/>
            <a:ext cx="10367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1959, Fidel Castro assumiu o poder e implantou o socialismo em Cuba. Os Estados Unidos determinaram </a:t>
            </a:r>
            <a:br>
              <a:rPr lang="pt-BR" dirty="0"/>
            </a:br>
            <a:r>
              <a:rPr lang="pt-BR" dirty="0"/>
              <a:t>o embargo econômico à Cuba, ou seja, proibiram que países capitalistas comprassem ou vendessem </a:t>
            </a:r>
            <a:br>
              <a:rPr lang="pt-BR" dirty="0"/>
            </a:br>
            <a:r>
              <a:rPr lang="pt-BR" dirty="0"/>
              <a:t>produtos para o país socialista.</a:t>
            </a:r>
          </a:p>
          <a:p>
            <a:endParaRPr lang="pt-BR" dirty="0"/>
          </a:p>
          <a:p>
            <a:r>
              <a:rPr lang="pt-BR" dirty="0"/>
              <a:t>A Revolução Cubana introduziu várias mudanças no país, com destaque para a reforma agrária e melhorias significativas nas áreas de educação e saúde. Por outro lado, não havia liberdade política nem de imprensa. </a:t>
            </a:r>
            <a:br>
              <a:rPr lang="pt-BR" dirty="0"/>
            </a:br>
            <a:r>
              <a:rPr lang="pt-BR" dirty="0"/>
              <a:t>Até hoje o acesso à internet ainda é restrito, tanto pela infraestrutura tecnológica precária quanto </a:t>
            </a:r>
            <a:br>
              <a:rPr lang="pt-BR" dirty="0"/>
            </a:br>
            <a:r>
              <a:rPr lang="pt-BR" dirty="0"/>
              <a:t>pela ação do governo.</a:t>
            </a: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2240" y="2313424"/>
            <a:ext cx="716680" cy="732538"/>
          </a:xfrm>
          <a:prstGeom prst="rect">
            <a:avLst/>
          </a:prstGeom>
        </p:spPr>
      </p:pic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2240" y="4091424"/>
            <a:ext cx="716680" cy="732538"/>
          </a:xfrm>
          <a:prstGeom prst="rect">
            <a:avLst/>
          </a:prstGeom>
        </p:spPr>
      </p:pic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2240" y="5188242"/>
            <a:ext cx="716680" cy="732538"/>
          </a:xfrm>
          <a:prstGeom prst="rect">
            <a:avLst/>
          </a:prstGeom>
        </p:spPr>
      </p:pic>
      <p:pic>
        <p:nvPicPr>
          <p:cNvPr id="14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756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508173" y="591451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559332"/>
            <a:ext cx="422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América Andina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3339FD8-5308-4B5A-885D-C8B59A642E3A}"/>
              </a:ext>
            </a:extLst>
          </p:cNvPr>
          <p:cNvSpPr txBox="1"/>
          <p:nvPr/>
        </p:nvSpPr>
        <p:spPr>
          <a:xfrm>
            <a:off x="552222" y="1455449"/>
            <a:ext cx="110063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América Andina é formada por Venezuela, Colômbia, Equador, Peru, Bolívia e Chile. </a:t>
            </a:r>
            <a:br>
              <a:rPr lang="pt-BR" sz="2000" dirty="0"/>
            </a:br>
            <a:endParaRPr lang="pt-BR" sz="2000" dirty="0"/>
          </a:p>
          <a:p>
            <a:r>
              <a:rPr lang="pt-BR" sz="2000" dirty="0"/>
              <a:t>A cordilheira dos Andes é um dos mais marcantes elementos da paisagem desses países.</a:t>
            </a:r>
          </a:p>
          <a:p>
            <a:endParaRPr lang="pt-BR" sz="2000" dirty="0"/>
          </a:p>
          <a:p>
            <a:r>
              <a:rPr lang="pt-BR" sz="2000" dirty="0"/>
              <a:t>Os países da América Andina têm em comum aspectos históricos e culturais, como a colonização </a:t>
            </a:r>
            <a:br>
              <a:rPr lang="pt-BR" sz="2000" dirty="0"/>
            </a:br>
            <a:r>
              <a:rPr lang="pt-BR" sz="2000" dirty="0"/>
              <a:t>e a língua oficial espanholas. Com população formada principalmente por etnias indígenas e mestiças, seus países também mantêm muitos costumes e tradições das sociedades pré-colombianas.</a:t>
            </a:r>
          </a:p>
          <a:p>
            <a:endParaRPr lang="pt-BR" sz="2000" dirty="0"/>
          </a:p>
          <a:p>
            <a:r>
              <a:rPr lang="pt-BR" sz="2000" dirty="0"/>
              <a:t>Economicamente, a América Andina destaca-se pela exploração e beneficiamento de recursos minerais e energéticos e por uma agricultura diversificada, com destaque para produtos como café, banana, cana-</a:t>
            </a: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‑</a:t>
            </a:r>
            <a:r>
              <a:rPr lang="pt-BR" sz="2000" dirty="0"/>
              <a:t>de-açúcar, trigo e aveia, cultivados em grandes propriedades.</a:t>
            </a: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165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646551" y="628261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614547"/>
            <a:ext cx="232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Guianas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2223" y="2168994"/>
            <a:ext cx="10634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As Guianas apresentam composição étnico-cultural complexa. </a:t>
            </a:r>
            <a:br>
              <a:rPr lang="pt-BR" sz="2000" dirty="0"/>
            </a:br>
            <a:endParaRPr lang="pt-BR" sz="2000" dirty="0"/>
          </a:p>
          <a:p>
            <a:r>
              <a:rPr lang="pt-BR" sz="2000" dirty="0"/>
              <a:t>Escravizados africanos e imigrantes chineses, indonésios e indianos juntaram-se a indígenas, </a:t>
            </a:r>
            <a:br>
              <a:rPr lang="pt-BR" sz="2000" dirty="0"/>
            </a:br>
            <a:r>
              <a:rPr lang="pt-BR" sz="2000" dirty="0"/>
              <a:t>ingleses, holandeses e franceses, contribuindo para a formação de sociedades </a:t>
            </a:r>
            <a:br>
              <a:rPr lang="pt-BR" sz="2000" dirty="0"/>
            </a:br>
            <a:r>
              <a:rPr lang="pt-BR" sz="2000" dirty="0"/>
              <a:t>com ampla variedade étnica, linguística e religiosa.</a:t>
            </a:r>
          </a:p>
          <a:p>
            <a:endParaRPr lang="pt-BR" sz="2000" dirty="0"/>
          </a:p>
          <a:p>
            <a:r>
              <a:rPr lang="pt-BR" sz="2000" dirty="0"/>
              <a:t>A economia das Guianas, baseada no cultivo de produtos para exportação, é carente </a:t>
            </a:r>
            <a:br>
              <a:rPr lang="pt-BR" sz="2000" dirty="0"/>
            </a:br>
            <a:r>
              <a:rPr lang="pt-BR" sz="2000" dirty="0"/>
              <a:t>de infraestrutura de transportes e energia. Há na região importantes recursos minerais, </a:t>
            </a:r>
            <a:br>
              <a:rPr lang="pt-BR" sz="2000" dirty="0"/>
            </a:br>
            <a:r>
              <a:rPr lang="pt-BR" sz="2000" dirty="0"/>
              <a:t>como bauxita, ouro e diamante. A atividade industrial é pouco desenvolvida.</a:t>
            </a:r>
            <a:endParaRPr lang="en-US" sz="2000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791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0" y="577737"/>
            <a:ext cx="651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América Platina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9D78BC2B-1850-4260-B65C-0A0B28188390}"/>
              </a:ext>
            </a:extLst>
          </p:cNvPr>
          <p:cNvSpPr txBox="1"/>
          <p:nvPr/>
        </p:nvSpPr>
        <p:spPr>
          <a:xfrm>
            <a:off x="552222" y="2395993"/>
            <a:ext cx="103348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América Platina recebe essa denominação porque parte dos territórios dos países </a:t>
            </a:r>
            <a:br>
              <a:rPr lang="pt-BR" sz="2000" dirty="0"/>
            </a:br>
            <a:r>
              <a:rPr lang="pt-BR" sz="2000" dirty="0"/>
              <a:t>que constituem a região é banhada pelos rios que compõem a Bacia Platina </a:t>
            </a:r>
            <a:br>
              <a:rPr lang="pt-BR" sz="2000" dirty="0"/>
            </a:br>
            <a:r>
              <a:rPr lang="pt-BR" sz="2000" dirty="0"/>
              <a:t>(também chamada de Bacia do Prata): Paraná (Brasil), Uruguai e Paraguai. </a:t>
            </a:r>
          </a:p>
          <a:p>
            <a:endParaRPr lang="pt-BR" sz="2000" dirty="0"/>
          </a:p>
          <a:p>
            <a:r>
              <a:rPr lang="pt-BR" sz="2000" dirty="0"/>
              <a:t>Além da característica hidrográfica, os países platinos compartilham um mesmo passado colonial. </a:t>
            </a:r>
          </a:p>
          <a:p>
            <a:endParaRPr lang="pt-BR" sz="2000" dirty="0"/>
          </a:p>
          <a:p>
            <a:r>
              <a:rPr lang="pt-BR" sz="2000" dirty="0"/>
              <a:t>Argentina, Paraguai e Uruguai, além de Bolívia e parte do Chile, estiveram durante o domínio espanhol sob mesma administração, denominado Vice-Reinado do Rio da Prata.</a:t>
            </a: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612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037504" y="554641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1" y="485712"/>
            <a:ext cx="1750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36080" y="120225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522F50-28F6-41D2-AD73-6643378457C4}"/>
              </a:ext>
            </a:extLst>
          </p:cNvPr>
          <p:cNvSpPr txBox="1"/>
          <p:nvPr/>
        </p:nvSpPr>
        <p:spPr>
          <a:xfrm>
            <a:off x="478206" y="1225058"/>
            <a:ext cx="1054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Brasil é considerado uma potência na América Latina por causa do tamanho de sua economia e da influência política que exerce sobre os demais países da região.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209E30F-B24F-4FB2-BD8E-5C75317F65BD}"/>
              </a:ext>
            </a:extLst>
          </p:cNvPr>
          <p:cNvSpPr txBox="1"/>
          <p:nvPr/>
        </p:nvSpPr>
        <p:spPr>
          <a:xfrm>
            <a:off x="1670967" y="2279217"/>
            <a:ext cx="88642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Agropecuária</a:t>
            </a:r>
          </a:p>
          <a:p>
            <a:r>
              <a:rPr lang="pt-BR" sz="2000" dirty="0"/>
              <a:t>O setor agropecuário representa cerca de 7% do PIB do país, podendo chegar a mais de 27% quando consideradas as atividades do agronegócio. A agropecuária também se destaca no comércio internacional, respondendo por cerca de 20% de tudo o que é exportado pelo país.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8AB065E-305D-4511-B11F-3317FDB3FD51}"/>
              </a:ext>
            </a:extLst>
          </p:cNvPr>
          <p:cNvSpPr txBox="1"/>
          <p:nvPr/>
        </p:nvSpPr>
        <p:spPr>
          <a:xfrm flipH="1">
            <a:off x="1716685" y="4439083"/>
            <a:ext cx="8668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Indústria</a:t>
            </a:r>
          </a:p>
          <a:p>
            <a:r>
              <a:rPr lang="pt-BR" sz="2000" dirty="0"/>
              <a:t>A maior parte das indústrias brasileiras está concentrada na região Sudeste. Apesar do processo de desconcentração industrial observado nas últimas décadas, o Sudeste continua se destacando no setor, com 45,4% dos estabelecimentos em 2020.</a:t>
            </a: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2240" y="2313424"/>
            <a:ext cx="716680" cy="732538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2240" y="4541696"/>
            <a:ext cx="716680" cy="732538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681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844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783511" y="591451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2" y="485712"/>
            <a:ext cx="1496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Brics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5047" y="119359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E5A6B18E-69F9-4BC3-8404-6A5F0F996E77}"/>
              </a:ext>
            </a:extLst>
          </p:cNvPr>
          <p:cNvSpPr txBox="1"/>
          <p:nvPr/>
        </p:nvSpPr>
        <p:spPr>
          <a:xfrm>
            <a:off x="585286" y="2529113"/>
            <a:ext cx="970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Brasil estabelece relações com diferentes países, principalmente aqueles considerados emergentes. A participação no Brics, acrônimo formado pelas iniciais Brasil, Rússia, Índia, China e África do Sul, insere-se nessa perspectiva de maior cooperação entre seus membros. Os países do Brics têm em comum as grandes dimensões de seus territórios, o elevado número de habitantes e a crescente importância no cenário mundial.</a:t>
            </a: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33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228456" y="618796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115" y="648554"/>
            <a:ext cx="425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Regionalizações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D19FF07-AAA3-0E79-BFAB-8707061C8CEE}"/>
              </a:ext>
            </a:extLst>
          </p:cNvPr>
          <p:cNvSpPr txBox="1"/>
          <p:nvPr/>
        </p:nvSpPr>
        <p:spPr>
          <a:xfrm>
            <a:off x="708478" y="1515582"/>
            <a:ext cx="24714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regionalização física é baseada na distribuição das terras do continente no sentido norte-sul.</a:t>
            </a:r>
          </a:p>
        </p:txBody>
      </p:sp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60CE69A5-B075-AA7C-9F3B-0D1A9FCFBE4B}"/>
              </a:ext>
            </a:extLst>
          </p:cNvPr>
          <p:cNvSpPr/>
          <p:nvPr/>
        </p:nvSpPr>
        <p:spPr>
          <a:xfrm rot="10800000">
            <a:off x="552222" y="1356438"/>
            <a:ext cx="2941606" cy="207255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6" name="Picture 9" descr="icon_FTD.png">
            <a:extLst>
              <a:ext uri="{FF2B5EF4-FFF2-40B4-BE49-F238E27FC236}">
                <a16:creationId xmlns:a16="http://schemas.microsoft.com/office/drawing/2014/main" id="{9DF98328-B94D-B8EF-00BE-49C6E0BDC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291567" y="3209060"/>
            <a:ext cx="404521" cy="4134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17DA1D-AC89-CE59-FD44-64D854B3F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137" y="1386198"/>
            <a:ext cx="7508134" cy="542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228456" y="618796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115" y="648554"/>
            <a:ext cx="425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Regionalizações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2DBC9FE-B597-612E-7425-5651DFD96C73}"/>
              </a:ext>
            </a:extLst>
          </p:cNvPr>
          <p:cNvSpPr txBox="1"/>
          <p:nvPr/>
        </p:nvSpPr>
        <p:spPr>
          <a:xfrm>
            <a:off x="737327" y="1451705"/>
            <a:ext cx="2415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regionalização histórico-cultural é baseada no processo de colonização, no idioma e outros aspectos culturais.</a:t>
            </a:r>
          </a:p>
        </p:txBody>
      </p:sp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A466DDC2-B3AA-40BF-37CF-0B94CF5C3F73}"/>
              </a:ext>
            </a:extLst>
          </p:cNvPr>
          <p:cNvSpPr/>
          <p:nvPr/>
        </p:nvSpPr>
        <p:spPr>
          <a:xfrm rot="10800000">
            <a:off x="552222" y="1362363"/>
            <a:ext cx="2941606" cy="207255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6" name="Picture 9" descr="icon_FTD.png">
            <a:extLst>
              <a:ext uri="{FF2B5EF4-FFF2-40B4-BE49-F238E27FC236}">
                <a16:creationId xmlns:a16="http://schemas.microsoft.com/office/drawing/2014/main" id="{077D4A24-3C7B-CF75-AECE-4D755BCDB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208937" y="3183961"/>
            <a:ext cx="404521" cy="41347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6561DDE-08C3-DF57-999C-77A9CBA12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482" y="1451705"/>
            <a:ext cx="4930966" cy="53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312693" y="597890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2222" y="621724"/>
            <a:ext cx="3760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Povos originários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4723" y="-184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2DBC9FE-B597-612E-7425-5651DFD96C73}"/>
              </a:ext>
            </a:extLst>
          </p:cNvPr>
          <p:cNvSpPr txBox="1"/>
          <p:nvPr/>
        </p:nvSpPr>
        <p:spPr>
          <a:xfrm>
            <a:off x="737327" y="1353444"/>
            <a:ext cx="29632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Os povos que habitavam o continente americano quando Colombo desembarcou na América, são conhecidos como </a:t>
            </a:r>
            <a:r>
              <a:rPr lang="pt-BR" sz="2000" b="1" dirty="0"/>
              <a:t>povos pré-colombianos</a:t>
            </a:r>
            <a:r>
              <a:rPr lang="pt-BR" sz="2000" dirty="0"/>
              <a:t>.</a:t>
            </a:r>
          </a:p>
          <a:p>
            <a:endParaRPr lang="pt-BR" sz="2000" dirty="0"/>
          </a:p>
        </p:txBody>
      </p:sp>
      <p:sp>
        <p:nvSpPr>
          <p:cNvPr id="4" name="Round Same Side Corner Rectangle 8">
            <a:extLst>
              <a:ext uri="{FF2B5EF4-FFF2-40B4-BE49-F238E27FC236}">
                <a16:creationId xmlns:a16="http://schemas.microsoft.com/office/drawing/2014/main" id="{A466DDC2-B3AA-40BF-37CF-0B94CF5C3F73}"/>
              </a:ext>
            </a:extLst>
          </p:cNvPr>
          <p:cNvSpPr/>
          <p:nvPr/>
        </p:nvSpPr>
        <p:spPr>
          <a:xfrm rot="10800000">
            <a:off x="733159" y="1371281"/>
            <a:ext cx="2963237" cy="215812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6" name="Picture 9" descr="icon_FTD.png">
            <a:extLst>
              <a:ext uri="{FF2B5EF4-FFF2-40B4-BE49-F238E27FC236}">
                <a16:creationId xmlns:a16="http://schemas.microsoft.com/office/drawing/2014/main" id="{077D4A24-3C7B-CF75-AECE-4D755BCDB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437322" y="3223970"/>
            <a:ext cx="404521" cy="41347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49CBC3B-FFFF-38D8-15B8-C747036D1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438" y="1395117"/>
            <a:ext cx="3862663" cy="54223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8BE2CDA-188F-16B6-B84B-3B24BC446439}"/>
              </a:ext>
            </a:extLst>
          </p:cNvPr>
          <p:cNvSpPr txBox="1"/>
          <p:nvPr/>
        </p:nvSpPr>
        <p:spPr>
          <a:xfrm>
            <a:off x="4439355" y="1353444"/>
            <a:ext cx="2963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Haviam no continente cerca de 50 milhões de pessoas de diferentes etnias, crenças religiosas, organizações sociais etc. Algumas civilizações, como a inca, a maia e a asteca, formaram sociedades complexas.</a:t>
            </a:r>
          </a:p>
        </p:txBody>
      </p:sp>
      <p:sp>
        <p:nvSpPr>
          <p:cNvPr id="10" name="Round Same Side Corner Rectangle 8">
            <a:extLst>
              <a:ext uri="{FF2B5EF4-FFF2-40B4-BE49-F238E27FC236}">
                <a16:creationId xmlns:a16="http://schemas.microsoft.com/office/drawing/2014/main" id="{E73EDE14-ED4B-421F-8BF4-FEC4240DDE22}"/>
              </a:ext>
            </a:extLst>
          </p:cNvPr>
          <p:cNvSpPr/>
          <p:nvPr/>
        </p:nvSpPr>
        <p:spPr>
          <a:xfrm rot="10800000">
            <a:off x="4435188" y="1371282"/>
            <a:ext cx="2897104" cy="296998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</a:t>
            </a:r>
          </a:p>
        </p:txBody>
      </p:sp>
      <p:pic>
        <p:nvPicPr>
          <p:cNvPr id="11" name="Picture 9" descr="icon_FTD.png">
            <a:extLst>
              <a:ext uri="{FF2B5EF4-FFF2-40B4-BE49-F238E27FC236}">
                <a16:creationId xmlns:a16="http://schemas.microsoft.com/office/drawing/2014/main" id="{20C20A29-9F10-6F7B-7CE4-B750520786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7073219" y="4017948"/>
            <a:ext cx="404521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36080" y="119359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54218" y="628261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751" y="485712"/>
            <a:ext cx="5664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Colonização da América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269E13A-723D-411B-8D40-8DDDD6E959F8}"/>
              </a:ext>
            </a:extLst>
          </p:cNvPr>
          <p:cNvSpPr txBox="1"/>
          <p:nvPr/>
        </p:nvSpPr>
        <p:spPr>
          <a:xfrm>
            <a:off x="584200" y="1340427"/>
            <a:ext cx="50613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chegada dos europeus à América, </a:t>
            </a:r>
            <a:br>
              <a:rPr lang="pt-BR" sz="2000" dirty="0"/>
            </a:br>
            <a:r>
              <a:rPr lang="pt-BR" sz="2000" dirty="0"/>
              <a:t>a ocupação e a colonização do continente estão associados às Grandes Navegações </a:t>
            </a:r>
            <a:br>
              <a:rPr lang="pt-BR" sz="2000" dirty="0"/>
            </a:br>
            <a:r>
              <a:rPr lang="pt-BR" sz="2000" dirty="0"/>
              <a:t>e ao desenvolvimento do capitalismo comercial, chamado </a:t>
            </a:r>
            <a:r>
              <a:rPr lang="pt-BR" sz="2000" b="1" dirty="0"/>
              <a:t>mercantilismo.</a:t>
            </a:r>
            <a:br>
              <a:rPr lang="pt-BR" sz="2000" b="1" dirty="0"/>
            </a:br>
            <a:endParaRPr lang="pt-BR" sz="2000" b="1" dirty="0"/>
          </a:p>
          <a:p>
            <a:r>
              <a:rPr lang="pt-BR" sz="2000" b="1" dirty="0"/>
              <a:t>Características: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Metalismo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Balança comercial favorável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Pacto colonial</a:t>
            </a:r>
          </a:p>
          <a:p>
            <a:pPr marL="285750" indent="-285750">
              <a:buFontTx/>
              <a:buChar char="-"/>
            </a:pPr>
            <a:r>
              <a:rPr lang="pt-BR" sz="2000" dirty="0"/>
              <a:t>Protecionismo</a:t>
            </a:r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75" y="-2633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6E3A1F8-2C85-B86B-608C-7B827FD13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99" y="1256233"/>
            <a:ext cx="3639828" cy="560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31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F78C7F2C-D220-4C39-B064-DE596E0C5B6D}"/>
              </a:ext>
            </a:extLst>
          </p:cNvPr>
          <p:cNvSpPr txBox="1"/>
          <p:nvPr/>
        </p:nvSpPr>
        <p:spPr>
          <a:xfrm>
            <a:off x="593659" y="1403926"/>
            <a:ext cx="91183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As </a:t>
            </a:r>
            <a:r>
              <a:rPr lang="pt-BR" sz="2000" b="1" dirty="0"/>
              <a:t>colônias de exploração </a:t>
            </a:r>
            <a:r>
              <a:rPr lang="pt-BR" sz="2000" dirty="0"/>
              <a:t>foram implantadas, principalmente, na América Latina e na porção sul da América Anglo-Saxônica, com monocultura realizada em latifúndios, com a ênfase na produção de algodão, cana-de-açúcar, tabaco e a extração de metais preciosos, destinados à metrópole, com utilização do trabalho escravizado de indígenas e de africanos.</a:t>
            </a:r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As </a:t>
            </a:r>
            <a:r>
              <a:rPr lang="pt-BR" sz="2000" b="1" dirty="0"/>
              <a:t>colônias de povoamento</a:t>
            </a:r>
            <a:r>
              <a:rPr lang="pt-BR" sz="2000" dirty="0"/>
              <a:t>, implantadas principalmente no norte e no centro da área colonizada por ingleses e franceses da América Anglo-Saxônica, e na região Sul do Brasil, caracterizavam-se pela pequena propriedade, pelo trabalho livre exercido pelo colono e sua família e pela produção para o mercado interno.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6080" y="119359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154218" y="573046"/>
            <a:ext cx="404521" cy="41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9751" y="485712"/>
            <a:ext cx="6206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Colonização da América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12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892151" y="615028"/>
            <a:ext cx="404521" cy="413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680" y="527253"/>
            <a:ext cx="6660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Organismos de integração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6080" y="1235332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5B836FA-6BB8-4562-37BD-1C088311D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134" y="1296861"/>
            <a:ext cx="3694513" cy="550131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C47C4D2-9440-7CC1-12DC-3EE261AE9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225" y="4401450"/>
            <a:ext cx="3584909" cy="2396729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FDB722E-D894-7E2B-8826-FE43AAF03FB4}"/>
              </a:ext>
            </a:extLst>
          </p:cNvPr>
          <p:cNvSpPr txBox="1"/>
          <p:nvPr/>
        </p:nvSpPr>
        <p:spPr>
          <a:xfrm>
            <a:off x="686642" y="1403926"/>
            <a:ext cx="67738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Os organismos de integração internacional têm como objetivo incentivar o intercâmbio cultural, político e econômico entre nações. Há diversos organismos no mundo, alguns com caráter bastante dinâmico, como os blocos econômicos, cujos objetivos e constituição podem ser alterados em razão de mudanças nos</a:t>
            </a:r>
          </a:p>
          <a:p>
            <a:r>
              <a:rPr lang="pt-BR" sz="2000" dirty="0"/>
              <a:t>governos e na relação entre os membros.</a:t>
            </a:r>
          </a:p>
        </p:txBody>
      </p:sp>
    </p:spTree>
    <p:extLst>
      <p:ext uri="{BB962C8B-B14F-4D97-AF65-F5344CB8AC3E}">
        <p14:creationId xmlns:p14="http://schemas.microsoft.com/office/powerpoint/2010/main" val="1351470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B152CD-9420-46B6-9409-D2A07F705D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944A33-E788-4E7C-A2E1-88804CF454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D31FD1-AC4C-4D32-9A9C-36448435A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12375</TotalTime>
  <Words>2176</Words>
  <Application>Microsoft Office PowerPoint</Application>
  <PresentationFormat>Personalizar</PresentationFormat>
  <Paragraphs>150</Paragraphs>
  <Slides>38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Aptifer Slab LT W01 Bold</vt:lpstr>
      <vt:lpstr>Arial</vt:lpstr>
      <vt:lpstr>Calibri</vt:lpstr>
      <vt:lpstr>FrutigerLTStd-Light</vt:lpstr>
      <vt:lpstr>Roboto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514</cp:revision>
  <dcterms:created xsi:type="dcterms:W3CDTF">2019-06-18T13:03:29Z</dcterms:created>
  <dcterms:modified xsi:type="dcterms:W3CDTF">2023-08-07T12:10:31Z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