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handoutMasterIdLst>
    <p:handoutMasterId r:id="rId19"/>
  </p:handoutMasterIdLst>
  <p:sldIdLst>
    <p:sldId id="334" r:id="rId2"/>
    <p:sldId id="324" r:id="rId3"/>
    <p:sldId id="325" r:id="rId4"/>
    <p:sldId id="326" r:id="rId5"/>
    <p:sldId id="350" r:id="rId6"/>
    <p:sldId id="351" r:id="rId7"/>
    <p:sldId id="349" r:id="rId8"/>
    <p:sldId id="327" r:id="rId9"/>
    <p:sldId id="328" r:id="rId10"/>
    <p:sldId id="329" r:id="rId11"/>
    <p:sldId id="330" r:id="rId12"/>
    <p:sldId id="331" r:id="rId13"/>
    <p:sldId id="332" r:id="rId14"/>
    <p:sldId id="333" r:id="rId15"/>
    <p:sldId id="352" r:id="rId16"/>
    <p:sldId id="353" r:id="rId17"/>
  </p:sldIdLst>
  <p:sldSz cx="12192000" cy="6858000"/>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33511CC-8B1F-3F60-3864-98E4C5410094}" name="Flávia Milão Silva" initials="FMS" userId="S::ed-flavias@ftd.com.br::d802b1ff-87be-4c5d-820b-e18e60c9c0c7"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cecilia farias" initials="cf" lastIdx="8" clrIdx="0"/>
  <p:cmAuthor id="2" name="Lilian Semenichin Nogueira" initials="LSN" lastIdx="44" clrIdx="1"/>
  <p:cmAuthor id="3" name="Marcia Takeuchi" initials="" lastIdx="1"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BF0F9"/>
    <a:srgbClr val="CEFCEA"/>
    <a:srgbClr val="E0F2FD"/>
    <a:srgbClr val="CEEEFC"/>
    <a:srgbClr val="C2E5F0"/>
    <a:srgbClr val="D0DBF0"/>
    <a:srgbClr val="96B0DE"/>
    <a:srgbClr val="9DD6F9"/>
    <a:srgbClr val="DCDDE7"/>
    <a:srgbClr val="9DD5E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181845E-3960-469A-9054-234EC32DE01A}" v="4283" dt="2023-05-15T19:39:00.98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8" d="100"/>
          <a:sy n="68" d="100"/>
        </p:scale>
        <p:origin x="792" y="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26" Type="http://schemas.microsoft.com/office/2018/10/relationships/authors" Target="authors.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0A09E6CF-0C2C-B444-91E1-6577EC891816}" type="datetimeFigureOut">
              <a:rPr lang="en-US" smtClean="0"/>
              <a:t>8/4/2023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304BA5E-9CF5-DB4F-8C27-F22BE26351EE}" type="slidenum">
              <a:rPr lang="en-US" smtClean="0"/>
              <a:t>‹nº›</a:t>
            </a:fld>
            <a:endParaRPr lang="en-US"/>
          </a:p>
        </p:txBody>
      </p:sp>
    </p:spTree>
    <p:extLst>
      <p:ext uri="{BB962C8B-B14F-4D97-AF65-F5344CB8AC3E}">
        <p14:creationId xmlns:p14="http://schemas.microsoft.com/office/powerpoint/2010/main" val="95340728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3184A29-F679-49E1-B223-97437BCB1FFC}" type="datetimeFigureOut">
              <a:rPr lang="pt-BR" smtClean="0"/>
              <a:t>04/08/2023</a:t>
            </a:fld>
            <a:endParaRPr lang="pt-BR"/>
          </a:p>
        </p:txBody>
      </p:sp>
      <p:sp>
        <p:nvSpPr>
          <p:cNvPr id="4" name="Espaço Reservado para Imagem de Sli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F34179-A045-42DF-99E8-1470833D69E7}" type="slidenum">
              <a:rPr lang="pt-BR" smtClean="0"/>
              <a:t>‹nº›</a:t>
            </a:fld>
            <a:endParaRPr lang="pt-BR"/>
          </a:p>
        </p:txBody>
      </p:sp>
    </p:spTree>
    <p:extLst>
      <p:ext uri="{BB962C8B-B14F-4D97-AF65-F5344CB8AC3E}">
        <p14:creationId xmlns:p14="http://schemas.microsoft.com/office/powerpoint/2010/main" val="1396820281"/>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2BCF516-0025-454A-9AFA-177FB4178B5B}"/>
              </a:ext>
            </a:extLst>
          </p:cNvPr>
          <p:cNvSpPr>
            <a:spLocks noGrp="1"/>
          </p:cNvSpPr>
          <p:nvPr>
            <p:ph type="ctrTitle"/>
          </p:nvPr>
        </p:nvSpPr>
        <p:spPr>
          <a:xfrm>
            <a:off x="1524000" y="1122363"/>
            <a:ext cx="9144000" cy="2387600"/>
          </a:xfrm>
        </p:spPr>
        <p:txBody>
          <a:bodyPr anchor="b"/>
          <a:lstStyle>
            <a:lvl1pPr algn="ctr">
              <a:defRPr sz="6000"/>
            </a:lvl1pPr>
          </a:lstStyle>
          <a:p>
            <a:r>
              <a:rPr lang="pt-BR"/>
              <a:t>Clique para editar o título Mestre</a:t>
            </a:r>
          </a:p>
        </p:txBody>
      </p:sp>
      <p:sp>
        <p:nvSpPr>
          <p:cNvPr id="3" name="Subtítulo 2">
            <a:extLst>
              <a:ext uri="{FF2B5EF4-FFF2-40B4-BE49-F238E27FC236}">
                <a16:creationId xmlns:a16="http://schemas.microsoft.com/office/drawing/2014/main" id="{CEB35E8C-6F70-430C-A215-55E7F0B1686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p>
        </p:txBody>
      </p:sp>
      <p:sp>
        <p:nvSpPr>
          <p:cNvPr id="4" name="Espaço Reservado para Data 3">
            <a:extLst>
              <a:ext uri="{FF2B5EF4-FFF2-40B4-BE49-F238E27FC236}">
                <a16:creationId xmlns:a16="http://schemas.microsoft.com/office/drawing/2014/main" id="{F101A07A-0523-4155-BF8A-BB125609B95F}"/>
              </a:ext>
            </a:extLst>
          </p:cNvPr>
          <p:cNvSpPr>
            <a:spLocks noGrp="1"/>
          </p:cNvSpPr>
          <p:nvPr>
            <p:ph type="dt" sz="half" idx="10"/>
          </p:nvPr>
        </p:nvSpPr>
        <p:spPr/>
        <p:txBody>
          <a:bodyPr/>
          <a:lstStyle/>
          <a:p>
            <a:fld id="{AD136FE5-EF10-374A-9715-2D5791FB7815}" type="datetime1">
              <a:rPr lang="pt-BR" smtClean="0"/>
              <a:t>04/08/2023</a:t>
            </a:fld>
            <a:endParaRPr lang="pt-BR"/>
          </a:p>
        </p:txBody>
      </p:sp>
      <p:sp>
        <p:nvSpPr>
          <p:cNvPr id="5" name="Espaço Reservado para Rodapé 4">
            <a:extLst>
              <a:ext uri="{FF2B5EF4-FFF2-40B4-BE49-F238E27FC236}">
                <a16:creationId xmlns:a16="http://schemas.microsoft.com/office/drawing/2014/main" id="{AFC5019D-82AC-42CF-A92F-CD541DEEE5C8}"/>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FEDF51E6-23A3-41A6-A10E-5A51F2804CD2}"/>
              </a:ext>
            </a:extLst>
          </p:cNvPr>
          <p:cNvSpPr>
            <a:spLocks noGrp="1"/>
          </p:cNvSpPr>
          <p:nvPr>
            <p:ph type="sldNum" sz="quarter" idx="12"/>
          </p:nvPr>
        </p:nvSpPr>
        <p:spPr/>
        <p:txBody>
          <a:bodyPr/>
          <a:lstStyle/>
          <a:p>
            <a:fld id="{4F8F6898-FA62-4682-ACAB-D43F7C1A59F6}" type="slidenum">
              <a:rPr lang="pt-BR" smtClean="0"/>
              <a:t>‹nº›</a:t>
            </a:fld>
            <a:endParaRPr lang="pt-BR"/>
          </a:p>
        </p:txBody>
      </p:sp>
    </p:spTree>
    <p:extLst>
      <p:ext uri="{BB962C8B-B14F-4D97-AF65-F5344CB8AC3E}">
        <p14:creationId xmlns:p14="http://schemas.microsoft.com/office/powerpoint/2010/main" val="20882908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FC75B4D-1CC7-4B85-ADCB-07E9C3BC4974}"/>
              </a:ext>
            </a:extLst>
          </p:cNvPr>
          <p:cNvSpPr>
            <a:spLocks noGrp="1"/>
          </p:cNvSpPr>
          <p:nvPr>
            <p:ph type="title"/>
          </p:nvPr>
        </p:nvSpPr>
        <p:spPr/>
        <p:txBody>
          <a:bodyPr/>
          <a:lstStyle/>
          <a:p>
            <a:r>
              <a:rPr lang="pt-BR"/>
              <a:t>Clique para editar o título Mestre</a:t>
            </a:r>
          </a:p>
        </p:txBody>
      </p:sp>
      <p:sp>
        <p:nvSpPr>
          <p:cNvPr id="3" name="Espaço Reservado para Texto Vertical 2">
            <a:extLst>
              <a:ext uri="{FF2B5EF4-FFF2-40B4-BE49-F238E27FC236}">
                <a16:creationId xmlns:a16="http://schemas.microsoft.com/office/drawing/2014/main" id="{95AA191E-AF20-435C-A851-CB45F064AE61}"/>
              </a:ext>
            </a:extLst>
          </p:cNvPr>
          <p:cNvSpPr>
            <a:spLocks noGrp="1"/>
          </p:cNvSpPr>
          <p:nvPr>
            <p:ph type="body" orient="vert" idx="1"/>
          </p:nvPr>
        </p:nvSpPr>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15035226-81D8-485E-BB21-7247479B7A08}"/>
              </a:ext>
            </a:extLst>
          </p:cNvPr>
          <p:cNvSpPr>
            <a:spLocks noGrp="1"/>
          </p:cNvSpPr>
          <p:nvPr>
            <p:ph type="dt" sz="half" idx="10"/>
          </p:nvPr>
        </p:nvSpPr>
        <p:spPr/>
        <p:txBody>
          <a:bodyPr/>
          <a:lstStyle/>
          <a:p>
            <a:fld id="{C4E0D96B-8347-164F-B238-C0652126E3F3}" type="datetime1">
              <a:rPr lang="pt-BR" smtClean="0"/>
              <a:t>04/08/2023</a:t>
            </a:fld>
            <a:endParaRPr lang="pt-BR"/>
          </a:p>
        </p:txBody>
      </p:sp>
      <p:sp>
        <p:nvSpPr>
          <p:cNvPr id="5" name="Espaço Reservado para Rodapé 4">
            <a:extLst>
              <a:ext uri="{FF2B5EF4-FFF2-40B4-BE49-F238E27FC236}">
                <a16:creationId xmlns:a16="http://schemas.microsoft.com/office/drawing/2014/main" id="{04AF0496-6040-4659-8218-D41BE9B1643E}"/>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1F2CA885-0209-4101-A786-1D1A50F6D4AB}"/>
              </a:ext>
            </a:extLst>
          </p:cNvPr>
          <p:cNvSpPr>
            <a:spLocks noGrp="1"/>
          </p:cNvSpPr>
          <p:nvPr>
            <p:ph type="sldNum" sz="quarter" idx="12"/>
          </p:nvPr>
        </p:nvSpPr>
        <p:spPr/>
        <p:txBody>
          <a:bodyPr/>
          <a:lstStyle/>
          <a:p>
            <a:fld id="{4F8F6898-FA62-4682-ACAB-D43F7C1A59F6}" type="slidenum">
              <a:rPr lang="pt-BR" smtClean="0"/>
              <a:t>‹nº›</a:t>
            </a:fld>
            <a:endParaRPr lang="pt-BR"/>
          </a:p>
        </p:txBody>
      </p:sp>
    </p:spTree>
    <p:extLst>
      <p:ext uri="{BB962C8B-B14F-4D97-AF65-F5344CB8AC3E}">
        <p14:creationId xmlns:p14="http://schemas.microsoft.com/office/powerpoint/2010/main" val="12323947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D64F429A-A2F2-46BD-95BE-30BA60E718A7}"/>
              </a:ext>
            </a:extLst>
          </p:cNvPr>
          <p:cNvSpPr>
            <a:spLocks noGrp="1"/>
          </p:cNvSpPr>
          <p:nvPr>
            <p:ph type="title" orient="vert"/>
          </p:nvPr>
        </p:nvSpPr>
        <p:spPr>
          <a:xfrm>
            <a:off x="8724900" y="365125"/>
            <a:ext cx="2628900" cy="5811838"/>
          </a:xfrm>
        </p:spPr>
        <p:txBody>
          <a:bodyPr vert="eaVert"/>
          <a:lstStyle/>
          <a:p>
            <a:r>
              <a:rPr lang="pt-BR"/>
              <a:t>Clique para editar o título Mestre</a:t>
            </a:r>
          </a:p>
        </p:txBody>
      </p:sp>
      <p:sp>
        <p:nvSpPr>
          <p:cNvPr id="3" name="Espaço Reservado para Texto Vertical 2">
            <a:extLst>
              <a:ext uri="{FF2B5EF4-FFF2-40B4-BE49-F238E27FC236}">
                <a16:creationId xmlns:a16="http://schemas.microsoft.com/office/drawing/2014/main" id="{008400DC-3F36-4650-9678-EE7CC9F4D3D4}"/>
              </a:ext>
            </a:extLst>
          </p:cNvPr>
          <p:cNvSpPr>
            <a:spLocks noGrp="1"/>
          </p:cNvSpPr>
          <p:nvPr>
            <p:ph type="body" orient="vert" idx="1"/>
          </p:nvPr>
        </p:nvSpPr>
        <p:spPr>
          <a:xfrm>
            <a:off x="838200" y="365125"/>
            <a:ext cx="7734300" cy="5811838"/>
          </a:xfrm>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2CAA65CD-DC13-4112-BBFA-7C8756CCB1DE}"/>
              </a:ext>
            </a:extLst>
          </p:cNvPr>
          <p:cNvSpPr>
            <a:spLocks noGrp="1"/>
          </p:cNvSpPr>
          <p:nvPr>
            <p:ph type="dt" sz="half" idx="10"/>
          </p:nvPr>
        </p:nvSpPr>
        <p:spPr/>
        <p:txBody>
          <a:bodyPr/>
          <a:lstStyle/>
          <a:p>
            <a:fld id="{822DA98C-5985-4148-B25E-B8A4D796184A}" type="datetime1">
              <a:rPr lang="pt-BR" smtClean="0"/>
              <a:t>04/08/2023</a:t>
            </a:fld>
            <a:endParaRPr lang="pt-BR"/>
          </a:p>
        </p:txBody>
      </p:sp>
      <p:sp>
        <p:nvSpPr>
          <p:cNvPr id="5" name="Espaço Reservado para Rodapé 4">
            <a:extLst>
              <a:ext uri="{FF2B5EF4-FFF2-40B4-BE49-F238E27FC236}">
                <a16:creationId xmlns:a16="http://schemas.microsoft.com/office/drawing/2014/main" id="{6226AD2F-7B22-465E-AEA2-7D60DDDD5942}"/>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CDFBB3FB-D055-485A-ADEF-9369B46B4421}"/>
              </a:ext>
            </a:extLst>
          </p:cNvPr>
          <p:cNvSpPr>
            <a:spLocks noGrp="1"/>
          </p:cNvSpPr>
          <p:nvPr>
            <p:ph type="sldNum" sz="quarter" idx="12"/>
          </p:nvPr>
        </p:nvSpPr>
        <p:spPr/>
        <p:txBody>
          <a:bodyPr/>
          <a:lstStyle/>
          <a:p>
            <a:fld id="{4F8F6898-FA62-4682-ACAB-D43F7C1A59F6}" type="slidenum">
              <a:rPr lang="pt-BR" smtClean="0"/>
              <a:t>‹nº›</a:t>
            </a:fld>
            <a:endParaRPr lang="pt-BR"/>
          </a:p>
        </p:txBody>
      </p:sp>
    </p:spTree>
    <p:extLst>
      <p:ext uri="{BB962C8B-B14F-4D97-AF65-F5344CB8AC3E}">
        <p14:creationId xmlns:p14="http://schemas.microsoft.com/office/powerpoint/2010/main" val="42677310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00F1860-29E0-4224-BDEB-763900E96EDD}"/>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A674C371-A594-4F56-949E-B9EABADB7879}"/>
              </a:ext>
            </a:extLst>
          </p:cNvPr>
          <p:cNvSpPr>
            <a:spLocks noGrp="1"/>
          </p:cNvSpPr>
          <p:nvPr>
            <p:ph idx="1"/>
          </p:nvPr>
        </p:nvSpPr>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D802C70A-3D8F-4FCA-A96D-8B9CCFB95EC4}"/>
              </a:ext>
            </a:extLst>
          </p:cNvPr>
          <p:cNvSpPr>
            <a:spLocks noGrp="1"/>
          </p:cNvSpPr>
          <p:nvPr>
            <p:ph type="dt" sz="half" idx="10"/>
          </p:nvPr>
        </p:nvSpPr>
        <p:spPr/>
        <p:txBody>
          <a:bodyPr/>
          <a:lstStyle/>
          <a:p>
            <a:fld id="{48271335-D5A2-D242-AFB9-101DCC48718F}" type="datetime1">
              <a:rPr lang="pt-BR" smtClean="0"/>
              <a:t>04/08/2023</a:t>
            </a:fld>
            <a:endParaRPr lang="pt-BR"/>
          </a:p>
        </p:txBody>
      </p:sp>
      <p:sp>
        <p:nvSpPr>
          <p:cNvPr id="5" name="Espaço Reservado para Rodapé 4">
            <a:extLst>
              <a:ext uri="{FF2B5EF4-FFF2-40B4-BE49-F238E27FC236}">
                <a16:creationId xmlns:a16="http://schemas.microsoft.com/office/drawing/2014/main" id="{1FFD2105-DD57-4EB0-8BAC-A6AD40E9D032}"/>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374E65CA-225E-445E-87B1-65F4A91CA619}"/>
              </a:ext>
            </a:extLst>
          </p:cNvPr>
          <p:cNvSpPr>
            <a:spLocks noGrp="1"/>
          </p:cNvSpPr>
          <p:nvPr>
            <p:ph type="sldNum" sz="quarter" idx="12"/>
          </p:nvPr>
        </p:nvSpPr>
        <p:spPr/>
        <p:txBody>
          <a:bodyPr/>
          <a:lstStyle/>
          <a:p>
            <a:fld id="{4F8F6898-FA62-4682-ACAB-D43F7C1A59F6}" type="slidenum">
              <a:rPr lang="pt-BR" smtClean="0"/>
              <a:t>‹nº›</a:t>
            </a:fld>
            <a:endParaRPr lang="pt-BR"/>
          </a:p>
        </p:txBody>
      </p:sp>
    </p:spTree>
    <p:extLst>
      <p:ext uri="{BB962C8B-B14F-4D97-AF65-F5344CB8AC3E}">
        <p14:creationId xmlns:p14="http://schemas.microsoft.com/office/powerpoint/2010/main" val="30113912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927C2C0-53E2-4319-8345-1F43D9FF940B}"/>
              </a:ext>
            </a:extLst>
          </p:cNvPr>
          <p:cNvSpPr>
            <a:spLocks noGrp="1"/>
          </p:cNvSpPr>
          <p:nvPr>
            <p:ph type="title"/>
          </p:nvPr>
        </p:nvSpPr>
        <p:spPr>
          <a:xfrm>
            <a:off x="831850" y="1709738"/>
            <a:ext cx="10515600" cy="2852737"/>
          </a:xfrm>
        </p:spPr>
        <p:txBody>
          <a:bodyPr anchor="b"/>
          <a:lstStyle>
            <a:lvl1pPr>
              <a:defRPr sz="6000"/>
            </a:lvl1pPr>
          </a:lstStyle>
          <a:p>
            <a:r>
              <a:rPr lang="pt-BR"/>
              <a:t>Clique para editar o título Mestre</a:t>
            </a:r>
          </a:p>
        </p:txBody>
      </p:sp>
      <p:sp>
        <p:nvSpPr>
          <p:cNvPr id="3" name="Espaço Reservado para Texto 2">
            <a:extLst>
              <a:ext uri="{FF2B5EF4-FFF2-40B4-BE49-F238E27FC236}">
                <a16:creationId xmlns:a16="http://schemas.microsoft.com/office/drawing/2014/main" id="{65A2E896-3ECE-4818-AD41-30F280E2460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a:t>Clique para editar os estilos de texto Mestres</a:t>
            </a:r>
          </a:p>
        </p:txBody>
      </p:sp>
      <p:sp>
        <p:nvSpPr>
          <p:cNvPr id="4" name="Espaço Reservado para Data 3">
            <a:extLst>
              <a:ext uri="{FF2B5EF4-FFF2-40B4-BE49-F238E27FC236}">
                <a16:creationId xmlns:a16="http://schemas.microsoft.com/office/drawing/2014/main" id="{7082EDC1-A310-4914-868F-6F54B127B044}"/>
              </a:ext>
            </a:extLst>
          </p:cNvPr>
          <p:cNvSpPr>
            <a:spLocks noGrp="1"/>
          </p:cNvSpPr>
          <p:nvPr>
            <p:ph type="dt" sz="half" idx="10"/>
          </p:nvPr>
        </p:nvSpPr>
        <p:spPr/>
        <p:txBody>
          <a:bodyPr/>
          <a:lstStyle/>
          <a:p>
            <a:fld id="{8A07DC9B-C7B6-DC46-BE4C-63AF588B1B10}" type="datetime1">
              <a:rPr lang="pt-BR" smtClean="0"/>
              <a:t>04/08/2023</a:t>
            </a:fld>
            <a:endParaRPr lang="pt-BR"/>
          </a:p>
        </p:txBody>
      </p:sp>
      <p:sp>
        <p:nvSpPr>
          <p:cNvPr id="5" name="Espaço Reservado para Rodapé 4">
            <a:extLst>
              <a:ext uri="{FF2B5EF4-FFF2-40B4-BE49-F238E27FC236}">
                <a16:creationId xmlns:a16="http://schemas.microsoft.com/office/drawing/2014/main" id="{1350B97F-3936-4D5B-BB66-4F19A43E08F4}"/>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E15A3EAA-0867-46FC-AD10-B993924230E5}"/>
              </a:ext>
            </a:extLst>
          </p:cNvPr>
          <p:cNvSpPr>
            <a:spLocks noGrp="1"/>
          </p:cNvSpPr>
          <p:nvPr>
            <p:ph type="sldNum" sz="quarter" idx="12"/>
          </p:nvPr>
        </p:nvSpPr>
        <p:spPr/>
        <p:txBody>
          <a:bodyPr/>
          <a:lstStyle/>
          <a:p>
            <a:fld id="{4F8F6898-FA62-4682-ACAB-D43F7C1A59F6}" type="slidenum">
              <a:rPr lang="pt-BR" smtClean="0"/>
              <a:t>‹nº›</a:t>
            </a:fld>
            <a:endParaRPr lang="pt-BR"/>
          </a:p>
        </p:txBody>
      </p:sp>
    </p:spTree>
    <p:extLst>
      <p:ext uri="{BB962C8B-B14F-4D97-AF65-F5344CB8AC3E}">
        <p14:creationId xmlns:p14="http://schemas.microsoft.com/office/powerpoint/2010/main" val="21096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8B2506F-8A57-43A8-858B-3DDA1DDFB6FB}"/>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C4C9A895-E1DC-410F-A7F4-2581592EBF86}"/>
              </a:ext>
            </a:extLst>
          </p:cNvPr>
          <p:cNvSpPr>
            <a:spLocks noGrp="1"/>
          </p:cNvSpPr>
          <p:nvPr>
            <p:ph sz="half" idx="1"/>
          </p:nvPr>
        </p:nvSpPr>
        <p:spPr>
          <a:xfrm>
            <a:off x="838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a:extLst>
              <a:ext uri="{FF2B5EF4-FFF2-40B4-BE49-F238E27FC236}">
                <a16:creationId xmlns:a16="http://schemas.microsoft.com/office/drawing/2014/main" id="{FE1D8374-FC13-42DF-BD5F-2F42A0AD53A7}"/>
              </a:ext>
            </a:extLst>
          </p:cNvPr>
          <p:cNvSpPr>
            <a:spLocks noGrp="1"/>
          </p:cNvSpPr>
          <p:nvPr>
            <p:ph sz="half" idx="2"/>
          </p:nvPr>
        </p:nvSpPr>
        <p:spPr>
          <a:xfrm>
            <a:off x="6172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a:extLst>
              <a:ext uri="{FF2B5EF4-FFF2-40B4-BE49-F238E27FC236}">
                <a16:creationId xmlns:a16="http://schemas.microsoft.com/office/drawing/2014/main" id="{5ABD449E-5387-4160-91E1-B6BE309604AF}"/>
              </a:ext>
            </a:extLst>
          </p:cNvPr>
          <p:cNvSpPr>
            <a:spLocks noGrp="1"/>
          </p:cNvSpPr>
          <p:nvPr>
            <p:ph type="dt" sz="half" idx="10"/>
          </p:nvPr>
        </p:nvSpPr>
        <p:spPr/>
        <p:txBody>
          <a:bodyPr/>
          <a:lstStyle/>
          <a:p>
            <a:fld id="{AB44A146-0FFA-4C40-BADC-A9B6802EEB69}" type="datetime1">
              <a:rPr lang="pt-BR" smtClean="0"/>
              <a:t>04/08/2023</a:t>
            </a:fld>
            <a:endParaRPr lang="pt-BR"/>
          </a:p>
        </p:txBody>
      </p:sp>
      <p:sp>
        <p:nvSpPr>
          <p:cNvPr id="6" name="Espaço Reservado para Rodapé 5">
            <a:extLst>
              <a:ext uri="{FF2B5EF4-FFF2-40B4-BE49-F238E27FC236}">
                <a16:creationId xmlns:a16="http://schemas.microsoft.com/office/drawing/2014/main" id="{E09F6E40-FA72-43D7-9ED4-1F0E38A7ECE7}"/>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0C57CB5D-2C51-4859-8046-B64FFB25E246}"/>
              </a:ext>
            </a:extLst>
          </p:cNvPr>
          <p:cNvSpPr>
            <a:spLocks noGrp="1"/>
          </p:cNvSpPr>
          <p:nvPr>
            <p:ph type="sldNum" sz="quarter" idx="12"/>
          </p:nvPr>
        </p:nvSpPr>
        <p:spPr/>
        <p:txBody>
          <a:bodyPr/>
          <a:lstStyle/>
          <a:p>
            <a:fld id="{4F8F6898-FA62-4682-ACAB-D43F7C1A59F6}" type="slidenum">
              <a:rPr lang="pt-BR" smtClean="0"/>
              <a:t>‹nº›</a:t>
            </a:fld>
            <a:endParaRPr lang="pt-BR"/>
          </a:p>
        </p:txBody>
      </p:sp>
    </p:spTree>
    <p:extLst>
      <p:ext uri="{BB962C8B-B14F-4D97-AF65-F5344CB8AC3E}">
        <p14:creationId xmlns:p14="http://schemas.microsoft.com/office/powerpoint/2010/main" val="3221747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63B1952-B940-41E5-B2B4-585103B25875}"/>
              </a:ext>
            </a:extLst>
          </p:cNvPr>
          <p:cNvSpPr>
            <a:spLocks noGrp="1"/>
          </p:cNvSpPr>
          <p:nvPr>
            <p:ph type="title"/>
          </p:nvPr>
        </p:nvSpPr>
        <p:spPr>
          <a:xfrm>
            <a:off x="839788" y="365125"/>
            <a:ext cx="10515600" cy="1325563"/>
          </a:xfrm>
        </p:spPr>
        <p:txBody>
          <a:bodyPr/>
          <a:lstStyle/>
          <a:p>
            <a:r>
              <a:rPr lang="pt-BR"/>
              <a:t>Clique para editar o título Mestre</a:t>
            </a:r>
          </a:p>
        </p:txBody>
      </p:sp>
      <p:sp>
        <p:nvSpPr>
          <p:cNvPr id="3" name="Espaço Reservado para Texto 2">
            <a:extLst>
              <a:ext uri="{FF2B5EF4-FFF2-40B4-BE49-F238E27FC236}">
                <a16:creationId xmlns:a16="http://schemas.microsoft.com/office/drawing/2014/main" id="{3F2D75E3-0E38-45B6-B2E1-17ECC0EBE62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4" name="Espaço Reservado para Conteúdo 3">
            <a:extLst>
              <a:ext uri="{FF2B5EF4-FFF2-40B4-BE49-F238E27FC236}">
                <a16:creationId xmlns:a16="http://schemas.microsoft.com/office/drawing/2014/main" id="{87001D2F-939F-4985-AEE9-01AF4FC37239}"/>
              </a:ext>
            </a:extLst>
          </p:cNvPr>
          <p:cNvSpPr>
            <a:spLocks noGrp="1"/>
          </p:cNvSpPr>
          <p:nvPr>
            <p:ph sz="half" idx="2"/>
          </p:nvPr>
        </p:nvSpPr>
        <p:spPr>
          <a:xfrm>
            <a:off x="839788" y="2505075"/>
            <a:ext cx="5157787"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a:extLst>
              <a:ext uri="{FF2B5EF4-FFF2-40B4-BE49-F238E27FC236}">
                <a16:creationId xmlns:a16="http://schemas.microsoft.com/office/drawing/2014/main" id="{8729DA30-4631-403F-A09A-243470D40AB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6" name="Espaço Reservado para Conteúdo 5">
            <a:extLst>
              <a:ext uri="{FF2B5EF4-FFF2-40B4-BE49-F238E27FC236}">
                <a16:creationId xmlns:a16="http://schemas.microsoft.com/office/drawing/2014/main" id="{F2FD9C03-E1B1-44F6-ACB7-76F7F5EEA8A0}"/>
              </a:ext>
            </a:extLst>
          </p:cNvPr>
          <p:cNvSpPr>
            <a:spLocks noGrp="1"/>
          </p:cNvSpPr>
          <p:nvPr>
            <p:ph sz="quarter" idx="4"/>
          </p:nvPr>
        </p:nvSpPr>
        <p:spPr>
          <a:xfrm>
            <a:off x="6172200" y="2505075"/>
            <a:ext cx="5183188"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a:extLst>
              <a:ext uri="{FF2B5EF4-FFF2-40B4-BE49-F238E27FC236}">
                <a16:creationId xmlns:a16="http://schemas.microsoft.com/office/drawing/2014/main" id="{00A61BFD-260B-4A11-8C38-A3257137A423}"/>
              </a:ext>
            </a:extLst>
          </p:cNvPr>
          <p:cNvSpPr>
            <a:spLocks noGrp="1"/>
          </p:cNvSpPr>
          <p:nvPr>
            <p:ph type="dt" sz="half" idx="10"/>
          </p:nvPr>
        </p:nvSpPr>
        <p:spPr/>
        <p:txBody>
          <a:bodyPr/>
          <a:lstStyle/>
          <a:p>
            <a:fld id="{31C9A828-51DA-5041-BCE4-BCC11886F738}" type="datetime1">
              <a:rPr lang="pt-BR" smtClean="0"/>
              <a:t>04/08/2023</a:t>
            </a:fld>
            <a:endParaRPr lang="pt-BR"/>
          </a:p>
        </p:txBody>
      </p:sp>
      <p:sp>
        <p:nvSpPr>
          <p:cNvPr id="8" name="Espaço Reservado para Rodapé 7">
            <a:extLst>
              <a:ext uri="{FF2B5EF4-FFF2-40B4-BE49-F238E27FC236}">
                <a16:creationId xmlns:a16="http://schemas.microsoft.com/office/drawing/2014/main" id="{16A9399A-37E0-4A40-962B-8297F763C8DE}"/>
              </a:ext>
            </a:extLst>
          </p:cNvPr>
          <p:cNvSpPr>
            <a:spLocks noGrp="1"/>
          </p:cNvSpPr>
          <p:nvPr>
            <p:ph type="ftr" sz="quarter" idx="11"/>
          </p:nvPr>
        </p:nvSpPr>
        <p:spPr/>
        <p:txBody>
          <a:bodyPr/>
          <a:lstStyle/>
          <a:p>
            <a:endParaRPr lang="pt-BR"/>
          </a:p>
        </p:txBody>
      </p:sp>
      <p:sp>
        <p:nvSpPr>
          <p:cNvPr id="9" name="Espaço Reservado para Número de Slide 8">
            <a:extLst>
              <a:ext uri="{FF2B5EF4-FFF2-40B4-BE49-F238E27FC236}">
                <a16:creationId xmlns:a16="http://schemas.microsoft.com/office/drawing/2014/main" id="{8D03A901-03B0-4237-BA95-AFD6177232C1}"/>
              </a:ext>
            </a:extLst>
          </p:cNvPr>
          <p:cNvSpPr>
            <a:spLocks noGrp="1"/>
          </p:cNvSpPr>
          <p:nvPr>
            <p:ph type="sldNum" sz="quarter" idx="12"/>
          </p:nvPr>
        </p:nvSpPr>
        <p:spPr/>
        <p:txBody>
          <a:bodyPr/>
          <a:lstStyle/>
          <a:p>
            <a:fld id="{4F8F6898-FA62-4682-ACAB-D43F7C1A59F6}" type="slidenum">
              <a:rPr lang="pt-BR" smtClean="0"/>
              <a:t>‹nº›</a:t>
            </a:fld>
            <a:endParaRPr lang="pt-BR"/>
          </a:p>
        </p:txBody>
      </p:sp>
    </p:spTree>
    <p:extLst>
      <p:ext uri="{BB962C8B-B14F-4D97-AF65-F5344CB8AC3E}">
        <p14:creationId xmlns:p14="http://schemas.microsoft.com/office/powerpoint/2010/main" val="36818480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9DB5888-D0D9-4A97-92D4-3014066F7E18}"/>
              </a:ext>
            </a:extLst>
          </p:cNvPr>
          <p:cNvSpPr>
            <a:spLocks noGrp="1"/>
          </p:cNvSpPr>
          <p:nvPr>
            <p:ph type="title"/>
          </p:nvPr>
        </p:nvSpPr>
        <p:spPr/>
        <p:txBody>
          <a:bodyPr/>
          <a:lstStyle/>
          <a:p>
            <a:r>
              <a:rPr lang="pt-BR"/>
              <a:t>Clique para editar o título Mestre</a:t>
            </a:r>
          </a:p>
        </p:txBody>
      </p:sp>
      <p:sp>
        <p:nvSpPr>
          <p:cNvPr id="3" name="Espaço Reservado para Data 2">
            <a:extLst>
              <a:ext uri="{FF2B5EF4-FFF2-40B4-BE49-F238E27FC236}">
                <a16:creationId xmlns:a16="http://schemas.microsoft.com/office/drawing/2014/main" id="{7A40AF04-F957-4B64-9887-B01C4A81F2AE}"/>
              </a:ext>
            </a:extLst>
          </p:cNvPr>
          <p:cNvSpPr>
            <a:spLocks noGrp="1"/>
          </p:cNvSpPr>
          <p:nvPr>
            <p:ph type="dt" sz="half" idx="10"/>
          </p:nvPr>
        </p:nvSpPr>
        <p:spPr/>
        <p:txBody>
          <a:bodyPr/>
          <a:lstStyle/>
          <a:p>
            <a:fld id="{3EDFC350-8A56-4542-A462-891B8A667EC5}" type="datetime1">
              <a:rPr lang="pt-BR" smtClean="0"/>
              <a:t>04/08/2023</a:t>
            </a:fld>
            <a:endParaRPr lang="pt-BR"/>
          </a:p>
        </p:txBody>
      </p:sp>
      <p:sp>
        <p:nvSpPr>
          <p:cNvPr id="4" name="Espaço Reservado para Rodapé 3">
            <a:extLst>
              <a:ext uri="{FF2B5EF4-FFF2-40B4-BE49-F238E27FC236}">
                <a16:creationId xmlns:a16="http://schemas.microsoft.com/office/drawing/2014/main" id="{20C612F4-1F26-4338-9AEF-8B8F16DF57F6}"/>
              </a:ext>
            </a:extLst>
          </p:cNvPr>
          <p:cNvSpPr>
            <a:spLocks noGrp="1"/>
          </p:cNvSpPr>
          <p:nvPr>
            <p:ph type="ftr" sz="quarter" idx="11"/>
          </p:nvPr>
        </p:nvSpPr>
        <p:spPr/>
        <p:txBody>
          <a:bodyPr/>
          <a:lstStyle/>
          <a:p>
            <a:endParaRPr lang="pt-BR"/>
          </a:p>
        </p:txBody>
      </p:sp>
      <p:sp>
        <p:nvSpPr>
          <p:cNvPr id="5" name="Espaço Reservado para Número de Slide 4">
            <a:extLst>
              <a:ext uri="{FF2B5EF4-FFF2-40B4-BE49-F238E27FC236}">
                <a16:creationId xmlns:a16="http://schemas.microsoft.com/office/drawing/2014/main" id="{4A8BE62F-6742-4622-B8F9-AA0EE0ABFC7E}"/>
              </a:ext>
            </a:extLst>
          </p:cNvPr>
          <p:cNvSpPr>
            <a:spLocks noGrp="1"/>
          </p:cNvSpPr>
          <p:nvPr>
            <p:ph type="sldNum" sz="quarter" idx="12"/>
          </p:nvPr>
        </p:nvSpPr>
        <p:spPr/>
        <p:txBody>
          <a:bodyPr/>
          <a:lstStyle/>
          <a:p>
            <a:fld id="{4F8F6898-FA62-4682-ACAB-D43F7C1A59F6}" type="slidenum">
              <a:rPr lang="pt-BR" smtClean="0"/>
              <a:t>‹nº›</a:t>
            </a:fld>
            <a:endParaRPr lang="pt-BR"/>
          </a:p>
        </p:txBody>
      </p:sp>
    </p:spTree>
    <p:extLst>
      <p:ext uri="{BB962C8B-B14F-4D97-AF65-F5344CB8AC3E}">
        <p14:creationId xmlns:p14="http://schemas.microsoft.com/office/powerpoint/2010/main" val="36656063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a:extLst>
              <a:ext uri="{FF2B5EF4-FFF2-40B4-BE49-F238E27FC236}">
                <a16:creationId xmlns:a16="http://schemas.microsoft.com/office/drawing/2014/main" id="{F729B1A0-7952-4B9D-A671-D7F5A6C13554}"/>
              </a:ext>
            </a:extLst>
          </p:cNvPr>
          <p:cNvSpPr>
            <a:spLocks noGrp="1"/>
          </p:cNvSpPr>
          <p:nvPr>
            <p:ph type="dt" sz="half" idx="10"/>
          </p:nvPr>
        </p:nvSpPr>
        <p:spPr/>
        <p:txBody>
          <a:bodyPr/>
          <a:lstStyle/>
          <a:p>
            <a:fld id="{1E11E48F-AAAF-A343-B47B-F182B758C42F}" type="datetime1">
              <a:rPr lang="pt-BR" smtClean="0"/>
              <a:t>04/08/2023</a:t>
            </a:fld>
            <a:endParaRPr lang="pt-BR"/>
          </a:p>
        </p:txBody>
      </p:sp>
      <p:sp>
        <p:nvSpPr>
          <p:cNvPr id="3" name="Espaço Reservado para Rodapé 2">
            <a:extLst>
              <a:ext uri="{FF2B5EF4-FFF2-40B4-BE49-F238E27FC236}">
                <a16:creationId xmlns:a16="http://schemas.microsoft.com/office/drawing/2014/main" id="{3AAB6DDB-114D-469E-883D-B62A1B9D02FD}"/>
              </a:ext>
            </a:extLst>
          </p:cNvPr>
          <p:cNvSpPr>
            <a:spLocks noGrp="1"/>
          </p:cNvSpPr>
          <p:nvPr>
            <p:ph type="ftr" sz="quarter" idx="11"/>
          </p:nvPr>
        </p:nvSpPr>
        <p:spPr/>
        <p:txBody>
          <a:bodyPr/>
          <a:lstStyle/>
          <a:p>
            <a:endParaRPr lang="pt-BR"/>
          </a:p>
        </p:txBody>
      </p:sp>
      <p:sp>
        <p:nvSpPr>
          <p:cNvPr id="4" name="Espaço Reservado para Número de Slide 3">
            <a:extLst>
              <a:ext uri="{FF2B5EF4-FFF2-40B4-BE49-F238E27FC236}">
                <a16:creationId xmlns:a16="http://schemas.microsoft.com/office/drawing/2014/main" id="{10C0441C-5419-4E1A-8AC1-A60350AA611E}"/>
              </a:ext>
            </a:extLst>
          </p:cNvPr>
          <p:cNvSpPr>
            <a:spLocks noGrp="1"/>
          </p:cNvSpPr>
          <p:nvPr>
            <p:ph type="sldNum" sz="quarter" idx="12"/>
          </p:nvPr>
        </p:nvSpPr>
        <p:spPr/>
        <p:txBody>
          <a:bodyPr/>
          <a:lstStyle/>
          <a:p>
            <a:fld id="{4F8F6898-FA62-4682-ACAB-D43F7C1A59F6}" type="slidenum">
              <a:rPr lang="pt-BR" smtClean="0"/>
              <a:t>‹nº›</a:t>
            </a:fld>
            <a:endParaRPr lang="pt-BR"/>
          </a:p>
        </p:txBody>
      </p:sp>
    </p:spTree>
    <p:extLst>
      <p:ext uri="{BB962C8B-B14F-4D97-AF65-F5344CB8AC3E}">
        <p14:creationId xmlns:p14="http://schemas.microsoft.com/office/powerpoint/2010/main" val="32436489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A6A6D20-AB06-4ADD-B4F9-D2755185F1FF}"/>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Conteúdo 2">
            <a:extLst>
              <a:ext uri="{FF2B5EF4-FFF2-40B4-BE49-F238E27FC236}">
                <a16:creationId xmlns:a16="http://schemas.microsoft.com/office/drawing/2014/main" id="{F29C4DDD-DBD9-4CBE-A302-D02C73141C3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a:extLst>
              <a:ext uri="{FF2B5EF4-FFF2-40B4-BE49-F238E27FC236}">
                <a16:creationId xmlns:a16="http://schemas.microsoft.com/office/drawing/2014/main" id="{0CC3FA16-5703-4F3B-A619-ACD9785F98D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0BC676E7-4E0B-4749-A09B-79F705E75E95}"/>
              </a:ext>
            </a:extLst>
          </p:cNvPr>
          <p:cNvSpPr>
            <a:spLocks noGrp="1"/>
          </p:cNvSpPr>
          <p:nvPr>
            <p:ph type="dt" sz="half" idx="10"/>
          </p:nvPr>
        </p:nvSpPr>
        <p:spPr/>
        <p:txBody>
          <a:bodyPr/>
          <a:lstStyle/>
          <a:p>
            <a:fld id="{5BCC3751-667A-5441-BC1E-E1304F13A19E}" type="datetime1">
              <a:rPr lang="pt-BR" smtClean="0"/>
              <a:t>04/08/2023</a:t>
            </a:fld>
            <a:endParaRPr lang="pt-BR"/>
          </a:p>
        </p:txBody>
      </p:sp>
      <p:sp>
        <p:nvSpPr>
          <p:cNvPr id="6" name="Espaço Reservado para Rodapé 5">
            <a:extLst>
              <a:ext uri="{FF2B5EF4-FFF2-40B4-BE49-F238E27FC236}">
                <a16:creationId xmlns:a16="http://schemas.microsoft.com/office/drawing/2014/main" id="{F8FFB685-0961-4D83-A4F6-D9C8F3E8CD12}"/>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E0467669-B855-4991-877A-2FA24EFE0124}"/>
              </a:ext>
            </a:extLst>
          </p:cNvPr>
          <p:cNvSpPr>
            <a:spLocks noGrp="1"/>
          </p:cNvSpPr>
          <p:nvPr>
            <p:ph type="sldNum" sz="quarter" idx="12"/>
          </p:nvPr>
        </p:nvSpPr>
        <p:spPr/>
        <p:txBody>
          <a:bodyPr/>
          <a:lstStyle/>
          <a:p>
            <a:fld id="{4F8F6898-FA62-4682-ACAB-D43F7C1A59F6}" type="slidenum">
              <a:rPr lang="pt-BR" smtClean="0"/>
              <a:t>‹nº›</a:t>
            </a:fld>
            <a:endParaRPr lang="pt-BR"/>
          </a:p>
        </p:txBody>
      </p:sp>
    </p:spTree>
    <p:extLst>
      <p:ext uri="{BB962C8B-B14F-4D97-AF65-F5344CB8AC3E}">
        <p14:creationId xmlns:p14="http://schemas.microsoft.com/office/powerpoint/2010/main" val="23636978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A908388-4948-4FD7-AB45-B35123CF2C55}"/>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Imagem 2">
            <a:extLst>
              <a:ext uri="{FF2B5EF4-FFF2-40B4-BE49-F238E27FC236}">
                <a16:creationId xmlns:a16="http://schemas.microsoft.com/office/drawing/2014/main" id="{4E8832AB-DE29-4086-BF97-AE95F92E5E9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a:extLst>
              <a:ext uri="{FF2B5EF4-FFF2-40B4-BE49-F238E27FC236}">
                <a16:creationId xmlns:a16="http://schemas.microsoft.com/office/drawing/2014/main" id="{4CF59695-C541-4475-8609-11CD321505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AD845324-CF21-4A9D-9CB1-AE8F23D4B111}"/>
              </a:ext>
            </a:extLst>
          </p:cNvPr>
          <p:cNvSpPr>
            <a:spLocks noGrp="1"/>
          </p:cNvSpPr>
          <p:nvPr>
            <p:ph type="dt" sz="half" idx="10"/>
          </p:nvPr>
        </p:nvSpPr>
        <p:spPr/>
        <p:txBody>
          <a:bodyPr/>
          <a:lstStyle/>
          <a:p>
            <a:fld id="{E4A3D60C-2294-AE41-952B-ADB6DCF2FC97}" type="datetime1">
              <a:rPr lang="pt-BR" smtClean="0"/>
              <a:t>04/08/2023</a:t>
            </a:fld>
            <a:endParaRPr lang="pt-BR"/>
          </a:p>
        </p:txBody>
      </p:sp>
      <p:sp>
        <p:nvSpPr>
          <p:cNvPr id="6" name="Espaço Reservado para Rodapé 5">
            <a:extLst>
              <a:ext uri="{FF2B5EF4-FFF2-40B4-BE49-F238E27FC236}">
                <a16:creationId xmlns:a16="http://schemas.microsoft.com/office/drawing/2014/main" id="{3D4046FC-1F3B-4181-899F-327BD402CE50}"/>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D36D91E0-A9E5-4DDB-B49D-B562CCC42DD3}"/>
              </a:ext>
            </a:extLst>
          </p:cNvPr>
          <p:cNvSpPr>
            <a:spLocks noGrp="1"/>
          </p:cNvSpPr>
          <p:nvPr>
            <p:ph type="sldNum" sz="quarter" idx="12"/>
          </p:nvPr>
        </p:nvSpPr>
        <p:spPr/>
        <p:txBody>
          <a:bodyPr/>
          <a:lstStyle/>
          <a:p>
            <a:fld id="{4F8F6898-FA62-4682-ACAB-D43F7C1A59F6}" type="slidenum">
              <a:rPr lang="pt-BR" smtClean="0"/>
              <a:t>‹nº›</a:t>
            </a:fld>
            <a:endParaRPr lang="pt-BR"/>
          </a:p>
        </p:txBody>
      </p:sp>
    </p:spTree>
    <p:extLst>
      <p:ext uri="{BB962C8B-B14F-4D97-AF65-F5344CB8AC3E}">
        <p14:creationId xmlns:p14="http://schemas.microsoft.com/office/powerpoint/2010/main" val="32852892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a:extLst>
              <a:ext uri="{FF2B5EF4-FFF2-40B4-BE49-F238E27FC236}">
                <a16:creationId xmlns:a16="http://schemas.microsoft.com/office/drawing/2014/main" id="{78529982-21DB-416E-8767-C57D5F67D95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a:extLst>
              <a:ext uri="{FF2B5EF4-FFF2-40B4-BE49-F238E27FC236}">
                <a16:creationId xmlns:a16="http://schemas.microsoft.com/office/drawing/2014/main" id="{8272D7B6-817E-4253-89AB-9B4048F2144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AE94F798-CC31-46B5-9C93-5B4E1070686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FC91A02-8B6B-234D-97D8-777732DBBEFE}" type="datetime1">
              <a:rPr lang="pt-BR" smtClean="0"/>
              <a:t>04/08/2023</a:t>
            </a:fld>
            <a:endParaRPr lang="pt-BR"/>
          </a:p>
        </p:txBody>
      </p:sp>
      <p:sp>
        <p:nvSpPr>
          <p:cNvPr id="5" name="Espaço Reservado para Rodapé 4">
            <a:extLst>
              <a:ext uri="{FF2B5EF4-FFF2-40B4-BE49-F238E27FC236}">
                <a16:creationId xmlns:a16="http://schemas.microsoft.com/office/drawing/2014/main" id="{486EA2C0-80DF-4EF6-AB73-38433028937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a:extLst>
              <a:ext uri="{FF2B5EF4-FFF2-40B4-BE49-F238E27FC236}">
                <a16:creationId xmlns:a16="http://schemas.microsoft.com/office/drawing/2014/main" id="{B8AABEFC-0470-4DF9-AC2D-849DDF08329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8F6898-FA62-4682-ACAB-D43F7C1A59F6}" type="slidenum">
              <a:rPr lang="pt-BR" smtClean="0"/>
              <a:t>‹nº›</a:t>
            </a:fld>
            <a:endParaRPr lang="pt-BR"/>
          </a:p>
        </p:txBody>
      </p:sp>
    </p:spTree>
    <p:extLst>
      <p:ext uri="{BB962C8B-B14F-4D97-AF65-F5344CB8AC3E}">
        <p14:creationId xmlns:p14="http://schemas.microsoft.com/office/powerpoint/2010/main" val="33729433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0.em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em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611454"/>
        </a:solidFill>
        <a:effectLst/>
      </p:bgPr>
    </p:bg>
    <p:spTree>
      <p:nvGrpSpPr>
        <p:cNvPr id="1" name=""/>
        <p:cNvGrpSpPr/>
        <p:nvPr/>
      </p:nvGrpSpPr>
      <p:grpSpPr>
        <a:xfrm>
          <a:off x="0" y="0"/>
          <a:ext cx="0" cy="0"/>
          <a:chOff x="0" y="0"/>
          <a:chExt cx="0" cy="0"/>
        </a:xfrm>
      </p:grpSpPr>
      <p:pic>
        <p:nvPicPr>
          <p:cNvPr id="5" name="Google Shape;54;p13"/>
          <p:cNvPicPr preferRelativeResize="0"/>
          <p:nvPr/>
        </p:nvPicPr>
        <p:blipFill rotWithShape="1">
          <a:blip r:embed="rId2">
            <a:alphaModFix/>
            <a:extLst>
              <a:ext uri="{28A0092B-C50C-407E-A947-70E740481C1C}">
                <a14:useLocalDpi xmlns:a14="http://schemas.microsoft.com/office/drawing/2010/main" val="0"/>
              </a:ext>
            </a:extLst>
          </a:blip>
          <a:srcRect r="24174"/>
          <a:stretch/>
        </p:blipFill>
        <p:spPr>
          <a:xfrm>
            <a:off x="-1" y="1"/>
            <a:ext cx="9248931" cy="6857999"/>
          </a:xfrm>
          <a:prstGeom prst="rect">
            <a:avLst/>
          </a:prstGeom>
          <a:noFill/>
          <a:ln>
            <a:noFill/>
          </a:ln>
        </p:spPr>
      </p:pic>
    </p:spTree>
    <p:extLst>
      <p:ext uri="{BB962C8B-B14F-4D97-AF65-F5344CB8AC3E}">
        <p14:creationId xmlns:p14="http://schemas.microsoft.com/office/powerpoint/2010/main" val="40992321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47344A8-5E13-4042-896B-734469DE7CD8}"/>
              </a:ext>
            </a:extLst>
          </p:cNvPr>
          <p:cNvSpPr txBox="1">
            <a:spLocks/>
          </p:cNvSpPr>
          <p:nvPr/>
        </p:nvSpPr>
        <p:spPr>
          <a:xfrm>
            <a:off x="0" y="711196"/>
            <a:ext cx="12192000" cy="98664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pt-BR" sz="4800" dirty="0">
                <a:latin typeface="+mn-lt"/>
              </a:rPr>
              <a:t>Fatores geográficos: latitude</a:t>
            </a:r>
          </a:p>
        </p:txBody>
      </p:sp>
      <p:pic>
        <p:nvPicPr>
          <p:cNvPr id="3" name="Imagem 2">
            <a:extLst>
              <a:ext uri="{FF2B5EF4-FFF2-40B4-BE49-F238E27FC236}">
                <a16:creationId xmlns:a16="http://schemas.microsoft.com/office/drawing/2014/main" id="{94C4BD6F-A09D-4E3D-9932-13BC6EC8D7CF}"/>
              </a:ext>
            </a:extLst>
          </p:cNvPr>
          <p:cNvPicPr>
            <a:picLocks noChangeAspect="1"/>
          </p:cNvPicPr>
          <p:nvPr/>
        </p:nvPicPr>
        <p:blipFill>
          <a:blip r:embed="rId2"/>
          <a:stretch>
            <a:fillRect/>
          </a:stretch>
        </p:blipFill>
        <p:spPr>
          <a:xfrm>
            <a:off x="840740" y="2633000"/>
            <a:ext cx="3763195" cy="3562350"/>
          </a:xfrm>
          <a:prstGeom prst="rect">
            <a:avLst/>
          </a:prstGeom>
        </p:spPr>
      </p:pic>
      <p:sp>
        <p:nvSpPr>
          <p:cNvPr id="5" name="Retângulo 4">
            <a:extLst>
              <a:ext uri="{FF2B5EF4-FFF2-40B4-BE49-F238E27FC236}">
                <a16:creationId xmlns:a16="http://schemas.microsoft.com/office/drawing/2014/main" id="{16125124-C607-4531-8871-7837559C87FB}"/>
              </a:ext>
            </a:extLst>
          </p:cNvPr>
          <p:cNvSpPr/>
          <p:nvPr/>
        </p:nvSpPr>
        <p:spPr>
          <a:xfrm>
            <a:off x="707040" y="1603265"/>
            <a:ext cx="10777919" cy="646331"/>
          </a:xfrm>
          <a:prstGeom prst="rect">
            <a:avLst/>
          </a:prstGeom>
        </p:spPr>
        <p:txBody>
          <a:bodyPr wrap="square">
            <a:spAutoFit/>
          </a:bodyPr>
          <a:lstStyle/>
          <a:p>
            <a:r>
              <a:rPr lang="pt-BR">
                <a:solidFill>
                  <a:srgbClr val="2F2F2E"/>
                </a:solidFill>
              </a:rPr>
              <a:t>A maior concentração de energia solar se dá nas menores latitudes, entre os trópicos de Câncer e de Capricórnio. Como consequência, essas regiões apresentam temperaturas mais elevadas.</a:t>
            </a:r>
            <a:endParaRPr lang="pt-BR"/>
          </a:p>
        </p:txBody>
      </p:sp>
      <p:sp>
        <p:nvSpPr>
          <p:cNvPr id="6" name="Slide Number Placeholder 5"/>
          <p:cNvSpPr>
            <a:spLocks noGrp="1"/>
          </p:cNvSpPr>
          <p:nvPr>
            <p:ph type="sldNum" sz="quarter" idx="12"/>
          </p:nvPr>
        </p:nvSpPr>
        <p:spPr/>
        <p:txBody>
          <a:bodyPr/>
          <a:lstStyle/>
          <a:p>
            <a:fld id="{4F8F6898-FA62-4682-ACAB-D43F7C1A59F6}" type="slidenum">
              <a:rPr lang="pt-BR" smtClean="0"/>
              <a:t>10</a:t>
            </a:fld>
            <a:endParaRPr lang="pt-BR"/>
          </a:p>
        </p:txBody>
      </p:sp>
      <p:pic>
        <p:nvPicPr>
          <p:cNvPr id="7" name="Google Shape;67;p15"/>
          <p:cNvPicPr preferRelativeResize="0"/>
          <p:nvPr/>
        </p:nvPicPr>
        <p:blipFill rotWithShape="1">
          <a:blip r:embed="rId3">
            <a:alphaModFix/>
          </a:blip>
          <a:srcRect/>
          <a:stretch/>
        </p:blipFill>
        <p:spPr>
          <a:xfrm>
            <a:off x="0" y="0"/>
            <a:ext cx="12192000" cy="561975"/>
          </a:xfrm>
          <a:prstGeom prst="rect">
            <a:avLst/>
          </a:prstGeom>
          <a:noFill/>
          <a:ln>
            <a:noFill/>
          </a:ln>
        </p:spPr>
      </p:pic>
      <p:pic>
        <p:nvPicPr>
          <p:cNvPr id="8" name="Imagem 7">
            <a:extLst>
              <a:ext uri="{FF2B5EF4-FFF2-40B4-BE49-F238E27FC236}">
                <a16:creationId xmlns:a16="http://schemas.microsoft.com/office/drawing/2014/main" id="{2307F415-7300-BC25-BEFD-636CFC5904FD}"/>
              </a:ext>
            </a:extLst>
          </p:cNvPr>
          <p:cNvPicPr>
            <a:picLocks noChangeAspect="1"/>
          </p:cNvPicPr>
          <p:nvPr/>
        </p:nvPicPr>
        <p:blipFill>
          <a:blip r:embed="rId4"/>
          <a:stretch>
            <a:fillRect/>
          </a:stretch>
        </p:blipFill>
        <p:spPr>
          <a:xfrm>
            <a:off x="4920635" y="2801349"/>
            <a:ext cx="2707903" cy="3013482"/>
          </a:xfrm>
          <a:prstGeom prst="rect">
            <a:avLst/>
          </a:prstGeom>
        </p:spPr>
      </p:pic>
      <p:sp>
        <p:nvSpPr>
          <p:cNvPr id="9" name="Retângulo 8">
            <a:extLst>
              <a:ext uri="{FF2B5EF4-FFF2-40B4-BE49-F238E27FC236}">
                <a16:creationId xmlns:a16="http://schemas.microsoft.com/office/drawing/2014/main" id="{FCEC8FD3-8E07-5D3F-376E-1912C927EC76}"/>
              </a:ext>
            </a:extLst>
          </p:cNvPr>
          <p:cNvSpPr/>
          <p:nvPr/>
        </p:nvSpPr>
        <p:spPr>
          <a:xfrm>
            <a:off x="8065192" y="2825357"/>
            <a:ext cx="3286068" cy="1384995"/>
          </a:xfrm>
          <a:prstGeom prst="rect">
            <a:avLst/>
          </a:prstGeom>
          <a:ln>
            <a:solidFill>
              <a:schemeClr val="tx1"/>
            </a:solidFill>
          </a:ln>
        </p:spPr>
        <p:txBody>
          <a:bodyPr wrap="square">
            <a:spAutoFit/>
          </a:bodyPr>
          <a:lstStyle/>
          <a:p>
            <a:r>
              <a:rPr lang="pt-BR" sz="1400" b="1" dirty="0"/>
              <a:t>2, 3. </a:t>
            </a:r>
            <a:r>
              <a:rPr lang="pt-BR" sz="1400" dirty="0"/>
              <a:t>Quanto mais próximo dos polos, os raios solares atingem a superfície de maneira mais inclinada, de forma mais espalhada e menos intensa. O calor recebido nessas regiões é menor, o que resulta em temperaturas mais baixas.</a:t>
            </a:r>
          </a:p>
        </p:txBody>
      </p:sp>
      <p:sp>
        <p:nvSpPr>
          <p:cNvPr id="10" name="Retângulo 9">
            <a:extLst>
              <a:ext uri="{FF2B5EF4-FFF2-40B4-BE49-F238E27FC236}">
                <a16:creationId xmlns:a16="http://schemas.microsoft.com/office/drawing/2014/main" id="{461DAA05-1A8A-5A0F-79C3-1A575290E6BC}"/>
              </a:ext>
            </a:extLst>
          </p:cNvPr>
          <p:cNvSpPr/>
          <p:nvPr/>
        </p:nvSpPr>
        <p:spPr>
          <a:xfrm>
            <a:off x="8108453" y="4574547"/>
            <a:ext cx="3286069" cy="954107"/>
          </a:xfrm>
          <a:prstGeom prst="rect">
            <a:avLst/>
          </a:prstGeom>
          <a:ln>
            <a:solidFill>
              <a:schemeClr val="tx1"/>
            </a:solidFill>
          </a:ln>
        </p:spPr>
        <p:txBody>
          <a:bodyPr wrap="square">
            <a:spAutoFit/>
          </a:bodyPr>
          <a:lstStyle/>
          <a:p>
            <a:r>
              <a:rPr lang="pt-BR" sz="1400" b="1" dirty="0"/>
              <a:t>1. </a:t>
            </a:r>
            <a:r>
              <a:rPr lang="pt-BR" sz="1400" dirty="0"/>
              <a:t>Na região da linha do equador, os raios solares atingem a superfície de maneira mais perpendicular, aquecendo-a mais (temperaturas altas). </a:t>
            </a:r>
          </a:p>
        </p:txBody>
      </p:sp>
      <p:cxnSp>
        <p:nvCxnSpPr>
          <p:cNvPr id="11" name="Conector de Seta Reta 10">
            <a:extLst>
              <a:ext uri="{FF2B5EF4-FFF2-40B4-BE49-F238E27FC236}">
                <a16:creationId xmlns:a16="http://schemas.microsoft.com/office/drawing/2014/main" id="{C504177A-7109-22B1-CC92-9B90FDD0340C}"/>
              </a:ext>
            </a:extLst>
          </p:cNvPr>
          <p:cNvCxnSpPr>
            <a:cxnSpLocks/>
            <a:stCxn id="10" idx="1"/>
          </p:cNvCxnSpPr>
          <p:nvPr/>
        </p:nvCxnSpPr>
        <p:spPr>
          <a:xfrm flipH="1" flipV="1">
            <a:off x="7606907" y="4924600"/>
            <a:ext cx="501546" cy="127001"/>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12" name="Conector de Seta Reta 11">
            <a:extLst>
              <a:ext uri="{FF2B5EF4-FFF2-40B4-BE49-F238E27FC236}">
                <a16:creationId xmlns:a16="http://schemas.microsoft.com/office/drawing/2014/main" id="{8C10168C-A6E3-FB04-468A-0A4E75749A2C}"/>
              </a:ext>
            </a:extLst>
          </p:cNvPr>
          <p:cNvCxnSpPr>
            <a:cxnSpLocks/>
          </p:cNvCxnSpPr>
          <p:nvPr/>
        </p:nvCxnSpPr>
        <p:spPr>
          <a:xfrm flipH="1">
            <a:off x="7606907" y="3517854"/>
            <a:ext cx="458284" cy="75091"/>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13" name="Conector de Seta Reta 12">
            <a:extLst>
              <a:ext uri="{FF2B5EF4-FFF2-40B4-BE49-F238E27FC236}">
                <a16:creationId xmlns:a16="http://schemas.microsoft.com/office/drawing/2014/main" id="{BF439183-B3CE-4DF3-8349-96C3EB6EB4DF}"/>
              </a:ext>
            </a:extLst>
          </p:cNvPr>
          <p:cNvCxnSpPr>
            <a:cxnSpLocks/>
            <a:stCxn id="9" idx="1"/>
          </p:cNvCxnSpPr>
          <p:nvPr/>
        </p:nvCxnSpPr>
        <p:spPr>
          <a:xfrm flipH="1">
            <a:off x="7610764" y="3517855"/>
            <a:ext cx="454428" cy="518436"/>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7637607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8D5B993-8361-4105-A473-EB700B2E5192}"/>
              </a:ext>
            </a:extLst>
          </p:cNvPr>
          <p:cNvSpPr txBox="1">
            <a:spLocks/>
          </p:cNvSpPr>
          <p:nvPr/>
        </p:nvSpPr>
        <p:spPr>
          <a:xfrm>
            <a:off x="0" y="720514"/>
            <a:ext cx="12192000" cy="98664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pt-BR" sz="4800" dirty="0">
                <a:latin typeface="+mn-lt"/>
              </a:rPr>
              <a:t>Fatores geográficos: circulação atmosférica</a:t>
            </a:r>
          </a:p>
        </p:txBody>
      </p:sp>
      <p:sp>
        <p:nvSpPr>
          <p:cNvPr id="4" name="Retângulo 3">
            <a:extLst>
              <a:ext uri="{FF2B5EF4-FFF2-40B4-BE49-F238E27FC236}">
                <a16:creationId xmlns:a16="http://schemas.microsoft.com/office/drawing/2014/main" id="{8D60E069-823E-4B0C-819E-39F06444A64E}"/>
              </a:ext>
            </a:extLst>
          </p:cNvPr>
          <p:cNvSpPr/>
          <p:nvPr/>
        </p:nvSpPr>
        <p:spPr>
          <a:xfrm>
            <a:off x="1038226" y="2479826"/>
            <a:ext cx="3428843" cy="2585323"/>
          </a:xfrm>
          <a:prstGeom prst="rect">
            <a:avLst/>
          </a:prstGeom>
        </p:spPr>
        <p:txBody>
          <a:bodyPr wrap="square">
            <a:spAutoFit/>
          </a:bodyPr>
          <a:lstStyle/>
          <a:p>
            <a:r>
              <a:rPr lang="pt-BR" dirty="0">
                <a:solidFill>
                  <a:srgbClr val="2F2F2E"/>
                </a:solidFill>
                <a:latin typeface="FrutigerLTStd-Light"/>
              </a:rPr>
              <a:t>A distribuição desigual de energia solar sobre o planeta produz correntes de ar quente e correntes de ar frio. A diferença de temperatura das correntes direciona sua circulação, de modo que correntes de ar quente se dirigem aos polos, e correntes de ar frio se dirigem ao equador.</a:t>
            </a:r>
            <a:endParaRPr lang="pt-BR" dirty="0"/>
          </a:p>
        </p:txBody>
      </p:sp>
      <p:sp>
        <p:nvSpPr>
          <p:cNvPr id="5" name="Slide Number Placeholder 4"/>
          <p:cNvSpPr>
            <a:spLocks noGrp="1"/>
          </p:cNvSpPr>
          <p:nvPr>
            <p:ph type="sldNum" sz="quarter" idx="12"/>
          </p:nvPr>
        </p:nvSpPr>
        <p:spPr/>
        <p:txBody>
          <a:bodyPr/>
          <a:lstStyle/>
          <a:p>
            <a:fld id="{4F8F6898-FA62-4682-ACAB-D43F7C1A59F6}" type="slidenum">
              <a:rPr lang="pt-BR" smtClean="0"/>
              <a:t>11</a:t>
            </a:fld>
            <a:endParaRPr lang="pt-BR"/>
          </a:p>
        </p:txBody>
      </p:sp>
      <p:pic>
        <p:nvPicPr>
          <p:cNvPr id="6" name="Google Shape;67;p15"/>
          <p:cNvPicPr preferRelativeResize="0"/>
          <p:nvPr/>
        </p:nvPicPr>
        <p:blipFill rotWithShape="1">
          <a:blip r:embed="rId2">
            <a:alphaModFix/>
          </a:blip>
          <a:srcRect/>
          <a:stretch/>
        </p:blipFill>
        <p:spPr>
          <a:xfrm>
            <a:off x="0" y="0"/>
            <a:ext cx="12192000" cy="561975"/>
          </a:xfrm>
          <a:prstGeom prst="rect">
            <a:avLst/>
          </a:prstGeom>
          <a:noFill/>
          <a:ln>
            <a:noFill/>
          </a:ln>
        </p:spPr>
      </p:pic>
      <p:pic>
        <p:nvPicPr>
          <p:cNvPr id="8" name="Imagem 7">
            <a:extLst>
              <a:ext uri="{FF2B5EF4-FFF2-40B4-BE49-F238E27FC236}">
                <a16:creationId xmlns:a16="http://schemas.microsoft.com/office/drawing/2014/main" id="{974E0025-B747-970C-9248-DA24381A7D30}"/>
              </a:ext>
            </a:extLst>
          </p:cNvPr>
          <p:cNvPicPr>
            <a:picLocks noChangeAspect="1"/>
          </p:cNvPicPr>
          <p:nvPr/>
        </p:nvPicPr>
        <p:blipFill rotWithShape="1">
          <a:blip r:embed="rId3"/>
          <a:srcRect t="2500"/>
          <a:stretch/>
        </p:blipFill>
        <p:spPr>
          <a:xfrm>
            <a:off x="4313498" y="1463620"/>
            <a:ext cx="6568199" cy="5345061"/>
          </a:xfrm>
          <a:prstGeom prst="rect">
            <a:avLst/>
          </a:prstGeom>
        </p:spPr>
      </p:pic>
    </p:spTree>
    <p:extLst>
      <p:ext uri="{BB962C8B-B14F-4D97-AF65-F5344CB8AC3E}">
        <p14:creationId xmlns:p14="http://schemas.microsoft.com/office/powerpoint/2010/main" val="30194866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8CAB509-B6AE-4B27-8393-0A4E364E4B81}"/>
              </a:ext>
            </a:extLst>
          </p:cNvPr>
          <p:cNvSpPr txBox="1">
            <a:spLocks/>
          </p:cNvSpPr>
          <p:nvPr/>
        </p:nvSpPr>
        <p:spPr>
          <a:xfrm>
            <a:off x="0" y="626261"/>
            <a:ext cx="12192000" cy="98664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pt-BR" sz="4800" dirty="0">
                <a:latin typeface="+mn-lt"/>
              </a:rPr>
              <a:t>Massas de ar atuantes no Brasil</a:t>
            </a:r>
          </a:p>
        </p:txBody>
      </p:sp>
      <p:pic>
        <p:nvPicPr>
          <p:cNvPr id="3" name="Imagem 2">
            <a:extLst>
              <a:ext uri="{FF2B5EF4-FFF2-40B4-BE49-F238E27FC236}">
                <a16:creationId xmlns:a16="http://schemas.microsoft.com/office/drawing/2014/main" id="{EF084050-A75E-4F0F-AA32-5403BCA6C1C1}"/>
              </a:ext>
            </a:extLst>
          </p:cNvPr>
          <p:cNvPicPr>
            <a:picLocks noChangeAspect="1"/>
          </p:cNvPicPr>
          <p:nvPr/>
        </p:nvPicPr>
        <p:blipFill>
          <a:blip r:embed="rId2"/>
          <a:stretch>
            <a:fillRect/>
          </a:stretch>
        </p:blipFill>
        <p:spPr>
          <a:xfrm>
            <a:off x="879840" y="2147311"/>
            <a:ext cx="3862207" cy="4602903"/>
          </a:xfrm>
          <a:prstGeom prst="rect">
            <a:avLst/>
          </a:prstGeom>
        </p:spPr>
      </p:pic>
      <p:sp>
        <p:nvSpPr>
          <p:cNvPr id="4" name="Retângulo 3">
            <a:extLst>
              <a:ext uri="{FF2B5EF4-FFF2-40B4-BE49-F238E27FC236}">
                <a16:creationId xmlns:a16="http://schemas.microsoft.com/office/drawing/2014/main" id="{D29AB98F-BAF7-4260-9223-157130883652}"/>
              </a:ext>
            </a:extLst>
          </p:cNvPr>
          <p:cNvSpPr/>
          <p:nvPr/>
        </p:nvSpPr>
        <p:spPr>
          <a:xfrm>
            <a:off x="879840" y="1395209"/>
            <a:ext cx="10539491" cy="646331"/>
          </a:xfrm>
          <a:prstGeom prst="rect">
            <a:avLst/>
          </a:prstGeom>
        </p:spPr>
        <p:txBody>
          <a:bodyPr wrap="square">
            <a:spAutoFit/>
          </a:bodyPr>
          <a:lstStyle/>
          <a:p>
            <a:r>
              <a:rPr lang="pt-BR" b="1" dirty="0"/>
              <a:t>Massas de ar </a:t>
            </a:r>
            <a:r>
              <a:rPr lang="pt-BR" dirty="0"/>
              <a:t>são grandes porções de ar que adquirem características de temperatura e umidade das áreas nas quais se originam. Dentro das massas de ar, a umidade, a pressão e a temperatura praticamente não variam.</a:t>
            </a:r>
          </a:p>
        </p:txBody>
      </p:sp>
      <p:sp>
        <p:nvSpPr>
          <p:cNvPr id="6" name="Retângulo 5">
            <a:extLst>
              <a:ext uri="{FF2B5EF4-FFF2-40B4-BE49-F238E27FC236}">
                <a16:creationId xmlns:a16="http://schemas.microsoft.com/office/drawing/2014/main" id="{CB6C0656-C096-4A71-A23D-9E6218F6BA71}"/>
              </a:ext>
            </a:extLst>
          </p:cNvPr>
          <p:cNvSpPr/>
          <p:nvPr/>
        </p:nvSpPr>
        <p:spPr>
          <a:xfrm>
            <a:off x="5124755" y="5558387"/>
            <a:ext cx="5997214" cy="738664"/>
          </a:xfrm>
          <a:prstGeom prst="rect">
            <a:avLst/>
          </a:prstGeom>
        </p:spPr>
        <p:txBody>
          <a:bodyPr wrap="square">
            <a:spAutoFit/>
          </a:bodyPr>
          <a:lstStyle/>
          <a:p>
            <a:r>
              <a:rPr lang="pt-BR" sz="1400" dirty="0"/>
              <a:t>As massas de ar frio surgem nas regiões polar e temperada, e as de ar quente, nas regiões equatorial e tropical do globo. As massas de ar oceânicas apresentam maior umidade em comparação com as massas de ar continentais.</a:t>
            </a:r>
          </a:p>
        </p:txBody>
      </p:sp>
      <p:sp>
        <p:nvSpPr>
          <p:cNvPr id="7" name="Slide Number Placeholder 6"/>
          <p:cNvSpPr>
            <a:spLocks noGrp="1"/>
          </p:cNvSpPr>
          <p:nvPr>
            <p:ph type="sldNum" sz="quarter" idx="12"/>
          </p:nvPr>
        </p:nvSpPr>
        <p:spPr/>
        <p:txBody>
          <a:bodyPr/>
          <a:lstStyle/>
          <a:p>
            <a:fld id="{4F8F6898-FA62-4682-ACAB-D43F7C1A59F6}" type="slidenum">
              <a:rPr lang="pt-BR" smtClean="0"/>
              <a:t>12</a:t>
            </a:fld>
            <a:endParaRPr lang="pt-BR"/>
          </a:p>
        </p:txBody>
      </p:sp>
      <p:pic>
        <p:nvPicPr>
          <p:cNvPr id="8" name="Google Shape;67;p15"/>
          <p:cNvPicPr preferRelativeResize="0"/>
          <p:nvPr/>
        </p:nvPicPr>
        <p:blipFill rotWithShape="1">
          <a:blip r:embed="rId3">
            <a:alphaModFix/>
          </a:blip>
          <a:srcRect/>
          <a:stretch/>
        </p:blipFill>
        <p:spPr>
          <a:xfrm>
            <a:off x="0" y="0"/>
            <a:ext cx="12192000" cy="561975"/>
          </a:xfrm>
          <a:prstGeom prst="rect">
            <a:avLst/>
          </a:prstGeom>
          <a:noFill/>
          <a:ln>
            <a:noFill/>
          </a:ln>
        </p:spPr>
      </p:pic>
      <p:sp>
        <p:nvSpPr>
          <p:cNvPr id="9" name="Chave Direita 8">
            <a:extLst>
              <a:ext uri="{FF2B5EF4-FFF2-40B4-BE49-F238E27FC236}">
                <a16:creationId xmlns:a16="http://schemas.microsoft.com/office/drawing/2014/main" id="{6D265BC4-B766-1D91-D28D-FE9C4EBCDA1C}"/>
              </a:ext>
            </a:extLst>
          </p:cNvPr>
          <p:cNvSpPr/>
          <p:nvPr/>
        </p:nvSpPr>
        <p:spPr>
          <a:xfrm>
            <a:off x="4801275" y="5462791"/>
            <a:ext cx="264252" cy="1200329"/>
          </a:xfrm>
          <a:prstGeom prst="rightBrace">
            <a:avLst>
              <a:gd name="adj1" fmla="val 8333"/>
              <a:gd name="adj2" fmla="val 48461"/>
            </a:avLst>
          </a:prstGeom>
          <a:ln w="28575">
            <a:solidFill>
              <a:srgbClr val="9DD6F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BR"/>
          </a:p>
        </p:txBody>
      </p:sp>
      <p:grpSp>
        <p:nvGrpSpPr>
          <p:cNvPr id="16" name="Agrupar 15">
            <a:extLst>
              <a:ext uri="{FF2B5EF4-FFF2-40B4-BE49-F238E27FC236}">
                <a16:creationId xmlns:a16="http://schemas.microsoft.com/office/drawing/2014/main" id="{7B591007-8E12-20E9-F9E1-F9A953CDE8BF}"/>
              </a:ext>
            </a:extLst>
          </p:cNvPr>
          <p:cNvGrpSpPr/>
          <p:nvPr/>
        </p:nvGrpSpPr>
        <p:grpSpPr>
          <a:xfrm>
            <a:off x="5124755" y="2307247"/>
            <a:ext cx="6229045" cy="2985432"/>
            <a:chOff x="6066960" y="1981819"/>
            <a:chExt cx="5182065" cy="2985432"/>
          </a:xfrm>
        </p:grpSpPr>
        <p:sp>
          <p:nvSpPr>
            <p:cNvPr id="11" name="CaixaDeTexto 10">
              <a:extLst>
                <a:ext uri="{FF2B5EF4-FFF2-40B4-BE49-F238E27FC236}">
                  <a16:creationId xmlns:a16="http://schemas.microsoft.com/office/drawing/2014/main" id="{19A18A74-DF4A-5F30-7142-8B5CA747AA3D}"/>
                </a:ext>
              </a:extLst>
            </p:cNvPr>
            <p:cNvSpPr txBox="1"/>
            <p:nvPr/>
          </p:nvSpPr>
          <p:spPr>
            <a:xfrm>
              <a:off x="6071176" y="1981819"/>
              <a:ext cx="5177849" cy="584775"/>
            </a:xfrm>
            <a:prstGeom prst="rect">
              <a:avLst/>
            </a:prstGeom>
            <a:solidFill>
              <a:srgbClr val="9DD6F9"/>
            </a:solidFill>
          </p:spPr>
          <p:txBody>
            <a:bodyPr wrap="square">
              <a:spAutoFit/>
            </a:bodyPr>
            <a:lstStyle/>
            <a:p>
              <a:pPr algn="ctr"/>
              <a:r>
                <a:rPr lang="pt-BR" sz="1600" b="0" i="0" u="none" strike="noStrike" baseline="0" dirty="0">
                  <a:latin typeface="FrutigerLTStd-Light"/>
                </a:rPr>
                <a:t>Duas massas de ar com características diferentes se encontram </a:t>
              </a:r>
              <a:r>
                <a:rPr lang="pt-BR" sz="1600" b="0" i="0" u="none" strike="noStrike" baseline="0" dirty="0">
                  <a:latin typeface="FrutigerLTStd-Light"/>
                  <a:sym typeface="Wingdings" panose="05000000000000000000" pitchFamily="2" charset="2"/>
                </a:rPr>
                <a:t></a:t>
              </a:r>
              <a:r>
                <a:rPr lang="pt-BR" sz="1600" b="0" i="0" u="none" strike="noStrike" baseline="0" dirty="0">
                  <a:latin typeface="FrutigerLTStd-Light"/>
                </a:rPr>
                <a:t> formação de </a:t>
              </a:r>
              <a:r>
                <a:rPr lang="pt-BR" sz="1600" b="1" i="0" u="none" strike="noStrike" baseline="0" dirty="0">
                  <a:latin typeface="FrutigerLTStd-Bold"/>
                </a:rPr>
                <a:t>frentes</a:t>
              </a:r>
              <a:endParaRPr lang="pt-BR" sz="1600" b="0" i="0" u="none" strike="noStrike" baseline="0" dirty="0">
                <a:latin typeface="FrutigerLTStd-Light"/>
              </a:endParaRPr>
            </a:p>
          </p:txBody>
        </p:sp>
        <p:sp>
          <p:nvSpPr>
            <p:cNvPr id="13" name="CaixaDeTexto 12">
              <a:extLst>
                <a:ext uri="{FF2B5EF4-FFF2-40B4-BE49-F238E27FC236}">
                  <a16:creationId xmlns:a16="http://schemas.microsoft.com/office/drawing/2014/main" id="{0BEFBE85-814A-F83F-1735-6DABAA5484FD}"/>
                </a:ext>
              </a:extLst>
            </p:cNvPr>
            <p:cNvSpPr txBox="1"/>
            <p:nvPr/>
          </p:nvSpPr>
          <p:spPr>
            <a:xfrm>
              <a:off x="6071176" y="2566594"/>
              <a:ext cx="5177848" cy="1323439"/>
            </a:xfrm>
            <a:prstGeom prst="rect">
              <a:avLst/>
            </a:prstGeom>
            <a:solidFill>
              <a:srgbClr val="C2E5F0"/>
            </a:solidFill>
          </p:spPr>
          <p:txBody>
            <a:bodyPr wrap="square">
              <a:spAutoFit/>
            </a:bodyPr>
            <a:lstStyle/>
            <a:p>
              <a:pPr algn="ctr"/>
              <a:r>
                <a:rPr lang="pt-BR" sz="1600" b="0" i="0" u="none" strike="noStrike" baseline="0" dirty="0">
                  <a:solidFill>
                    <a:schemeClr val="accent2">
                      <a:lumMod val="75000"/>
                    </a:schemeClr>
                  </a:solidFill>
                </a:rPr>
                <a:t>Massa de ar quente prevalece, massa de ar frio recua </a:t>
              </a:r>
              <a:r>
                <a:rPr lang="pt-BR" sz="1600" b="0" i="0" u="none" strike="noStrike" baseline="0" dirty="0">
                  <a:solidFill>
                    <a:schemeClr val="accent2">
                      <a:lumMod val="75000"/>
                    </a:schemeClr>
                  </a:solidFill>
                  <a:sym typeface="Wingdings" panose="05000000000000000000" pitchFamily="2" charset="2"/>
                </a:rPr>
                <a:t> formação de </a:t>
              </a:r>
              <a:r>
                <a:rPr lang="pt-BR" sz="1600" b="1" dirty="0">
                  <a:solidFill>
                    <a:schemeClr val="accent2">
                      <a:lumMod val="75000"/>
                    </a:schemeClr>
                  </a:solidFill>
                </a:rPr>
                <a:t>frente quente</a:t>
              </a:r>
            </a:p>
            <a:p>
              <a:pPr algn="ctr"/>
              <a:r>
                <a:rPr lang="pt-BR" sz="1600" dirty="0"/>
                <a:t>À</a:t>
              </a:r>
              <a:r>
                <a:rPr lang="pt-BR" sz="1600" b="0" i="0" u="none" strike="noStrike" baseline="0" dirty="0"/>
                <a:t> medida que a frente quente se aproxima, a temperatura pode se manter ou subir lentamente; se chover, a temperatura pode cair um pouco.</a:t>
              </a:r>
            </a:p>
          </p:txBody>
        </p:sp>
        <p:sp>
          <p:nvSpPr>
            <p:cNvPr id="15" name="CaixaDeTexto 14">
              <a:extLst>
                <a:ext uri="{FF2B5EF4-FFF2-40B4-BE49-F238E27FC236}">
                  <a16:creationId xmlns:a16="http://schemas.microsoft.com/office/drawing/2014/main" id="{68E971FA-A527-7D35-AC37-3C7E507EBDDC}"/>
                </a:ext>
              </a:extLst>
            </p:cNvPr>
            <p:cNvSpPr txBox="1"/>
            <p:nvPr/>
          </p:nvSpPr>
          <p:spPr>
            <a:xfrm>
              <a:off x="6066960" y="3890033"/>
              <a:ext cx="5177848" cy="1077218"/>
            </a:xfrm>
            <a:prstGeom prst="rect">
              <a:avLst/>
            </a:prstGeom>
            <a:solidFill>
              <a:srgbClr val="E0F2FD"/>
            </a:solidFill>
          </p:spPr>
          <p:txBody>
            <a:bodyPr wrap="square">
              <a:spAutoFit/>
            </a:bodyPr>
            <a:lstStyle/>
            <a:p>
              <a:pPr algn="ctr"/>
              <a:r>
                <a:rPr lang="pt-BR" sz="1600" dirty="0">
                  <a:solidFill>
                    <a:srgbClr val="7030A0"/>
                  </a:solidFill>
                  <a:latin typeface="FrutigerLTStd-Light"/>
                </a:rPr>
                <a:t>M</a:t>
              </a:r>
              <a:r>
                <a:rPr lang="pt-BR" sz="1600" b="0" i="0" u="none" strike="noStrike" baseline="0" dirty="0">
                  <a:solidFill>
                    <a:srgbClr val="7030A0"/>
                  </a:solidFill>
                  <a:latin typeface="FrutigerLTStd-Light"/>
                </a:rPr>
                <a:t>assa de ar frio prevalece, massa de ar quente recua </a:t>
              </a:r>
              <a:r>
                <a:rPr lang="pt-BR" sz="1600" b="0" i="0" u="none" strike="noStrike" baseline="0" dirty="0">
                  <a:solidFill>
                    <a:srgbClr val="7030A0"/>
                  </a:solidFill>
                  <a:sym typeface="Wingdings" panose="05000000000000000000" pitchFamily="2" charset="2"/>
                </a:rPr>
                <a:t> </a:t>
              </a:r>
              <a:r>
                <a:rPr lang="pt-BR" sz="1600" b="0" i="0" u="none" strike="noStrike" baseline="0" dirty="0">
                  <a:solidFill>
                    <a:srgbClr val="7030A0"/>
                  </a:solidFill>
                  <a:latin typeface="FrutigerLTStd-Light"/>
                </a:rPr>
                <a:t>formação de </a:t>
              </a:r>
              <a:r>
                <a:rPr lang="pt-BR" sz="1600" b="1" i="0" u="none" strike="noStrike" baseline="0" dirty="0">
                  <a:solidFill>
                    <a:srgbClr val="7030A0"/>
                  </a:solidFill>
                  <a:latin typeface="FrutigerLTStd-Bold"/>
                </a:rPr>
                <a:t>frente fria</a:t>
              </a:r>
            </a:p>
            <a:p>
              <a:pPr algn="ctr"/>
              <a:r>
                <a:rPr lang="pt-BR" sz="1600" b="0" i="0" u="none" strike="noStrike" baseline="0" dirty="0">
                  <a:latin typeface="FrutigerLTStd-Light"/>
                </a:rPr>
                <a:t>A aproximação de uma frente fria pode causar chuvas fortes, rajadas de vento e tempestades.</a:t>
              </a:r>
              <a:endParaRPr lang="pt-BR" sz="1600" dirty="0"/>
            </a:p>
          </p:txBody>
        </p:sp>
      </p:grpSp>
    </p:spTree>
    <p:extLst>
      <p:ext uri="{BB962C8B-B14F-4D97-AF65-F5344CB8AC3E}">
        <p14:creationId xmlns:p14="http://schemas.microsoft.com/office/powerpoint/2010/main" val="31335563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CCB5C5E-D6E2-47F9-8BBC-85BBADD5B2CA}"/>
              </a:ext>
            </a:extLst>
          </p:cNvPr>
          <p:cNvSpPr txBox="1">
            <a:spLocks/>
          </p:cNvSpPr>
          <p:nvPr/>
        </p:nvSpPr>
        <p:spPr>
          <a:xfrm>
            <a:off x="-48705" y="697555"/>
            <a:ext cx="12192000" cy="98664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pt-BR" sz="4800" dirty="0">
                <a:latin typeface="+mn-lt"/>
              </a:rPr>
              <a:t>Fatores geográficos: correntes marítimas</a:t>
            </a:r>
          </a:p>
        </p:txBody>
      </p:sp>
      <p:pic>
        <p:nvPicPr>
          <p:cNvPr id="3" name="Imagem 2">
            <a:extLst>
              <a:ext uri="{FF2B5EF4-FFF2-40B4-BE49-F238E27FC236}">
                <a16:creationId xmlns:a16="http://schemas.microsoft.com/office/drawing/2014/main" id="{18B7B933-CFA6-4757-8232-088334CE6390}"/>
              </a:ext>
            </a:extLst>
          </p:cNvPr>
          <p:cNvPicPr>
            <a:picLocks noChangeAspect="1"/>
          </p:cNvPicPr>
          <p:nvPr/>
        </p:nvPicPr>
        <p:blipFill>
          <a:blip r:embed="rId2"/>
          <a:stretch>
            <a:fillRect/>
          </a:stretch>
        </p:blipFill>
        <p:spPr>
          <a:xfrm>
            <a:off x="3804615" y="2233179"/>
            <a:ext cx="8338680" cy="4350179"/>
          </a:xfrm>
          <a:prstGeom prst="rect">
            <a:avLst/>
          </a:prstGeom>
        </p:spPr>
      </p:pic>
      <p:sp>
        <p:nvSpPr>
          <p:cNvPr id="4" name="Retângulo 3">
            <a:extLst>
              <a:ext uri="{FF2B5EF4-FFF2-40B4-BE49-F238E27FC236}">
                <a16:creationId xmlns:a16="http://schemas.microsoft.com/office/drawing/2014/main" id="{6F527813-0C29-4DE7-930D-CB7546528FC6}"/>
              </a:ext>
            </a:extLst>
          </p:cNvPr>
          <p:cNvSpPr/>
          <p:nvPr/>
        </p:nvSpPr>
        <p:spPr>
          <a:xfrm>
            <a:off x="886120" y="1518153"/>
            <a:ext cx="10322350" cy="646331"/>
          </a:xfrm>
          <a:prstGeom prst="rect">
            <a:avLst/>
          </a:prstGeom>
        </p:spPr>
        <p:txBody>
          <a:bodyPr wrap="square">
            <a:spAutoFit/>
          </a:bodyPr>
          <a:lstStyle/>
          <a:p>
            <a:r>
              <a:rPr lang="pt-BR" dirty="0">
                <a:solidFill>
                  <a:srgbClr val="2F2F2E"/>
                </a:solidFill>
                <a:latin typeface="FrutigerLTStd-Light"/>
              </a:rPr>
              <a:t>A energia solar que incide sobre o planeta também faz com que existam correntes de água quente e correntes de água fria. A circulação dessas correntes é orientada, assim como a circulação da atmosfera.</a:t>
            </a:r>
            <a:endParaRPr lang="pt-BR" dirty="0"/>
          </a:p>
        </p:txBody>
      </p:sp>
      <p:sp>
        <p:nvSpPr>
          <p:cNvPr id="5" name="Retângulo 4">
            <a:extLst>
              <a:ext uri="{FF2B5EF4-FFF2-40B4-BE49-F238E27FC236}">
                <a16:creationId xmlns:a16="http://schemas.microsoft.com/office/drawing/2014/main" id="{4E96EA10-5B50-45BB-B5EC-363F1D0477D0}"/>
              </a:ext>
            </a:extLst>
          </p:cNvPr>
          <p:cNvSpPr/>
          <p:nvPr/>
        </p:nvSpPr>
        <p:spPr>
          <a:xfrm>
            <a:off x="705735" y="3109021"/>
            <a:ext cx="2867024" cy="1077218"/>
          </a:xfrm>
          <a:prstGeom prst="rect">
            <a:avLst/>
          </a:prstGeom>
          <a:solidFill>
            <a:schemeClr val="accent2">
              <a:lumMod val="20000"/>
              <a:lumOff val="80000"/>
            </a:schemeClr>
          </a:solidFill>
        </p:spPr>
        <p:txBody>
          <a:bodyPr wrap="square">
            <a:spAutoFit/>
          </a:bodyPr>
          <a:lstStyle/>
          <a:p>
            <a:r>
              <a:rPr lang="pt-BR" sz="1600" dirty="0"/>
              <a:t>As águas quentes de regiões próximas à linha do equador movem-se em direção aos polos.</a:t>
            </a:r>
          </a:p>
        </p:txBody>
      </p:sp>
      <p:sp>
        <p:nvSpPr>
          <p:cNvPr id="6" name="Retângulo 5">
            <a:extLst>
              <a:ext uri="{FF2B5EF4-FFF2-40B4-BE49-F238E27FC236}">
                <a16:creationId xmlns:a16="http://schemas.microsoft.com/office/drawing/2014/main" id="{D367091D-9953-4036-911D-26EF4961B095}"/>
              </a:ext>
            </a:extLst>
          </p:cNvPr>
          <p:cNvSpPr/>
          <p:nvPr/>
        </p:nvSpPr>
        <p:spPr>
          <a:xfrm>
            <a:off x="724196" y="4930722"/>
            <a:ext cx="2867023" cy="830997"/>
          </a:xfrm>
          <a:prstGeom prst="rect">
            <a:avLst/>
          </a:prstGeom>
          <a:solidFill>
            <a:schemeClr val="accent1">
              <a:lumMod val="20000"/>
              <a:lumOff val="80000"/>
            </a:schemeClr>
          </a:solidFill>
        </p:spPr>
        <p:txBody>
          <a:bodyPr wrap="square">
            <a:spAutoFit/>
          </a:bodyPr>
          <a:lstStyle/>
          <a:p>
            <a:r>
              <a:rPr lang="pt-BR" sz="1600" dirty="0"/>
              <a:t>As águas frias se deslocam no sentido contrário, dos polos para o equador.</a:t>
            </a:r>
          </a:p>
        </p:txBody>
      </p:sp>
      <p:cxnSp>
        <p:nvCxnSpPr>
          <p:cNvPr id="8" name="Conector de Seta Reta 7">
            <a:extLst>
              <a:ext uri="{FF2B5EF4-FFF2-40B4-BE49-F238E27FC236}">
                <a16:creationId xmlns:a16="http://schemas.microsoft.com/office/drawing/2014/main" id="{8588FD49-FEE8-42F3-97DB-1395B924D8B6}"/>
              </a:ext>
            </a:extLst>
          </p:cNvPr>
          <p:cNvCxnSpPr>
            <a:cxnSpLocks/>
          </p:cNvCxnSpPr>
          <p:nvPr/>
        </p:nvCxnSpPr>
        <p:spPr>
          <a:xfrm>
            <a:off x="3572759" y="3709186"/>
            <a:ext cx="1089182" cy="248217"/>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9" name="Conector de Seta Reta 8">
            <a:extLst>
              <a:ext uri="{FF2B5EF4-FFF2-40B4-BE49-F238E27FC236}">
                <a16:creationId xmlns:a16="http://schemas.microsoft.com/office/drawing/2014/main" id="{8EBEA612-3DD9-445E-80A4-78FFB14BA824}"/>
              </a:ext>
            </a:extLst>
          </p:cNvPr>
          <p:cNvCxnSpPr>
            <a:cxnSpLocks/>
          </p:cNvCxnSpPr>
          <p:nvPr/>
        </p:nvCxnSpPr>
        <p:spPr>
          <a:xfrm>
            <a:off x="3572759" y="5419816"/>
            <a:ext cx="1673798" cy="58457"/>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sp>
        <p:nvSpPr>
          <p:cNvPr id="7" name="Slide Number Placeholder 6"/>
          <p:cNvSpPr>
            <a:spLocks noGrp="1"/>
          </p:cNvSpPr>
          <p:nvPr>
            <p:ph type="sldNum" sz="quarter" idx="12"/>
          </p:nvPr>
        </p:nvSpPr>
        <p:spPr>
          <a:xfrm>
            <a:off x="9229768" y="6492875"/>
            <a:ext cx="2743200" cy="365125"/>
          </a:xfrm>
        </p:spPr>
        <p:txBody>
          <a:bodyPr/>
          <a:lstStyle/>
          <a:p>
            <a:fld id="{4F8F6898-FA62-4682-ACAB-D43F7C1A59F6}" type="slidenum">
              <a:rPr lang="pt-BR" smtClean="0"/>
              <a:t>13</a:t>
            </a:fld>
            <a:endParaRPr lang="pt-BR"/>
          </a:p>
        </p:txBody>
      </p:sp>
      <p:pic>
        <p:nvPicPr>
          <p:cNvPr id="10" name="Google Shape;67;p15"/>
          <p:cNvPicPr preferRelativeResize="0"/>
          <p:nvPr/>
        </p:nvPicPr>
        <p:blipFill rotWithShape="1">
          <a:blip r:embed="rId3">
            <a:alphaModFix/>
          </a:blip>
          <a:srcRect/>
          <a:stretch/>
        </p:blipFill>
        <p:spPr>
          <a:xfrm>
            <a:off x="0" y="0"/>
            <a:ext cx="12192000" cy="561975"/>
          </a:xfrm>
          <a:prstGeom prst="rect">
            <a:avLst/>
          </a:prstGeom>
          <a:noFill/>
          <a:ln>
            <a:noFill/>
          </a:ln>
        </p:spPr>
      </p:pic>
    </p:spTree>
    <p:extLst>
      <p:ext uri="{BB962C8B-B14F-4D97-AF65-F5344CB8AC3E}">
        <p14:creationId xmlns:p14="http://schemas.microsoft.com/office/powerpoint/2010/main" val="34498727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AAE15C7-054B-4182-9D41-3D242ABB11B2}"/>
              </a:ext>
            </a:extLst>
          </p:cNvPr>
          <p:cNvSpPr txBox="1">
            <a:spLocks/>
          </p:cNvSpPr>
          <p:nvPr/>
        </p:nvSpPr>
        <p:spPr>
          <a:xfrm>
            <a:off x="0" y="783168"/>
            <a:ext cx="12192000" cy="98664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pt-BR" sz="4800" dirty="0">
                <a:latin typeface="+mn-lt"/>
              </a:rPr>
              <a:t>Outros fatores geográficos</a:t>
            </a:r>
          </a:p>
        </p:txBody>
      </p:sp>
      <p:grpSp>
        <p:nvGrpSpPr>
          <p:cNvPr id="11" name="Agrupar 10">
            <a:extLst>
              <a:ext uri="{FF2B5EF4-FFF2-40B4-BE49-F238E27FC236}">
                <a16:creationId xmlns:a16="http://schemas.microsoft.com/office/drawing/2014/main" id="{6E412885-739A-6430-1241-9046F4E8E6E5}"/>
              </a:ext>
            </a:extLst>
          </p:cNvPr>
          <p:cNvGrpSpPr/>
          <p:nvPr/>
        </p:nvGrpSpPr>
        <p:grpSpPr>
          <a:xfrm>
            <a:off x="1315628" y="2073376"/>
            <a:ext cx="3067049" cy="2952397"/>
            <a:chOff x="1315628" y="2073376"/>
            <a:chExt cx="3067049" cy="2952397"/>
          </a:xfrm>
        </p:grpSpPr>
        <p:sp>
          <p:nvSpPr>
            <p:cNvPr id="3" name="Retângulo 2">
              <a:extLst>
                <a:ext uri="{FF2B5EF4-FFF2-40B4-BE49-F238E27FC236}">
                  <a16:creationId xmlns:a16="http://schemas.microsoft.com/office/drawing/2014/main" id="{AF52B40D-1C9C-4A74-8EE8-18FDAA866E62}"/>
                </a:ext>
              </a:extLst>
            </p:cNvPr>
            <p:cNvSpPr/>
            <p:nvPr/>
          </p:nvSpPr>
          <p:spPr>
            <a:xfrm>
              <a:off x="1315628" y="2073376"/>
              <a:ext cx="3067049" cy="369332"/>
            </a:xfrm>
            <a:prstGeom prst="rect">
              <a:avLst/>
            </a:prstGeom>
            <a:solidFill>
              <a:schemeClr val="accent1">
                <a:lumMod val="60000"/>
                <a:lumOff val="40000"/>
              </a:schemeClr>
            </a:solidFill>
          </p:spPr>
          <p:txBody>
            <a:bodyPr wrap="square">
              <a:spAutoFit/>
            </a:bodyPr>
            <a:lstStyle/>
            <a:p>
              <a:pPr algn="ctr"/>
              <a:r>
                <a:rPr lang="pt-BR" b="1" dirty="0">
                  <a:solidFill>
                    <a:srgbClr val="2F2F2E"/>
                  </a:solidFill>
                </a:rPr>
                <a:t>Vegetação</a:t>
              </a:r>
              <a:endParaRPr lang="pt-BR" b="1" dirty="0"/>
            </a:p>
          </p:txBody>
        </p:sp>
        <p:sp>
          <p:nvSpPr>
            <p:cNvPr id="7" name="Retângulo 6">
              <a:extLst>
                <a:ext uri="{FF2B5EF4-FFF2-40B4-BE49-F238E27FC236}">
                  <a16:creationId xmlns:a16="http://schemas.microsoft.com/office/drawing/2014/main" id="{FAA35FFA-661B-4E43-B6D6-0F712E07CDB4}"/>
                </a:ext>
              </a:extLst>
            </p:cNvPr>
            <p:cNvSpPr/>
            <p:nvPr/>
          </p:nvSpPr>
          <p:spPr>
            <a:xfrm>
              <a:off x="1315628" y="2440450"/>
              <a:ext cx="3067049" cy="2585323"/>
            </a:xfrm>
            <a:prstGeom prst="rect">
              <a:avLst/>
            </a:prstGeom>
            <a:solidFill>
              <a:srgbClr val="E0F2FD"/>
            </a:solidFill>
          </p:spPr>
          <p:txBody>
            <a:bodyPr wrap="square">
              <a:spAutoFit/>
            </a:bodyPr>
            <a:lstStyle/>
            <a:p>
              <a:pPr marL="285750" indent="-285750">
                <a:buFont typeface="Arial" panose="020B0604020202020204" pitchFamily="34" charset="0"/>
                <a:buChar char="•"/>
              </a:pPr>
              <a:r>
                <a:rPr lang="pt-BR" dirty="0">
                  <a:solidFill>
                    <a:srgbClr val="2F2F2E"/>
                  </a:solidFill>
                </a:rPr>
                <a:t>A presença de vegetação causa </a:t>
              </a:r>
              <a:r>
                <a:rPr lang="pt-BR" dirty="0"/>
                <a:t>maior umidade e temperatura mais baixa.</a:t>
              </a:r>
            </a:p>
            <a:p>
              <a:pPr marL="285750" indent="-285750">
                <a:buFont typeface="Arial" panose="020B0604020202020204" pitchFamily="34" charset="0"/>
                <a:buChar char="•"/>
              </a:pPr>
              <a:r>
                <a:rPr lang="pt-BR" dirty="0"/>
                <a:t>Umidade: processos de transpiração dos vegetais.</a:t>
              </a:r>
            </a:p>
            <a:p>
              <a:pPr marL="285750" indent="-285750">
                <a:buFont typeface="Arial" panose="020B0604020202020204" pitchFamily="34" charset="0"/>
                <a:buChar char="•"/>
              </a:pPr>
              <a:r>
                <a:rPr lang="pt-BR" dirty="0"/>
                <a:t>Temperaturas baixas: atuação das plantas como uma barreira à radiação solar direta.</a:t>
              </a:r>
            </a:p>
          </p:txBody>
        </p:sp>
      </p:grpSp>
      <p:grpSp>
        <p:nvGrpSpPr>
          <p:cNvPr id="12" name="Agrupar 11">
            <a:extLst>
              <a:ext uri="{FF2B5EF4-FFF2-40B4-BE49-F238E27FC236}">
                <a16:creationId xmlns:a16="http://schemas.microsoft.com/office/drawing/2014/main" id="{353D4BC5-BAAB-40F8-AB9A-AA89F5FAB9BF}"/>
              </a:ext>
            </a:extLst>
          </p:cNvPr>
          <p:cNvGrpSpPr/>
          <p:nvPr/>
        </p:nvGrpSpPr>
        <p:grpSpPr>
          <a:xfrm>
            <a:off x="4671370" y="2073376"/>
            <a:ext cx="3067543" cy="2675398"/>
            <a:chOff x="4671370" y="2073376"/>
            <a:chExt cx="3067543" cy="2675398"/>
          </a:xfrm>
        </p:grpSpPr>
        <p:sp>
          <p:nvSpPr>
            <p:cNvPr id="5" name="Retângulo 4">
              <a:extLst>
                <a:ext uri="{FF2B5EF4-FFF2-40B4-BE49-F238E27FC236}">
                  <a16:creationId xmlns:a16="http://schemas.microsoft.com/office/drawing/2014/main" id="{7BA347AE-48DD-4017-83E4-F97BB0276601}"/>
                </a:ext>
              </a:extLst>
            </p:cNvPr>
            <p:cNvSpPr/>
            <p:nvPr/>
          </p:nvSpPr>
          <p:spPr>
            <a:xfrm>
              <a:off x="4671864" y="2073376"/>
              <a:ext cx="3067049" cy="369332"/>
            </a:xfrm>
            <a:prstGeom prst="rect">
              <a:avLst/>
            </a:prstGeom>
            <a:solidFill>
              <a:schemeClr val="accent1">
                <a:lumMod val="60000"/>
                <a:lumOff val="40000"/>
              </a:schemeClr>
            </a:solidFill>
          </p:spPr>
          <p:txBody>
            <a:bodyPr wrap="square">
              <a:spAutoFit/>
            </a:bodyPr>
            <a:lstStyle/>
            <a:p>
              <a:pPr algn="ctr"/>
              <a:r>
                <a:rPr lang="pt-BR" b="1" dirty="0">
                  <a:solidFill>
                    <a:srgbClr val="2F2F2E"/>
                  </a:solidFill>
                </a:rPr>
                <a:t>Altitude</a:t>
              </a:r>
              <a:endParaRPr lang="pt-BR" b="1" dirty="0"/>
            </a:p>
          </p:txBody>
        </p:sp>
        <p:sp>
          <p:nvSpPr>
            <p:cNvPr id="8" name="Retângulo 7">
              <a:extLst>
                <a:ext uri="{FF2B5EF4-FFF2-40B4-BE49-F238E27FC236}">
                  <a16:creationId xmlns:a16="http://schemas.microsoft.com/office/drawing/2014/main" id="{993E4091-653C-41B8-9B80-6A948B096E01}"/>
                </a:ext>
              </a:extLst>
            </p:cNvPr>
            <p:cNvSpPr/>
            <p:nvPr/>
          </p:nvSpPr>
          <p:spPr>
            <a:xfrm>
              <a:off x="4671370" y="2440450"/>
              <a:ext cx="3067049" cy="2308324"/>
            </a:xfrm>
            <a:prstGeom prst="rect">
              <a:avLst/>
            </a:prstGeom>
            <a:solidFill>
              <a:srgbClr val="E0F2FD"/>
            </a:solidFill>
          </p:spPr>
          <p:txBody>
            <a:bodyPr wrap="square">
              <a:spAutoFit/>
            </a:bodyPr>
            <a:lstStyle/>
            <a:p>
              <a:pPr marL="285750" indent="-285750">
                <a:buFont typeface="Arial" panose="020B0604020202020204" pitchFamily="34" charset="0"/>
                <a:buChar char="•"/>
              </a:pPr>
              <a:r>
                <a:rPr lang="pt-BR" dirty="0"/>
                <a:t>A temperatura tende a diminuir, em média, cerca de 0,6 °C a cada 100 m que se eleva a altitude.</a:t>
              </a:r>
            </a:p>
            <a:p>
              <a:pPr marL="285750" indent="-285750">
                <a:buFont typeface="Arial" panose="020B0604020202020204" pitchFamily="34" charset="0"/>
                <a:buChar char="•"/>
              </a:pPr>
              <a:r>
                <a:rPr lang="pt-BR" dirty="0"/>
                <a:t>Geralmente, lugares de pequena altitude têm temperaturas mais altas que os de grande altitude.</a:t>
              </a:r>
            </a:p>
          </p:txBody>
        </p:sp>
      </p:grpSp>
      <p:grpSp>
        <p:nvGrpSpPr>
          <p:cNvPr id="13" name="Agrupar 12">
            <a:extLst>
              <a:ext uri="{FF2B5EF4-FFF2-40B4-BE49-F238E27FC236}">
                <a16:creationId xmlns:a16="http://schemas.microsoft.com/office/drawing/2014/main" id="{89ADBB39-22D5-7CAC-1D2B-132EB7586B61}"/>
              </a:ext>
            </a:extLst>
          </p:cNvPr>
          <p:cNvGrpSpPr/>
          <p:nvPr/>
        </p:nvGrpSpPr>
        <p:grpSpPr>
          <a:xfrm>
            <a:off x="8028100" y="2072855"/>
            <a:ext cx="3067048" cy="3508653"/>
            <a:chOff x="8028100" y="2072855"/>
            <a:chExt cx="3067048" cy="3508653"/>
          </a:xfrm>
        </p:grpSpPr>
        <p:sp>
          <p:nvSpPr>
            <p:cNvPr id="4" name="Retângulo 3">
              <a:extLst>
                <a:ext uri="{FF2B5EF4-FFF2-40B4-BE49-F238E27FC236}">
                  <a16:creationId xmlns:a16="http://schemas.microsoft.com/office/drawing/2014/main" id="{7BB96D00-58A1-4CB9-B869-A8F50BE36A7B}"/>
                </a:ext>
              </a:extLst>
            </p:cNvPr>
            <p:cNvSpPr/>
            <p:nvPr/>
          </p:nvSpPr>
          <p:spPr>
            <a:xfrm>
              <a:off x="8028100" y="2072855"/>
              <a:ext cx="3067048" cy="646331"/>
            </a:xfrm>
            <a:prstGeom prst="rect">
              <a:avLst/>
            </a:prstGeom>
            <a:solidFill>
              <a:schemeClr val="accent1">
                <a:lumMod val="60000"/>
                <a:lumOff val="40000"/>
              </a:schemeClr>
            </a:solidFill>
          </p:spPr>
          <p:txBody>
            <a:bodyPr wrap="square">
              <a:spAutoFit/>
            </a:bodyPr>
            <a:lstStyle/>
            <a:p>
              <a:pPr algn="ctr"/>
              <a:r>
                <a:rPr lang="pt-BR" b="1" dirty="0">
                  <a:solidFill>
                    <a:srgbClr val="2F2F2E"/>
                  </a:solidFill>
                </a:rPr>
                <a:t>Maritimidade e continentalidade</a:t>
              </a:r>
              <a:endParaRPr lang="pt-BR" b="1" dirty="0"/>
            </a:p>
          </p:txBody>
        </p:sp>
        <p:sp>
          <p:nvSpPr>
            <p:cNvPr id="9" name="Retângulo 8">
              <a:extLst>
                <a:ext uri="{FF2B5EF4-FFF2-40B4-BE49-F238E27FC236}">
                  <a16:creationId xmlns:a16="http://schemas.microsoft.com/office/drawing/2014/main" id="{A60933C7-2765-4C4A-8C79-7271959AC332}"/>
                </a:ext>
              </a:extLst>
            </p:cNvPr>
            <p:cNvSpPr/>
            <p:nvPr/>
          </p:nvSpPr>
          <p:spPr>
            <a:xfrm>
              <a:off x="8028100" y="2719186"/>
              <a:ext cx="3067048" cy="2862322"/>
            </a:xfrm>
            <a:prstGeom prst="rect">
              <a:avLst/>
            </a:prstGeom>
            <a:solidFill>
              <a:srgbClr val="E0F2FD"/>
            </a:solidFill>
          </p:spPr>
          <p:txBody>
            <a:bodyPr wrap="square">
              <a:spAutoFit/>
            </a:bodyPr>
            <a:lstStyle/>
            <a:p>
              <a:pPr marL="285750" indent="-285750">
                <a:buFont typeface="Arial" panose="020B0604020202020204" pitchFamily="34" charset="0"/>
                <a:buChar char="•"/>
              </a:pPr>
              <a:r>
                <a:rPr lang="pt-BR" dirty="0"/>
                <a:t>A </a:t>
              </a:r>
              <a:r>
                <a:rPr lang="pt-BR" b="1" dirty="0"/>
                <a:t>maritimidade </a:t>
              </a:r>
              <a:r>
                <a:rPr lang="pt-BR" dirty="0"/>
                <a:t>é a influência dos oceanos ou mares sobre as características climáticas (temperatura, umidade).</a:t>
              </a:r>
            </a:p>
            <a:p>
              <a:pPr marL="285750" indent="-285750">
                <a:buFont typeface="Arial" panose="020B0604020202020204" pitchFamily="34" charset="0"/>
                <a:buChar char="•"/>
              </a:pPr>
              <a:r>
                <a:rPr lang="pt-BR" b="1" dirty="0"/>
                <a:t>Continentalidade </a:t>
              </a:r>
              <a:r>
                <a:rPr lang="pt-BR" dirty="0"/>
                <a:t>é a diminuição dessa influência à medida que se avança para o interior do continente.</a:t>
              </a:r>
            </a:p>
          </p:txBody>
        </p:sp>
      </p:grpSp>
      <p:sp>
        <p:nvSpPr>
          <p:cNvPr id="6" name="Slide Number Placeholder 5"/>
          <p:cNvSpPr>
            <a:spLocks noGrp="1"/>
          </p:cNvSpPr>
          <p:nvPr>
            <p:ph type="sldNum" sz="quarter" idx="12"/>
          </p:nvPr>
        </p:nvSpPr>
        <p:spPr/>
        <p:txBody>
          <a:bodyPr/>
          <a:lstStyle/>
          <a:p>
            <a:fld id="{4F8F6898-FA62-4682-ACAB-D43F7C1A59F6}" type="slidenum">
              <a:rPr lang="pt-BR" smtClean="0"/>
              <a:t>14</a:t>
            </a:fld>
            <a:endParaRPr lang="pt-BR"/>
          </a:p>
        </p:txBody>
      </p:sp>
      <p:pic>
        <p:nvPicPr>
          <p:cNvPr id="10" name="Google Shape;67;p15"/>
          <p:cNvPicPr preferRelativeResize="0"/>
          <p:nvPr/>
        </p:nvPicPr>
        <p:blipFill rotWithShape="1">
          <a:blip r:embed="rId2">
            <a:alphaModFix/>
          </a:blip>
          <a:srcRect/>
          <a:stretch/>
        </p:blipFill>
        <p:spPr>
          <a:xfrm>
            <a:off x="0" y="0"/>
            <a:ext cx="12192000" cy="561975"/>
          </a:xfrm>
          <a:prstGeom prst="rect">
            <a:avLst/>
          </a:prstGeom>
          <a:noFill/>
          <a:ln>
            <a:noFill/>
          </a:ln>
        </p:spPr>
      </p:pic>
    </p:spTree>
    <p:extLst>
      <p:ext uri="{BB962C8B-B14F-4D97-AF65-F5344CB8AC3E}">
        <p14:creationId xmlns:p14="http://schemas.microsoft.com/office/powerpoint/2010/main" val="32510178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AAE15C7-054B-4182-9D41-3D242ABB11B2}"/>
              </a:ext>
            </a:extLst>
          </p:cNvPr>
          <p:cNvSpPr txBox="1">
            <a:spLocks/>
          </p:cNvSpPr>
          <p:nvPr/>
        </p:nvSpPr>
        <p:spPr>
          <a:xfrm>
            <a:off x="-1" y="753178"/>
            <a:ext cx="5707783" cy="98664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pt-BR" sz="4800" dirty="0">
                <a:latin typeface="+mn-lt"/>
              </a:rPr>
              <a:t>Alterações climáticas</a:t>
            </a:r>
          </a:p>
        </p:txBody>
      </p:sp>
      <p:sp>
        <p:nvSpPr>
          <p:cNvPr id="6" name="Slide Number Placeholder 5"/>
          <p:cNvSpPr>
            <a:spLocks noGrp="1"/>
          </p:cNvSpPr>
          <p:nvPr>
            <p:ph type="sldNum" sz="quarter" idx="12"/>
          </p:nvPr>
        </p:nvSpPr>
        <p:spPr>
          <a:xfrm>
            <a:off x="9359370" y="6474582"/>
            <a:ext cx="2743200" cy="365125"/>
          </a:xfrm>
        </p:spPr>
        <p:txBody>
          <a:bodyPr/>
          <a:lstStyle/>
          <a:p>
            <a:fld id="{4F8F6898-FA62-4682-ACAB-D43F7C1A59F6}" type="slidenum">
              <a:rPr lang="pt-BR" smtClean="0"/>
              <a:t>15</a:t>
            </a:fld>
            <a:endParaRPr lang="pt-BR"/>
          </a:p>
        </p:txBody>
      </p:sp>
      <p:pic>
        <p:nvPicPr>
          <p:cNvPr id="10" name="Google Shape;67;p15"/>
          <p:cNvPicPr preferRelativeResize="0"/>
          <p:nvPr/>
        </p:nvPicPr>
        <p:blipFill rotWithShape="1">
          <a:blip r:embed="rId2">
            <a:alphaModFix/>
          </a:blip>
          <a:srcRect/>
          <a:stretch/>
        </p:blipFill>
        <p:spPr>
          <a:xfrm>
            <a:off x="0" y="0"/>
            <a:ext cx="12192000" cy="561975"/>
          </a:xfrm>
          <a:prstGeom prst="rect">
            <a:avLst/>
          </a:prstGeom>
          <a:noFill/>
          <a:ln>
            <a:noFill/>
          </a:ln>
        </p:spPr>
      </p:pic>
      <p:pic>
        <p:nvPicPr>
          <p:cNvPr id="15" name="Imagem 14">
            <a:extLst>
              <a:ext uri="{FF2B5EF4-FFF2-40B4-BE49-F238E27FC236}">
                <a16:creationId xmlns:a16="http://schemas.microsoft.com/office/drawing/2014/main" id="{86443855-B533-02E6-2734-BF61AA36AE70}"/>
              </a:ext>
            </a:extLst>
          </p:cNvPr>
          <p:cNvPicPr>
            <a:picLocks noChangeAspect="1"/>
          </p:cNvPicPr>
          <p:nvPr/>
        </p:nvPicPr>
        <p:blipFill>
          <a:blip r:embed="rId3"/>
          <a:stretch>
            <a:fillRect/>
          </a:stretch>
        </p:blipFill>
        <p:spPr>
          <a:xfrm>
            <a:off x="5714027" y="723198"/>
            <a:ext cx="5813409" cy="6144703"/>
          </a:xfrm>
          <a:prstGeom prst="rect">
            <a:avLst/>
          </a:prstGeom>
        </p:spPr>
      </p:pic>
      <p:grpSp>
        <p:nvGrpSpPr>
          <p:cNvPr id="26" name="Agrupar 25">
            <a:extLst>
              <a:ext uri="{FF2B5EF4-FFF2-40B4-BE49-F238E27FC236}">
                <a16:creationId xmlns:a16="http://schemas.microsoft.com/office/drawing/2014/main" id="{70481B44-0FF7-8927-8C8F-BFC51BADD4D8}"/>
              </a:ext>
            </a:extLst>
          </p:cNvPr>
          <p:cNvGrpSpPr/>
          <p:nvPr/>
        </p:nvGrpSpPr>
        <p:grpSpPr>
          <a:xfrm>
            <a:off x="656972" y="2289398"/>
            <a:ext cx="4694517" cy="3415371"/>
            <a:chOff x="895925" y="1859339"/>
            <a:chExt cx="4481921" cy="3415371"/>
          </a:xfrm>
        </p:grpSpPr>
        <p:sp>
          <p:nvSpPr>
            <p:cNvPr id="17" name="CaixaDeTexto 16">
              <a:extLst>
                <a:ext uri="{FF2B5EF4-FFF2-40B4-BE49-F238E27FC236}">
                  <a16:creationId xmlns:a16="http://schemas.microsoft.com/office/drawing/2014/main" id="{377FD116-84B9-207C-92FE-5C6319A17F74}"/>
                </a:ext>
              </a:extLst>
            </p:cNvPr>
            <p:cNvSpPr txBox="1"/>
            <p:nvPr/>
          </p:nvSpPr>
          <p:spPr>
            <a:xfrm>
              <a:off x="895927" y="1859339"/>
              <a:ext cx="4479637" cy="830997"/>
            </a:xfrm>
            <a:prstGeom prst="rect">
              <a:avLst/>
            </a:prstGeom>
            <a:solidFill>
              <a:srgbClr val="96B0DE"/>
            </a:solidFill>
          </p:spPr>
          <p:txBody>
            <a:bodyPr wrap="square">
              <a:spAutoFit/>
            </a:bodyPr>
            <a:lstStyle/>
            <a:p>
              <a:pPr algn="ctr"/>
              <a:r>
                <a:rPr lang="pt-BR" sz="1600" b="1" dirty="0">
                  <a:latin typeface="FrutigerLTStd-Light"/>
                </a:rPr>
                <a:t>E</a:t>
              </a:r>
              <a:r>
                <a:rPr lang="pt-BR" sz="1600" b="1" i="0" u="none" strike="noStrike" baseline="0" dirty="0">
                  <a:latin typeface="FrutigerLTStd-Light"/>
                </a:rPr>
                <a:t>stimativas do Painel Intergovernamental de Mudanças Climáticas (IPCC, sigla do inglês), de 2021</a:t>
              </a:r>
            </a:p>
          </p:txBody>
        </p:sp>
        <p:sp>
          <p:nvSpPr>
            <p:cNvPr id="19" name="CaixaDeTexto 18">
              <a:extLst>
                <a:ext uri="{FF2B5EF4-FFF2-40B4-BE49-F238E27FC236}">
                  <a16:creationId xmlns:a16="http://schemas.microsoft.com/office/drawing/2014/main" id="{65FBFD6C-7650-7167-64F5-1AC3981ACD4F}"/>
                </a:ext>
              </a:extLst>
            </p:cNvPr>
            <p:cNvSpPr txBox="1"/>
            <p:nvPr/>
          </p:nvSpPr>
          <p:spPr>
            <a:xfrm>
              <a:off x="895926" y="2444114"/>
              <a:ext cx="4479637" cy="584775"/>
            </a:xfrm>
            <a:prstGeom prst="rect">
              <a:avLst/>
            </a:prstGeom>
            <a:solidFill>
              <a:srgbClr val="D0DBF0"/>
            </a:solidFill>
          </p:spPr>
          <p:txBody>
            <a:bodyPr wrap="square">
              <a:spAutoFit/>
            </a:bodyPr>
            <a:lstStyle/>
            <a:p>
              <a:pPr algn="l"/>
              <a:r>
                <a:rPr lang="pt-BR" sz="1600" dirty="0"/>
                <a:t>D</a:t>
              </a:r>
              <a:r>
                <a:rPr lang="pt-BR" sz="1600" b="0" i="0" u="none" strike="noStrike" baseline="0" dirty="0"/>
                <a:t>esde 1850, a temperatura média do planeta</a:t>
              </a:r>
            </a:p>
            <a:p>
              <a:pPr algn="l"/>
              <a:r>
                <a:rPr lang="pt-BR" sz="1600" b="0" i="0" u="none" strike="noStrike" baseline="0" dirty="0"/>
                <a:t>aumentou cerca de 1,07 °C. </a:t>
              </a:r>
            </a:p>
          </p:txBody>
        </p:sp>
        <p:sp>
          <p:nvSpPr>
            <p:cNvPr id="21" name="CaixaDeTexto 20">
              <a:extLst>
                <a:ext uri="{FF2B5EF4-FFF2-40B4-BE49-F238E27FC236}">
                  <a16:creationId xmlns:a16="http://schemas.microsoft.com/office/drawing/2014/main" id="{CD5C9BE1-6386-521E-3B09-615C720192B8}"/>
                </a:ext>
              </a:extLst>
            </p:cNvPr>
            <p:cNvSpPr txBox="1"/>
            <p:nvPr/>
          </p:nvSpPr>
          <p:spPr>
            <a:xfrm>
              <a:off x="895926" y="3028889"/>
              <a:ext cx="4479637" cy="338554"/>
            </a:xfrm>
            <a:prstGeom prst="rect">
              <a:avLst/>
            </a:prstGeom>
            <a:solidFill>
              <a:srgbClr val="EBF0F9"/>
            </a:solidFill>
          </p:spPr>
          <p:txBody>
            <a:bodyPr wrap="square">
              <a:spAutoFit/>
            </a:bodyPr>
            <a:lstStyle/>
            <a:p>
              <a:pPr algn="l"/>
              <a:r>
                <a:rPr lang="pt-BR" sz="1600" b="0" i="0" u="none" strike="noStrike" baseline="0" dirty="0"/>
                <a:t>Chamamos esse aumento de </a:t>
              </a:r>
              <a:r>
                <a:rPr lang="pt-BR" sz="1600" b="1" i="0" u="none" strike="noStrike" baseline="0" dirty="0"/>
                <a:t>aquecimento global</a:t>
              </a:r>
              <a:r>
                <a:rPr lang="pt-BR" sz="1600" b="0" i="0" u="none" strike="noStrike" baseline="0" dirty="0"/>
                <a:t>. </a:t>
              </a:r>
              <a:endParaRPr lang="pt-BR" sz="1600" dirty="0"/>
            </a:p>
          </p:txBody>
        </p:sp>
        <p:sp>
          <p:nvSpPr>
            <p:cNvPr id="23" name="CaixaDeTexto 22">
              <a:extLst>
                <a:ext uri="{FF2B5EF4-FFF2-40B4-BE49-F238E27FC236}">
                  <a16:creationId xmlns:a16="http://schemas.microsoft.com/office/drawing/2014/main" id="{10775A27-155D-6614-0124-F1319559A735}"/>
                </a:ext>
              </a:extLst>
            </p:cNvPr>
            <p:cNvSpPr txBox="1"/>
            <p:nvPr/>
          </p:nvSpPr>
          <p:spPr>
            <a:xfrm>
              <a:off x="895925" y="3366495"/>
              <a:ext cx="4479637" cy="830997"/>
            </a:xfrm>
            <a:prstGeom prst="rect">
              <a:avLst/>
            </a:prstGeom>
            <a:solidFill>
              <a:srgbClr val="E0F2FD"/>
            </a:solidFill>
          </p:spPr>
          <p:txBody>
            <a:bodyPr wrap="square">
              <a:spAutoFit/>
            </a:bodyPr>
            <a:lstStyle/>
            <a:p>
              <a:pPr algn="l"/>
              <a:r>
                <a:rPr lang="pt-BR" sz="1600" dirty="0"/>
                <a:t>A maior</a:t>
              </a:r>
              <a:r>
                <a:rPr lang="pt-BR" sz="1600" b="0" i="0" u="none" strike="noStrike" baseline="0" dirty="0"/>
                <a:t> parte dos pesquisadores relaciona essa alteração climática à </a:t>
              </a:r>
              <a:r>
                <a:rPr lang="pt-BR" sz="1600" b="1" i="0" u="none" strike="noStrike" baseline="0" dirty="0"/>
                <a:t>intensificação do efeito estufa</a:t>
              </a:r>
              <a:r>
                <a:rPr lang="pt-BR" sz="1600" i="0" u="none" strike="noStrike" baseline="0" dirty="0"/>
                <a:t>.</a:t>
              </a:r>
              <a:endParaRPr lang="pt-BR" sz="1600" dirty="0"/>
            </a:p>
          </p:txBody>
        </p:sp>
        <p:sp>
          <p:nvSpPr>
            <p:cNvPr id="25" name="CaixaDeTexto 24">
              <a:extLst>
                <a:ext uri="{FF2B5EF4-FFF2-40B4-BE49-F238E27FC236}">
                  <a16:creationId xmlns:a16="http://schemas.microsoft.com/office/drawing/2014/main" id="{83DEBE03-E521-C920-4E6B-DE918CAEE3A4}"/>
                </a:ext>
              </a:extLst>
            </p:cNvPr>
            <p:cNvSpPr txBox="1"/>
            <p:nvPr/>
          </p:nvSpPr>
          <p:spPr>
            <a:xfrm>
              <a:off x="898209" y="4197492"/>
              <a:ext cx="4479637" cy="1077218"/>
            </a:xfrm>
            <a:prstGeom prst="rect">
              <a:avLst/>
            </a:prstGeom>
            <a:solidFill>
              <a:srgbClr val="C2E5F0"/>
            </a:solidFill>
          </p:spPr>
          <p:txBody>
            <a:bodyPr wrap="square">
              <a:spAutoFit/>
            </a:bodyPr>
            <a:lstStyle/>
            <a:p>
              <a:pPr algn="l"/>
              <a:r>
                <a:rPr lang="pt-BR" sz="1600" dirty="0"/>
                <a:t>A intensificação do </a:t>
              </a:r>
              <a:r>
                <a:rPr lang="pt-BR" sz="1600" b="0" i="0" u="none" strike="noStrike" baseline="0" dirty="0"/>
                <a:t>efeito estufa está relacionada a certas atividades humanas, como a queima de combustíveis fósseis, a realização de queimadas e o desmatamento.</a:t>
              </a:r>
              <a:endParaRPr lang="pt-BR" sz="1600" dirty="0"/>
            </a:p>
          </p:txBody>
        </p:sp>
      </p:grpSp>
    </p:spTree>
    <p:extLst>
      <p:ext uri="{BB962C8B-B14F-4D97-AF65-F5344CB8AC3E}">
        <p14:creationId xmlns:p14="http://schemas.microsoft.com/office/powerpoint/2010/main" val="29216509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5DCF7345-144E-BBC4-6365-50FE3B3399A5}"/>
              </a:ext>
            </a:extLst>
          </p:cNvPr>
          <p:cNvPicPr>
            <a:picLocks noChangeAspect="1"/>
          </p:cNvPicPr>
          <p:nvPr/>
        </p:nvPicPr>
        <p:blipFill rotWithShape="1">
          <a:blip r:embed="rId2"/>
          <a:srcRect b="21785"/>
          <a:stretch/>
        </p:blipFill>
        <p:spPr>
          <a:xfrm>
            <a:off x="0" y="561975"/>
            <a:ext cx="12192000" cy="6296025"/>
          </a:xfrm>
          <a:prstGeom prst="rect">
            <a:avLst/>
          </a:prstGeom>
        </p:spPr>
      </p:pic>
      <p:sp>
        <p:nvSpPr>
          <p:cNvPr id="2" name="Título 1">
            <a:extLst>
              <a:ext uri="{FF2B5EF4-FFF2-40B4-BE49-F238E27FC236}">
                <a16:creationId xmlns:a16="http://schemas.microsoft.com/office/drawing/2014/main" id="{EAAE15C7-054B-4182-9D41-3D242ABB11B2}"/>
              </a:ext>
            </a:extLst>
          </p:cNvPr>
          <p:cNvSpPr txBox="1">
            <a:spLocks/>
          </p:cNvSpPr>
          <p:nvPr/>
        </p:nvSpPr>
        <p:spPr>
          <a:xfrm>
            <a:off x="0" y="714861"/>
            <a:ext cx="12192000" cy="98664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pt-BR" sz="4800" dirty="0">
                <a:latin typeface="+mn-lt"/>
              </a:rPr>
              <a:t>Alterações climáticas: como reverter</a:t>
            </a:r>
          </a:p>
        </p:txBody>
      </p:sp>
      <p:sp>
        <p:nvSpPr>
          <p:cNvPr id="6" name="Slide Number Placeholder 5"/>
          <p:cNvSpPr>
            <a:spLocks noGrp="1"/>
          </p:cNvSpPr>
          <p:nvPr>
            <p:ph type="sldNum" sz="quarter" idx="12"/>
          </p:nvPr>
        </p:nvSpPr>
        <p:spPr>
          <a:xfrm>
            <a:off x="8810889" y="6328267"/>
            <a:ext cx="2743200" cy="365125"/>
          </a:xfrm>
        </p:spPr>
        <p:txBody>
          <a:bodyPr/>
          <a:lstStyle/>
          <a:p>
            <a:fld id="{4F8F6898-FA62-4682-ACAB-D43F7C1A59F6}" type="slidenum">
              <a:rPr lang="pt-BR" smtClean="0">
                <a:solidFill>
                  <a:schemeClr val="bg1"/>
                </a:solidFill>
              </a:rPr>
              <a:t>16</a:t>
            </a:fld>
            <a:endParaRPr lang="pt-BR" dirty="0">
              <a:solidFill>
                <a:schemeClr val="bg1"/>
              </a:solidFill>
            </a:endParaRPr>
          </a:p>
        </p:txBody>
      </p:sp>
      <p:pic>
        <p:nvPicPr>
          <p:cNvPr id="10" name="Google Shape;67;p15"/>
          <p:cNvPicPr preferRelativeResize="0"/>
          <p:nvPr/>
        </p:nvPicPr>
        <p:blipFill rotWithShape="1">
          <a:blip r:embed="rId3">
            <a:alphaModFix/>
          </a:blip>
          <a:srcRect/>
          <a:stretch/>
        </p:blipFill>
        <p:spPr>
          <a:xfrm>
            <a:off x="0" y="0"/>
            <a:ext cx="12192000" cy="561975"/>
          </a:xfrm>
          <a:prstGeom prst="rect">
            <a:avLst/>
          </a:prstGeom>
          <a:noFill/>
          <a:ln>
            <a:noFill/>
          </a:ln>
        </p:spPr>
      </p:pic>
      <p:grpSp>
        <p:nvGrpSpPr>
          <p:cNvPr id="5" name="Agrupar 4">
            <a:extLst>
              <a:ext uri="{FF2B5EF4-FFF2-40B4-BE49-F238E27FC236}">
                <a16:creationId xmlns:a16="http://schemas.microsoft.com/office/drawing/2014/main" id="{D525B247-603E-0D11-E465-DEE4F67354CC}"/>
              </a:ext>
            </a:extLst>
          </p:cNvPr>
          <p:cNvGrpSpPr/>
          <p:nvPr/>
        </p:nvGrpSpPr>
        <p:grpSpPr>
          <a:xfrm>
            <a:off x="5638770" y="1698787"/>
            <a:ext cx="6344243" cy="3412662"/>
            <a:chOff x="5354421" y="1585167"/>
            <a:chExt cx="6344243" cy="3412662"/>
          </a:xfrm>
        </p:grpSpPr>
        <p:sp>
          <p:nvSpPr>
            <p:cNvPr id="17" name="CaixaDeTexto 16">
              <a:extLst>
                <a:ext uri="{FF2B5EF4-FFF2-40B4-BE49-F238E27FC236}">
                  <a16:creationId xmlns:a16="http://schemas.microsoft.com/office/drawing/2014/main" id="{377FD116-84B9-207C-92FE-5C6319A17F74}"/>
                </a:ext>
              </a:extLst>
            </p:cNvPr>
            <p:cNvSpPr txBox="1"/>
            <p:nvPr/>
          </p:nvSpPr>
          <p:spPr>
            <a:xfrm>
              <a:off x="5354425" y="1585167"/>
              <a:ext cx="6344239" cy="784830"/>
            </a:xfrm>
            <a:prstGeom prst="rect">
              <a:avLst/>
            </a:prstGeom>
            <a:solidFill>
              <a:srgbClr val="96B0DE"/>
            </a:solidFill>
          </p:spPr>
          <p:txBody>
            <a:bodyPr wrap="square">
              <a:spAutoFit/>
            </a:bodyPr>
            <a:lstStyle/>
            <a:p>
              <a:pPr algn="ctr"/>
              <a:r>
                <a:rPr lang="pt-BR" sz="1500" b="1" dirty="0">
                  <a:latin typeface="FrutigerLTStd-Light"/>
                </a:rPr>
                <a:t>Organizações internacionais desenvolveram diversas propostas com o objetivo de evitar ou reduzir os efeitos das alterações climáticas sobre cidades e populações </a:t>
              </a:r>
              <a:endParaRPr lang="pt-BR" sz="1500" b="1" i="0" u="none" strike="noStrike" baseline="0" dirty="0">
                <a:latin typeface="FrutigerLTStd-Light"/>
              </a:endParaRPr>
            </a:p>
          </p:txBody>
        </p:sp>
        <p:sp>
          <p:nvSpPr>
            <p:cNvPr id="19" name="CaixaDeTexto 18">
              <a:extLst>
                <a:ext uri="{FF2B5EF4-FFF2-40B4-BE49-F238E27FC236}">
                  <a16:creationId xmlns:a16="http://schemas.microsoft.com/office/drawing/2014/main" id="{65FBFD6C-7650-7167-64F5-1AC3981ACD4F}"/>
                </a:ext>
              </a:extLst>
            </p:cNvPr>
            <p:cNvSpPr txBox="1"/>
            <p:nvPr/>
          </p:nvSpPr>
          <p:spPr>
            <a:xfrm>
              <a:off x="5354422" y="2405906"/>
              <a:ext cx="6344239" cy="1015663"/>
            </a:xfrm>
            <a:prstGeom prst="rect">
              <a:avLst/>
            </a:prstGeom>
            <a:solidFill>
              <a:srgbClr val="D0DBF0"/>
            </a:solidFill>
          </p:spPr>
          <p:txBody>
            <a:bodyPr wrap="square">
              <a:spAutoFit/>
            </a:bodyPr>
            <a:lstStyle/>
            <a:p>
              <a:pPr algn="l"/>
              <a:r>
                <a:rPr lang="pt-BR" sz="1500" b="1" i="0" u="none" strike="noStrike" baseline="0" dirty="0"/>
                <a:t>Protocolo de Kyoto (1997)</a:t>
              </a:r>
              <a:r>
                <a:rPr lang="pt-BR" sz="1500" b="0" i="0" u="none" strike="noStrike" baseline="0" dirty="0"/>
                <a:t>: definiu metas de redução de gases do efeito estufa. Envolvia reformas nos setores de produção de energia e de transporte, incentivo ao aproveitamento de fontes renováveis e proteção de áreas de florestas e locais arborizados. </a:t>
              </a:r>
            </a:p>
          </p:txBody>
        </p:sp>
        <p:sp>
          <p:nvSpPr>
            <p:cNvPr id="21" name="CaixaDeTexto 20">
              <a:extLst>
                <a:ext uri="{FF2B5EF4-FFF2-40B4-BE49-F238E27FC236}">
                  <a16:creationId xmlns:a16="http://schemas.microsoft.com/office/drawing/2014/main" id="{CD5C9BE1-6386-521E-3B09-615C720192B8}"/>
                </a:ext>
              </a:extLst>
            </p:cNvPr>
            <p:cNvSpPr txBox="1"/>
            <p:nvPr/>
          </p:nvSpPr>
          <p:spPr>
            <a:xfrm>
              <a:off x="5354421" y="3429546"/>
              <a:ext cx="6344239" cy="553998"/>
            </a:xfrm>
            <a:prstGeom prst="rect">
              <a:avLst/>
            </a:prstGeom>
            <a:solidFill>
              <a:srgbClr val="EBF0F9"/>
            </a:solidFill>
          </p:spPr>
          <p:txBody>
            <a:bodyPr wrap="square">
              <a:spAutoFit/>
            </a:bodyPr>
            <a:lstStyle/>
            <a:p>
              <a:pPr algn="l"/>
              <a:r>
                <a:rPr lang="pt-BR" sz="1500" b="1" dirty="0"/>
                <a:t>Acordo de Paris (2015)</a:t>
              </a:r>
              <a:r>
                <a:rPr lang="pt-BR" sz="1500" dirty="0"/>
                <a:t>: tem como objetivo limitar o aumento da temperatura média do planeta de modo a combater as mudanças climáticas.</a:t>
              </a:r>
            </a:p>
          </p:txBody>
        </p:sp>
        <p:sp>
          <p:nvSpPr>
            <p:cNvPr id="23" name="CaixaDeTexto 22">
              <a:extLst>
                <a:ext uri="{FF2B5EF4-FFF2-40B4-BE49-F238E27FC236}">
                  <a16:creationId xmlns:a16="http://schemas.microsoft.com/office/drawing/2014/main" id="{10775A27-155D-6614-0124-F1319559A735}"/>
                </a:ext>
              </a:extLst>
            </p:cNvPr>
            <p:cNvSpPr txBox="1"/>
            <p:nvPr/>
          </p:nvSpPr>
          <p:spPr>
            <a:xfrm>
              <a:off x="5354421" y="3982166"/>
              <a:ext cx="6344239" cy="1015663"/>
            </a:xfrm>
            <a:prstGeom prst="rect">
              <a:avLst/>
            </a:prstGeom>
            <a:solidFill>
              <a:srgbClr val="E0F2FD"/>
            </a:solidFill>
          </p:spPr>
          <p:txBody>
            <a:bodyPr wrap="square">
              <a:spAutoFit/>
            </a:bodyPr>
            <a:lstStyle/>
            <a:p>
              <a:pPr algn="l"/>
              <a:r>
                <a:rPr lang="pt-BR" sz="1500" b="1" dirty="0"/>
                <a:t>Protocolo de Montreal (1987)</a:t>
              </a:r>
              <a:r>
                <a:rPr lang="pt-BR" sz="1500" dirty="0"/>
                <a:t>:</a:t>
              </a:r>
              <a:r>
                <a:rPr lang="pt-BR" sz="1500" b="1" dirty="0"/>
                <a:t> </a:t>
              </a:r>
              <a:r>
                <a:rPr lang="pt-BR" sz="1500" dirty="0"/>
                <a:t>tinha como objetivo reduzir a produção e o consumo de substâncias que destroem a camada de ozônio, como os clorofluorcarbonetos (CFCs). Atualmente, o foco é eliminar a produção e o consumo de </a:t>
              </a:r>
              <a:r>
                <a:rPr lang="pt-BR" sz="1500" dirty="0" err="1"/>
                <a:t>HCFCs</a:t>
              </a:r>
              <a:r>
                <a:rPr lang="pt-BR" sz="1500" dirty="0"/>
                <a:t> (</a:t>
              </a:r>
              <a:r>
                <a:rPr lang="pt-BR" sz="1500" dirty="0" err="1"/>
                <a:t>hidroclorofluorcarbonetos</a:t>
              </a:r>
              <a:r>
                <a:rPr lang="pt-BR" sz="1500" dirty="0"/>
                <a:t>) em todo o mundo.</a:t>
              </a:r>
            </a:p>
          </p:txBody>
        </p:sp>
      </p:grpSp>
    </p:spTree>
    <p:extLst>
      <p:ext uri="{BB962C8B-B14F-4D97-AF65-F5344CB8AC3E}">
        <p14:creationId xmlns:p14="http://schemas.microsoft.com/office/powerpoint/2010/main" val="29658415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F319852-72CA-499A-A7D7-843B7F9B8A63}"/>
              </a:ext>
            </a:extLst>
          </p:cNvPr>
          <p:cNvSpPr>
            <a:spLocks noGrp="1"/>
          </p:cNvSpPr>
          <p:nvPr>
            <p:ph type="ctrTitle"/>
          </p:nvPr>
        </p:nvSpPr>
        <p:spPr>
          <a:xfrm>
            <a:off x="1625599" y="2122366"/>
            <a:ext cx="9261475" cy="1157728"/>
          </a:xfrm>
          <a:solidFill>
            <a:schemeClr val="accent1">
              <a:lumMod val="40000"/>
              <a:lumOff val="60000"/>
            </a:schemeClr>
          </a:solidFill>
        </p:spPr>
        <p:txBody>
          <a:bodyPr anchor="ctr">
            <a:noAutofit/>
          </a:bodyPr>
          <a:lstStyle/>
          <a:p>
            <a:r>
              <a:rPr lang="pt-BR" sz="4800" dirty="0">
                <a:latin typeface="+mn-lt"/>
              </a:rPr>
              <a:t>Apresentação 8 –</a:t>
            </a:r>
            <a:r>
              <a:rPr lang="pt-BR" sz="4800" b="1" dirty="0">
                <a:latin typeface="+mn-lt"/>
              </a:rPr>
              <a:t> TERRA: CLIMA</a:t>
            </a:r>
          </a:p>
        </p:txBody>
      </p:sp>
      <p:sp>
        <p:nvSpPr>
          <p:cNvPr id="3" name="Subtítulo 2">
            <a:extLst>
              <a:ext uri="{FF2B5EF4-FFF2-40B4-BE49-F238E27FC236}">
                <a16:creationId xmlns:a16="http://schemas.microsoft.com/office/drawing/2014/main" id="{4C68A911-5C66-40CF-ABB9-9E4C0C25648C}"/>
              </a:ext>
            </a:extLst>
          </p:cNvPr>
          <p:cNvSpPr>
            <a:spLocks noGrp="1"/>
          </p:cNvSpPr>
          <p:nvPr>
            <p:ph type="subTitle" idx="1"/>
          </p:nvPr>
        </p:nvSpPr>
        <p:spPr>
          <a:xfrm>
            <a:off x="1347057" y="3429001"/>
            <a:ext cx="9818557" cy="1862528"/>
          </a:xfrm>
        </p:spPr>
        <p:txBody>
          <a:bodyPr>
            <a:noAutofit/>
          </a:bodyPr>
          <a:lstStyle/>
          <a:p>
            <a:r>
              <a:rPr lang="pt-BR" sz="3600" b="1" dirty="0"/>
              <a:t>A atmosfera terrestre e os fenômenos associados</a:t>
            </a:r>
          </a:p>
          <a:p>
            <a:r>
              <a:rPr lang="pt-BR" sz="3600" b="1" dirty="0"/>
              <a:t>Tempo e clima</a:t>
            </a:r>
          </a:p>
          <a:p>
            <a:r>
              <a:rPr lang="pt-BR" sz="3600" b="1" dirty="0"/>
              <a:t>Os diversos tipos de clima</a:t>
            </a:r>
          </a:p>
        </p:txBody>
      </p:sp>
      <p:sp>
        <p:nvSpPr>
          <p:cNvPr id="4" name="Slide Number Placeholder 3"/>
          <p:cNvSpPr>
            <a:spLocks noGrp="1"/>
          </p:cNvSpPr>
          <p:nvPr>
            <p:ph type="sldNum" sz="quarter" idx="12"/>
          </p:nvPr>
        </p:nvSpPr>
        <p:spPr/>
        <p:txBody>
          <a:bodyPr/>
          <a:lstStyle/>
          <a:p>
            <a:fld id="{4F8F6898-FA62-4682-ACAB-D43F7C1A59F6}" type="slidenum">
              <a:rPr lang="pt-BR" smtClean="0"/>
              <a:t>2</a:t>
            </a:fld>
            <a:endParaRPr lang="pt-BR"/>
          </a:p>
        </p:txBody>
      </p:sp>
      <p:pic>
        <p:nvPicPr>
          <p:cNvPr id="5" name="Google Shape;67;p15"/>
          <p:cNvPicPr preferRelativeResize="0"/>
          <p:nvPr/>
        </p:nvPicPr>
        <p:blipFill rotWithShape="1">
          <a:blip r:embed="rId2">
            <a:alphaModFix/>
          </a:blip>
          <a:srcRect/>
          <a:stretch/>
        </p:blipFill>
        <p:spPr>
          <a:xfrm>
            <a:off x="0" y="0"/>
            <a:ext cx="12192000" cy="561975"/>
          </a:xfrm>
          <a:prstGeom prst="rect">
            <a:avLst/>
          </a:prstGeom>
          <a:noFill/>
          <a:ln>
            <a:noFill/>
          </a:ln>
        </p:spPr>
      </p:pic>
    </p:spTree>
    <p:extLst>
      <p:ext uri="{BB962C8B-B14F-4D97-AF65-F5344CB8AC3E}">
        <p14:creationId xmlns:p14="http://schemas.microsoft.com/office/powerpoint/2010/main" val="3422389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C156FCE-08E5-4FBE-95F3-89791D65677D}"/>
              </a:ext>
            </a:extLst>
          </p:cNvPr>
          <p:cNvSpPr txBox="1">
            <a:spLocks/>
          </p:cNvSpPr>
          <p:nvPr/>
        </p:nvSpPr>
        <p:spPr>
          <a:xfrm>
            <a:off x="0" y="721419"/>
            <a:ext cx="12192000" cy="98664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pt-BR" sz="4800" dirty="0">
                <a:latin typeface="+mn-lt"/>
              </a:rPr>
              <a:t>Atmosfera</a:t>
            </a:r>
          </a:p>
        </p:txBody>
      </p:sp>
      <p:sp>
        <p:nvSpPr>
          <p:cNvPr id="7" name="Slide Number Placeholder 6"/>
          <p:cNvSpPr>
            <a:spLocks noGrp="1"/>
          </p:cNvSpPr>
          <p:nvPr>
            <p:ph type="sldNum" sz="quarter" idx="12"/>
          </p:nvPr>
        </p:nvSpPr>
        <p:spPr/>
        <p:txBody>
          <a:bodyPr/>
          <a:lstStyle/>
          <a:p>
            <a:fld id="{4F8F6898-FA62-4682-ACAB-D43F7C1A59F6}" type="slidenum">
              <a:rPr lang="pt-BR" smtClean="0"/>
              <a:t>3</a:t>
            </a:fld>
            <a:endParaRPr lang="pt-BR"/>
          </a:p>
        </p:txBody>
      </p:sp>
      <p:pic>
        <p:nvPicPr>
          <p:cNvPr id="8" name="Google Shape;67;p15"/>
          <p:cNvPicPr preferRelativeResize="0"/>
          <p:nvPr/>
        </p:nvPicPr>
        <p:blipFill rotWithShape="1">
          <a:blip r:embed="rId2">
            <a:alphaModFix/>
          </a:blip>
          <a:srcRect/>
          <a:stretch/>
        </p:blipFill>
        <p:spPr>
          <a:xfrm>
            <a:off x="0" y="0"/>
            <a:ext cx="12192000" cy="561975"/>
          </a:xfrm>
          <a:prstGeom prst="rect">
            <a:avLst/>
          </a:prstGeom>
          <a:noFill/>
          <a:ln>
            <a:noFill/>
          </a:ln>
        </p:spPr>
      </p:pic>
      <p:grpSp>
        <p:nvGrpSpPr>
          <p:cNvPr id="14" name="Agrupar 13">
            <a:extLst>
              <a:ext uri="{FF2B5EF4-FFF2-40B4-BE49-F238E27FC236}">
                <a16:creationId xmlns:a16="http://schemas.microsoft.com/office/drawing/2014/main" id="{3A0B51EB-4A04-5650-5843-FC5544F8ABA4}"/>
              </a:ext>
            </a:extLst>
          </p:cNvPr>
          <p:cNvGrpSpPr/>
          <p:nvPr/>
        </p:nvGrpSpPr>
        <p:grpSpPr>
          <a:xfrm>
            <a:off x="784546" y="1867511"/>
            <a:ext cx="5189911" cy="4325145"/>
            <a:chOff x="784546" y="1867511"/>
            <a:chExt cx="5189911" cy="4325145"/>
          </a:xfrm>
          <a:solidFill>
            <a:srgbClr val="DCDDE7"/>
          </a:solidFill>
        </p:grpSpPr>
        <p:pic>
          <p:nvPicPr>
            <p:cNvPr id="10" name="Imagem 9">
              <a:extLst>
                <a:ext uri="{FF2B5EF4-FFF2-40B4-BE49-F238E27FC236}">
                  <a16:creationId xmlns:a16="http://schemas.microsoft.com/office/drawing/2014/main" id="{60958788-AD19-3AA7-3776-D4F201101D4A}"/>
                </a:ext>
              </a:extLst>
            </p:cNvPr>
            <p:cNvPicPr>
              <a:picLocks noChangeAspect="1"/>
            </p:cNvPicPr>
            <p:nvPr/>
          </p:nvPicPr>
          <p:blipFill>
            <a:blip r:embed="rId3"/>
            <a:stretch>
              <a:fillRect/>
            </a:stretch>
          </p:blipFill>
          <p:spPr>
            <a:xfrm>
              <a:off x="784546" y="1867511"/>
              <a:ext cx="5189911" cy="3140868"/>
            </a:xfrm>
            <a:prstGeom prst="rect">
              <a:avLst/>
            </a:prstGeom>
            <a:grpFill/>
          </p:spPr>
        </p:pic>
        <p:sp>
          <p:nvSpPr>
            <p:cNvPr id="12" name="CaixaDeTexto 11">
              <a:extLst>
                <a:ext uri="{FF2B5EF4-FFF2-40B4-BE49-F238E27FC236}">
                  <a16:creationId xmlns:a16="http://schemas.microsoft.com/office/drawing/2014/main" id="{8A83C231-A4B0-9446-2879-B48E133A47B7}"/>
                </a:ext>
              </a:extLst>
            </p:cNvPr>
            <p:cNvSpPr txBox="1"/>
            <p:nvPr/>
          </p:nvSpPr>
          <p:spPr>
            <a:xfrm>
              <a:off x="784546" y="4992327"/>
              <a:ext cx="5189911" cy="1200329"/>
            </a:xfrm>
            <a:prstGeom prst="rect">
              <a:avLst/>
            </a:prstGeom>
            <a:grpFill/>
          </p:spPr>
          <p:txBody>
            <a:bodyPr wrap="square">
              <a:spAutoFit/>
            </a:bodyPr>
            <a:lstStyle/>
            <a:p>
              <a:pPr algn="l"/>
              <a:r>
                <a:rPr lang="pt-BR" dirty="0">
                  <a:latin typeface="FrutigerLTStd-Light"/>
                </a:rPr>
                <a:t>Composta </a:t>
              </a:r>
              <a:r>
                <a:rPr lang="pt-BR" b="0" i="0" u="none" strike="noStrike" baseline="0" dirty="0">
                  <a:latin typeface="FrutigerLTStd-Light"/>
                </a:rPr>
                <a:t>predominantemente dos gases nitrogênio (N</a:t>
              </a:r>
              <a:r>
                <a:rPr lang="pt-BR" sz="800" b="0" i="0" u="none" strike="noStrike" baseline="0" dirty="0">
                  <a:latin typeface="FrutigerLTStd-Light"/>
                </a:rPr>
                <a:t>2</a:t>
              </a:r>
              <a:r>
                <a:rPr lang="pt-BR" b="0" i="0" u="none" strike="noStrike" baseline="0" dirty="0">
                  <a:latin typeface="FrutigerLTStd-Light"/>
                </a:rPr>
                <a:t>) e oxigênio (O</a:t>
              </a:r>
              <a:r>
                <a:rPr lang="pt-BR" sz="800" b="0" i="0" u="none" strike="noStrike" baseline="0" dirty="0">
                  <a:latin typeface="FrutigerLTStd-Light"/>
                </a:rPr>
                <a:t>2</a:t>
              </a:r>
              <a:r>
                <a:rPr lang="pt-BR" b="0" i="0" u="none" strike="noStrike" baseline="0" dirty="0">
                  <a:latin typeface="FrutigerLTStd-Light"/>
                </a:rPr>
                <a:t>); em menores quantidades aparecem gás carbônico (CO</a:t>
              </a:r>
              <a:r>
                <a:rPr lang="pt-BR" sz="800" b="0" i="0" u="none" strike="noStrike" baseline="0" dirty="0">
                  <a:latin typeface="FrutigerLTStd-Light"/>
                </a:rPr>
                <a:t>2</a:t>
              </a:r>
              <a:r>
                <a:rPr lang="pt-BR" b="0" i="0" u="none" strike="noStrike" baseline="0" dirty="0">
                  <a:latin typeface="FrutigerLTStd-Light"/>
                </a:rPr>
                <a:t>), vapor de água (H</a:t>
              </a:r>
              <a:r>
                <a:rPr lang="pt-BR" sz="800" b="0" i="0" u="none" strike="noStrike" baseline="0" dirty="0">
                  <a:latin typeface="FrutigerLTStd-Light"/>
                </a:rPr>
                <a:t>2</a:t>
              </a:r>
              <a:r>
                <a:rPr lang="pt-BR" b="0" i="0" u="none" strike="noStrike" baseline="0" dirty="0">
                  <a:latin typeface="FrutigerLTStd-Light"/>
                </a:rPr>
                <a:t>O), argônio (Ar), neônio (Ne), hélio (He), entre outros. </a:t>
              </a:r>
              <a:endParaRPr lang="pt-BR" dirty="0"/>
            </a:p>
          </p:txBody>
        </p:sp>
      </p:grpSp>
      <p:grpSp>
        <p:nvGrpSpPr>
          <p:cNvPr id="15" name="Agrupar 14">
            <a:extLst>
              <a:ext uri="{FF2B5EF4-FFF2-40B4-BE49-F238E27FC236}">
                <a16:creationId xmlns:a16="http://schemas.microsoft.com/office/drawing/2014/main" id="{653E24E5-7B25-850F-6974-604A15B773BC}"/>
              </a:ext>
            </a:extLst>
          </p:cNvPr>
          <p:cNvGrpSpPr/>
          <p:nvPr/>
        </p:nvGrpSpPr>
        <p:grpSpPr>
          <a:xfrm>
            <a:off x="6096000" y="2325534"/>
            <a:ext cx="5112470" cy="3591090"/>
            <a:chOff x="6411357" y="2278400"/>
            <a:chExt cx="5112470" cy="3591090"/>
          </a:xfrm>
        </p:grpSpPr>
        <p:sp>
          <p:nvSpPr>
            <p:cNvPr id="5" name="Retângulo 4">
              <a:extLst>
                <a:ext uri="{FF2B5EF4-FFF2-40B4-BE49-F238E27FC236}">
                  <a16:creationId xmlns:a16="http://schemas.microsoft.com/office/drawing/2014/main" id="{551B6027-BFBA-4B80-AED5-48D20F2FDB51}"/>
                </a:ext>
              </a:extLst>
            </p:cNvPr>
            <p:cNvSpPr/>
            <p:nvPr/>
          </p:nvSpPr>
          <p:spPr>
            <a:xfrm>
              <a:off x="6411357" y="2278400"/>
              <a:ext cx="5112470" cy="923330"/>
            </a:xfrm>
            <a:prstGeom prst="rect">
              <a:avLst/>
            </a:prstGeom>
            <a:solidFill>
              <a:srgbClr val="96B0DE"/>
            </a:solidFill>
          </p:spPr>
          <p:txBody>
            <a:bodyPr wrap="square">
              <a:spAutoFit/>
            </a:bodyPr>
            <a:lstStyle/>
            <a:p>
              <a:r>
                <a:rPr lang="pt-BR" dirty="0"/>
                <a:t>Interage com a hidrosfera e com a litosfera, participando dos processos que acontecem na superfície externa do planeta.</a:t>
              </a:r>
            </a:p>
          </p:txBody>
        </p:sp>
        <p:sp>
          <p:nvSpPr>
            <p:cNvPr id="6" name="Retângulo 5">
              <a:extLst>
                <a:ext uri="{FF2B5EF4-FFF2-40B4-BE49-F238E27FC236}">
                  <a16:creationId xmlns:a16="http://schemas.microsoft.com/office/drawing/2014/main" id="{D5D0AB13-8204-48C3-9EE0-9F11B5B44A81}"/>
                </a:ext>
              </a:extLst>
            </p:cNvPr>
            <p:cNvSpPr/>
            <p:nvPr/>
          </p:nvSpPr>
          <p:spPr>
            <a:xfrm>
              <a:off x="6411357" y="3194606"/>
              <a:ext cx="5112470" cy="923330"/>
            </a:xfrm>
            <a:prstGeom prst="rect">
              <a:avLst/>
            </a:prstGeom>
            <a:solidFill>
              <a:srgbClr val="C2E5F0"/>
            </a:solidFill>
          </p:spPr>
          <p:txBody>
            <a:bodyPr wrap="square">
              <a:spAutoFit/>
            </a:bodyPr>
            <a:lstStyle/>
            <a:p>
              <a:r>
                <a:rPr lang="pt-BR" dirty="0"/>
                <a:t>Influencia a distribuição dos seres vivos ao mesmo tempo que é influenciada por eles, o que indica que existe uma forte relação entre atmosfera e biosfera.</a:t>
              </a:r>
            </a:p>
          </p:txBody>
        </p:sp>
        <p:sp>
          <p:nvSpPr>
            <p:cNvPr id="13" name="Retângulo 12">
              <a:extLst>
                <a:ext uri="{FF2B5EF4-FFF2-40B4-BE49-F238E27FC236}">
                  <a16:creationId xmlns:a16="http://schemas.microsoft.com/office/drawing/2014/main" id="{7D523877-0184-F2F5-51FE-6A308576616C}"/>
                </a:ext>
              </a:extLst>
            </p:cNvPr>
            <p:cNvSpPr/>
            <p:nvPr/>
          </p:nvSpPr>
          <p:spPr>
            <a:xfrm>
              <a:off x="6411357" y="4115164"/>
              <a:ext cx="5112470" cy="1754326"/>
            </a:xfrm>
            <a:prstGeom prst="rect">
              <a:avLst/>
            </a:prstGeom>
            <a:solidFill>
              <a:srgbClr val="9DD5E7"/>
            </a:solidFill>
          </p:spPr>
          <p:txBody>
            <a:bodyPr wrap="square">
              <a:spAutoFit/>
            </a:bodyPr>
            <a:lstStyle/>
            <a:p>
              <a:r>
                <a:rPr lang="pt-BR" dirty="0"/>
                <a:t>Na camada da atmosfera mais próxima da superfície terrestre – a troposfera – acontecem praticamente todos os fenômenos atmosféricos movidos pela energia solar, como a formação de ventos, nuvens, chuvas e outros, caracterizando os climas globais e regionais.</a:t>
              </a:r>
            </a:p>
          </p:txBody>
        </p:sp>
      </p:grpSp>
    </p:spTree>
    <p:extLst>
      <p:ext uri="{BB962C8B-B14F-4D97-AF65-F5344CB8AC3E}">
        <p14:creationId xmlns:p14="http://schemas.microsoft.com/office/powerpoint/2010/main" val="26155935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C3C52CA8-C0AE-450D-825C-7A11343A52EF}"/>
              </a:ext>
            </a:extLst>
          </p:cNvPr>
          <p:cNvSpPr txBox="1">
            <a:spLocks/>
          </p:cNvSpPr>
          <p:nvPr/>
        </p:nvSpPr>
        <p:spPr>
          <a:xfrm>
            <a:off x="0" y="697761"/>
            <a:ext cx="12192000" cy="98664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pt-BR" sz="4800" dirty="0">
                <a:latin typeface="+mn-lt"/>
              </a:rPr>
              <a:t>Tempo e clima</a:t>
            </a:r>
          </a:p>
        </p:txBody>
      </p:sp>
      <p:pic>
        <p:nvPicPr>
          <p:cNvPr id="2" name="Imagem 1">
            <a:extLst>
              <a:ext uri="{FF2B5EF4-FFF2-40B4-BE49-F238E27FC236}">
                <a16:creationId xmlns:a16="http://schemas.microsoft.com/office/drawing/2014/main" id="{5F291127-8552-4845-A8EC-444FB9CA258F}"/>
              </a:ext>
            </a:extLst>
          </p:cNvPr>
          <p:cNvPicPr>
            <a:picLocks noChangeAspect="1"/>
          </p:cNvPicPr>
          <p:nvPr/>
        </p:nvPicPr>
        <p:blipFill>
          <a:blip r:embed="rId2"/>
          <a:stretch>
            <a:fillRect/>
          </a:stretch>
        </p:blipFill>
        <p:spPr>
          <a:xfrm>
            <a:off x="395922" y="1466180"/>
            <a:ext cx="11327130" cy="2037428"/>
          </a:xfrm>
          <a:prstGeom prst="rect">
            <a:avLst/>
          </a:prstGeom>
        </p:spPr>
      </p:pic>
      <p:sp>
        <p:nvSpPr>
          <p:cNvPr id="3" name="Retângulo 2">
            <a:extLst>
              <a:ext uri="{FF2B5EF4-FFF2-40B4-BE49-F238E27FC236}">
                <a16:creationId xmlns:a16="http://schemas.microsoft.com/office/drawing/2014/main" id="{0F6BB58E-A611-4013-8620-9EEC0EC3EB1A}"/>
              </a:ext>
            </a:extLst>
          </p:cNvPr>
          <p:cNvSpPr/>
          <p:nvPr/>
        </p:nvSpPr>
        <p:spPr>
          <a:xfrm>
            <a:off x="735291" y="3503608"/>
            <a:ext cx="10718276" cy="430887"/>
          </a:xfrm>
          <a:prstGeom prst="rect">
            <a:avLst/>
          </a:prstGeom>
          <a:solidFill>
            <a:srgbClr val="A7BCE3"/>
          </a:solidFill>
        </p:spPr>
        <p:txBody>
          <a:bodyPr wrap="square">
            <a:spAutoFit/>
          </a:bodyPr>
          <a:lstStyle/>
          <a:p>
            <a:pPr algn="ctr"/>
            <a:r>
              <a:rPr lang="pt-BR" sz="2200" b="1" dirty="0">
                <a:solidFill>
                  <a:srgbClr val="2F2F2E"/>
                </a:solidFill>
              </a:rPr>
              <a:t>Quais frases estão relacionadas ao tempo e quais estão relacionadas ao clima?</a:t>
            </a:r>
            <a:endParaRPr lang="pt-BR" sz="2200" b="1" dirty="0"/>
          </a:p>
        </p:txBody>
      </p:sp>
      <p:sp>
        <p:nvSpPr>
          <p:cNvPr id="5" name="Retângulo 4">
            <a:extLst>
              <a:ext uri="{FF2B5EF4-FFF2-40B4-BE49-F238E27FC236}">
                <a16:creationId xmlns:a16="http://schemas.microsoft.com/office/drawing/2014/main" id="{52794C38-AE74-4AB1-991B-A9CA8F0D2567}"/>
              </a:ext>
            </a:extLst>
          </p:cNvPr>
          <p:cNvSpPr/>
          <p:nvPr/>
        </p:nvSpPr>
        <p:spPr>
          <a:xfrm>
            <a:off x="786493" y="4048026"/>
            <a:ext cx="5047408" cy="2308324"/>
          </a:xfrm>
          <a:prstGeom prst="rect">
            <a:avLst/>
          </a:prstGeom>
          <a:solidFill>
            <a:srgbClr val="DCDDE7"/>
          </a:solidFill>
        </p:spPr>
        <p:txBody>
          <a:bodyPr wrap="square">
            <a:spAutoFit/>
          </a:bodyPr>
          <a:lstStyle/>
          <a:p>
            <a:r>
              <a:rPr lang="pt-BR" b="1" dirty="0"/>
              <a:t>Tempo </a:t>
            </a:r>
            <a:r>
              <a:rPr lang="pt-BR" dirty="0"/>
              <a:t>(ou tempo atmosférico) está relacionado com as condições meteorológicas momentâneas em um local. Trata-se de características da atmosfera, como umidade, temperatura, níveis de pluviosidade (ocorrência de chuvas) etc., em determinado momento e local. As características do tempo podem variar ao longo dos dias ou até mesmo em um único dia.</a:t>
            </a:r>
          </a:p>
        </p:txBody>
      </p:sp>
      <p:sp>
        <p:nvSpPr>
          <p:cNvPr id="6" name="Retângulo 5">
            <a:extLst>
              <a:ext uri="{FF2B5EF4-FFF2-40B4-BE49-F238E27FC236}">
                <a16:creationId xmlns:a16="http://schemas.microsoft.com/office/drawing/2014/main" id="{7A8FA8B3-092D-4DF8-9C63-FFA5F5DBA302}"/>
              </a:ext>
            </a:extLst>
          </p:cNvPr>
          <p:cNvSpPr/>
          <p:nvPr/>
        </p:nvSpPr>
        <p:spPr>
          <a:xfrm>
            <a:off x="6404588" y="4070281"/>
            <a:ext cx="5047408" cy="2308324"/>
          </a:xfrm>
          <a:prstGeom prst="rect">
            <a:avLst/>
          </a:prstGeom>
          <a:solidFill>
            <a:srgbClr val="DCDDE7"/>
          </a:solidFill>
        </p:spPr>
        <p:txBody>
          <a:bodyPr wrap="square">
            <a:spAutoFit/>
          </a:bodyPr>
          <a:lstStyle/>
          <a:p>
            <a:r>
              <a:rPr lang="pt-BR" b="1" dirty="0"/>
              <a:t>Clima </a:t>
            </a:r>
            <a:r>
              <a:rPr lang="pt-BR" dirty="0"/>
              <a:t>está relacionado com as condições atmosféricas que caracterizam uma região em um período mais longo. Por exemplo, com base em uma média de observações obtidas ao longo de alguns anos em uma mesma região, são determinados padrões de ocorrência de chuvas e de variações de temperatura. Esses padrões são comumente apresentados na forma de um gráfico.</a:t>
            </a:r>
          </a:p>
        </p:txBody>
      </p:sp>
      <p:sp>
        <p:nvSpPr>
          <p:cNvPr id="7" name="Slide Number Placeholder 6"/>
          <p:cNvSpPr>
            <a:spLocks noGrp="1"/>
          </p:cNvSpPr>
          <p:nvPr>
            <p:ph type="sldNum" sz="quarter" idx="12"/>
          </p:nvPr>
        </p:nvSpPr>
        <p:spPr/>
        <p:txBody>
          <a:bodyPr/>
          <a:lstStyle/>
          <a:p>
            <a:fld id="{4F8F6898-FA62-4682-ACAB-D43F7C1A59F6}" type="slidenum">
              <a:rPr lang="pt-BR" smtClean="0"/>
              <a:t>4</a:t>
            </a:fld>
            <a:endParaRPr lang="pt-BR"/>
          </a:p>
        </p:txBody>
      </p:sp>
      <p:pic>
        <p:nvPicPr>
          <p:cNvPr id="8" name="Google Shape;67;p15"/>
          <p:cNvPicPr preferRelativeResize="0"/>
          <p:nvPr/>
        </p:nvPicPr>
        <p:blipFill rotWithShape="1">
          <a:blip r:embed="rId3">
            <a:alphaModFix/>
          </a:blip>
          <a:srcRect/>
          <a:stretch/>
        </p:blipFill>
        <p:spPr>
          <a:xfrm>
            <a:off x="0" y="0"/>
            <a:ext cx="12192000" cy="561975"/>
          </a:xfrm>
          <a:prstGeom prst="rect">
            <a:avLst/>
          </a:prstGeom>
          <a:noFill/>
          <a:ln>
            <a:noFill/>
          </a:ln>
        </p:spPr>
      </p:pic>
    </p:spTree>
    <p:extLst>
      <p:ext uri="{BB962C8B-B14F-4D97-AF65-F5344CB8AC3E}">
        <p14:creationId xmlns:p14="http://schemas.microsoft.com/office/powerpoint/2010/main" val="14066580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AAE15C7-054B-4182-9D41-3D242ABB11B2}"/>
              </a:ext>
            </a:extLst>
          </p:cNvPr>
          <p:cNvSpPr txBox="1">
            <a:spLocks/>
          </p:cNvSpPr>
          <p:nvPr/>
        </p:nvSpPr>
        <p:spPr>
          <a:xfrm>
            <a:off x="0" y="761332"/>
            <a:ext cx="12192000" cy="98664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pt-BR" sz="4800" dirty="0">
                <a:latin typeface="+mn-lt"/>
              </a:rPr>
              <a:t>Coleta de dados para a previsão do tempo</a:t>
            </a:r>
          </a:p>
        </p:txBody>
      </p:sp>
      <p:sp>
        <p:nvSpPr>
          <p:cNvPr id="6" name="Slide Number Placeholder 5"/>
          <p:cNvSpPr>
            <a:spLocks noGrp="1"/>
          </p:cNvSpPr>
          <p:nvPr>
            <p:ph type="sldNum" sz="quarter" idx="12"/>
          </p:nvPr>
        </p:nvSpPr>
        <p:spPr/>
        <p:txBody>
          <a:bodyPr/>
          <a:lstStyle/>
          <a:p>
            <a:fld id="{4F8F6898-FA62-4682-ACAB-D43F7C1A59F6}" type="slidenum">
              <a:rPr lang="pt-BR" smtClean="0"/>
              <a:t>5</a:t>
            </a:fld>
            <a:endParaRPr lang="pt-BR"/>
          </a:p>
        </p:txBody>
      </p:sp>
      <p:pic>
        <p:nvPicPr>
          <p:cNvPr id="10" name="Google Shape;67;p15"/>
          <p:cNvPicPr preferRelativeResize="0"/>
          <p:nvPr/>
        </p:nvPicPr>
        <p:blipFill rotWithShape="1">
          <a:blip r:embed="rId2">
            <a:alphaModFix/>
          </a:blip>
          <a:srcRect/>
          <a:stretch/>
        </p:blipFill>
        <p:spPr>
          <a:xfrm>
            <a:off x="0" y="0"/>
            <a:ext cx="12192000" cy="561975"/>
          </a:xfrm>
          <a:prstGeom prst="rect">
            <a:avLst/>
          </a:prstGeom>
          <a:noFill/>
          <a:ln>
            <a:noFill/>
          </a:ln>
        </p:spPr>
      </p:pic>
      <p:pic>
        <p:nvPicPr>
          <p:cNvPr id="12" name="Imagem 11">
            <a:extLst>
              <a:ext uri="{FF2B5EF4-FFF2-40B4-BE49-F238E27FC236}">
                <a16:creationId xmlns:a16="http://schemas.microsoft.com/office/drawing/2014/main" id="{BFB47D86-7F56-33D2-3200-F4051606B484}"/>
              </a:ext>
            </a:extLst>
          </p:cNvPr>
          <p:cNvPicPr>
            <a:picLocks noChangeAspect="1"/>
          </p:cNvPicPr>
          <p:nvPr/>
        </p:nvPicPr>
        <p:blipFill>
          <a:blip r:embed="rId3"/>
          <a:stretch>
            <a:fillRect/>
          </a:stretch>
        </p:blipFill>
        <p:spPr>
          <a:xfrm>
            <a:off x="838200" y="1612672"/>
            <a:ext cx="7561847" cy="4926240"/>
          </a:xfrm>
          <a:prstGeom prst="rect">
            <a:avLst/>
          </a:prstGeom>
        </p:spPr>
      </p:pic>
      <p:sp>
        <p:nvSpPr>
          <p:cNvPr id="14" name="CaixaDeTexto 13">
            <a:extLst>
              <a:ext uri="{FF2B5EF4-FFF2-40B4-BE49-F238E27FC236}">
                <a16:creationId xmlns:a16="http://schemas.microsoft.com/office/drawing/2014/main" id="{F499EFE5-E0E3-7ECA-C601-75F17F0AA69E}"/>
              </a:ext>
            </a:extLst>
          </p:cNvPr>
          <p:cNvSpPr txBox="1"/>
          <p:nvPr/>
        </p:nvSpPr>
        <p:spPr>
          <a:xfrm>
            <a:off x="8610600" y="2900629"/>
            <a:ext cx="2743201" cy="2031325"/>
          </a:xfrm>
          <a:prstGeom prst="rect">
            <a:avLst/>
          </a:prstGeom>
          <a:noFill/>
        </p:spPr>
        <p:txBody>
          <a:bodyPr wrap="square">
            <a:spAutoFit/>
          </a:bodyPr>
          <a:lstStyle/>
          <a:p>
            <a:pPr algn="l"/>
            <a:r>
              <a:rPr lang="pt-BR" sz="1800" b="0" i="0" u="none" strike="noStrike" baseline="0" dirty="0">
                <a:latin typeface="FrutigerLTStd-Light"/>
              </a:rPr>
              <a:t>A coleta de informações necessárias para a previsão do tempo pode ser realizada por estações meteorológicas, satélites, balões meteorológicos, entre outros.</a:t>
            </a:r>
            <a:endParaRPr lang="pt-BR" dirty="0"/>
          </a:p>
        </p:txBody>
      </p:sp>
    </p:spTree>
    <p:extLst>
      <p:ext uri="{BB962C8B-B14F-4D97-AF65-F5344CB8AC3E}">
        <p14:creationId xmlns:p14="http://schemas.microsoft.com/office/powerpoint/2010/main" val="9907544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AAE15C7-054B-4182-9D41-3D242ABB11B2}"/>
              </a:ext>
            </a:extLst>
          </p:cNvPr>
          <p:cNvSpPr txBox="1">
            <a:spLocks/>
          </p:cNvSpPr>
          <p:nvPr/>
        </p:nvSpPr>
        <p:spPr>
          <a:xfrm>
            <a:off x="0" y="761332"/>
            <a:ext cx="12192000" cy="98664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pt-BR" sz="4800" dirty="0">
                <a:latin typeface="+mn-lt"/>
              </a:rPr>
              <a:t>Fatores envolvidos na previsão do tempo</a:t>
            </a:r>
          </a:p>
        </p:txBody>
      </p:sp>
      <p:sp>
        <p:nvSpPr>
          <p:cNvPr id="6" name="Slide Number Placeholder 5"/>
          <p:cNvSpPr>
            <a:spLocks noGrp="1"/>
          </p:cNvSpPr>
          <p:nvPr>
            <p:ph type="sldNum" sz="quarter" idx="12"/>
          </p:nvPr>
        </p:nvSpPr>
        <p:spPr/>
        <p:txBody>
          <a:bodyPr/>
          <a:lstStyle/>
          <a:p>
            <a:fld id="{4F8F6898-FA62-4682-ACAB-D43F7C1A59F6}" type="slidenum">
              <a:rPr lang="pt-BR" smtClean="0"/>
              <a:t>6</a:t>
            </a:fld>
            <a:endParaRPr lang="pt-BR"/>
          </a:p>
        </p:txBody>
      </p:sp>
      <p:pic>
        <p:nvPicPr>
          <p:cNvPr id="10" name="Google Shape;67;p15"/>
          <p:cNvPicPr preferRelativeResize="0"/>
          <p:nvPr/>
        </p:nvPicPr>
        <p:blipFill rotWithShape="1">
          <a:blip r:embed="rId2">
            <a:alphaModFix/>
          </a:blip>
          <a:srcRect/>
          <a:stretch/>
        </p:blipFill>
        <p:spPr>
          <a:xfrm>
            <a:off x="0" y="0"/>
            <a:ext cx="12192000" cy="561975"/>
          </a:xfrm>
          <a:prstGeom prst="rect">
            <a:avLst/>
          </a:prstGeom>
          <a:noFill/>
          <a:ln>
            <a:noFill/>
          </a:ln>
        </p:spPr>
      </p:pic>
      <p:grpSp>
        <p:nvGrpSpPr>
          <p:cNvPr id="11" name="Agrupar 10">
            <a:extLst>
              <a:ext uri="{FF2B5EF4-FFF2-40B4-BE49-F238E27FC236}">
                <a16:creationId xmlns:a16="http://schemas.microsoft.com/office/drawing/2014/main" id="{D8473F0D-47AF-176B-3720-F5CD340C169A}"/>
              </a:ext>
            </a:extLst>
          </p:cNvPr>
          <p:cNvGrpSpPr/>
          <p:nvPr/>
        </p:nvGrpSpPr>
        <p:grpSpPr>
          <a:xfrm>
            <a:off x="1857076" y="1660879"/>
            <a:ext cx="9355322" cy="4313241"/>
            <a:chOff x="1055798" y="1783427"/>
            <a:chExt cx="9355322" cy="4313241"/>
          </a:xfrm>
        </p:grpSpPr>
        <p:sp>
          <p:nvSpPr>
            <p:cNvPr id="14" name="CaixaDeTexto 13">
              <a:extLst>
                <a:ext uri="{FF2B5EF4-FFF2-40B4-BE49-F238E27FC236}">
                  <a16:creationId xmlns:a16="http://schemas.microsoft.com/office/drawing/2014/main" id="{F499EFE5-E0E3-7ECA-C601-75F17F0AA69E}"/>
                </a:ext>
              </a:extLst>
            </p:cNvPr>
            <p:cNvSpPr txBox="1"/>
            <p:nvPr/>
          </p:nvSpPr>
          <p:spPr>
            <a:xfrm>
              <a:off x="1055801" y="1783427"/>
              <a:ext cx="9355319" cy="646331"/>
            </a:xfrm>
            <a:prstGeom prst="rect">
              <a:avLst/>
            </a:prstGeom>
            <a:solidFill>
              <a:srgbClr val="A7BCE3"/>
            </a:solidFill>
          </p:spPr>
          <p:txBody>
            <a:bodyPr wrap="square">
              <a:spAutoFit/>
            </a:bodyPr>
            <a:lstStyle/>
            <a:p>
              <a:pPr algn="l"/>
              <a:r>
                <a:rPr lang="pt-BR" sz="1800" b="1" i="0" u="none" strike="noStrike" baseline="0" dirty="0">
                  <a:latin typeface="Calibri "/>
                </a:rPr>
                <a:t>Pluviosidade</a:t>
              </a:r>
              <a:r>
                <a:rPr lang="pt-BR" sz="1800" b="0" i="0" u="none" strike="noStrike" baseline="0" dirty="0">
                  <a:latin typeface="Calibri "/>
                </a:rPr>
                <a:t>: diz respeito ao volume de chuvas que ocorre em uma área (bairro, município, estado etc.) em determinado período (horas, dias, semanas, meses, ano etc.).</a:t>
              </a:r>
              <a:endParaRPr lang="pt-BR" dirty="0">
                <a:latin typeface="Calibri "/>
              </a:endParaRPr>
            </a:p>
          </p:txBody>
        </p:sp>
        <p:sp>
          <p:nvSpPr>
            <p:cNvPr id="3" name="CaixaDeTexto 2">
              <a:extLst>
                <a:ext uri="{FF2B5EF4-FFF2-40B4-BE49-F238E27FC236}">
                  <a16:creationId xmlns:a16="http://schemas.microsoft.com/office/drawing/2014/main" id="{92461D80-9BD3-1C47-149D-FD26FB16B22C}"/>
                </a:ext>
              </a:extLst>
            </p:cNvPr>
            <p:cNvSpPr txBox="1"/>
            <p:nvPr/>
          </p:nvSpPr>
          <p:spPr>
            <a:xfrm>
              <a:off x="1055800" y="2431519"/>
              <a:ext cx="9355319" cy="646331"/>
            </a:xfrm>
            <a:prstGeom prst="rect">
              <a:avLst/>
            </a:prstGeom>
            <a:solidFill>
              <a:srgbClr val="D0DBF0"/>
            </a:solidFill>
          </p:spPr>
          <p:txBody>
            <a:bodyPr wrap="square">
              <a:spAutoFit/>
            </a:bodyPr>
            <a:lstStyle/>
            <a:p>
              <a:pPr algn="l"/>
              <a:r>
                <a:rPr lang="pt-BR" sz="1800" b="1" i="0" u="none" strike="noStrike" baseline="0" dirty="0"/>
                <a:t>Umidade relativa do ar</a:t>
              </a:r>
              <a:r>
                <a:rPr lang="pt-BR" sz="1800" b="0" i="0" u="none" strike="noStrike" baseline="0" dirty="0"/>
                <a:t>: é a relação entre a quantidade de água, no estado de vapor, presente no ar e a quantidade máxima de vapor de água que poderia existir na mesma temperatura.</a:t>
              </a:r>
              <a:endParaRPr lang="pt-BR" dirty="0"/>
            </a:p>
          </p:txBody>
        </p:sp>
        <p:sp>
          <p:nvSpPr>
            <p:cNvPr id="4" name="CaixaDeTexto 3">
              <a:extLst>
                <a:ext uri="{FF2B5EF4-FFF2-40B4-BE49-F238E27FC236}">
                  <a16:creationId xmlns:a16="http://schemas.microsoft.com/office/drawing/2014/main" id="{85404D3D-ACDE-18BE-8A7A-3843EFCEC780}"/>
                </a:ext>
              </a:extLst>
            </p:cNvPr>
            <p:cNvSpPr txBox="1"/>
            <p:nvPr/>
          </p:nvSpPr>
          <p:spPr>
            <a:xfrm>
              <a:off x="1055798" y="3076979"/>
              <a:ext cx="9355319" cy="1200329"/>
            </a:xfrm>
            <a:prstGeom prst="rect">
              <a:avLst/>
            </a:prstGeom>
            <a:solidFill>
              <a:srgbClr val="C2E5F0"/>
            </a:solidFill>
          </p:spPr>
          <p:txBody>
            <a:bodyPr wrap="square">
              <a:spAutoFit/>
            </a:bodyPr>
            <a:lstStyle/>
            <a:p>
              <a:pPr algn="l"/>
              <a:r>
                <a:rPr lang="pt-BR" sz="1800" b="1" i="0" u="none" strike="noStrike" baseline="0" dirty="0"/>
                <a:t>Temperatura do ar</a:t>
              </a:r>
              <a:r>
                <a:rPr lang="pt-BR" sz="1800" b="0" i="0" u="none" strike="noStrike" baseline="0" dirty="0"/>
                <a:t>: exerce influência sobre a quantidade de água que passa para o estado de vapor, na atmosfera, e sobre a formação do vento. Quando há alta incidência de raios solares na superfície terrestre, há aquecimento do ar e aumento na quantidade de água da superfície terrestre que passa para o estado de vapor.</a:t>
              </a:r>
              <a:endParaRPr lang="pt-BR" dirty="0"/>
            </a:p>
          </p:txBody>
        </p:sp>
        <p:sp>
          <p:nvSpPr>
            <p:cNvPr id="7" name="CaixaDeTexto 6">
              <a:extLst>
                <a:ext uri="{FF2B5EF4-FFF2-40B4-BE49-F238E27FC236}">
                  <a16:creationId xmlns:a16="http://schemas.microsoft.com/office/drawing/2014/main" id="{4D78C21F-FCAF-8B95-8ED4-0F47BFF3D3A4}"/>
                </a:ext>
              </a:extLst>
            </p:cNvPr>
            <p:cNvSpPr txBox="1"/>
            <p:nvPr/>
          </p:nvSpPr>
          <p:spPr>
            <a:xfrm>
              <a:off x="1055800" y="4267881"/>
              <a:ext cx="9355318" cy="923330"/>
            </a:xfrm>
            <a:prstGeom prst="rect">
              <a:avLst/>
            </a:prstGeom>
            <a:solidFill>
              <a:srgbClr val="9DD5E7"/>
            </a:solidFill>
          </p:spPr>
          <p:txBody>
            <a:bodyPr wrap="square">
              <a:spAutoFit/>
            </a:bodyPr>
            <a:lstStyle/>
            <a:p>
              <a:pPr algn="l"/>
              <a:r>
                <a:rPr lang="pt-BR" sz="1800" b="1" i="0" u="none" strike="noStrike" baseline="0" dirty="0">
                  <a:solidFill>
                    <a:srgbClr val="000000"/>
                  </a:solidFill>
                </a:rPr>
                <a:t>Velocidade e direção do vento</a:t>
              </a:r>
              <a:r>
                <a:rPr lang="pt-BR" sz="1800" b="0" i="0" u="none" strike="noStrike" baseline="0" dirty="0">
                  <a:solidFill>
                    <a:srgbClr val="000000"/>
                  </a:solidFill>
                </a:rPr>
                <a:t>: o aumento na velocidade de movimento de </a:t>
              </a:r>
              <a:r>
                <a:rPr lang="pt-BR" dirty="0">
                  <a:solidFill>
                    <a:srgbClr val="000000"/>
                  </a:solidFill>
                </a:rPr>
                <a:t>grandes massas de ar também </a:t>
              </a:r>
              <a:r>
                <a:rPr lang="pt-BR" sz="1800" b="0" i="0" u="none" strike="noStrike" baseline="0" dirty="0">
                  <a:solidFill>
                    <a:srgbClr val="000000"/>
                  </a:solidFill>
                </a:rPr>
                <a:t>causa aumento na quantidade de evaporação da água da superfície terrestre e consequente aumento da umidade relativa do ar e da pluviosidade.</a:t>
              </a:r>
              <a:endParaRPr lang="pt-BR" dirty="0"/>
            </a:p>
          </p:txBody>
        </p:sp>
        <p:sp>
          <p:nvSpPr>
            <p:cNvPr id="9" name="CaixaDeTexto 8">
              <a:extLst>
                <a:ext uri="{FF2B5EF4-FFF2-40B4-BE49-F238E27FC236}">
                  <a16:creationId xmlns:a16="http://schemas.microsoft.com/office/drawing/2014/main" id="{2A9E85EE-FB26-35F4-3209-3546B7149DA0}"/>
                </a:ext>
              </a:extLst>
            </p:cNvPr>
            <p:cNvSpPr txBox="1"/>
            <p:nvPr/>
          </p:nvSpPr>
          <p:spPr>
            <a:xfrm>
              <a:off x="1055798" y="5173338"/>
              <a:ext cx="9355319" cy="923330"/>
            </a:xfrm>
            <a:prstGeom prst="rect">
              <a:avLst/>
            </a:prstGeom>
            <a:solidFill>
              <a:srgbClr val="DCDDE7"/>
            </a:solidFill>
          </p:spPr>
          <p:txBody>
            <a:bodyPr wrap="square">
              <a:spAutoFit/>
            </a:bodyPr>
            <a:lstStyle/>
            <a:p>
              <a:pPr algn="l"/>
              <a:r>
                <a:rPr lang="pt-BR" sz="1800" b="1" i="0" u="none" strike="noStrike" baseline="0" dirty="0">
                  <a:latin typeface="FrutigerLTStd-Bold"/>
                </a:rPr>
                <a:t>Pressão atmosférica</a:t>
              </a:r>
              <a:r>
                <a:rPr lang="pt-BR" sz="1800" b="0" i="0" u="none" strike="noStrike" baseline="0" dirty="0">
                  <a:latin typeface="FrutigerLTStd-Light"/>
                </a:rPr>
                <a:t>: é a pressão exercida pela camada de ar sobre a superfície da Terra. Ela tem efeito sobre a </a:t>
              </a:r>
              <a:r>
                <a:rPr lang="pt-BR" sz="1800" b="1" i="0" u="none" strike="noStrike" baseline="0" dirty="0">
                  <a:latin typeface="FrutigerLTStd-Bold"/>
                </a:rPr>
                <a:t>vaporização </a:t>
              </a:r>
              <a:r>
                <a:rPr lang="pt-BR" sz="1800" b="0" i="0" u="none" strike="noStrike" baseline="0" dirty="0">
                  <a:latin typeface="FrutigerLTStd-Light"/>
                </a:rPr>
                <a:t>da água, ou seja, a passagem da água do estado líquido para o estado gasoso.</a:t>
              </a:r>
              <a:endParaRPr lang="pt-BR" dirty="0"/>
            </a:p>
          </p:txBody>
        </p:sp>
      </p:grpSp>
      <p:grpSp>
        <p:nvGrpSpPr>
          <p:cNvPr id="26" name="Agrupar 25">
            <a:extLst>
              <a:ext uri="{FF2B5EF4-FFF2-40B4-BE49-F238E27FC236}">
                <a16:creationId xmlns:a16="http://schemas.microsoft.com/office/drawing/2014/main" id="{E993D1A0-0B4F-FAC4-19FF-678A4A290D20}"/>
              </a:ext>
            </a:extLst>
          </p:cNvPr>
          <p:cNvGrpSpPr/>
          <p:nvPr/>
        </p:nvGrpSpPr>
        <p:grpSpPr>
          <a:xfrm>
            <a:off x="75268" y="1764738"/>
            <a:ext cx="1781807" cy="5003152"/>
            <a:chOff x="75268" y="1764738"/>
            <a:chExt cx="1781807" cy="5003152"/>
          </a:xfrm>
        </p:grpSpPr>
        <p:pic>
          <p:nvPicPr>
            <p:cNvPr id="25" name="Imagem 24">
              <a:extLst>
                <a:ext uri="{FF2B5EF4-FFF2-40B4-BE49-F238E27FC236}">
                  <a16:creationId xmlns:a16="http://schemas.microsoft.com/office/drawing/2014/main" id="{14F4F977-5DAF-F7E8-3A16-2527BB833E1C}"/>
                </a:ext>
              </a:extLst>
            </p:cNvPr>
            <p:cNvPicPr>
              <a:picLocks noChangeAspect="1"/>
            </p:cNvPicPr>
            <p:nvPr/>
          </p:nvPicPr>
          <p:blipFill>
            <a:blip r:embed="rId3"/>
            <a:stretch>
              <a:fillRect/>
            </a:stretch>
          </p:blipFill>
          <p:spPr>
            <a:xfrm>
              <a:off x="458731" y="5974120"/>
              <a:ext cx="1266825" cy="793770"/>
            </a:xfrm>
            <a:prstGeom prst="rect">
              <a:avLst/>
            </a:prstGeom>
          </p:spPr>
        </p:pic>
        <p:pic>
          <p:nvPicPr>
            <p:cNvPr id="17" name="Imagem 16">
              <a:extLst>
                <a:ext uri="{FF2B5EF4-FFF2-40B4-BE49-F238E27FC236}">
                  <a16:creationId xmlns:a16="http://schemas.microsoft.com/office/drawing/2014/main" id="{999B0903-C777-BC8D-0CBB-A7352ECCA811}"/>
                </a:ext>
              </a:extLst>
            </p:cNvPr>
            <p:cNvPicPr>
              <a:picLocks noChangeAspect="1"/>
            </p:cNvPicPr>
            <p:nvPr/>
          </p:nvPicPr>
          <p:blipFill>
            <a:blip r:embed="rId4"/>
            <a:stretch>
              <a:fillRect/>
            </a:stretch>
          </p:blipFill>
          <p:spPr>
            <a:xfrm>
              <a:off x="845556" y="1764738"/>
              <a:ext cx="1010360" cy="951121"/>
            </a:xfrm>
            <a:prstGeom prst="rect">
              <a:avLst/>
            </a:prstGeom>
          </p:spPr>
        </p:pic>
        <p:pic>
          <p:nvPicPr>
            <p:cNvPr id="19" name="Imagem 18">
              <a:extLst>
                <a:ext uri="{FF2B5EF4-FFF2-40B4-BE49-F238E27FC236}">
                  <a16:creationId xmlns:a16="http://schemas.microsoft.com/office/drawing/2014/main" id="{3D4D54F5-E37C-761C-6272-353D360BE7F3}"/>
                </a:ext>
              </a:extLst>
            </p:cNvPr>
            <p:cNvPicPr>
              <a:picLocks noChangeAspect="1"/>
            </p:cNvPicPr>
            <p:nvPr/>
          </p:nvPicPr>
          <p:blipFill>
            <a:blip r:embed="rId5"/>
            <a:stretch>
              <a:fillRect/>
            </a:stretch>
          </p:blipFill>
          <p:spPr>
            <a:xfrm>
              <a:off x="75268" y="2658789"/>
              <a:ext cx="904335" cy="1080059"/>
            </a:xfrm>
            <a:prstGeom prst="rect">
              <a:avLst/>
            </a:prstGeom>
          </p:spPr>
        </p:pic>
        <p:pic>
          <p:nvPicPr>
            <p:cNvPr id="21" name="Imagem 20">
              <a:extLst>
                <a:ext uri="{FF2B5EF4-FFF2-40B4-BE49-F238E27FC236}">
                  <a16:creationId xmlns:a16="http://schemas.microsoft.com/office/drawing/2014/main" id="{19C3ECCC-DA86-76CE-24DF-507F172683DC}"/>
                </a:ext>
              </a:extLst>
            </p:cNvPr>
            <p:cNvPicPr>
              <a:picLocks noChangeAspect="1"/>
            </p:cNvPicPr>
            <p:nvPr/>
          </p:nvPicPr>
          <p:blipFill>
            <a:blip r:embed="rId6"/>
            <a:stretch>
              <a:fillRect/>
            </a:stretch>
          </p:blipFill>
          <p:spPr>
            <a:xfrm>
              <a:off x="590250" y="3738848"/>
              <a:ext cx="1266825" cy="1185863"/>
            </a:xfrm>
            <a:prstGeom prst="rect">
              <a:avLst/>
            </a:prstGeom>
          </p:spPr>
        </p:pic>
        <p:pic>
          <p:nvPicPr>
            <p:cNvPr id="23" name="Imagem 22">
              <a:extLst>
                <a:ext uri="{FF2B5EF4-FFF2-40B4-BE49-F238E27FC236}">
                  <a16:creationId xmlns:a16="http://schemas.microsoft.com/office/drawing/2014/main" id="{4EA93066-464E-897E-13A7-2381952B5C5D}"/>
                </a:ext>
              </a:extLst>
            </p:cNvPr>
            <p:cNvPicPr>
              <a:picLocks noChangeAspect="1"/>
            </p:cNvPicPr>
            <p:nvPr/>
          </p:nvPicPr>
          <p:blipFill>
            <a:blip r:embed="rId7"/>
            <a:stretch>
              <a:fillRect/>
            </a:stretch>
          </p:blipFill>
          <p:spPr>
            <a:xfrm>
              <a:off x="90480" y="4910805"/>
              <a:ext cx="840692" cy="1209662"/>
            </a:xfrm>
            <a:prstGeom prst="rect">
              <a:avLst/>
            </a:prstGeom>
          </p:spPr>
        </p:pic>
      </p:grpSp>
    </p:spTree>
    <p:extLst>
      <p:ext uri="{BB962C8B-B14F-4D97-AF65-F5344CB8AC3E}">
        <p14:creationId xmlns:p14="http://schemas.microsoft.com/office/powerpoint/2010/main" val="35821847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C3C52CA8-C0AE-450D-825C-7A11343A52EF}"/>
              </a:ext>
            </a:extLst>
          </p:cNvPr>
          <p:cNvSpPr txBox="1">
            <a:spLocks/>
          </p:cNvSpPr>
          <p:nvPr/>
        </p:nvSpPr>
        <p:spPr>
          <a:xfrm>
            <a:off x="0" y="683609"/>
            <a:ext cx="12192000" cy="98664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pt-BR" sz="4800" dirty="0" err="1">
                <a:latin typeface="+mn-lt"/>
              </a:rPr>
              <a:t>Climograma</a:t>
            </a:r>
            <a:endParaRPr lang="pt-BR" sz="4800" dirty="0">
              <a:latin typeface="+mn-lt"/>
            </a:endParaRPr>
          </a:p>
        </p:txBody>
      </p:sp>
      <p:sp>
        <p:nvSpPr>
          <p:cNvPr id="3" name="Retângulo 2">
            <a:extLst>
              <a:ext uri="{FF2B5EF4-FFF2-40B4-BE49-F238E27FC236}">
                <a16:creationId xmlns:a16="http://schemas.microsoft.com/office/drawing/2014/main" id="{0F6BB58E-A611-4013-8620-9EEC0EC3EB1A}"/>
              </a:ext>
            </a:extLst>
          </p:cNvPr>
          <p:cNvSpPr/>
          <p:nvPr/>
        </p:nvSpPr>
        <p:spPr>
          <a:xfrm>
            <a:off x="1620019" y="1540683"/>
            <a:ext cx="8951961" cy="369332"/>
          </a:xfrm>
          <a:prstGeom prst="rect">
            <a:avLst/>
          </a:prstGeom>
          <a:solidFill>
            <a:srgbClr val="A7BCE3"/>
          </a:solidFill>
        </p:spPr>
        <p:txBody>
          <a:bodyPr wrap="square">
            <a:spAutoFit/>
          </a:bodyPr>
          <a:lstStyle/>
          <a:p>
            <a:pPr algn="ctr"/>
            <a:r>
              <a:rPr lang="pt-BR" dirty="0">
                <a:solidFill>
                  <a:srgbClr val="2F2F2E"/>
                </a:solidFill>
              </a:rPr>
              <a:t>Os gráficos de padrões de características atmosféricas de uma região é chamado</a:t>
            </a:r>
            <a:r>
              <a:rPr lang="pt-BR" b="1" dirty="0">
                <a:solidFill>
                  <a:srgbClr val="2F2F2E"/>
                </a:solidFill>
              </a:rPr>
              <a:t> </a:t>
            </a:r>
            <a:r>
              <a:rPr lang="pt-BR" b="1" dirty="0" err="1">
                <a:solidFill>
                  <a:srgbClr val="2F2F2E"/>
                </a:solidFill>
              </a:rPr>
              <a:t>climograma</a:t>
            </a:r>
            <a:r>
              <a:rPr lang="pt-BR" b="1" dirty="0">
                <a:solidFill>
                  <a:srgbClr val="2F2F2E"/>
                </a:solidFill>
              </a:rPr>
              <a:t>.</a:t>
            </a:r>
            <a:endParaRPr lang="pt-BR" b="1" dirty="0"/>
          </a:p>
        </p:txBody>
      </p:sp>
      <p:sp>
        <p:nvSpPr>
          <p:cNvPr id="7" name="Slide Number Placeholder 6"/>
          <p:cNvSpPr>
            <a:spLocks noGrp="1"/>
          </p:cNvSpPr>
          <p:nvPr>
            <p:ph type="sldNum" sz="quarter" idx="12"/>
          </p:nvPr>
        </p:nvSpPr>
        <p:spPr/>
        <p:txBody>
          <a:bodyPr/>
          <a:lstStyle/>
          <a:p>
            <a:fld id="{4F8F6898-FA62-4682-ACAB-D43F7C1A59F6}" type="slidenum">
              <a:rPr lang="pt-BR" smtClean="0"/>
              <a:t>7</a:t>
            </a:fld>
            <a:endParaRPr lang="pt-BR"/>
          </a:p>
        </p:txBody>
      </p:sp>
      <p:pic>
        <p:nvPicPr>
          <p:cNvPr id="8" name="Google Shape;67;p15"/>
          <p:cNvPicPr preferRelativeResize="0"/>
          <p:nvPr/>
        </p:nvPicPr>
        <p:blipFill rotWithShape="1">
          <a:blip r:embed="rId2">
            <a:alphaModFix/>
          </a:blip>
          <a:srcRect/>
          <a:stretch/>
        </p:blipFill>
        <p:spPr>
          <a:xfrm>
            <a:off x="0" y="0"/>
            <a:ext cx="12192000" cy="561975"/>
          </a:xfrm>
          <a:prstGeom prst="rect">
            <a:avLst/>
          </a:prstGeom>
          <a:noFill/>
          <a:ln>
            <a:noFill/>
          </a:ln>
        </p:spPr>
      </p:pic>
      <p:pic>
        <p:nvPicPr>
          <p:cNvPr id="10" name="Imagem 9">
            <a:extLst>
              <a:ext uri="{FF2B5EF4-FFF2-40B4-BE49-F238E27FC236}">
                <a16:creationId xmlns:a16="http://schemas.microsoft.com/office/drawing/2014/main" id="{E7AD91A6-0599-6843-5F79-921063FE35DF}"/>
              </a:ext>
            </a:extLst>
          </p:cNvPr>
          <p:cNvPicPr>
            <a:picLocks noChangeAspect="1"/>
          </p:cNvPicPr>
          <p:nvPr/>
        </p:nvPicPr>
        <p:blipFill>
          <a:blip r:embed="rId3"/>
          <a:stretch>
            <a:fillRect/>
          </a:stretch>
        </p:blipFill>
        <p:spPr>
          <a:xfrm>
            <a:off x="1766006" y="2299845"/>
            <a:ext cx="8659988" cy="4500168"/>
          </a:xfrm>
          <a:prstGeom prst="rect">
            <a:avLst/>
          </a:prstGeom>
        </p:spPr>
      </p:pic>
      <p:sp>
        <p:nvSpPr>
          <p:cNvPr id="12" name="CaixaDeTexto 11">
            <a:extLst>
              <a:ext uri="{FF2B5EF4-FFF2-40B4-BE49-F238E27FC236}">
                <a16:creationId xmlns:a16="http://schemas.microsoft.com/office/drawing/2014/main" id="{EABE6A6E-868E-0648-53EB-6159CCE53559}"/>
              </a:ext>
            </a:extLst>
          </p:cNvPr>
          <p:cNvSpPr txBox="1"/>
          <p:nvPr/>
        </p:nvSpPr>
        <p:spPr>
          <a:xfrm>
            <a:off x="3407095" y="1988553"/>
            <a:ext cx="6621325" cy="646331"/>
          </a:xfrm>
          <a:prstGeom prst="rect">
            <a:avLst/>
          </a:prstGeom>
          <a:noFill/>
        </p:spPr>
        <p:txBody>
          <a:bodyPr wrap="square">
            <a:spAutoFit/>
          </a:bodyPr>
          <a:lstStyle/>
          <a:p>
            <a:pPr algn="l"/>
            <a:r>
              <a:rPr lang="pt-BR" sz="1800" b="0" i="0" u="none" strike="noStrike" baseline="0" dirty="0">
                <a:latin typeface="FrutigerLTStd-Light"/>
              </a:rPr>
              <a:t>Observe o </a:t>
            </a:r>
            <a:r>
              <a:rPr lang="pt-BR" sz="1800" b="0" i="0" u="none" strike="noStrike" baseline="0" dirty="0" err="1">
                <a:latin typeface="FrutigerLTStd-Light"/>
              </a:rPr>
              <a:t>climograma</a:t>
            </a:r>
            <a:r>
              <a:rPr lang="pt-BR" sz="1800" b="0" i="0" u="none" strike="noStrike" baseline="0" dirty="0">
                <a:latin typeface="FrutigerLTStd-Light"/>
              </a:rPr>
              <a:t> do município de Chapecó, em Santa Catarina, no período de um ano.</a:t>
            </a:r>
            <a:endParaRPr lang="pt-BR" dirty="0"/>
          </a:p>
        </p:txBody>
      </p:sp>
    </p:spTree>
    <p:extLst>
      <p:ext uri="{BB962C8B-B14F-4D97-AF65-F5344CB8AC3E}">
        <p14:creationId xmlns:p14="http://schemas.microsoft.com/office/powerpoint/2010/main" val="29666215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C3C52CA8-C0AE-450D-825C-7A11343A52EF}"/>
              </a:ext>
            </a:extLst>
          </p:cNvPr>
          <p:cNvSpPr txBox="1">
            <a:spLocks/>
          </p:cNvSpPr>
          <p:nvPr/>
        </p:nvSpPr>
        <p:spPr>
          <a:xfrm>
            <a:off x="0" y="695708"/>
            <a:ext cx="12192000" cy="98664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pt-BR" sz="4800" dirty="0">
                <a:latin typeface="+mn-lt"/>
              </a:rPr>
              <a:t>Os diversos tipos de clima</a:t>
            </a:r>
          </a:p>
        </p:txBody>
      </p:sp>
      <p:sp>
        <p:nvSpPr>
          <p:cNvPr id="3" name="Retângulo 2">
            <a:extLst>
              <a:ext uri="{FF2B5EF4-FFF2-40B4-BE49-F238E27FC236}">
                <a16:creationId xmlns:a16="http://schemas.microsoft.com/office/drawing/2014/main" id="{E878AFD8-BEDE-41D5-A5B2-E02BA7D01B02}"/>
              </a:ext>
            </a:extLst>
          </p:cNvPr>
          <p:cNvSpPr/>
          <p:nvPr/>
        </p:nvSpPr>
        <p:spPr>
          <a:xfrm>
            <a:off x="8270908" y="2569944"/>
            <a:ext cx="3422584" cy="2308324"/>
          </a:xfrm>
          <a:prstGeom prst="rect">
            <a:avLst/>
          </a:prstGeom>
        </p:spPr>
        <p:txBody>
          <a:bodyPr wrap="square">
            <a:spAutoFit/>
          </a:bodyPr>
          <a:lstStyle/>
          <a:p>
            <a:r>
              <a:rPr lang="pt-BR" dirty="0">
                <a:latin typeface="FrutigerLTStd-Light"/>
              </a:rPr>
              <a:t>A grande diversidade de climas é decorrente da variação de </a:t>
            </a:r>
            <a:r>
              <a:rPr lang="pt-BR" b="1" dirty="0">
                <a:latin typeface="FrutigerLTStd-Bold"/>
              </a:rPr>
              <a:t>eventos climáticos</a:t>
            </a:r>
            <a:r>
              <a:rPr lang="pt-BR" dirty="0">
                <a:latin typeface="FrutigerLTStd-Light"/>
              </a:rPr>
              <a:t>, como temperatura, pressão atmosférica e precipitação, de uma localidade para outra da Terra, que ocorre em virtude de </a:t>
            </a:r>
            <a:r>
              <a:rPr lang="pt-BR" b="1" dirty="0">
                <a:latin typeface="FrutigerLTStd-Bold"/>
              </a:rPr>
              <a:t>fatores astronômicos </a:t>
            </a:r>
            <a:r>
              <a:rPr lang="pt-BR" dirty="0">
                <a:latin typeface="FrutigerLTStd-Light"/>
              </a:rPr>
              <a:t>e </a:t>
            </a:r>
            <a:r>
              <a:rPr lang="pt-BR" b="1" dirty="0">
                <a:latin typeface="FrutigerLTStd-Bold"/>
              </a:rPr>
              <a:t>geográficos</a:t>
            </a:r>
            <a:r>
              <a:rPr lang="pt-BR" dirty="0">
                <a:latin typeface="FrutigerLTStd-Light"/>
              </a:rPr>
              <a:t>.</a:t>
            </a:r>
            <a:endParaRPr lang="pt-BR" dirty="0"/>
          </a:p>
        </p:txBody>
      </p:sp>
      <p:sp>
        <p:nvSpPr>
          <p:cNvPr id="5" name="Slide Number Placeholder 4"/>
          <p:cNvSpPr>
            <a:spLocks noGrp="1"/>
          </p:cNvSpPr>
          <p:nvPr>
            <p:ph type="sldNum" sz="quarter" idx="12"/>
          </p:nvPr>
        </p:nvSpPr>
        <p:spPr/>
        <p:txBody>
          <a:bodyPr/>
          <a:lstStyle/>
          <a:p>
            <a:fld id="{4F8F6898-FA62-4682-ACAB-D43F7C1A59F6}" type="slidenum">
              <a:rPr lang="pt-BR" smtClean="0"/>
              <a:t>8</a:t>
            </a:fld>
            <a:endParaRPr lang="pt-BR"/>
          </a:p>
        </p:txBody>
      </p:sp>
      <p:pic>
        <p:nvPicPr>
          <p:cNvPr id="6" name="Google Shape;67;p15"/>
          <p:cNvPicPr preferRelativeResize="0"/>
          <p:nvPr/>
        </p:nvPicPr>
        <p:blipFill rotWithShape="1">
          <a:blip r:embed="rId2">
            <a:alphaModFix/>
          </a:blip>
          <a:srcRect/>
          <a:stretch/>
        </p:blipFill>
        <p:spPr>
          <a:xfrm>
            <a:off x="0" y="0"/>
            <a:ext cx="12192000" cy="561975"/>
          </a:xfrm>
          <a:prstGeom prst="rect">
            <a:avLst/>
          </a:prstGeom>
          <a:noFill/>
          <a:ln>
            <a:noFill/>
          </a:ln>
        </p:spPr>
      </p:pic>
      <p:pic>
        <p:nvPicPr>
          <p:cNvPr id="8" name="Imagem 7">
            <a:extLst>
              <a:ext uri="{FF2B5EF4-FFF2-40B4-BE49-F238E27FC236}">
                <a16:creationId xmlns:a16="http://schemas.microsoft.com/office/drawing/2014/main" id="{661E6A25-BD0F-E2B8-8AE6-E1D729345135}"/>
              </a:ext>
            </a:extLst>
          </p:cNvPr>
          <p:cNvPicPr>
            <a:picLocks noChangeAspect="1"/>
          </p:cNvPicPr>
          <p:nvPr/>
        </p:nvPicPr>
        <p:blipFill>
          <a:blip r:embed="rId3"/>
          <a:stretch>
            <a:fillRect/>
          </a:stretch>
        </p:blipFill>
        <p:spPr>
          <a:xfrm>
            <a:off x="712169" y="1350503"/>
            <a:ext cx="7469304" cy="5188409"/>
          </a:xfrm>
          <a:prstGeom prst="rect">
            <a:avLst/>
          </a:prstGeom>
        </p:spPr>
      </p:pic>
    </p:spTree>
    <p:extLst>
      <p:ext uri="{BB962C8B-B14F-4D97-AF65-F5344CB8AC3E}">
        <p14:creationId xmlns:p14="http://schemas.microsoft.com/office/powerpoint/2010/main" val="37261596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Imagem 16">
            <a:extLst>
              <a:ext uri="{FF2B5EF4-FFF2-40B4-BE49-F238E27FC236}">
                <a16:creationId xmlns:a16="http://schemas.microsoft.com/office/drawing/2014/main" id="{85489C82-81EC-547B-03FF-4333F10821DF}"/>
              </a:ext>
            </a:extLst>
          </p:cNvPr>
          <p:cNvPicPr>
            <a:picLocks noChangeAspect="1"/>
          </p:cNvPicPr>
          <p:nvPr/>
        </p:nvPicPr>
        <p:blipFill>
          <a:blip r:embed="rId2"/>
          <a:stretch>
            <a:fillRect/>
          </a:stretch>
        </p:blipFill>
        <p:spPr>
          <a:xfrm>
            <a:off x="0" y="514217"/>
            <a:ext cx="12192000" cy="6358773"/>
          </a:xfrm>
          <a:prstGeom prst="rect">
            <a:avLst/>
          </a:prstGeom>
        </p:spPr>
      </p:pic>
      <p:sp>
        <p:nvSpPr>
          <p:cNvPr id="2" name="Título 1">
            <a:extLst>
              <a:ext uri="{FF2B5EF4-FFF2-40B4-BE49-F238E27FC236}">
                <a16:creationId xmlns:a16="http://schemas.microsoft.com/office/drawing/2014/main" id="{B12E2485-8E86-4F3A-9F3A-84A05345F08C}"/>
              </a:ext>
            </a:extLst>
          </p:cNvPr>
          <p:cNvSpPr txBox="1">
            <a:spLocks/>
          </p:cNvSpPr>
          <p:nvPr/>
        </p:nvSpPr>
        <p:spPr>
          <a:xfrm>
            <a:off x="312080" y="696701"/>
            <a:ext cx="11824381" cy="78542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pt-BR" sz="4800" dirty="0">
                <a:latin typeface="+mn-lt"/>
              </a:rPr>
              <a:t>Fatores astronômicos e geográficos</a:t>
            </a:r>
          </a:p>
        </p:txBody>
      </p:sp>
      <p:sp>
        <p:nvSpPr>
          <p:cNvPr id="5" name="Retângulo 4">
            <a:extLst>
              <a:ext uri="{FF2B5EF4-FFF2-40B4-BE49-F238E27FC236}">
                <a16:creationId xmlns:a16="http://schemas.microsoft.com/office/drawing/2014/main" id="{BD1834D2-95C2-4B2C-BCBD-C4FF36A0F931}"/>
              </a:ext>
            </a:extLst>
          </p:cNvPr>
          <p:cNvSpPr/>
          <p:nvPr/>
        </p:nvSpPr>
        <p:spPr>
          <a:xfrm>
            <a:off x="1532081" y="2291767"/>
            <a:ext cx="9127837" cy="646331"/>
          </a:xfrm>
          <a:prstGeom prst="rect">
            <a:avLst/>
          </a:prstGeom>
          <a:solidFill>
            <a:srgbClr val="CEEEFC"/>
          </a:solidFill>
        </p:spPr>
        <p:txBody>
          <a:bodyPr wrap="square">
            <a:spAutoFit/>
          </a:bodyPr>
          <a:lstStyle/>
          <a:p>
            <a:r>
              <a:rPr lang="pt-BR" dirty="0"/>
              <a:t>Os </a:t>
            </a:r>
            <a:r>
              <a:rPr lang="pt-BR" b="1" dirty="0"/>
              <a:t>fatores astronômicos </a:t>
            </a:r>
            <a:r>
              <a:rPr lang="pt-BR" dirty="0"/>
              <a:t>que influenciam os climas estão associados ao formato do planeta, aos movimentos que ele descreve no espaço e à inclinação de seu eixo.</a:t>
            </a:r>
          </a:p>
        </p:txBody>
      </p:sp>
      <p:pic>
        <p:nvPicPr>
          <p:cNvPr id="11" name="Google Shape;67;p15"/>
          <p:cNvPicPr preferRelativeResize="0"/>
          <p:nvPr/>
        </p:nvPicPr>
        <p:blipFill rotWithShape="1">
          <a:blip r:embed="rId3">
            <a:alphaModFix/>
          </a:blip>
          <a:srcRect/>
          <a:stretch/>
        </p:blipFill>
        <p:spPr>
          <a:xfrm>
            <a:off x="0" y="0"/>
            <a:ext cx="12192000" cy="561975"/>
          </a:xfrm>
          <a:prstGeom prst="rect">
            <a:avLst/>
          </a:prstGeom>
          <a:noFill/>
          <a:ln>
            <a:noFill/>
          </a:ln>
        </p:spPr>
      </p:pic>
      <p:sp>
        <p:nvSpPr>
          <p:cNvPr id="19" name="CaixaDeTexto 18">
            <a:extLst>
              <a:ext uri="{FF2B5EF4-FFF2-40B4-BE49-F238E27FC236}">
                <a16:creationId xmlns:a16="http://schemas.microsoft.com/office/drawing/2014/main" id="{87A45E33-B07A-709E-F379-88141AA96145}"/>
              </a:ext>
            </a:extLst>
          </p:cNvPr>
          <p:cNvSpPr txBox="1"/>
          <p:nvPr/>
        </p:nvSpPr>
        <p:spPr>
          <a:xfrm>
            <a:off x="1532080" y="3286071"/>
            <a:ext cx="9127837" cy="923330"/>
          </a:xfrm>
          <a:prstGeom prst="rect">
            <a:avLst/>
          </a:prstGeom>
          <a:solidFill>
            <a:srgbClr val="CEEEFC"/>
          </a:solidFill>
        </p:spPr>
        <p:txBody>
          <a:bodyPr wrap="square">
            <a:spAutoFit/>
          </a:bodyPr>
          <a:lstStyle/>
          <a:p>
            <a:r>
              <a:rPr lang="pt-BR" dirty="0"/>
              <a:t>Os </a:t>
            </a:r>
            <a:r>
              <a:rPr lang="pt-BR" b="1" dirty="0"/>
              <a:t>fatores geográficos </a:t>
            </a:r>
            <a:r>
              <a:rPr lang="pt-BR" dirty="0"/>
              <a:t>estão relacionados aos movimentos da atmosfera terrestre e das águas oceânicas, com os aspectos do relevo. Os principais são: latitude, altitude, maritimidade, continentalidade, massas de ar, correntes marítimas e vegetação.</a:t>
            </a:r>
          </a:p>
        </p:txBody>
      </p:sp>
      <p:sp>
        <p:nvSpPr>
          <p:cNvPr id="4" name="Slide Number Placeholder 3"/>
          <p:cNvSpPr>
            <a:spLocks noGrp="1"/>
          </p:cNvSpPr>
          <p:nvPr>
            <p:ph type="sldNum" sz="quarter" idx="12"/>
          </p:nvPr>
        </p:nvSpPr>
        <p:spPr/>
        <p:txBody>
          <a:bodyPr/>
          <a:lstStyle/>
          <a:p>
            <a:fld id="{4F8F6898-FA62-4682-ACAB-D43F7C1A59F6}" type="slidenum">
              <a:rPr lang="pt-BR" smtClean="0">
                <a:solidFill>
                  <a:schemeClr val="bg1"/>
                </a:solidFill>
              </a:rPr>
              <a:t>9</a:t>
            </a:fld>
            <a:endParaRPr lang="pt-BR" dirty="0">
              <a:solidFill>
                <a:schemeClr val="bg1"/>
              </a:solidFill>
            </a:endParaRPr>
          </a:p>
        </p:txBody>
      </p:sp>
    </p:spTree>
    <p:extLst>
      <p:ext uri="{BB962C8B-B14F-4D97-AF65-F5344CB8AC3E}">
        <p14:creationId xmlns:p14="http://schemas.microsoft.com/office/powerpoint/2010/main" val="3836275031"/>
      </p:ext>
    </p:extLst>
  </p:cSld>
  <p:clrMapOvr>
    <a:masterClrMapping/>
  </p:clrMapOvr>
</p:sld>
</file>

<file path=ppt/theme/theme1.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2770</TotalTime>
  <Words>1477</Words>
  <Application>Microsoft Office PowerPoint</Application>
  <PresentationFormat>Widescreen</PresentationFormat>
  <Paragraphs>85</Paragraphs>
  <Slides>16</Slides>
  <Notes>0</Notes>
  <HiddenSlides>0</HiddenSlides>
  <MMClips>0</MMClips>
  <ScaleCrop>false</ScaleCrop>
  <HeadingPairs>
    <vt:vector size="6" baseType="variant">
      <vt:variant>
        <vt:lpstr>Fontes usadas</vt:lpstr>
      </vt:variant>
      <vt:variant>
        <vt:i4>6</vt:i4>
      </vt:variant>
      <vt:variant>
        <vt:lpstr>Tema</vt:lpstr>
      </vt:variant>
      <vt:variant>
        <vt:i4>1</vt:i4>
      </vt:variant>
      <vt:variant>
        <vt:lpstr>Títulos de slides</vt:lpstr>
      </vt:variant>
      <vt:variant>
        <vt:i4>16</vt:i4>
      </vt:variant>
    </vt:vector>
  </HeadingPairs>
  <TitlesOfParts>
    <vt:vector size="23" baseType="lpstr">
      <vt:lpstr>Arial</vt:lpstr>
      <vt:lpstr>Calibri</vt:lpstr>
      <vt:lpstr>Calibri </vt:lpstr>
      <vt:lpstr>Calibri Light</vt:lpstr>
      <vt:lpstr>FrutigerLTStd-Bold</vt:lpstr>
      <vt:lpstr>FrutigerLTStd-Light</vt:lpstr>
      <vt:lpstr>Tema do Office</vt:lpstr>
      <vt:lpstr>Apresentação do PowerPoint</vt:lpstr>
      <vt:lpstr>Apresentação 8 – TERRA: CLIMA</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8º ano - CIÊNCIAS Apresentação 1 ENERGIA ELÉTRICA: FONTES E TIPOS</dc:title>
  <dc:creator>Maria Carolina Dias Carreira</dc:creator>
  <cp:lastModifiedBy> </cp:lastModifiedBy>
  <cp:revision>6</cp:revision>
  <dcterms:created xsi:type="dcterms:W3CDTF">2019-04-02T16:45:58Z</dcterms:created>
  <dcterms:modified xsi:type="dcterms:W3CDTF">2023-08-04T14:08:12Z</dcterms:modified>
</cp:coreProperties>
</file>