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4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BF698-3B71-4D4A-8340-7E42AD6E35C5}"/>
              </a:ext>
            </a:extLst>
          </p:cNvPr>
          <p:cNvSpPr txBox="1">
            <a:spLocks/>
          </p:cNvSpPr>
          <p:nvPr/>
        </p:nvSpPr>
        <p:spPr>
          <a:xfrm>
            <a:off x="0" y="68852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Eclipse lunar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AC83A3-1B08-42E9-A4E0-7D502FE16BF9}"/>
              </a:ext>
            </a:extLst>
          </p:cNvPr>
          <p:cNvSpPr/>
          <p:nvPr/>
        </p:nvSpPr>
        <p:spPr>
          <a:xfrm>
            <a:off x="669751" y="2788369"/>
            <a:ext cx="2657910" cy="2308324"/>
          </a:xfrm>
          <a:prstGeom prst="rect">
            <a:avLst/>
          </a:prstGeom>
          <a:solidFill>
            <a:srgbClr val="B0C3E6"/>
          </a:solidFill>
        </p:spPr>
        <p:txBody>
          <a:bodyPr wrap="square">
            <a:spAutoFit/>
          </a:bodyPr>
          <a:lstStyle/>
          <a:p>
            <a:r>
              <a:rPr lang="pt-BR" dirty="0"/>
              <a:t>Um </a:t>
            </a:r>
            <a:r>
              <a:rPr lang="pt-BR" b="1" dirty="0"/>
              <a:t>eclipse lunar </a:t>
            </a:r>
            <a:r>
              <a:rPr lang="pt-BR" dirty="0"/>
              <a:t>acontece quando a Terra se posiciona entre o Sol e a Lua. A Terra produz um cone de sombra no espaço; quando a Lua entra nesse cone, começa o eclipse.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D45D40-8E58-B9F5-ABC2-8C37F706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482" y="1704773"/>
            <a:ext cx="7436318" cy="433973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2BFE12-7130-C4E2-B76A-5DCF7B16C8D0}"/>
              </a:ext>
            </a:extLst>
          </p:cNvPr>
          <p:cNvSpPr txBox="1"/>
          <p:nvPr/>
        </p:nvSpPr>
        <p:spPr>
          <a:xfrm>
            <a:off x="3917482" y="5908691"/>
            <a:ext cx="7130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WATCH </a:t>
            </a:r>
            <a:r>
              <a:rPr lang="pt-BR" sz="1200" b="0" i="0" u="none" strike="noStrike" baseline="0" dirty="0" err="1"/>
              <a:t>and</a:t>
            </a:r>
            <a:r>
              <a:rPr lang="pt-BR" sz="1200" b="0" i="0" u="none" strike="noStrike" baseline="0" dirty="0"/>
              <a:t> </a:t>
            </a:r>
            <a:r>
              <a:rPr lang="pt-BR" sz="1200" b="0" i="0" u="none" strike="noStrike" baseline="0" dirty="0" err="1"/>
              <a:t>Measure</a:t>
            </a:r>
            <a:r>
              <a:rPr lang="pt-BR" sz="1200" b="0" i="0" u="none" strike="noStrike" baseline="0" dirty="0"/>
              <a:t> a Total Lunar Eclipse. </a:t>
            </a:r>
            <a:r>
              <a:rPr lang="pt-BR" sz="1200" b="1" i="0" u="none" strike="noStrike" baseline="0" dirty="0"/>
              <a:t>Nasa</a:t>
            </a:r>
            <a:r>
              <a:rPr lang="pt-BR" sz="1200" b="0" i="0" u="none" strike="noStrike" baseline="0" dirty="0"/>
              <a:t>: Jet </a:t>
            </a:r>
            <a:r>
              <a:rPr lang="pt-BR" sz="1200" b="0" i="0" u="none" strike="noStrike" baseline="0" dirty="0" err="1"/>
              <a:t>Propulsion</a:t>
            </a:r>
            <a:r>
              <a:rPr lang="pt-BR" sz="1200" b="0" i="0" u="none" strike="noStrike" baseline="0" dirty="0"/>
              <a:t> </a:t>
            </a:r>
            <a:r>
              <a:rPr lang="pt-BR" sz="1200" b="0" i="0" u="none" strike="noStrike" baseline="0" dirty="0" err="1"/>
              <a:t>Laboratory</a:t>
            </a:r>
            <a:r>
              <a:rPr lang="pt-BR" sz="1200" b="0" i="0" u="none" strike="noStrike" baseline="0" dirty="0"/>
              <a:t>. Washington, D.C., [2019?]. Disponível em: https://www.jpl.nasa.gov/edu/learn/project/</a:t>
            </a:r>
            <a:r>
              <a:rPr lang="pt-BR" sz="1200" b="0" i="0" u="none" strike="noStrike" baseline="0" dirty="0" err="1"/>
              <a:t>watch</a:t>
            </a:r>
            <a:r>
              <a:rPr lang="pt-BR" sz="1200" b="0" i="0" u="none" strike="noStrike" baseline="0" dirty="0"/>
              <a:t>-</a:t>
            </a:r>
            <a:r>
              <a:rPr lang="pt-BR" sz="1200" b="0" i="0" u="none" strike="noStrike" baseline="0" dirty="0" err="1"/>
              <a:t>and</a:t>
            </a:r>
            <a:r>
              <a:rPr lang="pt-BR" sz="1200" b="0" i="0" u="none" strike="noStrike" baseline="0" dirty="0"/>
              <a:t>-</a:t>
            </a:r>
            <a:r>
              <a:rPr lang="pt-BR" sz="1200" b="0" i="0" u="none" strike="noStrike" baseline="0" dirty="0" err="1"/>
              <a:t>measure</a:t>
            </a:r>
            <a:r>
              <a:rPr lang="pt-BR" sz="1200" b="0" i="0" u="none" strike="noStrike" baseline="0" dirty="0"/>
              <a:t>-a-total-lunar-eclipse/. Acesso em: 25 abr.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746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33ED9-EE2B-4C39-858E-5DFA2D989500}"/>
              </a:ext>
            </a:extLst>
          </p:cNvPr>
          <p:cNvSpPr txBox="1">
            <a:spLocks/>
          </p:cNvSpPr>
          <p:nvPr/>
        </p:nvSpPr>
        <p:spPr>
          <a:xfrm>
            <a:off x="0" y="70232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Eclipse solar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AA8C975-A084-48EE-9C22-232514D3F3BA}"/>
              </a:ext>
            </a:extLst>
          </p:cNvPr>
          <p:cNvSpPr/>
          <p:nvPr/>
        </p:nvSpPr>
        <p:spPr>
          <a:xfrm>
            <a:off x="679417" y="1978238"/>
            <a:ext cx="2943225" cy="2308324"/>
          </a:xfrm>
          <a:prstGeom prst="rect">
            <a:avLst/>
          </a:prstGeom>
          <a:solidFill>
            <a:srgbClr val="B0C3E6"/>
          </a:solidFill>
        </p:spPr>
        <p:txBody>
          <a:bodyPr wrap="square">
            <a:spAutoFit/>
          </a:bodyPr>
          <a:lstStyle/>
          <a:p>
            <a:r>
              <a:rPr lang="pt-BR" dirty="0"/>
              <a:t>Um </a:t>
            </a:r>
            <a:r>
              <a:rPr lang="pt-BR" b="1" dirty="0"/>
              <a:t>eclipse solar </a:t>
            </a:r>
            <a:r>
              <a:rPr lang="pt-BR" dirty="0"/>
              <a:t>acontece quando a Lua se posiciona entre o Sol e a Terra. Esse fenômeno é extremamente raro porque só ocorre quando os três astros – Terra, Sol e Lua – estão alinhados no mesmo plano.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FB59EB-F2C5-45D0-B5D8-608121315E26}"/>
              </a:ext>
            </a:extLst>
          </p:cNvPr>
          <p:cNvSpPr/>
          <p:nvPr/>
        </p:nvSpPr>
        <p:spPr>
          <a:xfrm>
            <a:off x="679417" y="4597011"/>
            <a:ext cx="2943225" cy="1200330"/>
          </a:xfrm>
          <a:prstGeom prst="rect">
            <a:avLst/>
          </a:prstGeom>
          <a:solidFill>
            <a:srgbClr val="96B0DE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Quando o eclipse solar ocorre, algumas regiões da Terra são atingidas pela sombra projetada pela Lua.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40AFC71-D85A-3856-A820-0A7FF1794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" r="4512"/>
          <a:stretch/>
        </p:blipFill>
        <p:spPr>
          <a:xfrm>
            <a:off x="3968685" y="1530724"/>
            <a:ext cx="7268065" cy="417435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BA565F-8931-B706-347B-198172AE337E}"/>
              </a:ext>
            </a:extLst>
          </p:cNvPr>
          <p:cNvSpPr txBox="1"/>
          <p:nvPr/>
        </p:nvSpPr>
        <p:spPr>
          <a:xfrm>
            <a:off x="3968685" y="5924730"/>
            <a:ext cx="7268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DUBERSTEIN, </a:t>
            </a:r>
            <a:r>
              <a:rPr lang="pt-BR" sz="1200" b="0" i="0" u="none" strike="noStrike" baseline="0" dirty="0" err="1"/>
              <a:t>Genna</a:t>
            </a:r>
            <a:r>
              <a:rPr lang="pt-BR" sz="1200" b="0" i="0" u="none" strike="noStrike" baseline="0" dirty="0"/>
              <a:t>. AGU 2017 </a:t>
            </a:r>
            <a:r>
              <a:rPr lang="en-US" sz="1200" b="0" i="0" u="none" strike="noStrike" baseline="0" dirty="0"/>
              <a:t>Eclipse Press Conference. </a:t>
            </a:r>
            <a:r>
              <a:rPr lang="en-US" sz="1200" b="1" i="0" u="none" strike="noStrike" baseline="0" dirty="0"/>
              <a:t>Nasa</a:t>
            </a:r>
            <a:r>
              <a:rPr lang="en-US" sz="1200" b="0" i="0" u="none" strike="noStrike" baseline="0" dirty="0"/>
              <a:t>. Washington, D.C., </a:t>
            </a:r>
            <a:r>
              <a:rPr lang="pt-BR" sz="1200" b="0" i="0" u="none" strike="noStrike" baseline="0" dirty="0"/>
              <a:t>14 dez. 2016. Disponível em: https://svs.gsfc.nasa.gov/12414. Acesso em: 25 abr.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6608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87597"/>
            <a:ext cx="9144000" cy="16924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7 –</a:t>
            </a:r>
            <a:r>
              <a:rPr lang="pt-BR" sz="4800" b="1">
                <a:latin typeface="+mn-lt"/>
              </a:rPr>
              <a:t> TERRA: MOVIMENTOS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563614"/>
            <a:ext cx="9144000" cy="1308189"/>
          </a:xfrm>
        </p:spPr>
        <p:txBody>
          <a:bodyPr>
            <a:noAutofit/>
          </a:bodyPr>
          <a:lstStyle/>
          <a:p>
            <a:r>
              <a:rPr lang="pt-BR" sz="4000" b="1" dirty="0"/>
              <a:t>Movimentos da Terra e as estações do ano</a:t>
            </a:r>
          </a:p>
          <a:p>
            <a:r>
              <a:rPr lang="pt-BR" sz="4000" b="1" dirty="0"/>
              <a:t>Movimentos e fases da Lua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731CE8-4315-48E5-B237-71DD4EB592AF}"/>
              </a:ext>
            </a:extLst>
          </p:cNvPr>
          <p:cNvSpPr txBox="1">
            <a:spLocks/>
          </p:cNvSpPr>
          <p:nvPr/>
        </p:nvSpPr>
        <p:spPr>
          <a:xfrm>
            <a:off x="0" y="70854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Rotação: dias e noites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DF183A-7D9E-444F-8496-989D8F51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22" y="1610239"/>
            <a:ext cx="7545077" cy="46261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C6CEC9-464C-4D67-BE50-18B89817D052}"/>
              </a:ext>
            </a:extLst>
          </p:cNvPr>
          <p:cNvSpPr/>
          <p:nvPr/>
        </p:nvSpPr>
        <p:spPr>
          <a:xfrm>
            <a:off x="772996" y="3297836"/>
            <a:ext cx="360703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 Terra </a:t>
            </a:r>
            <a:r>
              <a:rPr lang="pt-BR" b="1">
                <a:latin typeface="FrutigerLTStd-Bold"/>
              </a:rPr>
              <a:t>gira ao redor de si</a:t>
            </a:r>
            <a:r>
              <a:rPr lang="pt-BR">
                <a:latin typeface="FrutigerLTStd-Light"/>
              </a:rPr>
              <a:t>, em torno de um eixo imaginário que atravessa os polos Norte e Sul.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767C5D-CC0E-4E15-9679-BE989C0F41DE}"/>
              </a:ext>
            </a:extLst>
          </p:cNvPr>
          <p:cNvSpPr/>
          <p:nvPr/>
        </p:nvSpPr>
        <p:spPr>
          <a:xfrm>
            <a:off x="772998" y="2316986"/>
            <a:ext cx="3607038" cy="923330"/>
          </a:xfrm>
          <a:prstGeom prst="rect">
            <a:avLst/>
          </a:prstGeom>
          <a:solidFill>
            <a:srgbClr val="A7BCE3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Responsável</a:t>
            </a:r>
            <a:r>
              <a:rPr lang="pt-BR"/>
              <a:t> </a:t>
            </a:r>
            <a:r>
              <a:rPr lang="pt-BR">
                <a:latin typeface="FrutigerLTStd-Light"/>
              </a:rPr>
              <a:t>por</a:t>
            </a:r>
            <a:r>
              <a:rPr lang="pt-BR"/>
              <a:t> </a:t>
            </a:r>
            <a:r>
              <a:rPr lang="pt-BR">
                <a:latin typeface="FrutigerLTStd-Light"/>
              </a:rPr>
              <a:t>produzir</a:t>
            </a:r>
            <a:r>
              <a:rPr lang="pt-BR"/>
              <a:t> o </a:t>
            </a:r>
            <a:r>
              <a:rPr lang="pt-BR">
                <a:latin typeface="FrutigerLTStd-Light"/>
              </a:rPr>
              <a:t>movimento</a:t>
            </a:r>
            <a:r>
              <a:rPr lang="pt-BR"/>
              <a:t> </a:t>
            </a:r>
            <a:r>
              <a:rPr lang="pt-BR">
                <a:latin typeface="FrutigerLTStd-Light"/>
              </a:rPr>
              <a:t>aparente</a:t>
            </a:r>
            <a:r>
              <a:rPr lang="pt-BR"/>
              <a:t> </a:t>
            </a:r>
            <a:r>
              <a:rPr lang="pt-BR">
                <a:latin typeface="FrutigerLTStd-Light"/>
              </a:rPr>
              <a:t>do Sol</a:t>
            </a:r>
            <a:r>
              <a:rPr lang="pt-BR"/>
              <a:t> </a:t>
            </a:r>
            <a:r>
              <a:rPr lang="pt-BR">
                <a:latin typeface="FrutigerLTStd-Light"/>
              </a:rPr>
              <a:t>no</a:t>
            </a:r>
            <a:r>
              <a:rPr lang="pt-BR"/>
              <a:t> </a:t>
            </a:r>
            <a:r>
              <a:rPr lang="pt-BR">
                <a:latin typeface="FrutigerLTStd-Light"/>
              </a:rPr>
              <a:t>céu</a:t>
            </a:r>
            <a:r>
              <a:rPr lang="pt-BR"/>
              <a:t>, </a:t>
            </a:r>
            <a:r>
              <a:rPr lang="pt-BR">
                <a:latin typeface="FrutigerLTStd-Light"/>
              </a:rPr>
              <a:t>originando</a:t>
            </a:r>
            <a:r>
              <a:rPr lang="pt-BR"/>
              <a:t> os </a:t>
            </a:r>
            <a:r>
              <a:rPr lang="pt-BR" b="1">
                <a:latin typeface="FrutigerLTStd-Light"/>
              </a:rPr>
              <a:t>dias</a:t>
            </a:r>
            <a:r>
              <a:rPr lang="pt-BR">
                <a:latin typeface="FrutigerLTStd-Light"/>
              </a:rPr>
              <a:t> </a:t>
            </a:r>
            <a:r>
              <a:rPr lang="pt-BR" b="1">
                <a:latin typeface="FrutigerLTStd-Light"/>
              </a:rPr>
              <a:t>claros</a:t>
            </a:r>
            <a:r>
              <a:rPr lang="pt-BR">
                <a:latin typeface="FrutigerLTStd-Light"/>
              </a:rPr>
              <a:t> </a:t>
            </a:r>
            <a:r>
              <a:rPr lang="pt-BR"/>
              <a:t>e as </a:t>
            </a:r>
            <a:r>
              <a:rPr lang="pt-BR" b="1">
                <a:latin typeface="FrutigerLTStd-Light"/>
              </a:rPr>
              <a:t>noites</a:t>
            </a:r>
            <a:r>
              <a:rPr lang="pt-BR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ACDB4B-084B-5C76-AA43-22E9993A495F}"/>
              </a:ext>
            </a:extLst>
          </p:cNvPr>
          <p:cNvSpPr txBox="1"/>
          <p:nvPr/>
        </p:nvSpPr>
        <p:spPr>
          <a:xfrm>
            <a:off x="772997" y="4278686"/>
            <a:ext cx="3607038" cy="646331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Esse movimento é contínuo e sempre no mesmo sentido.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D903B9-8000-24A3-F32F-3E50ACA55BD4}"/>
              </a:ext>
            </a:extLst>
          </p:cNvPr>
          <p:cNvSpPr txBox="1"/>
          <p:nvPr/>
        </p:nvSpPr>
        <p:spPr>
          <a:xfrm>
            <a:off x="772995" y="1890134"/>
            <a:ext cx="36070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ROTAÇÃO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BC358C-1468-3C75-3A32-978ED8B3F7C7}"/>
              </a:ext>
            </a:extLst>
          </p:cNvPr>
          <p:cNvSpPr txBox="1"/>
          <p:nvPr/>
        </p:nvSpPr>
        <p:spPr>
          <a:xfrm>
            <a:off x="772995" y="4982537"/>
            <a:ext cx="3607038" cy="646331"/>
          </a:xfrm>
          <a:prstGeom prst="rect">
            <a:avLst/>
          </a:prstGeom>
          <a:solidFill>
            <a:srgbClr val="C2E5F0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Tem, aproximadamente, 24 horas de duração.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731CE8-4315-48E5-B237-71DD4EB592AF}"/>
              </a:ext>
            </a:extLst>
          </p:cNvPr>
          <p:cNvSpPr txBox="1">
            <a:spLocks/>
          </p:cNvSpPr>
          <p:nvPr/>
        </p:nvSpPr>
        <p:spPr>
          <a:xfrm>
            <a:off x="0" y="64594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Translação: anos e estações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A20387-B296-4211-AF39-2E9666B7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10" y="1474594"/>
            <a:ext cx="6149112" cy="4939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9A05E5E-1816-2381-F06B-6B4DFC02E77C}"/>
              </a:ext>
            </a:extLst>
          </p:cNvPr>
          <p:cNvSpPr/>
          <p:nvPr/>
        </p:nvSpPr>
        <p:spPr>
          <a:xfrm>
            <a:off x="772996" y="3297836"/>
            <a:ext cx="360703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 Terra percorre uma volta completa em sua órbita </a:t>
            </a:r>
            <a:r>
              <a:rPr lang="pt-BR" b="1">
                <a:latin typeface="FrutigerLTStd-Bold"/>
              </a:rPr>
              <a:t>ao redor do Sol</a:t>
            </a:r>
            <a:r>
              <a:rPr lang="pt-BR">
                <a:latin typeface="FrutigerLTStd-Light"/>
              </a:rPr>
              <a:t>.</a:t>
            </a:r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F082781-5A59-43DB-4699-905E460D26D1}"/>
              </a:ext>
            </a:extLst>
          </p:cNvPr>
          <p:cNvSpPr/>
          <p:nvPr/>
        </p:nvSpPr>
        <p:spPr>
          <a:xfrm>
            <a:off x="772998" y="2316986"/>
            <a:ext cx="3607038" cy="923330"/>
          </a:xfrm>
          <a:prstGeom prst="rect">
            <a:avLst/>
          </a:prstGeom>
          <a:solidFill>
            <a:srgbClr val="A7BCE3"/>
          </a:solidFill>
        </p:spPr>
        <p:txBody>
          <a:bodyPr wrap="square">
            <a:spAutoFit/>
          </a:bodyPr>
          <a:lstStyle/>
          <a:p>
            <a:r>
              <a:rPr lang="pt-BR"/>
              <a:t>O movimento de translação está relacionado à formação das </a:t>
            </a:r>
            <a:r>
              <a:rPr lang="pt-BR" b="1"/>
              <a:t>estações do ano</a:t>
            </a:r>
            <a:r>
              <a:rPr lang="pt-BR"/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41CF0F-4DFF-85AA-069F-744BAA2BD457}"/>
              </a:ext>
            </a:extLst>
          </p:cNvPr>
          <p:cNvSpPr txBox="1"/>
          <p:nvPr/>
        </p:nvSpPr>
        <p:spPr>
          <a:xfrm>
            <a:off x="772995" y="3991177"/>
            <a:ext cx="3607038" cy="923330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r>
              <a:rPr lang="pt-BR"/>
              <a:t>Esse movimento não é perfeitamente circular, mas levemente </a:t>
            </a:r>
            <a:r>
              <a:rPr lang="pt-BR" b="1"/>
              <a:t>elíptico</a:t>
            </a:r>
            <a:r>
              <a:rPr lang="pt-BR"/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4EB9FA-039F-E17F-2545-154EA0063625}"/>
              </a:ext>
            </a:extLst>
          </p:cNvPr>
          <p:cNvSpPr txBox="1"/>
          <p:nvPr/>
        </p:nvSpPr>
        <p:spPr>
          <a:xfrm>
            <a:off x="772995" y="1890134"/>
            <a:ext cx="36070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TRANSLAÇÃO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2D051A-31F3-9A7A-8B51-A1917BDD2F9E}"/>
              </a:ext>
            </a:extLst>
          </p:cNvPr>
          <p:cNvSpPr txBox="1"/>
          <p:nvPr/>
        </p:nvSpPr>
        <p:spPr>
          <a:xfrm>
            <a:off x="772995" y="4961517"/>
            <a:ext cx="3607038" cy="923330"/>
          </a:xfrm>
          <a:prstGeom prst="rect">
            <a:avLst/>
          </a:prstGeom>
          <a:solidFill>
            <a:srgbClr val="C2E5F0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Para completar uma volta ao redor do Sol, a Terra leva 356 dias, 5 horas, 48 minutos e 46 segundos.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4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6F459-ABD2-436D-A6FA-01C4F3A34D26}"/>
              </a:ext>
            </a:extLst>
          </p:cNvPr>
          <p:cNvSpPr txBox="1">
            <a:spLocks/>
          </p:cNvSpPr>
          <p:nvPr/>
        </p:nvSpPr>
        <p:spPr>
          <a:xfrm>
            <a:off x="0" y="67258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Estações do 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EE1281-7EAF-4137-B615-81A398EBF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40"/>
          <a:stretch/>
        </p:blipFill>
        <p:spPr>
          <a:xfrm>
            <a:off x="3536770" y="2145506"/>
            <a:ext cx="7817029" cy="25528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B397637-C87D-4E28-9305-9FBEF553B9C7}"/>
              </a:ext>
            </a:extLst>
          </p:cNvPr>
          <p:cNvSpPr/>
          <p:nvPr/>
        </p:nvSpPr>
        <p:spPr>
          <a:xfrm>
            <a:off x="838200" y="2203247"/>
            <a:ext cx="2698571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A inclinação do eixo de rotação da Terra em relação ao plano da órbita ao redor do Sol (eclíptica) é responsável pela existência das </a:t>
            </a:r>
            <a:r>
              <a:rPr lang="pt-BR" b="1" dirty="0"/>
              <a:t>estações do ano</a:t>
            </a:r>
            <a:r>
              <a:rPr lang="pt-BR" dirty="0"/>
              <a:t>. Ela também explica o fato de as estações serem invertidas nos hemisférios Norte e Sul.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A9E6B5-AAEA-5899-95BB-504D98477B3A}"/>
              </a:ext>
            </a:extLst>
          </p:cNvPr>
          <p:cNvSpPr txBox="1"/>
          <p:nvPr/>
        </p:nvSpPr>
        <p:spPr>
          <a:xfrm>
            <a:off x="3817143" y="4787225"/>
            <a:ext cx="7256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Representação da órbita da Terra em vista oblíqua. A Terra está representada duas vezes para evidenciar que a inclinação do eixo de rotação é sempre a mesma. A seta amarela indica o sentido do movimento da Terra em sua órbita. As setas vermelhas indicam o sentido da rotação da Terra.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2264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388BB-6981-42A0-817E-CE468B9A7F04}"/>
              </a:ext>
            </a:extLst>
          </p:cNvPr>
          <p:cNvSpPr txBox="1">
            <a:spLocks/>
          </p:cNvSpPr>
          <p:nvPr/>
        </p:nvSpPr>
        <p:spPr>
          <a:xfrm>
            <a:off x="0" y="62258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Solstícios e equinócios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ED59467-880A-4AFE-9899-A3E406342212}"/>
              </a:ext>
            </a:extLst>
          </p:cNvPr>
          <p:cNvSpPr/>
          <p:nvPr/>
        </p:nvSpPr>
        <p:spPr>
          <a:xfrm>
            <a:off x="706446" y="1623227"/>
            <a:ext cx="5149611" cy="646331"/>
          </a:xfrm>
          <a:prstGeom prst="rect">
            <a:avLst/>
          </a:prstGeom>
          <a:solidFill>
            <a:srgbClr val="96B0DE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 início das estações do ano é marcado pelos  </a:t>
            </a:r>
            <a:r>
              <a:rPr lang="pt-BR" b="1" dirty="0">
                <a:solidFill>
                  <a:srgbClr val="2F2F2E"/>
                </a:solidFill>
              </a:rPr>
              <a:t>equinócios </a:t>
            </a:r>
            <a:r>
              <a:rPr lang="pt-BR" dirty="0">
                <a:solidFill>
                  <a:srgbClr val="2F2F2E"/>
                </a:solidFill>
              </a:rPr>
              <a:t>e </a:t>
            </a:r>
            <a:r>
              <a:rPr lang="pt-BR" b="1" dirty="0">
                <a:solidFill>
                  <a:srgbClr val="2F2F2E"/>
                </a:solidFill>
              </a:rPr>
              <a:t>solstícios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2FB2A7-8480-5A53-9BB4-5D903EA6C44B}"/>
              </a:ext>
            </a:extLst>
          </p:cNvPr>
          <p:cNvSpPr txBox="1"/>
          <p:nvPr/>
        </p:nvSpPr>
        <p:spPr>
          <a:xfrm>
            <a:off x="706445" y="2378571"/>
            <a:ext cx="51496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Nos dias de </a:t>
            </a:r>
            <a:r>
              <a:rPr lang="pt-BR" sz="1800" b="1" i="0" u="none" strike="noStrike" baseline="0" dirty="0">
                <a:latin typeface="FrutigerLTStd-Bold"/>
              </a:rPr>
              <a:t>equinócio</a:t>
            </a:r>
            <a:r>
              <a:rPr lang="pt-BR" sz="1800" b="0" i="0" u="none" strike="noStrike" baseline="0" dirty="0">
                <a:latin typeface="FrutigerLTStd-Light"/>
              </a:rPr>
              <a:t>, o Hemisfério Norte e o Hemisfério Sul são iluminados na mesma proporção pelos raios solares. A duração do dia e da noite é a mesma nos dois hemisférios.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84E0A2-5D01-A8AC-B4ED-95D485EC7962}"/>
              </a:ext>
            </a:extLst>
          </p:cNvPr>
          <p:cNvSpPr txBox="1"/>
          <p:nvPr/>
        </p:nvSpPr>
        <p:spPr>
          <a:xfrm>
            <a:off x="706445" y="3687913"/>
            <a:ext cx="5149612" cy="2585323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Nos dias de </a:t>
            </a:r>
            <a:r>
              <a:rPr lang="pt-BR" sz="1800" b="1" i="0" u="none" strike="noStrike" baseline="0" dirty="0">
                <a:latin typeface="FrutigerLTStd-Bold"/>
              </a:rPr>
              <a:t>solstício</a:t>
            </a:r>
            <a:r>
              <a:rPr lang="pt-BR" sz="1800" b="0" i="0" u="none" strike="noStrike" baseline="0" dirty="0">
                <a:latin typeface="FrutigerLTStd-Light"/>
              </a:rPr>
              <a:t>, ocorre a maior diferença entre os períodos iluminados e não iluminados do ano terrestre. A duração do período de iluminação no dia do solstício de verão é a maior do ano; no dia do solstício de inverno, a noite é a mais longa do ano. No solstício de verão no Hemisfério Sul, a inclinação do planeta e sua posição na trajetória ao redor do Sol possibilitam que haja maior incidência de raios solares nesse hemisfério.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46D3F3A-AF2A-ACE5-267D-EDCC819E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49" y="1423826"/>
            <a:ext cx="5395151" cy="49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C3162-A1C9-4F27-9428-CAACCD9136D6}"/>
              </a:ext>
            </a:extLst>
          </p:cNvPr>
          <p:cNvSpPr txBox="1">
            <a:spLocks/>
          </p:cNvSpPr>
          <p:nvPr/>
        </p:nvSpPr>
        <p:spPr>
          <a:xfrm>
            <a:off x="0" y="65977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Solstícios e equinócios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03830" y="6448620"/>
            <a:ext cx="2743200" cy="365125"/>
          </a:xfrm>
        </p:spPr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179908-6526-989B-C253-8709A929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1" y="1355013"/>
            <a:ext cx="5647964" cy="27072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238D6E-9B4D-7ED0-F31F-A290176AE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1" y="4039588"/>
            <a:ext cx="5500554" cy="27891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E0C5A6-0594-051C-5DC3-17A6241B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378" y="1396791"/>
            <a:ext cx="5870312" cy="2460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B590BF6-D21F-7377-89FB-4AA08F7C31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48"/>
          <a:stretch/>
        </p:blipFill>
        <p:spPr>
          <a:xfrm>
            <a:off x="5985378" y="3857319"/>
            <a:ext cx="5933940" cy="29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CE1A-C985-441C-A8FE-9A0ED5E3AC36}"/>
              </a:ext>
            </a:extLst>
          </p:cNvPr>
          <p:cNvSpPr txBox="1">
            <a:spLocks/>
          </p:cNvSpPr>
          <p:nvPr/>
        </p:nvSpPr>
        <p:spPr>
          <a:xfrm>
            <a:off x="0" y="704941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Movimentos da Lua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29CFCD-4141-4397-8858-7DF3B1A9E4E3}"/>
              </a:ext>
            </a:extLst>
          </p:cNvPr>
          <p:cNvSpPr/>
          <p:nvPr/>
        </p:nvSpPr>
        <p:spPr>
          <a:xfrm>
            <a:off x="395648" y="1818033"/>
            <a:ext cx="4461164" cy="1200329"/>
          </a:xfrm>
          <a:prstGeom prst="rect">
            <a:avLst/>
          </a:prstGeom>
          <a:solidFill>
            <a:srgbClr val="A7BC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Na </a:t>
            </a:r>
            <a:r>
              <a:rPr lang="pt-BR" b="1" dirty="0">
                <a:latin typeface="FrutigerLTStd-Bold"/>
              </a:rPr>
              <a:t>rotação</a:t>
            </a:r>
            <a:r>
              <a:rPr lang="pt-BR" dirty="0">
                <a:latin typeface="FrutigerLTStd-Light"/>
              </a:rPr>
              <a:t>, a Lua gira ao redor do próprio eixo. Para completar uma rotação, são necessários aproximadamente 27,5 dias (seta amarela).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A98366-A9AA-4179-A44C-49A13239EB6B}"/>
              </a:ext>
            </a:extLst>
          </p:cNvPr>
          <p:cNvSpPr/>
          <p:nvPr/>
        </p:nvSpPr>
        <p:spPr>
          <a:xfrm>
            <a:off x="395648" y="3429000"/>
            <a:ext cx="4461165" cy="1477328"/>
          </a:xfrm>
          <a:prstGeom prst="rect">
            <a:avLst/>
          </a:prstGeom>
          <a:solidFill>
            <a:srgbClr val="9DD5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Revolução </a:t>
            </a:r>
            <a:r>
              <a:rPr lang="pt-BR" dirty="0"/>
              <a:t>é</a:t>
            </a:r>
            <a:r>
              <a:rPr lang="pt-BR" b="1" dirty="0"/>
              <a:t> </a:t>
            </a:r>
            <a:r>
              <a:rPr lang="pt-BR" dirty="0"/>
              <a:t>o movimento que a Lua faz ao redor da Terra. Esse movimento é sincronizado com a rotação lunar e, por isso, a Lua está sempre com a mesma face voltada para nosso planeta (haste vermelha).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0286" y="6432593"/>
            <a:ext cx="2743200" cy="365125"/>
          </a:xfrm>
        </p:spPr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6907B76-0791-A703-5618-9625FB44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77" y="1432037"/>
            <a:ext cx="5599239" cy="54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EF561-BE56-4F71-BC4E-90452D9842E6}"/>
              </a:ext>
            </a:extLst>
          </p:cNvPr>
          <p:cNvSpPr txBox="1">
            <a:spLocks/>
          </p:cNvSpPr>
          <p:nvPr/>
        </p:nvSpPr>
        <p:spPr>
          <a:xfrm>
            <a:off x="0" y="669825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Fases da Lua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D59E3-1E3B-4F12-8601-BCB675DB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58" y="1580585"/>
            <a:ext cx="5504810" cy="47757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7238553-EB29-4ABE-BC0A-06C41F0375D8}"/>
              </a:ext>
            </a:extLst>
          </p:cNvPr>
          <p:cNvSpPr/>
          <p:nvPr/>
        </p:nvSpPr>
        <p:spPr>
          <a:xfrm>
            <a:off x="403033" y="1558160"/>
            <a:ext cx="5248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F2F2E"/>
                </a:solidFill>
              </a:rPr>
              <a:t>As fases da Lua representam quão iluminada está a face voltada para a Terra. Elas são determinadas pelas posições relativas assumidas pelo Sol, pela Terra e pela Lua durante o movimento da Lua ao redor da Terra, ao longo de 27,5 dias.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C194C0-6F7E-4A15-80D4-92841508FBDB}"/>
              </a:ext>
            </a:extLst>
          </p:cNvPr>
          <p:cNvSpPr/>
          <p:nvPr/>
        </p:nvSpPr>
        <p:spPr>
          <a:xfrm>
            <a:off x="942680" y="3538636"/>
            <a:ext cx="47085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Lua nova</a:t>
            </a:r>
            <a:r>
              <a:rPr lang="pt-BR" sz="1600" dirty="0">
                <a:solidFill>
                  <a:srgbClr val="2F2F2E"/>
                </a:solidFill>
              </a:rPr>
              <a:t>: a face visível da Lua não está iluminada. Nessa fase, não vemos a Lua no céu. 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D98960-5A5D-4F40-B8F9-BCB65E0071EB}"/>
              </a:ext>
            </a:extLst>
          </p:cNvPr>
          <p:cNvSpPr/>
          <p:nvPr/>
        </p:nvSpPr>
        <p:spPr>
          <a:xfrm>
            <a:off x="942681" y="4282949"/>
            <a:ext cx="47085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Quarto crescente</a:t>
            </a:r>
            <a:r>
              <a:rPr lang="pt-BR" sz="1600" dirty="0">
                <a:solidFill>
                  <a:srgbClr val="2F2F2E"/>
                </a:solidFill>
              </a:rPr>
              <a:t>: quando metade da Lua começa a ser iluminada.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CC92E6-EF1E-405D-8C88-1A8B846FA19B}"/>
              </a:ext>
            </a:extLst>
          </p:cNvPr>
          <p:cNvSpPr/>
          <p:nvPr/>
        </p:nvSpPr>
        <p:spPr>
          <a:xfrm>
            <a:off x="942680" y="5027262"/>
            <a:ext cx="47085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Lua cheia</a:t>
            </a:r>
            <a:r>
              <a:rPr lang="pt-BR" sz="1600" dirty="0"/>
              <a:t>: a face visível da Lua está totalmente iluminada pela luz solar.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E19F4D-386E-4C80-8130-3CF581598A3B}"/>
              </a:ext>
            </a:extLst>
          </p:cNvPr>
          <p:cNvSpPr/>
          <p:nvPr/>
        </p:nvSpPr>
        <p:spPr>
          <a:xfrm>
            <a:off x="942681" y="5771575"/>
            <a:ext cx="47085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Quarto minguante</a:t>
            </a:r>
            <a:r>
              <a:rPr lang="pt-BR" sz="1600" dirty="0"/>
              <a:t>: quando metade da Lua deixa de ser iluminada.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45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796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DINNextLTPro-Regular</vt:lpstr>
      <vt:lpstr>FrutigerLTStd-Bold</vt:lpstr>
      <vt:lpstr>FrutigerLTStd-Light</vt:lpstr>
      <vt:lpstr>Tema do Office</vt:lpstr>
      <vt:lpstr>Apresentação do PowerPoint</vt:lpstr>
      <vt:lpstr> Apresentação 7 – TERRA: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2023-08-04T14:07:30Z</dcterms:modified>
</cp:coreProperties>
</file>