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334" r:id="rId2"/>
    <p:sldId id="295" r:id="rId3"/>
    <p:sldId id="296" r:id="rId4"/>
    <p:sldId id="297" r:id="rId5"/>
    <p:sldId id="298" r:id="rId6"/>
    <p:sldId id="338" r:id="rId7"/>
    <p:sldId id="300" r:id="rId8"/>
    <p:sldId id="301" r:id="rId9"/>
    <p:sldId id="302" r:id="rId10"/>
    <p:sldId id="303" r:id="rId11"/>
    <p:sldId id="339" r:id="rId12"/>
    <p:sldId id="304" r:id="rId13"/>
    <p:sldId id="305" r:id="rId14"/>
    <p:sldId id="306" r:id="rId15"/>
    <p:sldId id="307" r:id="rId16"/>
    <p:sldId id="341" r:id="rId17"/>
    <p:sldId id="340" r:id="rId18"/>
    <p:sldId id="308" r:id="rId19"/>
    <p:sldId id="309" r:id="rId20"/>
    <p:sldId id="310" r:id="rId21"/>
    <p:sldId id="311" r:id="rId22"/>
    <p:sldId id="312" r:id="rId23"/>
    <p:sldId id="313" r:id="rId2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33511CC-8B1F-3F60-3864-98E4C5410094}" name="Flávia Milão Silva" initials="FMS" userId="S::ed-flavias@ftd.com.br::d802b1ff-87be-4c5d-820b-e18e60c9c0c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ecilia farias" initials="cf" lastIdx="8" clrIdx="0"/>
  <p:cmAuthor id="2" name="Lilian Semenichin Nogueira" initials="LSN" lastIdx="44" clrIdx="1"/>
  <p:cmAuthor id="3" name="Marcia Takeuchi" initials="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0F9"/>
    <a:srgbClr val="CEFCEA"/>
    <a:srgbClr val="E0F2FD"/>
    <a:srgbClr val="CEEEFC"/>
    <a:srgbClr val="C2E5F0"/>
    <a:srgbClr val="D0DBF0"/>
    <a:srgbClr val="96B0DE"/>
    <a:srgbClr val="9DD6F9"/>
    <a:srgbClr val="DCDDE7"/>
    <a:srgbClr val="9DD5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81845E-3960-469A-9054-234EC32DE01A}" v="4283" dt="2023-05-15T19:39:00.9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1FE867-D4B2-4297-A697-05E738880534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3A577BE5-2971-4B4F-8D44-C7D2CE017400}">
      <dgm:prSet phldrT="[Texto]" custT="1"/>
      <dgm:spPr/>
      <dgm:t>
        <a:bodyPr/>
        <a:lstStyle/>
        <a:p>
          <a:r>
            <a:rPr lang="pt-BR" sz="2000"/>
            <a:t>BIOLÓGICA</a:t>
          </a:r>
        </a:p>
      </dgm:t>
    </dgm:pt>
    <dgm:pt modelId="{95555CF9-C58A-4901-B362-BE20DC4F8476}" type="parTrans" cxnId="{A069EC05-377D-450B-9008-EB446883D259}">
      <dgm:prSet/>
      <dgm:spPr/>
      <dgm:t>
        <a:bodyPr/>
        <a:lstStyle/>
        <a:p>
          <a:endParaRPr lang="pt-BR"/>
        </a:p>
      </dgm:t>
    </dgm:pt>
    <dgm:pt modelId="{8A5F95AF-81EE-4DEA-8DCB-EE7040A7DFB7}" type="sibTrans" cxnId="{A069EC05-377D-450B-9008-EB446883D259}">
      <dgm:prSet/>
      <dgm:spPr/>
      <dgm:t>
        <a:bodyPr/>
        <a:lstStyle/>
        <a:p>
          <a:endParaRPr lang="pt-BR"/>
        </a:p>
      </dgm:t>
    </dgm:pt>
    <dgm:pt modelId="{E6D016D4-D436-424E-B922-F317DD554E92}">
      <dgm:prSet phldrT="[Texto]" custT="1"/>
      <dgm:spPr/>
      <dgm:t>
        <a:bodyPr/>
        <a:lstStyle/>
        <a:p>
          <a:r>
            <a:rPr lang="pt-BR" sz="1900" dirty="0"/>
            <a:t>SOCIOCULTURAL</a:t>
          </a:r>
        </a:p>
      </dgm:t>
    </dgm:pt>
    <dgm:pt modelId="{563BE965-AAC1-4E05-9009-934DAB72947B}" type="parTrans" cxnId="{98453131-1A21-4A2C-8F68-AEFBE79CD720}">
      <dgm:prSet/>
      <dgm:spPr/>
      <dgm:t>
        <a:bodyPr/>
        <a:lstStyle/>
        <a:p>
          <a:endParaRPr lang="pt-BR"/>
        </a:p>
      </dgm:t>
    </dgm:pt>
    <dgm:pt modelId="{8C99CF63-FD12-4F91-AFEA-3848663B6CA1}" type="sibTrans" cxnId="{98453131-1A21-4A2C-8F68-AEFBE79CD720}">
      <dgm:prSet/>
      <dgm:spPr/>
      <dgm:t>
        <a:bodyPr/>
        <a:lstStyle/>
        <a:p>
          <a:endParaRPr lang="pt-BR"/>
        </a:p>
      </dgm:t>
    </dgm:pt>
    <dgm:pt modelId="{3E336DD0-4738-443A-BC03-CC93A8C5B9F0}">
      <dgm:prSet phldrT="[Texto]" custT="1"/>
      <dgm:spPr/>
      <dgm:t>
        <a:bodyPr/>
        <a:lstStyle/>
        <a:p>
          <a:r>
            <a:rPr lang="pt-BR" sz="2000"/>
            <a:t>ÉTICA</a:t>
          </a:r>
        </a:p>
      </dgm:t>
    </dgm:pt>
    <dgm:pt modelId="{65207717-3E74-4236-821A-A6C848DD18D5}" type="parTrans" cxnId="{0322ED3E-3956-480F-8725-0C40C9271D12}">
      <dgm:prSet/>
      <dgm:spPr/>
      <dgm:t>
        <a:bodyPr/>
        <a:lstStyle/>
        <a:p>
          <a:endParaRPr lang="pt-BR"/>
        </a:p>
      </dgm:t>
    </dgm:pt>
    <dgm:pt modelId="{F019E6B0-2E5E-44ED-9BA5-BC43BCCD665B}" type="sibTrans" cxnId="{0322ED3E-3956-480F-8725-0C40C9271D12}">
      <dgm:prSet/>
      <dgm:spPr/>
      <dgm:t>
        <a:bodyPr/>
        <a:lstStyle/>
        <a:p>
          <a:endParaRPr lang="pt-BR"/>
        </a:p>
      </dgm:t>
    </dgm:pt>
    <dgm:pt modelId="{99E979B0-015F-4F1C-8D7D-14E73BDEE5E6}">
      <dgm:prSet phldrT="[Texto]" custT="1"/>
      <dgm:spPr/>
      <dgm:t>
        <a:bodyPr/>
        <a:lstStyle/>
        <a:p>
          <a:r>
            <a:rPr lang="pt-BR" sz="2000"/>
            <a:t>AFETIVA</a:t>
          </a:r>
        </a:p>
      </dgm:t>
    </dgm:pt>
    <dgm:pt modelId="{CC1B0E72-9CCC-43EB-B2E7-018C62776449}" type="parTrans" cxnId="{A7B4E676-BDEA-4E17-BB3C-3529DBB5A72F}">
      <dgm:prSet/>
      <dgm:spPr/>
      <dgm:t>
        <a:bodyPr/>
        <a:lstStyle/>
        <a:p>
          <a:endParaRPr lang="pt-BR"/>
        </a:p>
      </dgm:t>
    </dgm:pt>
    <dgm:pt modelId="{8EE08CF0-D71E-45AF-93CD-65425AC99F7C}" type="sibTrans" cxnId="{A7B4E676-BDEA-4E17-BB3C-3529DBB5A72F}">
      <dgm:prSet/>
      <dgm:spPr/>
      <dgm:t>
        <a:bodyPr/>
        <a:lstStyle/>
        <a:p>
          <a:endParaRPr lang="pt-BR"/>
        </a:p>
      </dgm:t>
    </dgm:pt>
    <dgm:pt modelId="{38E1AAAB-F84B-4242-A6A9-91A909A8D876}" type="pres">
      <dgm:prSet presAssocID="{AD1FE867-D4B2-4297-A697-05E738880534}" presName="Name0" presStyleCnt="0">
        <dgm:presLayoutVars>
          <dgm:dir/>
          <dgm:animLvl val="lvl"/>
          <dgm:resizeHandles val="exact"/>
        </dgm:presLayoutVars>
      </dgm:prSet>
      <dgm:spPr/>
    </dgm:pt>
    <dgm:pt modelId="{DF220957-CD9F-47F2-90C7-5BDB2D6E4415}" type="pres">
      <dgm:prSet presAssocID="{3A577BE5-2971-4B4F-8D44-C7D2CE017400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F2EFC216-D854-4356-BC60-C2C2979CC1C3}" type="pres">
      <dgm:prSet presAssocID="{8A5F95AF-81EE-4DEA-8DCB-EE7040A7DFB7}" presName="parTxOnlySpace" presStyleCnt="0"/>
      <dgm:spPr/>
    </dgm:pt>
    <dgm:pt modelId="{AAEA7495-37CB-49EB-B406-E9054B29805B}" type="pres">
      <dgm:prSet presAssocID="{99E979B0-015F-4F1C-8D7D-14E73BDEE5E6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CC61BAE-997B-44AA-99E9-4BBD01732D0E}" type="pres">
      <dgm:prSet presAssocID="{8EE08CF0-D71E-45AF-93CD-65425AC99F7C}" presName="parTxOnlySpace" presStyleCnt="0"/>
      <dgm:spPr/>
    </dgm:pt>
    <dgm:pt modelId="{72FE7325-AA64-473D-ADCE-991B947BA908}" type="pres">
      <dgm:prSet presAssocID="{E6D016D4-D436-424E-B922-F317DD554E9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D1C4FCDE-5B55-4570-949D-49337E110242}" type="pres">
      <dgm:prSet presAssocID="{8C99CF63-FD12-4F91-AFEA-3848663B6CA1}" presName="parTxOnlySpace" presStyleCnt="0"/>
      <dgm:spPr/>
    </dgm:pt>
    <dgm:pt modelId="{BF62CC17-F480-4ABF-9C08-51D5CC005524}" type="pres">
      <dgm:prSet presAssocID="{3E336DD0-4738-443A-BC03-CC93A8C5B9F0}" presName="parTxOnly" presStyleLbl="node1" presStyleIdx="3" presStyleCnt="4" custLinFactNeighborX="5015">
        <dgm:presLayoutVars>
          <dgm:chMax val="0"/>
          <dgm:chPref val="0"/>
          <dgm:bulletEnabled val="1"/>
        </dgm:presLayoutVars>
      </dgm:prSet>
      <dgm:spPr/>
    </dgm:pt>
  </dgm:ptLst>
  <dgm:cxnLst>
    <dgm:cxn modelId="{A069EC05-377D-450B-9008-EB446883D259}" srcId="{AD1FE867-D4B2-4297-A697-05E738880534}" destId="{3A577BE5-2971-4B4F-8D44-C7D2CE017400}" srcOrd="0" destOrd="0" parTransId="{95555CF9-C58A-4901-B362-BE20DC4F8476}" sibTransId="{8A5F95AF-81EE-4DEA-8DCB-EE7040A7DFB7}"/>
    <dgm:cxn modelId="{95CA782B-383E-4BBD-A3AE-7CB32D11E388}" type="presOf" srcId="{3E336DD0-4738-443A-BC03-CC93A8C5B9F0}" destId="{BF62CC17-F480-4ABF-9C08-51D5CC005524}" srcOrd="0" destOrd="0" presId="urn:microsoft.com/office/officeart/2005/8/layout/chevron1"/>
    <dgm:cxn modelId="{98453131-1A21-4A2C-8F68-AEFBE79CD720}" srcId="{AD1FE867-D4B2-4297-A697-05E738880534}" destId="{E6D016D4-D436-424E-B922-F317DD554E92}" srcOrd="2" destOrd="0" parTransId="{563BE965-AAC1-4E05-9009-934DAB72947B}" sibTransId="{8C99CF63-FD12-4F91-AFEA-3848663B6CA1}"/>
    <dgm:cxn modelId="{0322ED3E-3956-480F-8725-0C40C9271D12}" srcId="{AD1FE867-D4B2-4297-A697-05E738880534}" destId="{3E336DD0-4738-443A-BC03-CC93A8C5B9F0}" srcOrd="3" destOrd="0" parTransId="{65207717-3E74-4236-821A-A6C848DD18D5}" sibTransId="{F019E6B0-2E5E-44ED-9BA5-BC43BCCD665B}"/>
    <dgm:cxn modelId="{A7B4E676-BDEA-4E17-BB3C-3529DBB5A72F}" srcId="{AD1FE867-D4B2-4297-A697-05E738880534}" destId="{99E979B0-015F-4F1C-8D7D-14E73BDEE5E6}" srcOrd="1" destOrd="0" parTransId="{CC1B0E72-9CCC-43EB-B2E7-018C62776449}" sibTransId="{8EE08CF0-D71E-45AF-93CD-65425AC99F7C}"/>
    <dgm:cxn modelId="{11FF8178-0A2F-4C32-A674-F5E5B2FD604E}" type="presOf" srcId="{99E979B0-015F-4F1C-8D7D-14E73BDEE5E6}" destId="{AAEA7495-37CB-49EB-B406-E9054B29805B}" srcOrd="0" destOrd="0" presId="urn:microsoft.com/office/officeart/2005/8/layout/chevron1"/>
    <dgm:cxn modelId="{B58A10C9-C886-460C-8749-55B78205D042}" type="presOf" srcId="{3A577BE5-2971-4B4F-8D44-C7D2CE017400}" destId="{DF220957-CD9F-47F2-90C7-5BDB2D6E4415}" srcOrd="0" destOrd="0" presId="urn:microsoft.com/office/officeart/2005/8/layout/chevron1"/>
    <dgm:cxn modelId="{B1068DD4-7F81-44CC-A1AA-D6B79647F12A}" type="presOf" srcId="{AD1FE867-D4B2-4297-A697-05E738880534}" destId="{38E1AAAB-F84B-4242-A6A9-91A909A8D876}" srcOrd="0" destOrd="0" presId="urn:microsoft.com/office/officeart/2005/8/layout/chevron1"/>
    <dgm:cxn modelId="{EF7E6CF8-9C73-4194-A28D-8DA6400C0CBC}" type="presOf" srcId="{E6D016D4-D436-424E-B922-F317DD554E92}" destId="{72FE7325-AA64-473D-ADCE-991B947BA908}" srcOrd="0" destOrd="0" presId="urn:microsoft.com/office/officeart/2005/8/layout/chevron1"/>
    <dgm:cxn modelId="{55566CF0-BFF6-4F9B-B0B5-B31AB5912DBD}" type="presParOf" srcId="{38E1AAAB-F84B-4242-A6A9-91A909A8D876}" destId="{DF220957-CD9F-47F2-90C7-5BDB2D6E4415}" srcOrd="0" destOrd="0" presId="urn:microsoft.com/office/officeart/2005/8/layout/chevron1"/>
    <dgm:cxn modelId="{9F5D976A-6297-4FBC-BF6E-04F45A3B9C5B}" type="presParOf" srcId="{38E1AAAB-F84B-4242-A6A9-91A909A8D876}" destId="{F2EFC216-D854-4356-BC60-C2C2979CC1C3}" srcOrd="1" destOrd="0" presId="urn:microsoft.com/office/officeart/2005/8/layout/chevron1"/>
    <dgm:cxn modelId="{52D8FB79-F2C8-49CC-91B3-2B65BA3327B0}" type="presParOf" srcId="{38E1AAAB-F84B-4242-A6A9-91A909A8D876}" destId="{AAEA7495-37CB-49EB-B406-E9054B29805B}" srcOrd="2" destOrd="0" presId="urn:microsoft.com/office/officeart/2005/8/layout/chevron1"/>
    <dgm:cxn modelId="{4F14370C-D214-4B7C-92A6-494BFCA9DD2A}" type="presParOf" srcId="{38E1AAAB-F84B-4242-A6A9-91A909A8D876}" destId="{2CC61BAE-997B-44AA-99E9-4BBD01732D0E}" srcOrd="3" destOrd="0" presId="urn:microsoft.com/office/officeart/2005/8/layout/chevron1"/>
    <dgm:cxn modelId="{438027DB-C7DB-4762-9914-47CA5B46C740}" type="presParOf" srcId="{38E1AAAB-F84B-4242-A6A9-91A909A8D876}" destId="{72FE7325-AA64-473D-ADCE-991B947BA908}" srcOrd="4" destOrd="0" presId="urn:microsoft.com/office/officeart/2005/8/layout/chevron1"/>
    <dgm:cxn modelId="{48350958-3CF9-467D-A9AD-90EAAA5BEFA3}" type="presParOf" srcId="{38E1AAAB-F84B-4242-A6A9-91A909A8D876}" destId="{D1C4FCDE-5B55-4570-949D-49337E110242}" srcOrd="5" destOrd="0" presId="urn:microsoft.com/office/officeart/2005/8/layout/chevron1"/>
    <dgm:cxn modelId="{9268A0BD-32E9-4F7F-836C-78B005218B8A}" type="presParOf" srcId="{38E1AAAB-F84B-4242-A6A9-91A909A8D876}" destId="{BF62CC17-F480-4ABF-9C08-51D5CC005524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220957-CD9F-47F2-90C7-5BDB2D6E4415}">
      <dsp:nvSpPr>
        <dsp:cNvPr id="0" name=""/>
        <dsp:cNvSpPr/>
      </dsp:nvSpPr>
      <dsp:spPr>
        <a:xfrm>
          <a:off x="5037" y="366326"/>
          <a:ext cx="2932085" cy="117283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/>
            <a:t>BIOLÓGICA</a:t>
          </a:r>
        </a:p>
      </dsp:txBody>
      <dsp:txXfrm>
        <a:off x="591454" y="366326"/>
        <a:ext cx="1759251" cy="1172834"/>
      </dsp:txXfrm>
    </dsp:sp>
    <dsp:sp modelId="{AAEA7495-37CB-49EB-B406-E9054B29805B}">
      <dsp:nvSpPr>
        <dsp:cNvPr id="0" name=""/>
        <dsp:cNvSpPr/>
      </dsp:nvSpPr>
      <dsp:spPr>
        <a:xfrm>
          <a:off x="2643913" y="366326"/>
          <a:ext cx="2932085" cy="117283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/>
            <a:t>AFETIVA</a:t>
          </a:r>
        </a:p>
      </dsp:txBody>
      <dsp:txXfrm>
        <a:off x="3230330" y="366326"/>
        <a:ext cx="1759251" cy="1172834"/>
      </dsp:txXfrm>
    </dsp:sp>
    <dsp:sp modelId="{72FE7325-AA64-473D-ADCE-991B947BA908}">
      <dsp:nvSpPr>
        <dsp:cNvPr id="0" name=""/>
        <dsp:cNvSpPr/>
      </dsp:nvSpPr>
      <dsp:spPr>
        <a:xfrm>
          <a:off x="5282790" y="366326"/>
          <a:ext cx="2932085" cy="117283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SOCIOCULTURAL</a:t>
          </a:r>
        </a:p>
      </dsp:txBody>
      <dsp:txXfrm>
        <a:off x="5869207" y="366326"/>
        <a:ext cx="1759251" cy="1172834"/>
      </dsp:txXfrm>
    </dsp:sp>
    <dsp:sp modelId="{BF62CC17-F480-4ABF-9C08-51D5CC005524}">
      <dsp:nvSpPr>
        <dsp:cNvPr id="0" name=""/>
        <dsp:cNvSpPr/>
      </dsp:nvSpPr>
      <dsp:spPr>
        <a:xfrm>
          <a:off x="7926704" y="366326"/>
          <a:ext cx="2932085" cy="117283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/>
            <a:t>ÉTICA</a:t>
          </a:r>
        </a:p>
      </dsp:txBody>
      <dsp:txXfrm>
        <a:off x="8513121" y="366326"/>
        <a:ext cx="1759251" cy="11728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09E6CF-0C2C-B444-91E1-6577EC891816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04BA5E-9CF5-DB4F-8C27-F22BE26351E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40728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84A29-F679-49E1-B223-97437BCB1FFC}" type="datetimeFigureOut">
              <a:rPr lang="pt-BR" smtClean="0"/>
              <a:t>04/08/2023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F34179-A045-42DF-99E8-1470833D69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68202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BCF516-0025-454A-9AFA-177FB4178B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EB35E8C-6F70-430C-A215-55E7F0B168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101A07A-0523-4155-BF8A-BB125609B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36FE5-EF10-374A-9715-2D5791FB7815}" type="datetime1">
              <a:rPr lang="pt-BR" smtClean="0"/>
              <a:t>04/08/2023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FC5019D-82AC-42CF-A92F-CD541DEEE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EDF51E6-23A3-41A6-A10E-5A51F2804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8290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C75B4D-1CC7-4B85-ADCB-07E9C3BC4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5AA191E-AF20-435C-A851-CB45F064AE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5035226-81D8-485E-BB21-7247479B7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0D96B-8347-164F-B238-C0652126E3F3}" type="datetime1">
              <a:rPr lang="pt-BR" smtClean="0"/>
              <a:t>04/08/2023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4AF0496-6040-4659-8218-D41BE9B16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F2CA885-0209-4101-A786-1D1A50F6D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2394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64F429A-A2F2-46BD-95BE-30BA60E718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08400DC-3F36-4650-9678-EE7CC9F4D3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CAA65CD-DC13-4112-BBFA-7C8756CCB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DA98C-5985-4148-B25E-B8A4D796184A}" type="datetime1">
              <a:rPr lang="pt-BR" smtClean="0"/>
              <a:t>04/08/2023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226AD2F-7B22-465E-AEA2-7D60DDDD5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DFBB3FB-D055-485A-ADEF-9369B46B4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7731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0F1860-29E0-4224-BDEB-763900E96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674C371-A594-4F56-949E-B9EABADB78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802C70A-3D8F-4FCA-A96D-8B9CCFB95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71335-D5A2-D242-AFB9-101DCC48718F}" type="datetime1">
              <a:rPr lang="pt-BR" smtClean="0"/>
              <a:t>04/08/2023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FFD2105-DD57-4EB0-8BAC-A6AD40E9D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74E65CA-225E-445E-87B1-65F4A91CA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1391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27C2C0-53E2-4319-8345-1F43D9FF9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5A2E896-3ECE-4818-AD41-30F280E24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082EDC1-A310-4914-868F-6F54B127B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DC9B-C7B6-DC46-BE4C-63AF588B1B10}" type="datetime1">
              <a:rPr lang="pt-BR" smtClean="0"/>
              <a:t>04/08/2023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350B97F-3936-4D5B-BB66-4F19A43E0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15A3EAA-0867-46FC-AD10-B99392423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9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B2506F-8A57-43A8-858B-3DDA1DDFB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C9A895-E1DC-410F-A7F4-2581592EBF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E1D8374-FC13-42DF-BD5F-2F42A0AD53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ABD449E-5387-4160-91E1-B6BE30960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4A146-0FFA-4C40-BADC-A9B6802EEB69}" type="datetime1">
              <a:rPr lang="pt-BR" smtClean="0"/>
              <a:t>04/08/2023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09F6E40-FA72-43D7-9ED4-1F0E38A7E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C57CB5D-2C51-4859-8046-B64FFB25E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174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3B1952-B940-41E5-B2B4-585103B25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F2D75E3-0E38-45B6-B2E1-17ECC0EBE6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7001D2F-939F-4985-AEE9-01AF4FC372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729DA30-4631-403F-A09A-243470D40A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2FD9C03-E1B1-44F6-ACB7-76F7F5EEA8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0A61BFD-260B-4A11-8C38-A3257137A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9A828-51DA-5041-BCE4-BCC11886F738}" type="datetime1">
              <a:rPr lang="pt-BR" smtClean="0"/>
              <a:t>04/08/2023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16A9399A-37E0-4A40-962B-8297F763C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8D03A901-03B0-4237-BA95-AFD617723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1848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DB5888-D0D9-4A97-92D4-3014066F7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A40AF04-F957-4B64-9887-B01C4A81F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FC350-8A56-4542-A462-891B8A667EC5}" type="datetime1">
              <a:rPr lang="pt-BR" smtClean="0"/>
              <a:t>04/08/2023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0C612F4-1F26-4338-9AEF-8B8F16DF5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A8BE62F-6742-4622-B8F9-AA0EE0ABF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5606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729B1A0-7952-4B9D-A671-D7F5A6C13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E48F-AAAF-A343-B47B-F182B758C42F}" type="datetime1">
              <a:rPr lang="pt-BR" smtClean="0"/>
              <a:t>04/08/2023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AAB6DDB-114D-469E-883D-B62A1B9D0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0C0441C-5419-4E1A-8AC1-A60350AA6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3648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6A6D20-AB06-4ADD-B4F9-D2755185F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29C4DDD-DBD9-4CBE-A302-D02C73141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CC3FA16-5703-4F3B-A619-ACD9785F98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BC676E7-4E0B-4749-A09B-79F705E75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C3751-667A-5441-BC1E-E1304F13A19E}" type="datetime1">
              <a:rPr lang="pt-BR" smtClean="0"/>
              <a:t>04/08/2023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8FFB685-0961-4D83-A4F6-D9C8F3E8C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0467669-B855-4991-877A-2FA24EFE0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3697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908388-4948-4FD7-AB45-B35123CF2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E8832AB-DE29-4086-BF97-AE95F92E5E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CF59695-C541-4475-8609-11CD32150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D845324-CF21-4A9D-9CB1-AE8F23D4B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D60C-2294-AE41-952B-ADB6DCF2FC97}" type="datetime1">
              <a:rPr lang="pt-BR" smtClean="0"/>
              <a:t>04/08/2023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D4046FC-1F3B-4181-899F-327BD402C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36D91E0-A9E5-4DDB-B49D-B562CCC42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5289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8529982-21DB-416E-8767-C57D5F67D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272D7B6-817E-4253-89AB-9B4048F21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E94F798-CC31-46B5-9C93-5B4E107068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91A02-8B6B-234D-97D8-777732DBBEFE}" type="datetime1">
              <a:rPr lang="pt-BR" smtClean="0"/>
              <a:t>04/08/2023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86EA2C0-80DF-4EF6-AB73-3843302893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8AABEFC-0470-4DF9-AC2D-849DDF083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8F6898-FA62-4682-ACAB-D43F7C1A59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2943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14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54;p13"/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74"/>
          <a:stretch/>
        </p:blipFill>
        <p:spPr>
          <a:xfrm>
            <a:off x="-1" y="1"/>
            <a:ext cx="9248931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9232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CB81806C-270B-6977-6F0A-05421904D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12" y="1913917"/>
            <a:ext cx="3305175" cy="405765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5CB7F599-D196-4BDF-959A-D806917EB8E5}"/>
              </a:ext>
            </a:extLst>
          </p:cNvPr>
          <p:cNvSpPr txBox="1">
            <a:spLocks/>
          </p:cNvSpPr>
          <p:nvPr/>
        </p:nvSpPr>
        <p:spPr>
          <a:xfrm>
            <a:off x="0" y="684510"/>
            <a:ext cx="12192000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Parto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01D5CA0-2238-4168-B128-FF4EEC6817C0}"/>
              </a:ext>
            </a:extLst>
          </p:cNvPr>
          <p:cNvSpPr/>
          <p:nvPr/>
        </p:nvSpPr>
        <p:spPr>
          <a:xfrm>
            <a:off x="734519" y="1385806"/>
            <a:ext cx="109193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>
                <a:solidFill>
                  <a:srgbClr val="2F2F2E"/>
                </a:solidFill>
              </a:rPr>
              <a:t>O </a:t>
            </a:r>
            <a:r>
              <a:rPr lang="pt-BR" b="1">
                <a:solidFill>
                  <a:srgbClr val="2F2F2E"/>
                </a:solidFill>
              </a:rPr>
              <a:t>parto</a:t>
            </a:r>
            <a:r>
              <a:rPr lang="pt-BR">
                <a:solidFill>
                  <a:srgbClr val="2F2F2E"/>
                </a:solidFill>
              </a:rPr>
              <a:t> pode ocorrer de maneira </a:t>
            </a:r>
            <a:r>
              <a:rPr lang="pt-BR" b="1">
                <a:solidFill>
                  <a:srgbClr val="2F2F2E"/>
                </a:solidFill>
              </a:rPr>
              <a:t>normal</a:t>
            </a:r>
            <a:r>
              <a:rPr lang="pt-BR">
                <a:solidFill>
                  <a:srgbClr val="2F2F2E"/>
                </a:solidFill>
              </a:rPr>
              <a:t> ou </a:t>
            </a:r>
            <a:r>
              <a:rPr lang="pt-BR" b="1">
                <a:solidFill>
                  <a:srgbClr val="2F2F2E"/>
                </a:solidFill>
              </a:rPr>
              <a:t>natural</a:t>
            </a:r>
            <a:r>
              <a:rPr lang="pt-BR">
                <a:solidFill>
                  <a:srgbClr val="2F2F2E"/>
                </a:solidFill>
              </a:rPr>
              <a:t>, ou mesmo ser realizado por meio de uma cirurgia, denominada parto</a:t>
            </a:r>
            <a:r>
              <a:rPr lang="pt-BR" b="1">
                <a:solidFill>
                  <a:srgbClr val="2F2F2E"/>
                </a:solidFill>
              </a:rPr>
              <a:t> cesárea</a:t>
            </a:r>
            <a:r>
              <a:rPr lang="pt-BR">
                <a:solidFill>
                  <a:srgbClr val="2F2F2E"/>
                </a:solidFill>
              </a:rPr>
              <a:t>.</a:t>
            </a:r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0CB09C7A-E655-4F15-970A-96332F9596DF}"/>
              </a:ext>
            </a:extLst>
          </p:cNvPr>
          <p:cNvSpPr/>
          <p:nvPr/>
        </p:nvSpPr>
        <p:spPr>
          <a:xfrm>
            <a:off x="468313" y="5865901"/>
            <a:ext cx="3529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2F2F2E"/>
                </a:solidFill>
              </a:rPr>
              <a:t>A. </a:t>
            </a:r>
            <a:r>
              <a:rPr lang="pt-BR" sz="1600" dirty="0">
                <a:solidFill>
                  <a:srgbClr val="2F2F2E"/>
                </a:solidFill>
              </a:rPr>
              <a:t>No parto normal, ocorrem inicialmente contrações uterinas que promovem a abertura do colo do útero.</a:t>
            </a:r>
            <a:endParaRPr lang="pt-BR" sz="1600" dirty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CDF50F76-FDF2-4CD9-B1BA-D68A93B131DF}"/>
              </a:ext>
            </a:extLst>
          </p:cNvPr>
          <p:cNvSpPr/>
          <p:nvPr/>
        </p:nvSpPr>
        <p:spPr>
          <a:xfrm>
            <a:off x="4428777" y="5337432"/>
            <a:ext cx="33051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/>
              <a:t>B. </a:t>
            </a:r>
            <a:r>
              <a:rPr lang="pt-BR" sz="1600" dirty="0"/>
              <a:t>O bebê desce pelo canal da vagina, e sua cabeça emerge do corpo materno. 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88F39DF7-A146-4585-850B-6FCEAFA92312}"/>
              </a:ext>
            </a:extLst>
          </p:cNvPr>
          <p:cNvSpPr/>
          <p:nvPr/>
        </p:nvSpPr>
        <p:spPr>
          <a:xfrm>
            <a:off x="8244143" y="5064479"/>
            <a:ext cx="35292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/>
              <a:t>C. </a:t>
            </a:r>
            <a:r>
              <a:rPr lang="pt-BR" sz="1600" dirty="0"/>
              <a:t>Após o nascimento do bebê, a placenta se separa do útero; retira-se o cordão umbilical e a placenta do organismo materno.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10</a:t>
            </a:fld>
            <a:endParaRPr lang="pt-BR"/>
          </a:p>
        </p:txBody>
      </p:sp>
      <p:pic>
        <p:nvPicPr>
          <p:cNvPr id="14" name="Google Shape;6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B513EAD5-0835-70B7-4088-651DA31CA8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024" t="31563" r="2396" b="20856"/>
          <a:stretch/>
        </p:blipFill>
        <p:spPr>
          <a:xfrm>
            <a:off x="8124596" y="2621082"/>
            <a:ext cx="3020695" cy="2443397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2A9F9D68-B332-6F35-950B-F15376DFB9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0550" y="2207300"/>
            <a:ext cx="3390900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944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5CB7F599-D196-4BDF-959A-D806917EB8E5}"/>
              </a:ext>
            </a:extLst>
          </p:cNvPr>
          <p:cNvSpPr txBox="1">
            <a:spLocks/>
          </p:cNvSpPr>
          <p:nvPr/>
        </p:nvSpPr>
        <p:spPr>
          <a:xfrm>
            <a:off x="0" y="677442"/>
            <a:ext cx="12192000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Amamentação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01D5CA0-2238-4168-B128-FF4EEC6817C0}"/>
              </a:ext>
            </a:extLst>
          </p:cNvPr>
          <p:cNvSpPr/>
          <p:nvPr/>
        </p:nvSpPr>
        <p:spPr>
          <a:xfrm>
            <a:off x="476566" y="1367949"/>
            <a:ext cx="673058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2F2F2E"/>
                </a:solidFill>
              </a:rPr>
              <a:t>A </a:t>
            </a:r>
            <a:r>
              <a:rPr lang="pt-BR" b="1" dirty="0">
                <a:solidFill>
                  <a:srgbClr val="2F2F2E"/>
                </a:solidFill>
              </a:rPr>
              <a:t>amamentação</a:t>
            </a:r>
            <a:r>
              <a:rPr lang="pt-BR" dirty="0">
                <a:solidFill>
                  <a:srgbClr val="2F2F2E"/>
                </a:solidFill>
              </a:rPr>
              <a:t>, ou </a:t>
            </a:r>
            <a:r>
              <a:rPr lang="pt-BR" b="1" dirty="0">
                <a:solidFill>
                  <a:srgbClr val="2F2F2E"/>
                </a:solidFill>
              </a:rPr>
              <a:t>aleitamento materno</a:t>
            </a:r>
            <a:r>
              <a:rPr lang="pt-BR" dirty="0">
                <a:solidFill>
                  <a:srgbClr val="2F2F2E"/>
                </a:solidFill>
              </a:rPr>
              <a:t>, deve ser iniciada logo após o nascimento.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solidFill>
                <a:srgbClr val="2F2F2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2F2F2E"/>
                </a:solidFill>
              </a:rPr>
              <a:t>Nas primeiras mamadas, o bebê suga uma substância chamada </a:t>
            </a:r>
            <a:r>
              <a:rPr lang="pt-BR" b="1" dirty="0">
                <a:solidFill>
                  <a:srgbClr val="2F2F2E"/>
                </a:solidFill>
              </a:rPr>
              <a:t>colostro</a:t>
            </a:r>
            <a:r>
              <a:rPr lang="pt-BR" dirty="0">
                <a:solidFill>
                  <a:srgbClr val="2F2F2E"/>
                </a:solidFill>
              </a:rPr>
              <a:t>, rica em anticorpos. Ela protege o bebê contra várias doenças.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solidFill>
                <a:srgbClr val="2F2F2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2F2F2E"/>
                </a:solidFill>
              </a:rPr>
              <a:t>Após alguns dias, o colostro é substituído pelo </a:t>
            </a:r>
            <a:r>
              <a:rPr lang="pt-BR" b="1" dirty="0">
                <a:solidFill>
                  <a:srgbClr val="2F2F2E"/>
                </a:solidFill>
              </a:rPr>
              <a:t>leite materno</a:t>
            </a:r>
            <a:r>
              <a:rPr lang="pt-BR" dirty="0">
                <a:solidFill>
                  <a:srgbClr val="2F2F2E"/>
                </a:solidFill>
              </a:rPr>
              <a:t>, um alimento completo para o bebê, com anticorpos, água e todos os nutrientes que o recém-nascido precisa para crescer e se desenvolver.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solidFill>
                <a:srgbClr val="2F2F2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2F2F2E"/>
                </a:solidFill>
              </a:rPr>
              <a:t>A Organização Mundial da Saúde recomenda que o leite materno seja o único alimento do bebê nos primeiros </a:t>
            </a:r>
            <a:r>
              <a:rPr lang="pt-BR" b="1" dirty="0">
                <a:solidFill>
                  <a:srgbClr val="2F2F2E"/>
                </a:solidFill>
              </a:rPr>
              <a:t>6 meses de vida</a:t>
            </a:r>
            <a:r>
              <a:rPr lang="pt-BR" dirty="0">
                <a:solidFill>
                  <a:srgbClr val="2F2F2E"/>
                </a:solidFill>
              </a:rPr>
              <a:t>, pois contém os nutrientes ideais para que ele se mantenha saudável, além de evitar infecções gastrointestinais graves.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solidFill>
                <a:srgbClr val="2F2F2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2F2F2E"/>
                </a:solidFill>
              </a:rPr>
              <a:t>Após os seis meses, outros alimentos podem ser introduzidos, mas indica-se que a amamentação continue até os </a:t>
            </a:r>
            <a:r>
              <a:rPr lang="pt-BR" b="1" dirty="0">
                <a:solidFill>
                  <a:srgbClr val="2F2F2E"/>
                </a:solidFill>
              </a:rPr>
              <a:t>2 anos de idade</a:t>
            </a:r>
            <a:r>
              <a:rPr lang="pt-BR" dirty="0">
                <a:solidFill>
                  <a:srgbClr val="2F2F2E"/>
                </a:solidFill>
              </a:rPr>
              <a:t>.</a:t>
            </a:r>
            <a:endParaRPr lang="pt-BR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11</a:t>
            </a:fld>
            <a:endParaRPr lang="pt-BR"/>
          </a:p>
        </p:txBody>
      </p:sp>
      <p:pic>
        <p:nvPicPr>
          <p:cNvPr id="14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A7DEEB8-1983-E3D0-5408-E9BFAE54E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965" y="1530783"/>
            <a:ext cx="4517035" cy="483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11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319852-72CA-499A-A7D7-843B7F9B8A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843790"/>
            <a:ext cx="9144000" cy="1436304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pt-BR" sz="4800">
                <a:latin typeface="+mn-lt"/>
              </a:rPr>
              <a:t>Apresentação 6 – </a:t>
            </a:r>
            <a:r>
              <a:rPr lang="pt-BR" sz="4800" b="1">
                <a:latin typeface="+mn-lt"/>
              </a:rPr>
              <a:t>SER HUMANO: DESENVOLVIMENTO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C68A911-5C66-40CF-ABB9-9E4C0C2564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29000"/>
            <a:ext cx="9144000" cy="2981325"/>
          </a:xfrm>
        </p:spPr>
        <p:txBody>
          <a:bodyPr>
            <a:noAutofit/>
          </a:bodyPr>
          <a:lstStyle/>
          <a:p>
            <a:r>
              <a:rPr lang="pt-BR" sz="3000" b="1"/>
              <a:t>O sistema genital</a:t>
            </a:r>
          </a:p>
          <a:p>
            <a:r>
              <a:rPr lang="pt-BR" sz="3000" b="1"/>
              <a:t>Puberdade e características sexuais secundárias</a:t>
            </a:r>
          </a:p>
          <a:p>
            <a:r>
              <a:rPr lang="pt-BR" sz="3000" b="1"/>
              <a:t>As glândulas e os hormônios</a:t>
            </a:r>
          </a:p>
          <a:p>
            <a:r>
              <a:rPr lang="pt-BR" sz="3000" b="1"/>
              <a:t>Sexo e sexualidade</a:t>
            </a:r>
          </a:p>
          <a:p>
            <a:r>
              <a:rPr lang="pt-BR" sz="3000" b="1" err="1"/>
              <a:t>ISTs</a:t>
            </a:r>
            <a:endParaRPr lang="pt-BR" sz="3000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12</a:t>
            </a:fld>
            <a:endParaRPr lang="pt-BR"/>
          </a:p>
        </p:txBody>
      </p:sp>
      <p:pic>
        <p:nvPicPr>
          <p:cNvPr id="5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00810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2AFE7E28-F761-014E-84E4-F0379A4C07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4" r="2657"/>
          <a:stretch/>
        </p:blipFill>
        <p:spPr>
          <a:xfrm>
            <a:off x="3261359" y="562520"/>
            <a:ext cx="8920481" cy="6295479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A0E299C1-CDFD-4A7A-A49C-6F4D2C0E61B5}"/>
              </a:ext>
            </a:extLst>
          </p:cNvPr>
          <p:cNvSpPr txBox="1">
            <a:spLocks/>
          </p:cNvSpPr>
          <p:nvPr/>
        </p:nvSpPr>
        <p:spPr>
          <a:xfrm>
            <a:off x="347789" y="741857"/>
            <a:ext cx="3106070" cy="19389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dirty="0">
                <a:latin typeface="+mn-lt"/>
              </a:rPr>
              <a:t>Sistema genital masculino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13</a:t>
            </a:fld>
            <a:endParaRPr lang="pt-BR"/>
          </a:p>
        </p:txBody>
      </p:sp>
      <p:pic>
        <p:nvPicPr>
          <p:cNvPr id="7" name="Google Shape;6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B6A9A2E1-D1AE-F482-BDA6-541FA00D66DA}"/>
              </a:ext>
            </a:extLst>
          </p:cNvPr>
          <p:cNvSpPr txBox="1"/>
          <p:nvPr/>
        </p:nvSpPr>
        <p:spPr>
          <a:xfrm>
            <a:off x="347789" y="3207656"/>
            <a:ext cx="2545313" cy="22467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O sistema genital masculino é encarregado da produção de espermatozoides e de hormônios, como a testosterona.</a:t>
            </a:r>
          </a:p>
        </p:txBody>
      </p:sp>
    </p:spTree>
    <p:extLst>
      <p:ext uri="{BB962C8B-B14F-4D97-AF65-F5344CB8AC3E}">
        <p14:creationId xmlns:p14="http://schemas.microsoft.com/office/powerpoint/2010/main" val="40903745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329B8449-D965-3E25-A6D9-75B5A866C6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4" r="4509"/>
          <a:stretch/>
        </p:blipFill>
        <p:spPr>
          <a:xfrm>
            <a:off x="3688080" y="485775"/>
            <a:ext cx="8488680" cy="63627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BC49F3F-F7B7-4541-85B6-F55419339D5D}"/>
              </a:ext>
            </a:extLst>
          </p:cNvPr>
          <p:cNvSpPr txBox="1">
            <a:spLocks/>
          </p:cNvSpPr>
          <p:nvPr/>
        </p:nvSpPr>
        <p:spPr>
          <a:xfrm>
            <a:off x="431610" y="715427"/>
            <a:ext cx="3688080" cy="14446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>
                <a:latin typeface="+mn-lt"/>
              </a:rPr>
              <a:t>Sistema genital feminino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14</a:t>
            </a:fld>
            <a:endParaRPr lang="pt-BR"/>
          </a:p>
        </p:txBody>
      </p:sp>
      <p:pic>
        <p:nvPicPr>
          <p:cNvPr id="6" name="Google Shape;6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98055F84-5B6A-B3E7-E517-7EFECE28171D}"/>
              </a:ext>
            </a:extLst>
          </p:cNvPr>
          <p:cNvSpPr txBox="1"/>
          <p:nvPr/>
        </p:nvSpPr>
        <p:spPr>
          <a:xfrm>
            <a:off x="431610" y="3112914"/>
            <a:ext cx="2824861" cy="31700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2000"/>
              <a:t>O sistema genital feminino é responsável pela produção de ovócitos (gametas femininos) e de hormônios, como o estrógeno e a progesterona, e também abriga o bebê em desenvolvimento.</a:t>
            </a:r>
          </a:p>
        </p:txBody>
      </p:sp>
    </p:spTree>
    <p:extLst>
      <p:ext uri="{BB962C8B-B14F-4D97-AF65-F5344CB8AC3E}">
        <p14:creationId xmlns:p14="http://schemas.microsoft.com/office/powerpoint/2010/main" val="28038842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6215F3-FFCD-4303-8B87-7C737DF519DB}"/>
              </a:ext>
            </a:extLst>
          </p:cNvPr>
          <p:cNvSpPr txBox="1">
            <a:spLocks/>
          </p:cNvSpPr>
          <p:nvPr/>
        </p:nvSpPr>
        <p:spPr>
          <a:xfrm>
            <a:off x="0" y="677772"/>
            <a:ext cx="12192000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>
                <a:latin typeface="+mn-lt"/>
              </a:rPr>
              <a:t>Adolescência e puberdade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F643921-9BF7-4524-B309-9FD706B0519F}"/>
              </a:ext>
            </a:extLst>
          </p:cNvPr>
          <p:cNvSpPr/>
          <p:nvPr/>
        </p:nvSpPr>
        <p:spPr>
          <a:xfrm>
            <a:off x="913340" y="1695971"/>
            <a:ext cx="100863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1800" b="0" i="0" u="none" strike="noStrike" baseline="0">
                <a:latin typeface="FrutigerLTStd-Light"/>
              </a:rPr>
              <a:t>A adolescência é um período de muitas mudanças na vida de uma pessoa. Além das mudanças corporais típicas da </a:t>
            </a:r>
            <a:r>
              <a:rPr lang="pt-BR" sz="1800" b="1" i="0" u="none" strike="noStrike" baseline="0">
                <a:latin typeface="FrutigerLTStd-Bold"/>
              </a:rPr>
              <a:t>puberdade</a:t>
            </a:r>
            <a:r>
              <a:rPr lang="pt-BR" sz="1800" b="0" i="0" u="none" strike="noStrike" baseline="0">
                <a:latin typeface="FrutigerLTStd-Light"/>
              </a:rPr>
              <a:t>, o adolescente pode começar a experimentar alguns sentimentos que não conhecia antes, o que pode provocar confusão de emoções, mudanças de atitudes e de comportamentos.</a:t>
            </a:r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15</a:t>
            </a:fld>
            <a:endParaRPr lang="pt-BR"/>
          </a:p>
        </p:txBody>
      </p:sp>
      <p:pic>
        <p:nvPicPr>
          <p:cNvPr id="10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C4025743-08F8-049B-7D74-D1C4DBE64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945" y="2907940"/>
            <a:ext cx="9080110" cy="2782168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C6031B91-7EB1-3130-89BF-9788C07EE957}"/>
              </a:ext>
            </a:extLst>
          </p:cNvPr>
          <p:cNvSpPr txBox="1"/>
          <p:nvPr/>
        </p:nvSpPr>
        <p:spPr>
          <a:xfrm>
            <a:off x="1649340" y="5643613"/>
            <a:ext cx="87342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200" b="0" i="0" u="none" strike="noStrike" baseline="0">
                <a:latin typeface="FrutigerLTStd-Light"/>
              </a:rPr>
              <a:t>ZIRALDO. [A maior diferença]. </a:t>
            </a:r>
            <a:r>
              <a:rPr lang="pt-BR" sz="1200" b="1" i="0" u="none" strike="noStrike" baseline="0">
                <a:latin typeface="FrutigerLTStd-Bold"/>
              </a:rPr>
              <a:t>O Menino Maluquinho</a:t>
            </a:r>
            <a:r>
              <a:rPr lang="pt-BR" sz="1200" b="0" i="0" u="none" strike="noStrike" baseline="0">
                <a:latin typeface="FrutigerLTStd-Light"/>
              </a:rPr>
              <a:t>: tirinha do dia. [</a:t>
            </a:r>
            <a:r>
              <a:rPr lang="pt-BR" sz="1200" b="0" i="1" u="none" strike="noStrike" baseline="0">
                <a:latin typeface="FrutigerLTStd-LightItalic"/>
              </a:rPr>
              <a:t>S. l.</a:t>
            </a:r>
            <a:r>
              <a:rPr lang="pt-BR" sz="1200" b="0" i="0" u="none" strike="noStrike" baseline="0">
                <a:latin typeface="FrutigerLTStd-Light"/>
              </a:rPr>
              <a:t>], set. 2011. Disponível em:</a:t>
            </a:r>
          </a:p>
          <a:p>
            <a:pPr algn="l"/>
            <a:r>
              <a:rPr lang="pt-BR" sz="1200" b="0" i="0" u="none" strike="noStrike" baseline="0">
                <a:latin typeface="FrutigerLTStd-Light"/>
              </a:rPr>
              <a:t>http://omeninomaluquinho.educacional.com.br/</a:t>
            </a:r>
            <a:r>
              <a:rPr lang="pt-BR" sz="1200" b="0" i="0" u="none" strike="noStrike" baseline="0" err="1">
                <a:latin typeface="FrutigerLTStd-Light"/>
              </a:rPr>
              <a:t>PaginaTirinha</a:t>
            </a:r>
            <a:r>
              <a:rPr lang="pt-BR" sz="1200" b="0" i="0" u="none" strike="noStrike" baseline="0">
                <a:latin typeface="FrutigerLTStd-Light"/>
              </a:rPr>
              <a:t>/</a:t>
            </a:r>
            <a:r>
              <a:rPr lang="pt-BR" sz="1200" b="0" i="0" u="none" strike="noStrike" baseline="0" err="1">
                <a:latin typeface="FrutigerLTStd-Light"/>
              </a:rPr>
              <a:t>PaginaAnterior.asp?da</a:t>
            </a:r>
            <a:r>
              <a:rPr lang="pt-BR" sz="1200" b="0" i="0" u="none" strike="noStrike" baseline="0">
                <a:latin typeface="FrutigerLTStd-Light"/>
              </a:rPr>
              <a:t>=07092011. Acesso em: 5 jun. 2022.</a:t>
            </a:r>
            <a:endParaRPr lang="pt-BR" sz="1200"/>
          </a:p>
        </p:txBody>
      </p:sp>
    </p:spTree>
    <p:extLst>
      <p:ext uri="{BB962C8B-B14F-4D97-AF65-F5344CB8AC3E}">
        <p14:creationId xmlns:p14="http://schemas.microsoft.com/office/powerpoint/2010/main" val="2890902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6215F3-FFCD-4303-8B87-7C737DF519DB}"/>
              </a:ext>
            </a:extLst>
          </p:cNvPr>
          <p:cNvSpPr txBox="1">
            <a:spLocks/>
          </p:cNvSpPr>
          <p:nvPr/>
        </p:nvSpPr>
        <p:spPr>
          <a:xfrm>
            <a:off x="529881" y="850415"/>
            <a:ext cx="3843228" cy="14358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dirty="0">
                <a:latin typeface="+mn-lt"/>
              </a:rPr>
              <a:t>Os hormônios e a puberdade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F643921-9BF7-4524-B309-9FD706B0519F}"/>
              </a:ext>
            </a:extLst>
          </p:cNvPr>
          <p:cNvSpPr/>
          <p:nvPr/>
        </p:nvSpPr>
        <p:spPr>
          <a:xfrm>
            <a:off x="709763" y="2784558"/>
            <a:ext cx="34834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dirty="0"/>
              <a:t>O</a:t>
            </a:r>
            <a:r>
              <a:rPr lang="pt-BR" sz="1800" b="0" i="0" u="none" strike="noStrike" baseline="0" dirty="0"/>
              <a:t>s hormônios são responsáveis por mudanças que acontecem em nosso corpo, manifestações de </a:t>
            </a:r>
            <a:r>
              <a:rPr lang="pt-BR" sz="1800" b="1" i="0" u="none" strike="noStrike" baseline="0" dirty="0"/>
              <a:t>características sexuais secundárias</a:t>
            </a:r>
            <a:r>
              <a:rPr lang="pt-BR" sz="1800" b="0" i="0" u="none" strike="noStrike" baseline="0" dirty="0"/>
              <a:t>. Na </a:t>
            </a:r>
            <a:r>
              <a:rPr lang="pt-BR" sz="1800" b="1" i="0" u="none" strike="noStrike" baseline="0" dirty="0"/>
              <a:t>puberdade</a:t>
            </a:r>
            <a:r>
              <a:rPr lang="pt-BR" sz="1800" b="0" i="0" u="none" strike="noStrike" baseline="0" dirty="0"/>
              <a:t>, a ação dos hormônios começa a ficar mais intensa, principalmente a ação dos hormônios sexuais: </a:t>
            </a:r>
            <a:r>
              <a:rPr lang="pt-BR" sz="1800" b="1" i="0" u="none" strike="noStrike" baseline="0" dirty="0"/>
              <a:t>testosterona</a:t>
            </a:r>
            <a:r>
              <a:rPr lang="pt-BR" sz="1800" b="0" i="0" u="none" strike="noStrike" baseline="0" dirty="0"/>
              <a:t>, nos meninos, e </a:t>
            </a:r>
            <a:r>
              <a:rPr lang="pt-BR" sz="1800" b="1" i="0" u="none" strike="noStrike" baseline="0" dirty="0"/>
              <a:t>estrogênio</a:t>
            </a:r>
            <a:r>
              <a:rPr lang="pt-BR" sz="1800" b="0" i="0" u="none" strike="noStrike" baseline="0" dirty="0"/>
              <a:t>, nas meninas.</a:t>
            </a:r>
            <a:endParaRPr lang="pt-B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16</a:t>
            </a:fld>
            <a:endParaRPr lang="pt-BR"/>
          </a:p>
        </p:txBody>
      </p:sp>
      <p:pic>
        <p:nvPicPr>
          <p:cNvPr id="10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748C0C5-305C-A195-4FA7-CA74330E3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2121" y="541598"/>
            <a:ext cx="5500867" cy="631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597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6215F3-FFCD-4303-8B87-7C737DF519DB}"/>
              </a:ext>
            </a:extLst>
          </p:cNvPr>
          <p:cNvSpPr txBox="1">
            <a:spLocks/>
          </p:cNvSpPr>
          <p:nvPr/>
        </p:nvSpPr>
        <p:spPr>
          <a:xfrm>
            <a:off x="0" y="677772"/>
            <a:ext cx="12192000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>
                <a:latin typeface="+mn-lt"/>
              </a:rPr>
              <a:t>Ovulação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9533412-3617-4B87-A304-026EB97491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20"/>
          <a:stretch/>
        </p:blipFill>
        <p:spPr>
          <a:xfrm>
            <a:off x="4445796" y="1664420"/>
            <a:ext cx="7156004" cy="4365749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2F643921-9BF7-4524-B309-9FD706B0519F}"/>
              </a:ext>
            </a:extLst>
          </p:cNvPr>
          <p:cNvSpPr/>
          <p:nvPr/>
        </p:nvSpPr>
        <p:spPr>
          <a:xfrm>
            <a:off x="466726" y="1557337"/>
            <a:ext cx="3676650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pt-BR"/>
              <a:t>Os hormônios secretados pela </a:t>
            </a:r>
            <a:r>
              <a:rPr lang="pt-BR" b="1"/>
              <a:t>hipófise </a:t>
            </a:r>
            <a:r>
              <a:rPr lang="pt-BR"/>
              <a:t>estimulam, a cada mês, o amadurecimento de um gameta feminino. 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8B410583-CC63-4DDA-B431-6B9DA91AFF71}"/>
              </a:ext>
            </a:extLst>
          </p:cNvPr>
          <p:cNvSpPr/>
          <p:nvPr/>
        </p:nvSpPr>
        <p:spPr>
          <a:xfrm>
            <a:off x="466725" y="3429000"/>
            <a:ext cx="3676650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r>
              <a:rPr lang="pt-BR"/>
              <a:t>Os ovócitos se desenvolvem nos </a:t>
            </a:r>
            <a:r>
              <a:rPr lang="pt-BR" b="1"/>
              <a:t>ovários </a:t>
            </a:r>
            <a:r>
              <a:rPr lang="pt-BR"/>
              <a:t>em meio a um conjunto de células chamado folículo. 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E5D463B-D38B-4AA2-A296-73916C8C96CB}"/>
              </a:ext>
            </a:extLst>
          </p:cNvPr>
          <p:cNvSpPr/>
          <p:nvPr/>
        </p:nvSpPr>
        <p:spPr>
          <a:xfrm>
            <a:off x="466726" y="5024735"/>
            <a:ext cx="3676650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pt-BR" dirty="0"/>
              <a:t>Quando o gameta feminino está no estágio de ovócito secundário, o folículo se rompe e libera o gameta, no processo chamado </a:t>
            </a:r>
            <a:r>
              <a:rPr lang="pt-BR" b="1" dirty="0"/>
              <a:t>ovulação</a:t>
            </a:r>
            <a:r>
              <a:rPr lang="pt-BR" dirty="0"/>
              <a:t>.</a:t>
            </a:r>
          </a:p>
        </p:txBody>
      </p:sp>
      <p:sp>
        <p:nvSpPr>
          <p:cNvPr id="7" name="Seta: para Baixo 6">
            <a:extLst>
              <a:ext uri="{FF2B5EF4-FFF2-40B4-BE49-F238E27FC236}">
                <a16:creationId xmlns:a16="http://schemas.microsoft.com/office/drawing/2014/main" id="{481C08E4-2835-41B1-AB72-E9A4604452A6}"/>
              </a:ext>
            </a:extLst>
          </p:cNvPr>
          <p:cNvSpPr/>
          <p:nvPr/>
        </p:nvSpPr>
        <p:spPr>
          <a:xfrm>
            <a:off x="2119312" y="2811810"/>
            <a:ext cx="371475" cy="5619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Seta: para Baixo 7">
            <a:extLst>
              <a:ext uri="{FF2B5EF4-FFF2-40B4-BE49-F238E27FC236}">
                <a16:creationId xmlns:a16="http://schemas.microsoft.com/office/drawing/2014/main" id="{FB7A3EAD-C361-4E62-85C1-7B26F01E440F}"/>
              </a:ext>
            </a:extLst>
          </p:cNvPr>
          <p:cNvSpPr/>
          <p:nvPr/>
        </p:nvSpPr>
        <p:spPr>
          <a:xfrm>
            <a:off x="2119311" y="4371749"/>
            <a:ext cx="371475" cy="5619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17</a:t>
            </a:fld>
            <a:endParaRPr lang="pt-BR"/>
          </a:p>
        </p:txBody>
      </p:sp>
      <p:pic>
        <p:nvPicPr>
          <p:cNvPr id="10" name="Google Shape;6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74627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4B345A-EFF4-4FBC-99AE-50AA33234B03}"/>
              </a:ext>
            </a:extLst>
          </p:cNvPr>
          <p:cNvSpPr txBox="1">
            <a:spLocks/>
          </p:cNvSpPr>
          <p:nvPr/>
        </p:nvSpPr>
        <p:spPr>
          <a:xfrm>
            <a:off x="0" y="680176"/>
            <a:ext cx="12192000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Menstruação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672BB877-EFC2-431A-8EAD-9342F03A608F}"/>
              </a:ext>
            </a:extLst>
          </p:cNvPr>
          <p:cNvGrpSpPr/>
          <p:nvPr/>
        </p:nvGrpSpPr>
        <p:grpSpPr>
          <a:xfrm>
            <a:off x="1387989" y="1808641"/>
            <a:ext cx="3900139" cy="2344582"/>
            <a:chOff x="2792" y="263114"/>
            <a:chExt cx="3900139" cy="2102582"/>
          </a:xfr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7" name="Retângulo: Cantos Arredondados 6">
              <a:extLst>
                <a:ext uri="{FF2B5EF4-FFF2-40B4-BE49-F238E27FC236}">
                  <a16:creationId xmlns:a16="http://schemas.microsoft.com/office/drawing/2014/main" id="{2EE13D33-498F-453C-B223-24735B8A2E8B}"/>
                </a:ext>
              </a:extLst>
            </p:cNvPr>
            <p:cNvSpPr/>
            <p:nvPr/>
          </p:nvSpPr>
          <p:spPr>
            <a:xfrm>
              <a:off x="2792" y="263114"/>
              <a:ext cx="3900139" cy="2102582"/>
            </a:xfrm>
            <a:prstGeom prst="roundRect">
              <a:avLst>
                <a:gd name="adj" fmla="val 10000"/>
              </a:avLst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8" name="Retângulo: Cantos Arredondados 4">
              <a:extLst>
                <a:ext uri="{FF2B5EF4-FFF2-40B4-BE49-F238E27FC236}">
                  <a16:creationId xmlns:a16="http://schemas.microsoft.com/office/drawing/2014/main" id="{30A7E02D-C9A6-4F56-A1FF-A9DDC8125F5F}"/>
                </a:ext>
              </a:extLst>
            </p:cNvPr>
            <p:cNvSpPr txBox="1"/>
            <p:nvPr/>
          </p:nvSpPr>
          <p:spPr>
            <a:xfrm>
              <a:off x="64375" y="324697"/>
              <a:ext cx="3776973" cy="19794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r>
                <a:rPr lang="pt-BR" b="1"/>
                <a:t>1. </a:t>
              </a:r>
              <a:r>
                <a:rPr lang="pt-BR"/>
                <a:t>Para receber o ovócito secundário liberado, o corpo da mulher em idade reprodutiva se prepara para uma possível fecundação (e, como consequência, uma gravidez): a parede interna do útero (endométrio) adquire mais células e vasos sanguíneos e se prepara para abrigar o embrião.</a:t>
              </a:r>
            </a:p>
          </p:txBody>
        </p:sp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F792F384-9D5B-4F05-81C4-DE0255F824E1}"/>
              </a:ext>
            </a:extLst>
          </p:cNvPr>
          <p:cNvGrpSpPr/>
          <p:nvPr/>
        </p:nvGrpSpPr>
        <p:grpSpPr>
          <a:xfrm>
            <a:off x="7405959" y="2259963"/>
            <a:ext cx="3900139" cy="1554074"/>
            <a:chOff x="2792" y="350586"/>
            <a:chExt cx="3900139" cy="2102582"/>
          </a:xfr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" name="Retângulo: Cantos Arredondados 9">
              <a:extLst>
                <a:ext uri="{FF2B5EF4-FFF2-40B4-BE49-F238E27FC236}">
                  <a16:creationId xmlns:a16="http://schemas.microsoft.com/office/drawing/2014/main" id="{C93B15C6-AC18-47D6-B5CD-ED9B0C9C8830}"/>
                </a:ext>
              </a:extLst>
            </p:cNvPr>
            <p:cNvSpPr/>
            <p:nvPr/>
          </p:nvSpPr>
          <p:spPr>
            <a:xfrm>
              <a:off x="2792" y="350586"/>
              <a:ext cx="3900139" cy="2102582"/>
            </a:xfrm>
            <a:prstGeom prst="roundRect">
              <a:avLst>
                <a:gd name="adj" fmla="val 10000"/>
              </a:avLst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1" name="Retângulo: Cantos Arredondados 4">
              <a:extLst>
                <a:ext uri="{FF2B5EF4-FFF2-40B4-BE49-F238E27FC236}">
                  <a16:creationId xmlns:a16="http://schemas.microsoft.com/office/drawing/2014/main" id="{ADB26A3A-3B59-4285-91D0-0CA8B42400FA}"/>
                </a:ext>
              </a:extLst>
            </p:cNvPr>
            <p:cNvSpPr txBox="1"/>
            <p:nvPr/>
          </p:nvSpPr>
          <p:spPr>
            <a:xfrm>
              <a:off x="64374" y="417072"/>
              <a:ext cx="3776973" cy="19794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r>
                <a:rPr lang="pt-BR" b="1"/>
                <a:t>2. </a:t>
              </a:r>
              <a:r>
                <a:rPr lang="pt-BR"/>
                <a:t>Quando a fecundação não ocorre, o ovócito não fecundado e parte do endométrio são eliminados, resultando em sangramento, fase conhecida por </a:t>
              </a:r>
              <a:r>
                <a:rPr lang="pt-BR" b="1"/>
                <a:t>menstruação</a:t>
              </a:r>
              <a:r>
                <a:rPr lang="pt-BR"/>
                <a:t>.</a:t>
              </a:r>
            </a:p>
          </p:txBody>
        </p: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21FFC280-1DFD-40C0-97D8-990BEDA78D41}"/>
              </a:ext>
            </a:extLst>
          </p:cNvPr>
          <p:cNvGrpSpPr/>
          <p:nvPr/>
        </p:nvGrpSpPr>
        <p:grpSpPr>
          <a:xfrm>
            <a:off x="896721" y="4705781"/>
            <a:ext cx="10615725" cy="511777"/>
            <a:chOff x="2792" y="263114"/>
            <a:chExt cx="3900139" cy="2102582"/>
          </a:xfr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3" name="Retângulo: Cantos Arredondados 12">
              <a:extLst>
                <a:ext uri="{FF2B5EF4-FFF2-40B4-BE49-F238E27FC236}">
                  <a16:creationId xmlns:a16="http://schemas.microsoft.com/office/drawing/2014/main" id="{83C55B77-B8A3-46F1-B68D-828AEAC7AB85}"/>
                </a:ext>
              </a:extLst>
            </p:cNvPr>
            <p:cNvSpPr/>
            <p:nvPr/>
          </p:nvSpPr>
          <p:spPr>
            <a:xfrm>
              <a:off x="2792" y="263114"/>
              <a:ext cx="3900139" cy="2102582"/>
            </a:xfrm>
            <a:prstGeom prst="roundRect">
              <a:avLst>
                <a:gd name="adj" fmla="val 10000"/>
              </a:avLst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4" name="Retângulo: Cantos Arredondados 4">
              <a:extLst>
                <a:ext uri="{FF2B5EF4-FFF2-40B4-BE49-F238E27FC236}">
                  <a16:creationId xmlns:a16="http://schemas.microsoft.com/office/drawing/2014/main" id="{8A48ED54-4B3C-4237-A254-C5948B3FFB2A}"/>
                </a:ext>
              </a:extLst>
            </p:cNvPr>
            <p:cNvSpPr txBox="1"/>
            <p:nvPr/>
          </p:nvSpPr>
          <p:spPr>
            <a:xfrm>
              <a:off x="64375" y="324697"/>
              <a:ext cx="3776973" cy="19794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/>
              <a:r>
                <a:rPr lang="pt-BR" sz="1600"/>
                <a:t>O ciclo menstrual tem, em média, 28 dias e compreende alterações nos ovários e no útero. Ele é regulado por hormônios.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18</a:t>
            </a:fld>
            <a:endParaRPr lang="pt-BR"/>
          </a:p>
        </p:txBody>
      </p:sp>
      <p:pic>
        <p:nvPicPr>
          <p:cNvPr id="18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eta: para a Direita 4">
            <a:extLst>
              <a:ext uri="{FF2B5EF4-FFF2-40B4-BE49-F238E27FC236}">
                <a16:creationId xmlns:a16="http://schemas.microsoft.com/office/drawing/2014/main" id="{BC8E0538-7F28-E201-661C-43A3681F1717}"/>
              </a:ext>
            </a:extLst>
          </p:cNvPr>
          <p:cNvSpPr/>
          <p:nvPr/>
        </p:nvSpPr>
        <p:spPr>
          <a:xfrm>
            <a:off x="5755916" y="2392519"/>
            <a:ext cx="1182255" cy="8774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28C5D33E-9D15-6082-62AE-99B4DBD65B59}"/>
              </a:ext>
            </a:extLst>
          </p:cNvPr>
          <p:cNvGrpSpPr/>
          <p:nvPr/>
        </p:nvGrpSpPr>
        <p:grpSpPr>
          <a:xfrm>
            <a:off x="896721" y="5538298"/>
            <a:ext cx="10615724" cy="511777"/>
            <a:chOff x="2792" y="263114"/>
            <a:chExt cx="3900139" cy="2102582"/>
          </a:xfr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20" name="Retângulo: Cantos Arredondados 19">
              <a:extLst>
                <a:ext uri="{FF2B5EF4-FFF2-40B4-BE49-F238E27FC236}">
                  <a16:creationId xmlns:a16="http://schemas.microsoft.com/office/drawing/2014/main" id="{207D7358-D400-5718-25AD-F3E729548D98}"/>
                </a:ext>
              </a:extLst>
            </p:cNvPr>
            <p:cNvSpPr/>
            <p:nvPr/>
          </p:nvSpPr>
          <p:spPr>
            <a:xfrm>
              <a:off x="2792" y="263114"/>
              <a:ext cx="3900139" cy="2102582"/>
            </a:xfrm>
            <a:prstGeom prst="roundRect">
              <a:avLst>
                <a:gd name="adj" fmla="val 10000"/>
              </a:avLst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1" name="Retângulo: Cantos Arredondados 4">
              <a:extLst>
                <a:ext uri="{FF2B5EF4-FFF2-40B4-BE49-F238E27FC236}">
                  <a16:creationId xmlns:a16="http://schemas.microsoft.com/office/drawing/2014/main" id="{7B911E95-4EC4-871F-E69B-D6359212016C}"/>
                </a:ext>
              </a:extLst>
            </p:cNvPr>
            <p:cNvSpPr txBox="1"/>
            <p:nvPr/>
          </p:nvSpPr>
          <p:spPr>
            <a:xfrm>
              <a:off x="64375" y="324697"/>
              <a:ext cx="3776973" cy="19794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/>
              <a:r>
                <a:rPr lang="pt-BR" sz="1600" dirty="0"/>
                <a:t>Nos primeiros anos da menstruação, é comum a duração do ciclo ser irregular, variando de 21 a 38 dias.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01926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4B345A-EFF4-4FBC-99AE-50AA33234B03}"/>
              </a:ext>
            </a:extLst>
          </p:cNvPr>
          <p:cNvSpPr txBox="1">
            <a:spLocks/>
          </p:cNvSpPr>
          <p:nvPr/>
        </p:nvSpPr>
        <p:spPr>
          <a:xfrm>
            <a:off x="0" y="752942"/>
            <a:ext cx="12192000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O ovário e o útero no ciclo menstrual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7CEBFF6-3388-4540-9E4F-4A23AA471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2715" y="1456144"/>
            <a:ext cx="6560262" cy="4159421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BE6ED5EB-46BA-4483-BB0A-B0A0A7421C9C}"/>
              </a:ext>
            </a:extLst>
          </p:cNvPr>
          <p:cNvSpPr/>
          <p:nvPr/>
        </p:nvSpPr>
        <p:spPr>
          <a:xfrm>
            <a:off x="695043" y="2296994"/>
            <a:ext cx="314243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Na ovulação, há aumento dos níveis de estrógeno e de progesterona (produzidos nos ovários): desenvolvimento do endométrio, preparando o útero para receber um possível embrião.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99DDA74E-CF18-4BF1-9396-BD2E09C66B44}"/>
              </a:ext>
            </a:extLst>
          </p:cNvPr>
          <p:cNvSpPr/>
          <p:nvPr/>
        </p:nvSpPr>
        <p:spPr>
          <a:xfrm>
            <a:off x="695043" y="4290451"/>
            <a:ext cx="29775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Se não houver fecundação, os níveis de hormônios diminuem, e a menstruação ocorre.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32630D37-B9E7-4F35-87A0-D588754C08D8}"/>
              </a:ext>
            </a:extLst>
          </p:cNvPr>
          <p:cNvSpPr/>
          <p:nvPr/>
        </p:nvSpPr>
        <p:spPr>
          <a:xfrm>
            <a:off x="3581401" y="5812670"/>
            <a:ext cx="7399711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1600" dirty="0"/>
              <a:t>Os dias próximos da ovulação são chamados dias férteis, pois são os dias mais prováveis de haver uma gravidez caso haja encontro do ovócito com o espermatozoide.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19</a:t>
            </a:fld>
            <a:endParaRPr lang="pt-BR"/>
          </a:p>
        </p:txBody>
      </p:sp>
      <p:pic>
        <p:nvPicPr>
          <p:cNvPr id="10" name="Google Shape;6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8374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319852-72CA-499A-A7D7-843B7F9B8A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800808"/>
            <a:ext cx="9144000" cy="147928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pt-BR" sz="4800">
                <a:latin typeface="+mn-lt"/>
              </a:rPr>
              <a:t>Apresentação 5 – </a:t>
            </a:r>
            <a:r>
              <a:rPr lang="pt-BR" sz="4800" b="1">
                <a:latin typeface="+mn-lt"/>
              </a:rPr>
              <a:t>SER HUMANO: REPRODUÇÃO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C68A911-5C66-40CF-ABB9-9E4C0C2564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3577907"/>
            <a:ext cx="9144000" cy="1840737"/>
          </a:xfrm>
        </p:spPr>
        <p:txBody>
          <a:bodyPr>
            <a:noAutofit/>
          </a:bodyPr>
          <a:lstStyle/>
          <a:p>
            <a:r>
              <a:rPr lang="pt-BR" sz="4000" b="1" dirty="0"/>
              <a:t>Vida e reprodução</a:t>
            </a:r>
          </a:p>
          <a:p>
            <a:r>
              <a:rPr lang="pt-BR" sz="4000" b="1" dirty="0"/>
              <a:t>Contracepção e prevenção</a:t>
            </a:r>
          </a:p>
          <a:p>
            <a:r>
              <a:rPr lang="pt-BR" sz="4000" b="1" dirty="0"/>
              <a:t>Gestação, parto e amamentação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2</a:t>
            </a:fld>
            <a:endParaRPr lang="pt-BR"/>
          </a:p>
        </p:txBody>
      </p:sp>
      <p:pic>
        <p:nvPicPr>
          <p:cNvPr id="5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66136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B581B0-96B5-4B7F-AD63-B4667EC85FA9}"/>
              </a:ext>
            </a:extLst>
          </p:cNvPr>
          <p:cNvSpPr txBox="1">
            <a:spLocks/>
          </p:cNvSpPr>
          <p:nvPr/>
        </p:nvSpPr>
        <p:spPr>
          <a:xfrm>
            <a:off x="47770" y="724418"/>
            <a:ext cx="12192000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Sexo e sexualidade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0C9ED5DA-7434-4D90-BB8C-602BEE8E87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5669878"/>
              </p:ext>
            </p:extLst>
          </p:nvPr>
        </p:nvGraphicFramePr>
        <p:xfrm>
          <a:off x="714375" y="3476335"/>
          <a:ext cx="10858790" cy="19054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tângulo 4">
            <a:extLst>
              <a:ext uri="{FF2B5EF4-FFF2-40B4-BE49-F238E27FC236}">
                <a16:creationId xmlns:a16="http://schemas.microsoft.com/office/drawing/2014/main" id="{5773292C-E61A-4164-84C0-5E30BF7CE45D}"/>
              </a:ext>
            </a:extLst>
          </p:cNvPr>
          <p:cNvSpPr/>
          <p:nvPr/>
        </p:nvSpPr>
        <p:spPr>
          <a:xfrm>
            <a:off x="714375" y="1609809"/>
            <a:ext cx="5030644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pt-BR" sz="1600" dirty="0"/>
              <a:t>A palavra </a:t>
            </a:r>
            <a:r>
              <a:rPr lang="pt-BR" sz="1600" b="1" dirty="0"/>
              <a:t>sexo </a:t>
            </a:r>
            <a:r>
              <a:rPr lang="pt-BR" sz="1600" dirty="0"/>
              <a:t>está relacionada a todos os aspectos que distinguem biologicamente indivíduos machos e fêmeas, incluindo suas diferenças anatômicas, fisiológicas e genéticas, entre outras diferenças. Entre os seres humanos, também se refere ao ato sexual.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CE8F7C11-B9D1-4474-B1EE-384A1A72E405}"/>
              </a:ext>
            </a:extLst>
          </p:cNvPr>
          <p:cNvSpPr/>
          <p:nvPr/>
        </p:nvSpPr>
        <p:spPr>
          <a:xfrm>
            <a:off x="6446983" y="1854597"/>
            <a:ext cx="5018231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pt-BR" sz="1600" b="1" dirty="0"/>
              <a:t>Sexualidade </a:t>
            </a:r>
            <a:r>
              <a:rPr lang="pt-BR" sz="1600" dirty="0"/>
              <a:t>é um termo mais abrangente, e envolve sentimentos, experiências, desejos, bem-estar, amor, afeto, ternura, carinho, prazer e o próprio sexo.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CF7E4FA7-EFCA-49D7-A91A-1FAC6FB6C546}"/>
              </a:ext>
            </a:extLst>
          </p:cNvPr>
          <p:cNvSpPr txBox="1">
            <a:spLocks/>
          </p:cNvSpPr>
          <p:nvPr/>
        </p:nvSpPr>
        <p:spPr>
          <a:xfrm>
            <a:off x="0" y="3145872"/>
            <a:ext cx="12192000" cy="56625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000" dirty="0">
                <a:latin typeface="+mn-lt"/>
              </a:rPr>
              <a:t>Dimensões da sexualidade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30FFC56B-7E18-4A4A-BCBD-8059C0B7CB2B}"/>
              </a:ext>
            </a:extLst>
          </p:cNvPr>
          <p:cNvSpPr/>
          <p:nvPr/>
        </p:nvSpPr>
        <p:spPr>
          <a:xfrm>
            <a:off x="611573" y="5096704"/>
            <a:ext cx="253158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/>
              <a:t>Refere-se à diferença biológica designada pelos cromossomos, órgãos genitais e hormônios.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A40809C4-CD6E-4D1B-A4AF-DF5E9E26CC55}"/>
              </a:ext>
            </a:extLst>
          </p:cNvPr>
          <p:cNvSpPr/>
          <p:nvPr/>
        </p:nvSpPr>
        <p:spPr>
          <a:xfrm>
            <a:off x="3245955" y="5092918"/>
            <a:ext cx="253158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/>
              <a:t>Refere-se a capacidade humana de se relacionar com o parceiros, amigos, irmãos, familiares etc. e envolve diferentes condições, como o amor, o afeto, a amizade, o carinho.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5F04B2F9-A3F1-48F4-B563-BCDDEE40221D}"/>
              </a:ext>
            </a:extLst>
          </p:cNvPr>
          <p:cNvSpPr/>
          <p:nvPr/>
        </p:nvSpPr>
        <p:spPr>
          <a:xfrm>
            <a:off x="5983139" y="5096698"/>
            <a:ext cx="253158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/>
              <a:t>Refere-se à influência de padrões sociais e culturais sobre a impulsividade</a:t>
            </a:r>
          </a:p>
          <a:p>
            <a:pPr algn="ctr"/>
            <a:r>
              <a:rPr lang="pt-BR" sz="1400"/>
              <a:t>sexual do ser humano. Relaciona-se, por exemplo, a uma época, uma cultura e uma sociedade.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AFBB257B-A205-4FB3-9E6A-70ABD9365F69}"/>
              </a:ext>
            </a:extLst>
          </p:cNvPr>
          <p:cNvSpPr/>
          <p:nvPr/>
        </p:nvSpPr>
        <p:spPr>
          <a:xfrm>
            <a:off x="8720323" y="5130422"/>
            <a:ext cx="253158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/>
              <a:t>Relaciona-se à forma como tratamos nós mesmos e as outras pessoas, o que inclui o respeito às diferenças, inclusive aquelas ligadas à orientação sexual de cada um.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20</a:t>
            </a:fld>
            <a:endParaRPr lang="pt-BR"/>
          </a:p>
        </p:txBody>
      </p:sp>
      <p:pic>
        <p:nvPicPr>
          <p:cNvPr id="12" name="Google Shape;67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87854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BA2397-1E88-4B3E-BB9C-531DA2A934E9}"/>
              </a:ext>
            </a:extLst>
          </p:cNvPr>
          <p:cNvSpPr txBox="1">
            <a:spLocks/>
          </p:cNvSpPr>
          <p:nvPr/>
        </p:nvSpPr>
        <p:spPr>
          <a:xfrm>
            <a:off x="-1" y="781732"/>
            <a:ext cx="12192000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Infecções sexualmente transmissíveis (IST)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7668522E-2CB0-4DCA-9A1E-DDE45EF8524C}"/>
              </a:ext>
            </a:extLst>
          </p:cNvPr>
          <p:cNvGrpSpPr/>
          <p:nvPr/>
        </p:nvGrpSpPr>
        <p:grpSpPr>
          <a:xfrm>
            <a:off x="2024722" y="1775750"/>
            <a:ext cx="8142556" cy="767225"/>
            <a:chOff x="2792" y="263114"/>
            <a:chExt cx="3900139" cy="2102582"/>
          </a:xfr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4" name="Retângulo: Cantos Arredondados 3">
              <a:extLst>
                <a:ext uri="{FF2B5EF4-FFF2-40B4-BE49-F238E27FC236}">
                  <a16:creationId xmlns:a16="http://schemas.microsoft.com/office/drawing/2014/main" id="{6A827E48-2B81-44C1-BA3A-DEA23867C7C1}"/>
                </a:ext>
              </a:extLst>
            </p:cNvPr>
            <p:cNvSpPr/>
            <p:nvPr/>
          </p:nvSpPr>
          <p:spPr>
            <a:xfrm>
              <a:off x="2792" y="263114"/>
              <a:ext cx="3900139" cy="2102582"/>
            </a:xfrm>
            <a:prstGeom prst="roundRect">
              <a:avLst>
                <a:gd name="adj" fmla="val 10000"/>
              </a:avLst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5" name="Retângulo: Cantos Arredondados 4">
              <a:extLst>
                <a:ext uri="{FF2B5EF4-FFF2-40B4-BE49-F238E27FC236}">
                  <a16:creationId xmlns:a16="http://schemas.microsoft.com/office/drawing/2014/main" id="{EE2553E9-C738-443F-BCBB-8960B046A4C5}"/>
                </a:ext>
              </a:extLst>
            </p:cNvPr>
            <p:cNvSpPr txBox="1"/>
            <p:nvPr/>
          </p:nvSpPr>
          <p:spPr>
            <a:xfrm>
              <a:off x="64375" y="324697"/>
              <a:ext cx="3776973" cy="19794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r>
                <a:rPr lang="pt-BR"/>
                <a:t>Antes denominadas doenças sexualmente transmissíveis (DST), são causadas por vírus, bactérias ou outros microrganismos.</a:t>
              </a:r>
            </a:p>
          </p:txBody>
        </p:sp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55EFEDE7-F1A8-426D-9C3F-D446760C5447}"/>
              </a:ext>
            </a:extLst>
          </p:cNvPr>
          <p:cNvGrpSpPr/>
          <p:nvPr/>
        </p:nvGrpSpPr>
        <p:grpSpPr>
          <a:xfrm>
            <a:off x="2024721" y="2717939"/>
            <a:ext cx="8142556" cy="1018835"/>
            <a:chOff x="2792" y="263114"/>
            <a:chExt cx="3900139" cy="2102582"/>
          </a:xfr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7" name="Retângulo: Cantos Arredondados 6">
              <a:extLst>
                <a:ext uri="{FF2B5EF4-FFF2-40B4-BE49-F238E27FC236}">
                  <a16:creationId xmlns:a16="http://schemas.microsoft.com/office/drawing/2014/main" id="{81E250F5-5056-4EC2-B48B-454A44D253E1}"/>
                </a:ext>
              </a:extLst>
            </p:cNvPr>
            <p:cNvSpPr/>
            <p:nvPr/>
          </p:nvSpPr>
          <p:spPr>
            <a:xfrm>
              <a:off x="2792" y="263114"/>
              <a:ext cx="3900139" cy="2102582"/>
            </a:xfrm>
            <a:prstGeom prst="roundRect">
              <a:avLst>
                <a:gd name="adj" fmla="val 10000"/>
              </a:avLst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8" name="Retângulo: Cantos Arredondados 4">
              <a:extLst>
                <a:ext uri="{FF2B5EF4-FFF2-40B4-BE49-F238E27FC236}">
                  <a16:creationId xmlns:a16="http://schemas.microsoft.com/office/drawing/2014/main" id="{CD6B5B61-0842-495E-860E-AFD0B2157591}"/>
                </a:ext>
              </a:extLst>
            </p:cNvPr>
            <p:cNvSpPr txBox="1"/>
            <p:nvPr/>
          </p:nvSpPr>
          <p:spPr>
            <a:xfrm>
              <a:off x="64375" y="324697"/>
              <a:ext cx="3776973" cy="19794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r>
                <a:rPr lang="pt-BR"/>
                <a:t>São transmitidas, principalmente, por meio do contato sexual (oral, vaginal, anal) com uma pessoa que esteja contaminada, sem o uso de preservativo. Pode passar da mãe para o bebê durante a gestação, o parto ou a amamentação.</a:t>
              </a:r>
            </a:p>
          </p:txBody>
        </p: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1A569974-9FA6-4302-809C-28903B382CD3}"/>
              </a:ext>
            </a:extLst>
          </p:cNvPr>
          <p:cNvGrpSpPr/>
          <p:nvPr/>
        </p:nvGrpSpPr>
        <p:grpSpPr>
          <a:xfrm>
            <a:off x="2024721" y="3912951"/>
            <a:ext cx="8142556" cy="1018835"/>
            <a:chOff x="2792" y="263114"/>
            <a:chExt cx="3900139" cy="2102582"/>
          </a:xfrm>
          <a:solidFill>
            <a:srgbClr val="9DD5E7"/>
          </a:solidFill>
          <a:scene3d>
            <a:camera prst="orthographicFront"/>
            <a:lightRig rig="flat" dir="t"/>
          </a:scene3d>
        </p:grpSpPr>
        <p:sp>
          <p:nvSpPr>
            <p:cNvPr id="11" name="Retângulo: Cantos Arredondados 10">
              <a:extLst>
                <a:ext uri="{FF2B5EF4-FFF2-40B4-BE49-F238E27FC236}">
                  <a16:creationId xmlns:a16="http://schemas.microsoft.com/office/drawing/2014/main" id="{838C8E05-0625-4123-9EF0-30E5B655C4B3}"/>
                </a:ext>
              </a:extLst>
            </p:cNvPr>
            <p:cNvSpPr/>
            <p:nvPr/>
          </p:nvSpPr>
          <p:spPr>
            <a:xfrm>
              <a:off x="2792" y="263114"/>
              <a:ext cx="3900139" cy="2102582"/>
            </a:xfrm>
            <a:prstGeom prst="roundRect">
              <a:avLst>
                <a:gd name="adj" fmla="val 10000"/>
              </a:avLst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2" name="Retângulo: Cantos Arredondados 4">
              <a:extLst>
                <a:ext uri="{FF2B5EF4-FFF2-40B4-BE49-F238E27FC236}">
                  <a16:creationId xmlns:a16="http://schemas.microsoft.com/office/drawing/2014/main" id="{23440C47-7AE9-4E67-A101-AED469FB7E8B}"/>
                </a:ext>
              </a:extLst>
            </p:cNvPr>
            <p:cNvSpPr txBox="1"/>
            <p:nvPr/>
          </p:nvSpPr>
          <p:spPr>
            <a:xfrm>
              <a:off x="64375" y="324697"/>
              <a:ext cx="3776973" cy="19794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r>
                <a:rPr lang="pt-BR"/>
                <a:t>Podem se manifestar por meio de feridas, corrimentos ou verrugas no</a:t>
              </a:r>
            </a:p>
            <a:p>
              <a:r>
                <a:rPr lang="pt-BR"/>
                <a:t>ânus ou nos órgãos genitais. Em alguns casos, as feridas e manchas aparecem em outras partes do corpo, como palma das mãos, olhos e língua.</a:t>
              </a:r>
            </a:p>
          </p:txBody>
        </p:sp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8041BDCC-B45C-4D59-A780-DA492C16E7EC}"/>
              </a:ext>
            </a:extLst>
          </p:cNvPr>
          <p:cNvGrpSpPr/>
          <p:nvPr/>
        </p:nvGrpSpPr>
        <p:grpSpPr>
          <a:xfrm>
            <a:off x="2024722" y="5107963"/>
            <a:ext cx="8142555" cy="986648"/>
            <a:chOff x="2792" y="263114"/>
            <a:chExt cx="3900139" cy="2102582"/>
          </a:xfrm>
          <a:solidFill>
            <a:srgbClr val="C2E5F0"/>
          </a:solidFill>
          <a:scene3d>
            <a:camera prst="orthographicFront"/>
            <a:lightRig rig="flat" dir="t"/>
          </a:scene3d>
        </p:grpSpPr>
        <p:sp>
          <p:nvSpPr>
            <p:cNvPr id="14" name="Retângulo: Cantos Arredondados 13">
              <a:extLst>
                <a:ext uri="{FF2B5EF4-FFF2-40B4-BE49-F238E27FC236}">
                  <a16:creationId xmlns:a16="http://schemas.microsoft.com/office/drawing/2014/main" id="{8C30322B-3A22-4B42-9CEF-063ED1068EFC}"/>
                </a:ext>
              </a:extLst>
            </p:cNvPr>
            <p:cNvSpPr/>
            <p:nvPr/>
          </p:nvSpPr>
          <p:spPr>
            <a:xfrm>
              <a:off x="2792" y="263114"/>
              <a:ext cx="3900139" cy="2102582"/>
            </a:xfrm>
            <a:prstGeom prst="roundRect">
              <a:avLst>
                <a:gd name="adj" fmla="val 10000"/>
              </a:avLst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5" name="Retângulo: Cantos Arredondados 4">
              <a:extLst>
                <a:ext uri="{FF2B5EF4-FFF2-40B4-BE49-F238E27FC236}">
                  <a16:creationId xmlns:a16="http://schemas.microsoft.com/office/drawing/2014/main" id="{122387A3-09D2-4A2C-B4F0-8B7E67123E2A}"/>
                </a:ext>
              </a:extLst>
            </p:cNvPr>
            <p:cNvSpPr txBox="1"/>
            <p:nvPr/>
          </p:nvSpPr>
          <p:spPr>
            <a:xfrm>
              <a:off x="64375" y="324697"/>
              <a:ext cx="3776973" cy="197941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r>
                <a:rPr lang="pt-BR"/>
                <a:t>Qualquer alteração nos órgãos genitais ou em outras partes do corpo deve ser relatada a um médico para que ele faça o diagnóstico correto e prescreva o tratamento adequado.</a:t>
              </a:r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21</a:t>
            </a:fld>
            <a:endParaRPr lang="pt-BR"/>
          </a:p>
        </p:txBody>
      </p:sp>
      <p:pic>
        <p:nvPicPr>
          <p:cNvPr id="16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93383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DC8159-0D3C-4340-8BA6-DE01FCF76FAB}"/>
              </a:ext>
            </a:extLst>
          </p:cNvPr>
          <p:cNvSpPr txBox="1">
            <a:spLocks/>
          </p:cNvSpPr>
          <p:nvPr/>
        </p:nvSpPr>
        <p:spPr>
          <a:xfrm>
            <a:off x="0" y="696434"/>
            <a:ext cx="12192000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>
                <a:latin typeface="+mn-lt"/>
              </a:rPr>
              <a:t>Infecção pelo HIV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F18D0BB-028A-48FF-8B9B-0D407A622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5512" y="1823626"/>
            <a:ext cx="5576460" cy="4532724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4FFE8F48-3D3C-4630-9126-7E80B93A7FC0}"/>
              </a:ext>
            </a:extLst>
          </p:cNvPr>
          <p:cNvSpPr/>
          <p:nvPr/>
        </p:nvSpPr>
        <p:spPr>
          <a:xfrm>
            <a:off x="1140232" y="1829712"/>
            <a:ext cx="3857625" cy="92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pt-BR"/>
              <a:t>HIV é a sigla em inglês para o vírus da imunodeficiência humana, causador da aids.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E1FB147-84B4-4552-8F7D-BF42703F2C9D}"/>
              </a:ext>
            </a:extLst>
          </p:cNvPr>
          <p:cNvSpPr/>
          <p:nvPr/>
        </p:nvSpPr>
        <p:spPr>
          <a:xfrm>
            <a:off x="1140231" y="3032355"/>
            <a:ext cx="3857625" cy="92333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pt-BR"/>
              <a:t>Esse vírus afeta o sistema imunitário, responsável pela defesa do organismo contra doenças.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AF2537CF-54B0-422B-B8AF-66A4D7A548BC}"/>
              </a:ext>
            </a:extLst>
          </p:cNvPr>
          <p:cNvSpPr/>
          <p:nvPr/>
        </p:nvSpPr>
        <p:spPr>
          <a:xfrm>
            <a:off x="1137460" y="4234998"/>
            <a:ext cx="3857625" cy="646331"/>
          </a:xfrm>
          <a:prstGeom prst="rect">
            <a:avLst/>
          </a:prstGeom>
          <a:solidFill>
            <a:srgbClr val="9DD5E7"/>
          </a:solidFill>
        </p:spPr>
        <p:txBody>
          <a:bodyPr wrap="square">
            <a:spAutoFit/>
          </a:bodyPr>
          <a:lstStyle/>
          <a:p>
            <a:r>
              <a:rPr lang="pt-BR"/>
              <a:t>Ter o HIV não significa que a pessoa tem aids.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B1F058E4-3566-4B21-B494-4B8E3727F871}"/>
              </a:ext>
            </a:extLst>
          </p:cNvPr>
          <p:cNvSpPr/>
          <p:nvPr/>
        </p:nvSpPr>
        <p:spPr>
          <a:xfrm>
            <a:off x="1137459" y="5156021"/>
            <a:ext cx="3857625" cy="1200329"/>
          </a:xfrm>
          <a:prstGeom prst="rect">
            <a:avLst/>
          </a:prstGeom>
          <a:solidFill>
            <a:srgbClr val="C2E5F0"/>
          </a:solidFill>
        </p:spPr>
        <p:txBody>
          <a:bodyPr wrap="square">
            <a:spAutoFit/>
          </a:bodyPr>
          <a:lstStyle/>
          <a:p>
            <a:r>
              <a:rPr lang="pt-BR"/>
              <a:t>Aids é o estágio mais avançado da doença: o organismo fica vulnerável a infecções oportunistas, como pneumonia e tuberculose.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22</a:t>
            </a:fld>
            <a:endParaRPr lang="pt-BR"/>
          </a:p>
        </p:txBody>
      </p:sp>
      <p:pic>
        <p:nvPicPr>
          <p:cNvPr id="9" name="Google Shape;6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5074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342A86-481A-4CE5-99E4-5D626AB68880}"/>
              </a:ext>
            </a:extLst>
          </p:cNvPr>
          <p:cNvSpPr txBox="1">
            <a:spLocks/>
          </p:cNvSpPr>
          <p:nvPr/>
        </p:nvSpPr>
        <p:spPr>
          <a:xfrm>
            <a:off x="19047" y="668754"/>
            <a:ext cx="12192000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Outras IST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A37EF626-9C06-44B8-B4B5-2294C78F8A9F}"/>
              </a:ext>
            </a:extLst>
          </p:cNvPr>
          <p:cNvSpPr/>
          <p:nvPr/>
        </p:nvSpPr>
        <p:spPr>
          <a:xfrm>
            <a:off x="744720" y="1820698"/>
            <a:ext cx="5165886" cy="400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2000"/>
              <a:t>Sífilis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874E283B-2C89-4588-A3D2-CA8CF73090FB}"/>
              </a:ext>
            </a:extLst>
          </p:cNvPr>
          <p:cNvSpPr/>
          <p:nvPr/>
        </p:nvSpPr>
        <p:spPr>
          <a:xfrm>
            <a:off x="749195" y="4366244"/>
            <a:ext cx="5161412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2000"/>
              <a:t>Gonorreia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AEC4EA78-C253-411D-8716-3FAFF77769CF}"/>
              </a:ext>
            </a:extLst>
          </p:cNvPr>
          <p:cNvSpPr/>
          <p:nvPr/>
        </p:nvSpPr>
        <p:spPr>
          <a:xfrm>
            <a:off x="6092443" y="1822437"/>
            <a:ext cx="5354837" cy="400110"/>
          </a:xfrm>
          <a:prstGeom prst="rect">
            <a:avLst/>
          </a:prstGeom>
          <a:solidFill>
            <a:srgbClr val="9DD5E7"/>
          </a:solidFill>
          <a:ln>
            <a:solidFill>
              <a:srgbClr val="2D98B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2000"/>
              <a:t>Herpes genital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C4B070AE-216A-4E08-BCAE-295E7DA76F52}"/>
              </a:ext>
            </a:extLst>
          </p:cNvPr>
          <p:cNvSpPr/>
          <p:nvPr/>
        </p:nvSpPr>
        <p:spPr>
          <a:xfrm>
            <a:off x="754147" y="1381265"/>
            <a:ext cx="5165885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>
                <a:solidFill>
                  <a:schemeClr val="bg1"/>
                </a:solidFill>
              </a:rPr>
              <a:t>BACTERIANAS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B868B64C-D38A-42AD-959D-5D6D2A0A8742}"/>
              </a:ext>
            </a:extLst>
          </p:cNvPr>
          <p:cNvSpPr/>
          <p:nvPr/>
        </p:nvSpPr>
        <p:spPr>
          <a:xfrm>
            <a:off x="6092442" y="1386315"/>
            <a:ext cx="5354837" cy="369332"/>
          </a:xfrm>
          <a:prstGeom prst="rect">
            <a:avLst/>
          </a:prstGeom>
          <a:solidFill>
            <a:srgbClr val="2D98B9"/>
          </a:solidFill>
        </p:spPr>
        <p:txBody>
          <a:bodyPr wrap="square">
            <a:spAutoFit/>
          </a:bodyPr>
          <a:lstStyle/>
          <a:p>
            <a:pPr algn="ctr"/>
            <a:r>
              <a:rPr lang="pt-BR">
                <a:solidFill>
                  <a:schemeClr val="bg1"/>
                </a:solidFill>
              </a:rPr>
              <a:t>VIRAIS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FD1986D9-159A-41D8-872F-7B4DFBB786C1}"/>
              </a:ext>
            </a:extLst>
          </p:cNvPr>
          <p:cNvSpPr/>
          <p:nvPr/>
        </p:nvSpPr>
        <p:spPr>
          <a:xfrm>
            <a:off x="6092442" y="4004441"/>
            <a:ext cx="5377441" cy="400110"/>
          </a:xfrm>
          <a:prstGeom prst="rect">
            <a:avLst/>
          </a:prstGeom>
          <a:solidFill>
            <a:srgbClr val="C2E5F0"/>
          </a:solidFill>
          <a:ln>
            <a:solidFill>
              <a:srgbClr val="2D98B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2000"/>
              <a:t>HPV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C90031F2-CF7E-433E-9559-9408E8A60354}"/>
              </a:ext>
            </a:extLst>
          </p:cNvPr>
          <p:cNvSpPr/>
          <p:nvPr/>
        </p:nvSpPr>
        <p:spPr>
          <a:xfrm>
            <a:off x="744720" y="2236512"/>
            <a:ext cx="5165886" cy="2092881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300" b="1"/>
              <a:t>Agente causador</a:t>
            </a:r>
            <a:r>
              <a:rPr lang="pt-BR" sz="1300"/>
              <a:t>: </a:t>
            </a:r>
            <a:r>
              <a:rPr lang="pt-BR" sz="1300" i="1"/>
              <a:t>Treponema pallidum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300" b="1"/>
              <a:t>Transmissão</a:t>
            </a:r>
            <a:r>
              <a:rPr lang="pt-BR" sz="1300"/>
              <a:t>: Contato sexual com parceiros contaminados, transfusão sanguínea, da mãe para o bebê na gestação (através da placenta)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300" b="1"/>
              <a:t>Sintomas</a:t>
            </a:r>
            <a:r>
              <a:rPr lang="pt-BR" sz="1300"/>
              <a:t>: lesões endurecidas e pouco dolorosas nos órgãos genitais, que podem desaparecer em algumas semanas; pontos vermelhos na pele em diversas partes do corpo, como mãos e pés; febre e dores no corpo. Em estágios mais avançados, agravamento das lesões na pele e os sistemas nervoso, cardiovascular e urinário são atingidos, levando à morte.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300" b="1"/>
              <a:t>Prevenção</a:t>
            </a:r>
            <a:r>
              <a:rPr lang="pt-BR" sz="1300"/>
              <a:t>: uso de preservativos nas relações sexuais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D8D74E48-5AED-4225-8174-E0989F583EDE}"/>
              </a:ext>
            </a:extLst>
          </p:cNvPr>
          <p:cNvSpPr/>
          <p:nvPr/>
        </p:nvSpPr>
        <p:spPr>
          <a:xfrm>
            <a:off x="746006" y="4783689"/>
            <a:ext cx="5165885" cy="1692771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300" b="1"/>
              <a:t>Agente causador</a:t>
            </a:r>
            <a:r>
              <a:rPr lang="pt-BR" sz="1300"/>
              <a:t>: </a:t>
            </a:r>
            <a:r>
              <a:rPr lang="pt-BR" sz="1300" i="1" err="1"/>
              <a:t>Chlamydia</a:t>
            </a:r>
            <a:r>
              <a:rPr lang="pt-BR" sz="1300" i="1"/>
              <a:t> </a:t>
            </a:r>
            <a:r>
              <a:rPr lang="pt-BR" sz="1300" i="1" err="1"/>
              <a:t>trachomatis</a:t>
            </a:r>
            <a:endParaRPr lang="pt-BR" sz="1300" i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300" b="1"/>
              <a:t>Transmissão</a:t>
            </a:r>
            <a:r>
              <a:rPr lang="pt-BR" sz="1300"/>
              <a:t>: Contato sexual com parceiros contaminados, da mãe para o bebê durante o parto.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300" b="1"/>
              <a:t>Sintomas</a:t>
            </a:r>
            <a:r>
              <a:rPr lang="pt-BR" sz="1300"/>
              <a:t>: corrimento com pus e dor sexual nas mulheres; dor ao urinar, dores nos testículos, corrimento amarelado ou de cor clara (com pus) no homens; pode causar infertilidade. No bebê, pode causar cegueira.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300" b="1"/>
              <a:t>Prevenção</a:t>
            </a:r>
            <a:r>
              <a:rPr lang="pt-BR" sz="1300"/>
              <a:t>: uso de preservativos nas relações sexuais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D2D52095-4B05-427C-BE96-B223E19F9167}"/>
              </a:ext>
            </a:extLst>
          </p:cNvPr>
          <p:cNvSpPr/>
          <p:nvPr/>
        </p:nvSpPr>
        <p:spPr>
          <a:xfrm>
            <a:off x="6092442" y="2218684"/>
            <a:ext cx="5354837" cy="1738938"/>
          </a:xfrm>
          <a:prstGeom prst="rect">
            <a:avLst/>
          </a:prstGeom>
          <a:noFill/>
          <a:ln>
            <a:solidFill>
              <a:srgbClr val="2D98B9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300" b="1"/>
              <a:t>Agente causador</a:t>
            </a:r>
            <a:r>
              <a:rPr lang="pt-BR" sz="1300"/>
              <a:t>: vírus do herpes simples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300" b="1"/>
              <a:t>Transmissão</a:t>
            </a:r>
            <a:r>
              <a:rPr lang="pt-BR" sz="1300"/>
              <a:t>: contato sexual com parceiros contaminados e da mãe para o bebê durante o parto.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300" b="1"/>
              <a:t>Sintomas</a:t>
            </a:r>
            <a:r>
              <a:rPr lang="pt-BR" sz="1300"/>
              <a:t>: Aparecimento de bolhas agrupadas na região do pênis, da vagina, do ânus ou do colo do útero que podem ser dolorosas e causar coceira e dor ao urinar.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300" b="1"/>
              <a:t>Prevenção</a:t>
            </a:r>
            <a:r>
              <a:rPr lang="pt-BR" sz="1300"/>
              <a:t>: uso de preservativo nas relações sexuais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600"/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75B4B3B6-BA7B-4937-9995-2F8221FE111A}"/>
              </a:ext>
            </a:extLst>
          </p:cNvPr>
          <p:cNvSpPr/>
          <p:nvPr/>
        </p:nvSpPr>
        <p:spPr>
          <a:xfrm>
            <a:off x="6092442" y="4410484"/>
            <a:ext cx="5377441" cy="1892826"/>
          </a:xfrm>
          <a:prstGeom prst="rect">
            <a:avLst/>
          </a:prstGeom>
          <a:noFill/>
          <a:ln>
            <a:solidFill>
              <a:srgbClr val="2D98B9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300" b="1"/>
              <a:t>Agente causador</a:t>
            </a:r>
            <a:r>
              <a:rPr lang="pt-BR" sz="1300"/>
              <a:t>: vírus HPV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300" b="1"/>
              <a:t>Transmissão</a:t>
            </a:r>
            <a:r>
              <a:rPr lang="pt-BR" sz="1300"/>
              <a:t>: contato sexual com parceiros contaminados, da mãe para o bebê durante o parto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300" b="1"/>
              <a:t>Sintomas</a:t>
            </a:r>
            <a:r>
              <a:rPr lang="pt-BR" sz="1300"/>
              <a:t>: A maioria das infecções por HPV é assintomática. Quando presentes, incluem verrugas e lesões no pênis, na vagina, no ânus, no colo do útero, na boca e na garganta, além de irritação e coceira nas regiões genitais. Alguns tipos de vírus HPV podem causar câncer, sobretudo no colo do útero e no ânus.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300" b="1"/>
              <a:t>Prevenção</a:t>
            </a:r>
            <a:r>
              <a:rPr lang="pt-BR" sz="1300"/>
              <a:t>: uso de preservativos e vacinação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23</a:t>
            </a:fld>
            <a:endParaRPr lang="pt-BR"/>
          </a:p>
        </p:txBody>
      </p:sp>
      <p:pic>
        <p:nvPicPr>
          <p:cNvPr id="18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4263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16EC2CF-DC05-1020-A302-434BE9EE4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4923"/>
            <a:ext cx="12192001" cy="6831418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5CB7F599-D196-4BDF-959A-D806917EB8E5}"/>
              </a:ext>
            </a:extLst>
          </p:cNvPr>
          <p:cNvSpPr txBox="1">
            <a:spLocks/>
          </p:cNvSpPr>
          <p:nvPr/>
        </p:nvSpPr>
        <p:spPr>
          <a:xfrm>
            <a:off x="0" y="644951"/>
            <a:ext cx="12192000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Vida e reprodução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3CEDE7E0-2520-40A1-8782-C16A4171A6B4}"/>
              </a:ext>
            </a:extLst>
          </p:cNvPr>
          <p:cNvGrpSpPr/>
          <p:nvPr/>
        </p:nvGrpSpPr>
        <p:grpSpPr>
          <a:xfrm>
            <a:off x="6575685" y="1532432"/>
            <a:ext cx="4378389" cy="986648"/>
            <a:chOff x="2792" y="263114"/>
            <a:chExt cx="3900139" cy="2102582"/>
          </a:xfrm>
          <a:scene3d>
            <a:camera prst="orthographicFront"/>
            <a:lightRig rig="flat" dir="t"/>
          </a:scene3d>
        </p:grpSpPr>
        <p:sp>
          <p:nvSpPr>
            <p:cNvPr id="8" name="Retângulo: Cantos Arredondados 7">
              <a:extLst>
                <a:ext uri="{FF2B5EF4-FFF2-40B4-BE49-F238E27FC236}">
                  <a16:creationId xmlns:a16="http://schemas.microsoft.com/office/drawing/2014/main" id="{7493E994-98F1-4C9B-BA40-43E699BF01AF}"/>
                </a:ext>
              </a:extLst>
            </p:cNvPr>
            <p:cNvSpPr/>
            <p:nvPr/>
          </p:nvSpPr>
          <p:spPr>
            <a:xfrm>
              <a:off x="2792" y="263114"/>
              <a:ext cx="3900139" cy="2102582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9" name="Retângulo: Cantos Arredondados 4">
              <a:extLst>
                <a:ext uri="{FF2B5EF4-FFF2-40B4-BE49-F238E27FC236}">
                  <a16:creationId xmlns:a16="http://schemas.microsoft.com/office/drawing/2014/main" id="{D155873D-D4E4-4CEC-A964-FF138FEC412E}"/>
                </a:ext>
              </a:extLst>
            </p:cNvPr>
            <p:cNvSpPr txBox="1"/>
            <p:nvPr/>
          </p:nvSpPr>
          <p:spPr>
            <a:xfrm>
              <a:off x="64375" y="324697"/>
              <a:ext cx="3776973" cy="197941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r>
                <a:rPr lang="pt-BR" dirty="0">
                  <a:solidFill>
                    <a:srgbClr val="2F2F2E"/>
                  </a:solidFill>
                  <a:latin typeface="FrutigerLTStd-Light"/>
                </a:rPr>
                <a:t>Todo ser humano tem o direito de decidir se quer ter filhos, quantos filhos deseja ter e quando é o melhor momento para tê-los. </a:t>
              </a:r>
            </a:p>
          </p:txBody>
        </p: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5EDBB80C-594D-46DA-BE06-E0F0EEF4CB8B}"/>
              </a:ext>
            </a:extLst>
          </p:cNvPr>
          <p:cNvGrpSpPr/>
          <p:nvPr/>
        </p:nvGrpSpPr>
        <p:grpSpPr>
          <a:xfrm>
            <a:off x="6565074" y="2701224"/>
            <a:ext cx="4389000" cy="1137157"/>
            <a:chOff x="2792" y="263114"/>
            <a:chExt cx="3900139" cy="2102582"/>
          </a:xfrm>
          <a:scene3d>
            <a:camera prst="orthographicFront"/>
            <a:lightRig rig="flat" dir="t"/>
          </a:scene3d>
        </p:grpSpPr>
        <p:sp>
          <p:nvSpPr>
            <p:cNvPr id="11" name="Retângulo: Cantos Arredondados 10">
              <a:extLst>
                <a:ext uri="{FF2B5EF4-FFF2-40B4-BE49-F238E27FC236}">
                  <a16:creationId xmlns:a16="http://schemas.microsoft.com/office/drawing/2014/main" id="{1BF6A225-4FD6-404F-B7C4-2687F61ED5CC}"/>
                </a:ext>
              </a:extLst>
            </p:cNvPr>
            <p:cNvSpPr/>
            <p:nvPr/>
          </p:nvSpPr>
          <p:spPr>
            <a:xfrm>
              <a:off x="2792" y="263114"/>
              <a:ext cx="3900139" cy="2102582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2" name="Retângulo: Cantos Arredondados 4">
              <a:extLst>
                <a:ext uri="{FF2B5EF4-FFF2-40B4-BE49-F238E27FC236}">
                  <a16:creationId xmlns:a16="http://schemas.microsoft.com/office/drawing/2014/main" id="{68BEEC2D-88FB-4614-B2F7-050B8D05517E}"/>
                </a:ext>
              </a:extLst>
            </p:cNvPr>
            <p:cNvSpPr txBox="1"/>
            <p:nvPr/>
          </p:nvSpPr>
          <p:spPr>
            <a:xfrm>
              <a:off x="64375" y="324697"/>
              <a:ext cx="3776973" cy="197941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r>
                <a:rPr lang="pt-BR" dirty="0">
                  <a:solidFill>
                    <a:srgbClr val="2F2F2E"/>
                  </a:solidFill>
                  <a:latin typeface="FrutigerLTStd-Light"/>
                </a:rPr>
                <a:t>Isso faz parte do que se conhece como </a:t>
              </a:r>
              <a:r>
                <a:rPr lang="pt-BR" b="1" dirty="0">
                  <a:solidFill>
                    <a:srgbClr val="2F2F2E"/>
                  </a:solidFill>
                  <a:latin typeface="FrutigerLTStd-Bold"/>
                </a:rPr>
                <a:t>planejamento familiar</a:t>
              </a:r>
              <a:r>
                <a:rPr lang="pt-BR" dirty="0">
                  <a:solidFill>
                    <a:srgbClr val="2F2F2E"/>
                  </a:solidFill>
                  <a:latin typeface="FrutigerLTStd-Light"/>
                </a:rPr>
                <a:t>, um direito garantido por lei, que está na Constituição Brasileira.</a:t>
              </a:r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4422811-2834-46F1-9F3A-BE973B550CA9}"/>
              </a:ext>
            </a:extLst>
          </p:cNvPr>
          <p:cNvGrpSpPr/>
          <p:nvPr/>
        </p:nvGrpSpPr>
        <p:grpSpPr>
          <a:xfrm>
            <a:off x="6575684" y="4048288"/>
            <a:ext cx="4412105" cy="612344"/>
            <a:chOff x="2792" y="263114"/>
            <a:chExt cx="3900139" cy="2102582"/>
          </a:xfrm>
          <a:scene3d>
            <a:camera prst="orthographicFront"/>
            <a:lightRig rig="flat" dir="t"/>
          </a:scene3d>
        </p:grpSpPr>
        <p:sp>
          <p:nvSpPr>
            <p:cNvPr id="15" name="Retângulo: Cantos Arredondados 14">
              <a:extLst>
                <a:ext uri="{FF2B5EF4-FFF2-40B4-BE49-F238E27FC236}">
                  <a16:creationId xmlns:a16="http://schemas.microsoft.com/office/drawing/2014/main" id="{EFA86BD1-DB41-4E5B-87EA-4872002BECDF}"/>
                </a:ext>
              </a:extLst>
            </p:cNvPr>
            <p:cNvSpPr/>
            <p:nvPr/>
          </p:nvSpPr>
          <p:spPr>
            <a:xfrm>
              <a:off x="2792" y="263114"/>
              <a:ext cx="3900139" cy="2102582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6" name="Retângulo: Cantos Arredondados 4">
              <a:extLst>
                <a:ext uri="{FF2B5EF4-FFF2-40B4-BE49-F238E27FC236}">
                  <a16:creationId xmlns:a16="http://schemas.microsoft.com/office/drawing/2014/main" id="{B5A7DEFC-0A7D-4A50-9239-90AEC26E9445}"/>
                </a:ext>
              </a:extLst>
            </p:cNvPr>
            <p:cNvSpPr txBox="1"/>
            <p:nvPr/>
          </p:nvSpPr>
          <p:spPr>
            <a:xfrm>
              <a:off x="64375" y="324697"/>
              <a:ext cx="3838556" cy="197941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r>
                <a:rPr lang="pt-BR" dirty="0">
                  <a:solidFill>
                    <a:srgbClr val="2F2F2E"/>
                  </a:solidFill>
                  <a:latin typeface="FrutigerLTStd-Light"/>
                </a:rPr>
                <a:t>Quando não se deseja uma gravidez, podem-se usar </a:t>
              </a:r>
              <a:r>
                <a:rPr lang="pt-BR" b="1" dirty="0">
                  <a:solidFill>
                    <a:srgbClr val="2F2F2E"/>
                  </a:solidFill>
                  <a:latin typeface="FrutigerLTStd-Bold"/>
                </a:rPr>
                <a:t>métodos contraceptivos</a:t>
              </a:r>
              <a:r>
                <a:rPr lang="pt-BR" dirty="0">
                  <a:solidFill>
                    <a:srgbClr val="2F2F2E"/>
                  </a:solidFill>
                  <a:latin typeface="FrutigerLTStd-Light"/>
                </a:rPr>
                <a:t>.</a:t>
              </a:r>
            </a:p>
          </p:txBody>
        </p:sp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BA98DCDA-CACB-4FAF-84FB-1190339917C9}"/>
              </a:ext>
            </a:extLst>
          </p:cNvPr>
          <p:cNvGrpSpPr/>
          <p:nvPr/>
        </p:nvGrpSpPr>
        <p:grpSpPr>
          <a:xfrm>
            <a:off x="6565074" y="4854439"/>
            <a:ext cx="4378390" cy="875816"/>
            <a:chOff x="2792" y="313250"/>
            <a:chExt cx="3900139" cy="2102582"/>
          </a:xfrm>
          <a:scene3d>
            <a:camera prst="orthographicFront"/>
            <a:lightRig rig="flat" dir="t"/>
          </a:scene3d>
        </p:grpSpPr>
        <p:sp>
          <p:nvSpPr>
            <p:cNvPr id="18" name="Retângulo: Cantos Arredondados 17">
              <a:extLst>
                <a:ext uri="{FF2B5EF4-FFF2-40B4-BE49-F238E27FC236}">
                  <a16:creationId xmlns:a16="http://schemas.microsoft.com/office/drawing/2014/main" id="{03781BA2-FA0B-449B-A804-C5BA950F57FE}"/>
                </a:ext>
              </a:extLst>
            </p:cNvPr>
            <p:cNvSpPr/>
            <p:nvPr/>
          </p:nvSpPr>
          <p:spPr>
            <a:xfrm>
              <a:off x="2792" y="313250"/>
              <a:ext cx="3900139" cy="2102582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9" name="Retângulo: Cantos Arredondados 4">
              <a:extLst>
                <a:ext uri="{FF2B5EF4-FFF2-40B4-BE49-F238E27FC236}">
                  <a16:creationId xmlns:a16="http://schemas.microsoft.com/office/drawing/2014/main" id="{BFFE113D-7010-404D-8918-1F87C61D7B7A}"/>
                </a:ext>
              </a:extLst>
            </p:cNvPr>
            <p:cNvSpPr txBox="1"/>
            <p:nvPr/>
          </p:nvSpPr>
          <p:spPr>
            <a:xfrm>
              <a:off x="64375" y="324697"/>
              <a:ext cx="3776973" cy="197941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r>
                <a:rPr lang="pt-BR" dirty="0"/>
                <a:t>A decisão do melhor contraceptivo deve ser feita pelo casal, pois o sexo seguro é de </a:t>
              </a:r>
              <a:r>
                <a:rPr lang="pt-BR" b="1" dirty="0"/>
                <a:t>responsabilidade compartilhada</a:t>
              </a:r>
              <a:r>
                <a:rPr lang="pt-BR" dirty="0"/>
                <a:t>.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>
                <a:solidFill>
                  <a:schemeClr val="bg1"/>
                </a:solidFill>
              </a:rPr>
              <a:t>3</a:t>
            </a:fld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20" name="Google Shape;6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8392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:a16="http://schemas.microsoft.com/office/drawing/2014/main" id="{3344B826-E049-BE00-B540-ED4D97CD56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2" r="20884"/>
          <a:stretch/>
        </p:blipFill>
        <p:spPr>
          <a:xfrm>
            <a:off x="940282" y="2105092"/>
            <a:ext cx="1494883" cy="1463293"/>
          </a:xfrm>
          <a:prstGeom prst="ellipse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2D3D2559-1858-7FDB-1A7A-12A21C36B2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35" t="11827" r="35491" b="20437"/>
          <a:stretch/>
        </p:blipFill>
        <p:spPr>
          <a:xfrm>
            <a:off x="75342" y="2778635"/>
            <a:ext cx="1281341" cy="1204534"/>
          </a:xfrm>
          <a:prstGeom prst="ellipse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BD27961D-6E58-36AF-F786-19C68B2430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70" t="9353"/>
          <a:stretch/>
        </p:blipFill>
        <p:spPr>
          <a:xfrm rot="20454801">
            <a:off x="2340843" y="4469380"/>
            <a:ext cx="2433901" cy="2235073"/>
          </a:xfrm>
          <a:prstGeom prst="ellipse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09F21CAE-E341-ADCA-2EC0-C8C3AC940E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640" t="10858" r="26242" b="18470"/>
          <a:stretch/>
        </p:blipFill>
        <p:spPr>
          <a:xfrm>
            <a:off x="7104248" y="4606897"/>
            <a:ext cx="2435728" cy="2224243"/>
          </a:xfrm>
          <a:prstGeom prst="ellipse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D2C0A01-B5E3-C139-EEDA-C643EB5711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2758" y="1880030"/>
            <a:ext cx="2433900" cy="2386013"/>
          </a:xfrm>
          <a:prstGeom prst="ellipse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5CB7F599-D196-4BDF-959A-D806917EB8E5}"/>
              </a:ext>
            </a:extLst>
          </p:cNvPr>
          <p:cNvSpPr txBox="1">
            <a:spLocks/>
          </p:cNvSpPr>
          <p:nvPr/>
        </p:nvSpPr>
        <p:spPr>
          <a:xfrm>
            <a:off x="0" y="727458"/>
            <a:ext cx="12192000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Contracepção e prevenção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8F89207-4DCA-4CC4-97BE-652048E19739}"/>
              </a:ext>
            </a:extLst>
          </p:cNvPr>
          <p:cNvSpPr/>
          <p:nvPr/>
        </p:nvSpPr>
        <p:spPr>
          <a:xfrm>
            <a:off x="337258" y="1432909"/>
            <a:ext cx="110611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Os métodos contraceptivos e de prevenção ajudam as pessoas a evitar uma gravidez não planejada ou indesejada e a infecção por um agente sexualmente transmissível. Também cooperam para o planejamento familiar.</a:t>
            </a:r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89D74EAB-F1E3-A528-9ABF-BB81B4C9C73E}"/>
              </a:ext>
            </a:extLst>
          </p:cNvPr>
          <p:cNvGrpSpPr/>
          <p:nvPr/>
        </p:nvGrpSpPr>
        <p:grpSpPr>
          <a:xfrm>
            <a:off x="100960" y="3841896"/>
            <a:ext cx="11682692" cy="1008178"/>
            <a:chOff x="100960" y="3841896"/>
            <a:chExt cx="11682692" cy="1008178"/>
          </a:xfrm>
        </p:grpSpPr>
        <p:sp>
          <p:nvSpPr>
            <p:cNvPr id="26" name="Forma Livre: Forma 25">
              <a:extLst>
                <a:ext uri="{FF2B5EF4-FFF2-40B4-BE49-F238E27FC236}">
                  <a16:creationId xmlns:a16="http://schemas.microsoft.com/office/drawing/2014/main" id="{1FF7B0A9-8BF1-2ABA-26F5-3FFB73380E0E}"/>
                </a:ext>
              </a:extLst>
            </p:cNvPr>
            <p:cNvSpPr/>
            <p:nvPr/>
          </p:nvSpPr>
          <p:spPr>
            <a:xfrm>
              <a:off x="100960" y="3841896"/>
              <a:ext cx="2233629" cy="997189"/>
            </a:xfrm>
            <a:custGeom>
              <a:avLst/>
              <a:gdLst>
                <a:gd name="connsiteX0" fmla="*/ 0 w 2233629"/>
                <a:gd name="connsiteY0" fmla="*/ 0 h 997189"/>
                <a:gd name="connsiteX1" fmla="*/ 1735035 w 2233629"/>
                <a:gd name="connsiteY1" fmla="*/ 0 h 997189"/>
                <a:gd name="connsiteX2" fmla="*/ 2233629 w 2233629"/>
                <a:gd name="connsiteY2" fmla="*/ 498595 h 997189"/>
                <a:gd name="connsiteX3" fmla="*/ 1735035 w 2233629"/>
                <a:gd name="connsiteY3" fmla="*/ 997189 h 997189"/>
                <a:gd name="connsiteX4" fmla="*/ 0 w 2233629"/>
                <a:gd name="connsiteY4" fmla="*/ 997189 h 997189"/>
                <a:gd name="connsiteX5" fmla="*/ 498595 w 2233629"/>
                <a:gd name="connsiteY5" fmla="*/ 498595 h 997189"/>
                <a:gd name="connsiteX6" fmla="*/ 0 w 2233629"/>
                <a:gd name="connsiteY6" fmla="*/ 0 h 997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3629" h="997189">
                  <a:moveTo>
                    <a:pt x="0" y="0"/>
                  </a:moveTo>
                  <a:lnTo>
                    <a:pt x="1735035" y="0"/>
                  </a:lnTo>
                  <a:lnTo>
                    <a:pt x="2233629" y="498595"/>
                  </a:lnTo>
                  <a:lnTo>
                    <a:pt x="1735035" y="997189"/>
                  </a:lnTo>
                  <a:lnTo>
                    <a:pt x="0" y="997189"/>
                  </a:lnTo>
                  <a:lnTo>
                    <a:pt x="498595" y="4985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5DA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62603" tIns="21336" rIns="519930" bIns="21336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600" kern="1200"/>
                <a:t>Preservativos feminino e masculino</a:t>
              </a:r>
            </a:p>
          </p:txBody>
        </p:sp>
        <p:sp>
          <p:nvSpPr>
            <p:cNvPr id="27" name="Forma Livre: Forma 26">
              <a:extLst>
                <a:ext uri="{FF2B5EF4-FFF2-40B4-BE49-F238E27FC236}">
                  <a16:creationId xmlns:a16="http://schemas.microsoft.com/office/drawing/2014/main" id="{814C973B-AF27-1447-D7A2-CD60C1B61E68}"/>
                </a:ext>
              </a:extLst>
            </p:cNvPr>
            <p:cNvSpPr/>
            <p:nvPr/>
          </p:nvSpPr>
          <p:spPr>
            <a:xfrm>
              <a:off x="2085292" y="3841896"/>
              <a:ext cx="2972123" cy="997189"/>
            </a:xfrm>
            <a:custGeom>
              <a:avLst/>
              <a:gdLst>
                <a:gd name="connsiteX0" fmla="*/ 0 w 2972123"/>
                <a:gd name="connsiteY0" fmla="*/ 0 h 997189"/>
                <a:gd name="connsiteX1" fmla="*/ 2473529 w 2972123"/>
                <a:gd name="connsiteY1" fmla="*/ 0 h 997189"/>
                <a:gd name="connsiteX2" fmla="*/ 2972123 w 2972123"/>
                <a:gd name="connsiteY2" fmla="*/ 498595 h 997189"/>
                <a:gd name="connsiteX3" fmla="*/ 2473529 w 2972123"/>
                <a:gd name="connsiteY3" fmla="*/ 997189 h 997189"/>
                <a:gd name="connsiteX4" fmla="*/ 0 w 2972123"/>
                <a:gd name="connsiteY4" fmla="*/ 997189 h 997189"/>
                <a:gd name="connsiteX5" fmla="*/ 498595 w 2972123"/>
                <a:gd name="connsiteY5" fmla="*/ 498595 h 997189"/>
                <a:gd name="connsiteX6" fmla="*/ 0 w 2972123"/>
                <a:gd name="connsiteY6" fmla="*/ 0 h 997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72123" h="997189">
                  <a:moveTo>
                    <a:pt x="0" y="0"/>
                  </a:moveTo>
                  <a:lnTo>
                    <a:pt x="2473529" y="0"/>
                  </a:lnTo>
                  <a:lnTo>
                    <a:pt x="2972123" y="498595"/>
                  </a:lnTo>
                  <a:lnTo>
                    <a:pt x="2473529" y="997189"/>
                  </a:lnTo>
                  <a:lnTo>
                    <a:pt x="0" y="997189"/>
                  </a:lnTo>
                  <a:lnTo>
                    <a:pt x="498595" y="4985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82C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62603" tIns="21336" rIns="519930" bIns="21336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600" kern="1200"/>
                <a:t>Anticoncepcionais hormonais</a:t>
              </a:r>
            </a:p>
          </p:txBody>
        </p:sp>
        <p:sp>
          <p:nvSpPr>
            <p:cNvPr id="28" name="Forma Livre: Forma 27">
              <a:extLst>
                <a:ext uri="{FF2B5EF4-FFF2-40B4-BE49-F238E27FC236}">
                  <a16:creationId xmlns:a16="http://schemas.microsoft.com/office/drawing/2014/main" id="{AFFF6EDD-784B-66F6-A2C1-14945B96E677}"/>
                </a:ext>
              </a:extLst>
            </p:cNvPr>
            <p:cNvSpPr/>
            <p:nvPr/>
          </p:nvSpPr>
          <p:spPr>
            <a:xfrm>
              <a:off x="4808119" y="3841896"/>
              <a:ext cx="2492974" cy="997189"/>
            </a:xfrm>
            <a:custGeom>
              <a:avLst/>
              <a:gdLst>
                <a:gd name="connsiteX0" fmla="*/ 0 w 2492974"/>
                <a:gd name="connsiteY0" fmla="*/ 0 h 997189"/>
                <a:gd name="connsiteX1" fmla="*/ 1994380 w 2492974"/>
                <a:gd name="connsiteY1" fmla="*/ 0 h 997189"/>
                <a:gd name="connsiteX2" fmla="*/ 2492974 w 2492974"/>
                <a:gd name="connsiteY2" fmla="*/ 498595 h 997189"/>
                <a:gd name="connsiteX3" fmla="*/ 1994380 w 2492974"/>
                <a:gd name="connsiteY3" fmla="*/ 997189 h 997189"/>
                <a:gd name="connsiteX4" fmla="*/ 0 w 2492974"/>
                <a:gd name="connsiteY4" fmla="*/ 997189 h 997189"/>
                <a:gd name="connsiteX5" fmla="*/ 498595 w 2492974"/>
                <a:gd name="connsiteY5" fmla="*/ 498595 h 997189"/>
                <a:gd name="connsiteX6" fmla="*/ 0 w 2492974"/>
                <a:gd name="connsiteY6" fmla="*/ 0 h 997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2974" h="997189">
                  <a:moveTo>
                    <a:pt x="0" y="0"/>
                  </a:moveTo>
                  <a:lnTo>
                    <a:pt x="1994380" y="0"/>
                  </a:lnTo>
                  <a:lnTo>
                    <a:pt x="2492974" y="498595"/>
                  </a:lnTo>
                  <a:lnTo>
                    <a:pt x="1994380" y="997189"/>
                  </a:lnTo>
                  <a:lnTo>
                    <a:pt x="0" y="997189"/>
                  </a:lnTo>
                  <a:lnTo>
                    <a:pt x="498595" y="4985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698D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62603" tIns="21336" rIns="519930" bIns="21336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600" kern="1200"/>
                <a:t>Métodos cirúrgicos</a:t>
              </a:r>
            </a:p>
          </p:txBody>
        </p:sp>
        <p:sp>
          <p:nvSpPr>
            <p:cNvPr id="29" name="Forma Livre: Forma 28">
              <a:extLst>
                <a:ext uri="{FF2B5EF4-FFF2-40B4-BE49-F238E27FC236}">
                  <a16:creationId xmlns:a16="http://schemas.microsoft.com/office/drawing/2014/main" id="{755225BA-5B9B-157E-A599-051642C8D2BE}"/>
                </a:ext>
              </a:extLst>
            </p:cNvPr>
            <p:cNvSpPr/>
            <p:nvPr/>
          </p:nvSpPr>
          <p:spPr>
            <a:xfrm>
              <a:off x="7051795" y="3841896"/>
              <a:ext cx="2492974" cy="997189"/>
            </a:xfrm>
            <a:custGeom>
              <a:avLst/>
              <a:gdLst>
                <a:gd name="connsiteX0" fmla="*/ 0 w 2492974"/>
                <a:gd name="connsiteY0" fmla="*/ 0 h 997189"/>
                <a:gd name="connsiteX1" fmla="*/ 1994380 w 2492974"/>
                <a:gd name="connsiteY1" fmla="*/ 0 h 997189"/>
                <a:gd name="connsiteX2" fmla="*/ 2492974 w 2492974"/>
                <a:gd name="connsiteY2" fmla="*/ 498595 h 997189"/>
                <a:gd name="connsiteX3" fmla="*/ 1994380 w 2492974"/>
                <a:gd name="connsiteY3" fmla="*/ 997189 h 997189"/>
                <a:gd name="connsiteX4" fmla="*/ 0 w 2492974"/>
                <a:gd name="connsiteY4" fmla="*/ 997189 h 997189"/>
                <a:gd name="connsiteX5" fmla="*/ 498595 w 2492974"/>
                <a:gd name="connsiteY5" fmla="*/ 498595 h 997189"/>
                <a:gd name="connsiteX6" fmla="*/ 0 w 2492974"/>
                <a:gd name="connsiteY6" fmla="*/ 0 h 997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2974" h="997189">
                  <a:moveTo>
                    <a:pt x="0" y="0"/>
                  </a:moveTo>
                  <a:lnTo>
                    <a:pt x="1994380" y="0"/>
                  </a:lnTo>
                  <a:lnTo>
                    <a:pt x="2492974" y="498595"/>
                  </a:lnTo>
                  <a:lnTo>
                    <a:pt x="1994380" y="997189"/>
                  </a:lnTo>
                  <a:lnTo>
                    <a:pt x="0" y="997189"/>
                  </a:lnTo>
                  <a:lnTo>
                    <a:pt x="498595" y="4985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B0D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62603" tIns="21336" rIns="519930" bIns="21336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600" kern="1200"/>
                <a:t>Diafragma</a:t>
              </a:r>
            </a:p>
          </p:txBody>
        </p:sp>
        <p:sp>
          <p:nvSpPr>
            <p:cNvPr id="30" name="Forma Livre: Forma 29">
              <a:extLst>
                <a:ext uri="{FF2B5EF4-FFF2-40B4-BE49-F238E27FC236}">
                  <a16:creationId xmlns:a16="http://schemas.microsoft.com/office/drawing/2014/main" id="{325AD2EF-9687-8515-CD06-AE4BDDF9928B}"/>
                </a:ext>
              </a:extLst>
            </p:cNvPr>
            <p:cNvSpPr/>
            <p:nvPr/>
          </p:nvSpPr>
          <p:spPr>
            <a:xfrm>
              <a:off x="9290678" y="3852885"/>
              <a:ext cx="2492974" cy="997189"/>
            </a:xfrm>
            <a:custGeom>
              <a:avLst/>
              <a:gdLst>
                <a:gd name="connsiteX0" fmla="*/ 0 w 2492974"/>
                <a:gd name="connsiteY0" fmla="*/ 0 h 997189"/>
                <a:gd name="connsiteX1" fmla="*/ 1994380 w 2492974"/>
                <a:gd name="connsiteY1" fmla="*/ 0 h 997189"/>
                <a:gd name="connsiteX2" fmla="*/ 2492974 w 2492974"/>
                <a:gd name="connsiteY2" fmla="*/ 498595 h 997189"/>
                <a:gd name="connsiteX3" fmla="*/ 1994380 w 2492974"/>
                <a:gd name="connsiteY3" fmla="*/ 997189 h 997189"/>
                <a:gd name="connsiteX4" fmla="*/ 0 w 2492974"/>
                <a:gd name="connsiteY4" fmla="*/ 997189 h 997189"/>
                <a:gd name="connsiteX5" fmla="*/ 498595 w 2492974"/>
                <a:gd name="connsiteY5" fmla="*/ 498595 h 997189"/>
                <a:gd name="connsiteX6" fmla="*/ 0 w 2492974"/>
                <a:gd name="connsiteY6" fmla="*/ 0 h 997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2974" h="997189">
                  <a:moveTo>
                    <a:pt x="0" y="0"/>
                  </a:moveTo>
                  <a:lnTo>
                    <a:pt x="1994380" y="0"/>
                  </a:lnTo>
                  <a:lnTo>
                    <a:pt x="2492974" y="498595"/>
                  </a:lnTo>
                  <a:lnTo>
                    <a:pt x="1994380" y="997189"/>
                  </a:lnTo>
                  <a:lnTo>
                    <a:pt x="0" y="997189"/>
                  </a:lnTo>
                  <a:lnTo>
                    <a:pt x="498595" y="4985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0C3E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62603" tIns="21336" rIns="519930" bIns="21336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600" kern="1200"/>
                <a:t>DIU</a:t>
              </a:r>
            </a:p>
          </p:txBody>
        </p:sp>
      </p:grpSp>
      <p:sp>
        <p:nvSpPr>
          <p:cNvPr id="9" name="Retângulo 8">
            <a:extLst>
              <a:ext uri="{FF2B5EF4-FFF2-40B4-BE49-F238E27FC236}">
                <a16:creationId xmlns:a16="http://schemas.microsoft.com/office/drawing/2014/main" id="{494E762B-F066-48A7-BA7D-F7C17122697D}"/>
              </a:ext>
            </a:extLst>
          </p:cNvPr>
          <p:cNvSpPr/>
          <p:nvPr/>
        </p:nvSpPr>
        <p:spPr>
          <a:xfrm>
            <a:off x="51017" y="4849961"/>
            <a:ext cx="17514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/>
              <a:t>Previnem gravidez e </a:t>
            </a:r>
            <a:r>
              <a:rPr lang="pt-BR" sz="1600" dirty="0" err="1"/>
              <a:t>ISTs</a:t>
            </a:r>
            <a:endParaRPr lang="pt-BR" sz="1600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52A7D3FC-0F35-41ED-AE9F-52E655C942D9}"/>
              </a:ext>
            </a:extLst>
          </p:cNvPr>
          <p:cNvSpPr/>
          <p:nvPr/>
        </p:nvSpPr>
        <p:spPr>
          <a:xfrm>
            <a:off x="2340814" y="3520811"/>
            <a:ext cx="21522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/>
              <a:t>Previnem gravidez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19115125-ABF6-49C9-A3D6-03F923A304B2}"/>
              </a:ext>
            </a:extLst>
          </p:cNvPr>
          <p:cNvSpPr/>
          <p:nvPr/>
        </p:nvSpPr>
        <p:spPr>
          <a:xfrm>
            <a:off x="4834486" y="3498495"/>
            <a:ext cx="20383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/>
              <a:t>Previnem gravidez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C5A68BB3-D136-465D-B9AF-1C271910DE68}"/>
              </a:ext>
            </a:extLst>
          </p:cNvPr>
          <p:cNvSpPr/>
          <p:nvPr/>
        </p:nvSpPr>
        <p:spPr>
          <a:xfrm>
            <a:off x="7150931" y="3498495"/>
            <a:ext cx="18573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/>
              <a:t>Previne gravidez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0FDC69CC-855E-4A6C-95B1-3FF46CB20175}"/>
              </a:ext>
            </a:extLst>
          </p:cNvPr>
          <p:cNvSpPr/>
          <p:nvPr/>
        </p:nvSpPr>
        <p:spPr>
          <a:xfrm>
            <a:off x="9506945" y="4849961"/>
            <a:ext cx="18914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/>
              <a:t>Previne gravidez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4</a:t>
            </a:fld>
            <a:endParaRPr lang="pt-BR"/>
          </a:p>
        </p:txBody>
      </p:sp>
      <p:pic>
        <p:nvPicPr>
          <p:cNvPr id="14" name="Google Shape;67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7036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5CB7F599-D196-4BDF-959A-D806917EB8E5}"/>
              </a:ext>
            </a:extLst>
          </p:cNvPr>
          <p:cNvSpPr txBox="1">
            <a:spLocks/>
          </p:cNvSpPr>
          <p:nvPr/>
        </p:nvSpPr>
        <p:spPr>
          <a:xfrm>
            <a:off x="-1" y="650640"/>
            <a:ext cx="12192000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Métodos cirúrgicos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56088133-885D-70DE-53CD-2F52A1DE80D5}"/>
              </a:ext>
            </a:extLst>
          </p:cNvPr>
          <p:cNvGrpSpPr/>
          <p:nvPr/>
        </p:nvGrpSpPr>
        <p:grpSpPr>
          <a:xfrm>
            <a:off x="564773" y="1522091"/>
            <a:ext cx="5355256" cy="1063780"/>
            <a:chOff x="249983" y="1522091"/>
            <a:chExt cx="5355256" cy="1063780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3CF7BFC8-4134-48F7-A0B1-D76C5162823F}"/>
                </a:ext>
              </a:extLst>
            </p:cNvPr>
            <p:cNvSpPr/>
            <p:nvPr/>
          </p:nvSpPr>
          <p:spPr>
            <a:xfrm>
              <a:off x="249983" y="1522091"/>
              <a:ext cx="5355256" cy="40011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 sz="2000"/>
                <a:t>Laqueadura</a:t>
              </a:r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18F2E49D-BF21-4DE7-A28F-C152989A825E}"/>
                </a:ext>
              </a:extLst>
            </p:cNvPr>
            <p:cNvSpPr/>
            <p:nvPr/>
          </p:nvSpPr>
          <p:spPr>
            <a:xfrm>
              <a:off x="249983" y="1939540"/>
              <a:ext cx="5355256" cy="646331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pt-BR"/>
                <a:t>Ocorre na mulher. As tubas uterinas são cortadas e fechadas.</a:t>
              </a:r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FA728EB5-F0BF-7603-16FF-5D97A89BCE11}"/>
              </a:ext>
            </a:extLst>
          </p:cNvPr>
          <p:cNvGrpSpPr/>
          <p:nvPr/>
        </p:nvGrpSpPr>
        <p:grpSpPr>
          <a:xfrm>
            <a:off x="6095999" y="1522090"/>
            <a:ext cx="5355257" cy="1080493"/>
            <a:chOff x="6095999" y="1522090"/>
            <a:chExt cx="5355257" cy="1080493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7ABC432E-28C1-4518-A6F9-F27FB30FBBBB}"/>
                </a:ext>
              </a:extLst>
            </p:cNvPr>
            <p:cNvSpPr/>
            <p:nvPr/>
          </p:nvSpPr>
          <p:spPr>
            <a:xfrm>
              <a:off x="6096000" y="1522090"/>
              <a:ext cx="5355256" cy="40011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 sz="2000"/>
                <a:t>Vasectomia</a:t>
              </a:r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24EBBD3B-D716-4930-8CB6-E3CDA97EE0F5}"/>
                </a:ext>
              </a:extLst>
            </p:cNvPr>
            <p:cNvSpPr/>
            <p:nvPr/>
          </p:nvSpPr>
          <p:spPr>
            <a:xfrm>
              <a:off x="6095999" y="1956252"/>
              <a:ext cx="5355255" cy="646331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pt-BR"/>
                <a:t>Ocorre no homem. Os ductos deferentes são cortados e fechados.</a:t>
              </a:r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5</a:t>
            </a:fld>
            <a:endParaRPr lang="pt-BR"/>
          </a:p>
        </p:txBody>
      </p:sp>
      <p:pic>
        <p:nvPicPr>
          <p:cNvPr id="10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9941ED1A-C4AE-1741-DBEE-B07A57CE0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773" y="2680387"/>
            <a:ext cx="5355256" cy="3154883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B069D5B0-B990-59F8-739F-B26967A00B77}"/>
              </a:ext>
            </a:extLst>
          </p:cNvPr>
          <p:cNvSpPr txBox="1"/>
          <p:nvPr/>
        </p:nvSpPr>
        <p:spPr>
          <a:xfrm>
            <a:off x="574765" y="5835270"/>
            <a:ext cx="53452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400" b="0" i="0" u="none" strike="noStrike" baseline="0" dirty="0">
                <a:latin typeface="CiutadellaRounded-Regular"/>
              </a:rPr>
              <a:t>Representação esquemática de laqueadura. Nesse procedimento, as tubas uterinas são cortadas e amarradas cirurgicamente.</a:t>
            </a:r>
            <a:endParaRPr lang="pt-BR" sz="1400" dirty="0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80148FB5-372F-7C36-0D28-7A1F65D7C6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46"/>
          <a:stretch/>
        </p:blipFill>
        <p:spPr>
          <a:xfrm>
            <a:off x="6110989" y="2678453"/>
            <a:ext cx="5355257" cy="3154883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F107B859-58DA-5871-9673-3FF521277B8D}"/>
              </a:ext>
            </a:extLst>
          </p:cNvPr>
          <p:cNvSpPr txBox="1"/>
          <p:nvPr/>
        </p:nvSpPr>
        <p:spPr>
          <a:xfrm>
            <a:off x="6199056" y="5825840"/>
            <a:ext cx="52521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400" b="0" i="0" u="none" strike="noStrike" baseline="0"/>
              <a:t>Representação esquemática da vasectomia. Nesse procedimento, os ductos deferentes são cortados e amarrados cirurgicamente.</a:t>
            </a:r>
            <a:endParaRPr lang="pt-BR" sz="1400"/>
          </a:p>
        </p:txBody>
      </p:sp>
    </p:spTree>
    <p:extLst>
      <p:ext uri="{BB962C8B-B14F-4D97-AF65-F5344CB8AC3E}">
        <p14:creationId xmlns:p14="http://schemas.microsoft.com/office/powerpoint/2010/main" val="3702507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5CB7F599-D196-4BDF-959A-D806917EB8E5}"/>
              </a:ext>
            </a:extLst>
          </p:cNvPr>
          <p:cNvSpPr txBox="1">
            <a:spLocks/>
          </p:cNvSpPr>
          <p:nvPr/>
        </p:nvSpPr>
        <p:spPr>
          <a:xfrm>
            <a:off x="0" y="744602"/>
            <a:ext cx="12192000" cy="986648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>
                <a:latin typeface="Calibri"/>
                <a:cs typeface="Calibri"/>
              </a:rPr>
              <a:t>A escolha de um método contraceptivo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6</a:t>
            </a:fld>
            <a:endParaRPr lang="pt-BR"/>
          </a:p>
        </p:txBody>
      </p:sp>
      <p:pic>
        <p:nvPicPr>
          <p:cNvPr id="14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D8B6E9E8-929E-39D7-F465-CEC616EC2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195" y="1498414"/>
            <a:ext cx="5907405" cy="4761396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8785C4C2-FAE2-1637-57BA-623C557DA07A}"/>
              </a:ext>
            </a:extLst>
          </p:cNvPr>
          <p:cNvSpPr txBox="1"/>
          <p:nvPr/>
        </p:nvSpPr>
        <p:spPr>
          <a:xfrm>
            <a:off x="4989195" y="6283429"/>
            <a:ext cx="61522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200" b="0" i="0" u="none" strike="noStrike" baseline="0">
                <a:latin typeface="FrutigerLTStd-Light"/>
              </a:rPr>
              <a:t>Fonte: TORTORA, Gerard Joseph; GRABOWSKI, Sandra Reynolds. </a:t>
            </a:r>
            <a:r>
              <a:rPr lang="pt-BR" sz="1200" b="1" i="0" u="none" strike="noStrike" baseline="0">
                <a:latin typeface="FrutigerLTStd-Bold"/>
              </a:rPr>
              <a:t>Corpo humano</a:t>
            </a:r>
            <a:r>
              <a:rPr lang="pt-BR" sz="1200" b="0" i="0" u="none" strike="noStrike" baseline="0">
                <a:latin typeface="FrutigerLTStd-Light"/>
              </a:rPr>
              <a:t>: fundamentos de anatomia e fisiologia. 10. ed. Porto Alegre: Artmed, 2017. p. 581.</a:t>
            </a:r>
            <a:endParaRPr lang="pt-BR" sz="120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87B94D81-EB24-FD1C-7207-43B75D90102C}"/>
              </a:ext>
            </a:extLst>
          </p:cNvPr>
          <p:cNvSpPr txBox="1"/>
          <p:nvPr/>
        </p:nvSpPr>
        <p:spPr>
          <a:xfrm>
            <a:off x="1337879" y="2560060"/>
            <a:ext cx="3354041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pt-BR"/>
              <a:t>Cada um dos métodos contraceptivos </a:t>
            </a:r>
            <a:r>
              <a:rPr lang="pt-BR">
                <a:latin typeface="FrutigerLTStd-Light"/>
              </a:rPr>
              <a:t>e de prevenção apresenta vantagens e desvantagens. Por isso, é recomendável que as pessoas consultem um médico para terem mais informações e escolherem, de forma consciente, o método mais adequado para seu estilo de vida.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6472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C08C402-5BE6-8BE9-A843-2211860D03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37" r="5799" b="13867"/>
          <a:stretch/>
        </p:blipFill>
        <p:spPr bwMode="auto">
          <a:xfrm>
            <a:off x="1489865" y="1317940"/>
            <a:ext cx="7553094" cy="5038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5CB7F599-D196-4BDF-959A-D806917EB8E5}"/>
              </a:ext>
            </a:extLst>
          </p:cNvPr>
          <p:cNvSpPr txBox="1">
            <a:spLocks/>
          </p:cNvSpPr>
          <p:nvPr/>
        </p:nvSpPr>
        <p:spPr>
          <a:xfrm>
            <a:off x="0" y="674383"/>
            <a:ext cx="12192000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Fecundação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1FAA9617-E01C-4E71-9BE6-321F9DFF7ECD}"/>
              </a:ext>
            </a:extLst>
          </p:cNvPr>
          <p:cNvSpPr/>
          <p:nvPr/>
        </p:nvSpPr>
        <p:spPr>
          <a:xfrm>
            <a:off x="581305" y="2359817"/>
            <a:ext cx="181712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2F2F2E"/>
                </a:solidFill>
                <a:latin typeface="FrutigerLTStd-Light"/>
              </a:rPr>
              <a:t>O encontro entre os gametas masculino e feminino ocorre na tuba uterina.</a:t>
            </a:r>
            <a:endParaRPr lang="pt-BR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7</a:t>
            </a:fld>
            <a:endParaRPr lang="pt-BR"/>
          </a:p>
        </p:txBody>
      </p:sp>
      <p:pic>
        <p:nvPicPr>
          <p:cNvPr id="23" name="Google Shape;6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2C3D987F-AAF7-4EF1-A3E8-4242CDEB8750}"/>
              </a:ext>
            </a:extLst>
          </p:cNvPr>
          <p:cNvSpPr/>
          <p:nvPr/>
        </p:nvSpPr>
        <p:spPr>
          <a:xfrm>
            <a:off x="9114020" y="3013502"/>
            <a:ext cx="24966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2F2F2E"/>
                </a:solidFill>
                <a:latin typeface="FrutigerLTStd-Light"/>
              </a:rPr>
              <a:t>Da união dos gametas, forma-se um </a:t>
            </a:r>
            <a:r>
              <a:rPr lang="pt-BR" b="1" dirty="0">
                <a:solidFill>
                  <a:srgbClr val="2F2F2E"/>
                </a:solidFill>
                <a:latin typeface="FrutigerLTStd-Bold"/>
              </a:rPr>
              <a:t>zigoto</a:t>
            </a:r>
            <a:r>
              <a:rPr lang="pt-BR" dirty="0">
                <a:solidFill>
                  <a:srgbClr val="2F2F2E"/>
                </a:solidFill>
                <a:latin typeface="FrutigerLTStd-Light"/>
              </a:rPr>
              <a:t>, uma célula que passa por diversas divisões celulares até formar um embrião. O embrião dirige-se ao útero, onde ocorre a nidação.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89608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5CB7F599-D196-4BDF-959A-D806917EB8E5}"/>
              </a:ext>
            </a:extLst>
          </p:cNvPr>
          <p:cNvSpPr txBox="1">
            <a:spLocks/>
          </p:cNvSpPr>
          <p:nvPr/>
        </p:nvSpPr>
        <p:spPr>
          <a:xfrm>
            <a:off x="7532146" y="673545"/>
            <a:ext cx="4227618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Gestação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8</a:t>
            </a:fld>
            <a:endParaRPr lang="pt-BR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BDFCFFA3-2FF1-0B58-CDA5-56EEEA1E67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9" b="670"/>
          <a:stretch/>
        </p:blipFill>
        <p:spPr>
          <a:xfrm>
            <a:off x="-3478" y="494100"/>
            <a:ext cx="8263359" cy="6363900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62BD1326-8F5D-CA03-3635-36A1BA1B072D}"/>
              </a:ext>
            </a:extLst>
          </p:cNvPr>
          <p:cNvSpPr txBox="1"/>
          <p:nvPr/>
        </p:nvSpPr>
        <p:spPr>
          <a:xfrm>
            <a:off x="7974917" y="5617686"/>
            <a:ext cx="335822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400" b="0" i="0" u="none" strike="noStrike" baseline="0" dirty="0">
                <a:latin typeface="DINNextLTPro-Regular"/>
              </a:rPr>
              <a:t>Esquema de mulher grávida, mostrando o feto já bem desenvolvido e algumas estruturas formadas durante a gestação.</a:t>
            </a:r>
            <a:endParaRPr lang="pt-BR" sz="1400" dirty="0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C4F9604E-630F-9DF0-2F38-153D385D0217}"/>
              </a:ext>
            </a:extLst>
          </p:cNvPr>
          <p:cNvSpPr/>
          <p:nvPr/>
        </p:nvSpPr>
        <p:spPr>
          <a:xfrm>
            <a:off x="7974917" y="2999849"/>
            <a:ext cx="39120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O </a:t>
            </a:r>
            <a:r>
              <a:rPr lang="pt-BR" b="1" dirty="0"/>
              <a:t>âmnio</a:t>
            </a:r>
            <a:r>
              <a:rPr lang="pt-BR" dirty="0"/>
              <a:t> é uma membrana que envolve o embrião e contém o líquido amniótico.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 </a:t>
            </a:r>
            <a:r>
              <a:rPr lang="pt-BR" b="1" dirty="0"/>
              <a:t>placenta</a:t>
            </a:r>
            <a:r>
              <a:rPr lang="pt-BR" dirty="0"/>
              <a:t> permite as trocas de nutrientes e gases entre o embrião (futuro feto) e o organismo materno.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O </a:t>
            </a:r>
            <a:r>
              <a:rPr lang="pt-BR" b="1" dirty="0"/>
              <a:t>cordão umbilical </a:t>
            </a:r>
            <a:r>
              <a:rPr lang="pt-BR" dirty="0"/>
              <a:t>conecta o embrião (futuro feto) à placenta.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A25E2DF0-34C6-4D78-9213-127071E22B68}"/>
              </a:ext>
            </a:extLst>
          </p:cNvPr>
          <p:cNvSpPr/>
          <p:nvPr/>
        </p:nvSpPr>
        <p:spPr>
          <a:xfrm>
            <a:off x="7974918" y="1596768"/>
            <a:ext cx="39120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2F2F2E"/>
                </a:solidFill>
              </a:rPr>
              <a:t>Gestação é o nome dado à condição em que um, ou mais de um, </a:t>
            </a:r>
            <a:r>
              <a:rPr lang="pt-BR" b="1" dirty="0">
                <a:solidFill>
                  <a:srgbClr val="2F2F2E"/>
                </a:solidFill>
              </a:rPr>
              <a:t>embrião</a:t>
            </a:r>
            <a:r>
              <a:rPr lang="pt-BR" dirty="0">
                <a:solidFill>
                  <a:srgbClr val="2F2F2E"/>
                </a:solidFill>
              </a:rPr>
              <a:t>, abrigado no útero, desenvolve-se até a formação de um novo indivíduo.</a:t>
            </a:r>
            <a:endParaRPr lang="pt-BR" dirty="0"/>
          </a:p>
        </p:txBody>
      </p:sp>
      <p:pic>
        <p:nvPicPr>
          <p:cNvPr id="17" name="Google Shape;6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4723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0193B4A3-2CAC-45B5-A09E-0E8BC99F7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6407" y="1079500"/>
            <a:ext cx="2014252" cy="253365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EEF9D29-76C1-488A-94DC-986DAF5EBDCC}"/>
              </a:ext>
            </a:extLst>
          </p:cNvPr>
          <p:cNvSpPr txBox="1">
            <a:spLocks/>
          </p:cNvSpPr>
          <p:nvPr/>
        </p:nvSpPr>
        <p:spPr>
          <a:xfrm>
            <a:off x="-1" y="683865"/>
            <a:ext cx="4781863" cy="65802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Gestação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ABB1211A-51C2-45AB-9AD0-7A3BD5E1FECE}"/>
              </a:ext>
            </a:extLst>
          </p:cNvPr>
          <p:cNvGrpSpPr/>
          <p:nvPr/>
        </p:nvGrpSpPr>
        <p:grpSpPr>
          <a:xfrm>
            <a:off x="18972" y="1577578"/>
            <a:ext cx="3847683" cy="4822031"/>
            <a:chOff x="242887" y="1414462"/>
            <a:chExt cx="4563428" cy="5172075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62B04A38-BBB6-4370-97C2-3A8307777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887" y="1414462"/>
              <a:ext cx="2886075" cy="5172075"/>
            </a:xfrm>
            <a:prstGeom prst="rect">
              <a:avLst/>
            </a:prstGeom>
          </p:spPr>
        </p:pic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3C3FDA8B-31FE-4682-8EAD-818109237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91765" y="3177540"/>
              <a:ext cx="2114550" cy="2819400"/>
            </a:xfrm>
            <a:prstGeom prst="rect">
              <a:avLst/>
            </a:prstGeom>
          </p:spPr>
        </p:pic>
      </p:grpSp>
      <p:pic>
        <p:nvPicPr>
          <p:cNvPr id="6" name="Imagem 5">
            <a:extLst>
              <a:ext uri="{FF2B5EF4-FFF2-40B4-BE49-F238E27FC236}">
                <a16:creationId xmlns:a16="http://schemas.microsoft.com/office/drawing/2014/main" id="{3850A73F-E9C5-45B6-B3CD-0943E21F29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1660" y="1320221"/>
            <a:ext cx="2271631" cy="2819400"/>
          </a:xfrm>
          <a:prstGeom prst="rect">
            <a:avLst/>
          </a:prstGeom>
        </p:spPr>
      </p:pic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5166E07B-7E28-44D5-AFB7-5CA6EBADD63A}"/>
              </a:ext>
            </a:extLst>
          </p:cNvPr>
          <p:cNvSpPr/>
          <p:nvPr/>
        </p:nvSpPr>
        <p:spPr>
          <a:xfrm rot="19632501">
            <a:off x="3492913" y="2814843"/>
            <a:ext cx="638175" cy="3716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4F87A867-8285-4532-B262-CF7576DE11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9979" y="3221332"/>
            <a:ext cx="2562483" cy="3435486"/>
          </a:xfrm>
          <a:prstGeom prst="rect">
            <a:avLst/>
          </a:prstGeom>
        </p:spPr>
      </p:pic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id="{5DB7C4AB-8300-4B60-B18A-7AEF449B31C9}"/>
              </a:ext>
            </a:extLst>
          </p:cNvPr>
          <p:cNvSpPr/>
          <p:nvPr/>
        </p:nvSpPr>
        <p:spPr>
          <a:xfrm>
            <a:off x="6375761" y="2080624"/>
            <a:ext cx="638175" cy="3716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: para a Direita 10">
            <a:extLst>
              <a:ext uri="{FF2B5EF4-FFF2-40B4-BE49-F238E27FC236}">
                <a16:creationId xmlns:a16="http://schemas.microsoft.com/office/drawing/2014/main" id="{D923E28B-CFB2-43F4-BE68-1EB1E4A4FEA4}"/>
              </a:ext>
            </a:extLst>
          </p:cNvPr>
          <p:cNvSpPr/>
          <p:nvPr/>
        </p:nvSpPr>
        <p:spPr>
          <a:xfrm rot="2237133">
            <a:off x="9148674" y="2694396"/>
            <a:ext cx="638175" cy="3716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9</a:t>
            </a:fld>
            <a:endParaRPr lang="pt-BR"/>
          </a:p>
        </p:txBody>
      </p:sp>
      <p:sp>
        <p:nvSpPr>
          <p:cNvPr id="14" name="Parallelogram 13"/>
          <p:cNvSpPr/>
          <p:nvPr/>
        </p:nvSpPr>
        <p:spPr>
          <a:xfrm>
            <a:off x="8872984" y="985981"/>
            <a:ext cx="434459" cy="518058"/>
          </a:xfrm>
          <a:prstGeom prst="parallelogram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oogle Shape;67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5C1E2298-E42A-34C1-ED6D-D0FDA0F50544}"/>
              </a:ext>
            </a:extLst>
          </p:cNvPr>
          <p:cNvSpPr txBox="1"/>
          <p:nvPr/>
        </p:nvSpPr>
        <p:spPr>
          <a:xfrm>
            <a:off x="5556535" y="4639912"/>
            <a:ext cx="2914802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2000"/>
              <a:t>A gestação humana dura, em média, 38 semanas.</a:t>
            </a:r>
          </a:p>
        </p:txBody>
      </p:sp>
    </p:spTree>
    <p:extLst>
      <p:ext uri="{BB962C8B-B14F-4D97-AF65-F5344CB8AC3E}">
        <p14:creationId xmlns:p14="http://schemas.microsoft.com/office/powerpoint/2010/main" val="128027028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2771</TotalTime>
  <Words>1980</Words>
  <Application>Microsoft Office PowerPoint</Application>
  <PresentationFormat>Widescreen</PresentationFormat>
  <Paragraphs>155</Paragraphs>
  <Slides>23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32" baseType="lpstr">
      <vt:lpstr>Arial</vt:lpstr>
      <vt:lpstr>Calibri</vt:lpstr>
      <vt:lpstr>Calibri Light</vt:lpstr>
      <vt:lpstr>CiutadellaRounded-Regular</vt:lpstr>
      <vt:lpstr>DINNextLTPro-Regular</vt:lpstr>
      <vt:lpstr>FrutigerLTStd-Bold</vt:lpstr>
      <vt:lpstr>FrutigerLTStd-Light</vt:lpstr>
      <vt:lpstr>FrutigerLTStd-LightItalic</vt:lpstr>
      <vt:lpstr>Tema do Office</vt:lpstr>
      <vt:lpstr>Apresentação do PowerPoint</vt:lpstr>
      <vt:lpstr>Apresentação 5 – SER HUMANO: REPRODUÇÃO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6 – SER HUMANO: DESENVOLVIMENTO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8º ano - CIÊNCIAS Apresentação 1 ENERGIA ELÉTRICA: FONTES E TIPOS</dc:title>
  <dc:creator>Maria Carolina Dias Carreira</dc:creator>
  <cp:lastModifiedBy> </cp:lastModifiedBy>
  <cp:revision>6</cp:revision>
  <dcterms:created xsi:type="dcterms:W3CDTF">2019-04-02T16:45:58Z</dcterms:created>
  <dcterms:modified xsi:type="dcterms:W3CDTF">2023-08-04T14:05:49Z</dcterms:modified>
</cp:coreProperties>
</file>